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4"/>
  </p:sldMasterIdLst>
  <p:notesMasterIdLst>
    <p:notesMasterId r:id="rId24"/>
  </p:notesMasterIdLst>
  <p:handoutMasterIdLst>
    <p:handoutMasterId r:id="rId25"/>
  </p:handoutMasterIdLst>
  <p:sldIdLst>
    <p:sldId id="256" r:id="rId5"/>
    <p:sldId id="262" r:id="rId6"/>
    <p:sldId id="264" r:id="rId7"/>
    <p:sldId id="266" r:id="rId8"/>
    <p:sldId id="265" r:id="rId9"/>
    <p:sldId id="269" r:id="rId10"/>
    <p:sldId id="271" r:id="rId11"/>
    <p:sldId id="274" r:id="rId12"/>
    <p:sldId id="276" r:id="rId13"/>
    <p:sldId id="268" r:id="rId14"/>
    <p:sldId id="270" r:id="rId15"/>
    <p:sldId id="272" r:id="rId16"/>
    <p:sldId id="267" r:id="rId17"/>
    <p:sldId id="281" r:id="rId18"/>
    <p:sldId id="277" r:id="rId19"/>
    <p:sldId id="278" r:id="rId20"/>
    <p:sldId id="279" r:id="rId21"/>
    <p:sldId id="280" r:id="rId22"/>
    <p:sldId id="26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A91"/>
    <a:srgbClr val="2A4F9A"/>
    <a:srgbClr val="2D55A5"/>
    <a:srgbClr val="FAD9A8"/>
    <a:srgbClr val="FC8B74"/>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8/31/2023</a:t>
            </a:fld>
            <a:endParaRPr lang="en-US"/>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8/31/2023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19</a:t>
            </a:fld>
            <a:endParaRPr lang="en-US"/>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8/31/2023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002185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536373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8/31/2023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589541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640099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8/31/2023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948676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004079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8/31/2023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0549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8/31/2023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2737455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131798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8/31/2023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411663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65038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8/31/2023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6144722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google.com/document/d/1udQhNA6eUfaCGdGe7Apx59nLApbj5H7zh3sCvwLe_-o/edit?usp=sharing" TargetMode="Externa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google.com/document/d/1kf1ERlHpFKQK__-t3SfwvPyslOhorYZwn-Ja79-cjAk/edit?usp=sharing"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package" Target="../embeddings/Microsoft_Excel_Worksheet3.xlsx"/><Relationship Id="rId3" Type="http://schemas.openxmlformats.org/officeDocument/2006/relationships/image" Target="../media/image8.emf"/><Relationship Id="rId7" Type="http://schemas.openxmlformats.org/officeDocument/2006/relationships/image" Target="../media/image10.emf"/><Relationship Id="rId2" Type="http://schemas.openxmlformats.org/officeDocument/2006/relationships/package" Target="../embeddings/Microsoft_Excel_Worksheet.xlsx"/><Relationship Id="rId1" Type="http://schemas.openxmlformats.org/officeDocument/2006/relationships/slideLayout" Target="../slideLayouts/slideLayout7.xml"/><Relationship Id="rId6" Type="http://schemas.openxmlformats.org/officeDocument/2006/relationships/package" Target="../embeddings/Microsoft_Excel_Worksheet2.xlsx"/><Relationship Id="rId5" Type="http://schemas.openxmlformats.org/officeDocument/2006/relationships/image" Target="../media/image9.emf"/><Relationship Id="rId4" Type="http://schemas.openxmlformats.org/officeDocument/2006/relationships/package" Target="../embeddings/Microsoft_Excel_Worksheet1.xlsx"/><Relationship Id="rId9"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99226" y="3678288"/>
            <a:ext cx="11316253" cy="1129381"/>
          </a:xfrm>
          <a:solidFill>
            <a:schemeClr val="accent1"/>
          </a:solidFill>
        </p:spPr>
        <p:txBody>
          <a:bodyPr>
            <a:noAutofit/>
          </a:bodyPr>
          <a:lstStyle/>
          <a:p>
            <a:pPr algn="just"/>
            <a:r>
              <a:rPr lang="en-US" sz="6000" dirty="0">
                <a:solidFill>
                  <a:schemeClr val="bg1"/>
                </a:solidFill>
              </a:rPr>
              <a:t>Improved Safety ALGORITHM</a:t>
            </a:r>
          </a:p>
        </p:txBody>
      </p:sp>
      <p:pic>
        <p:nvPicPr>
          <p:cNvPr id="11" name="Google Shape;136;p13">
            <a:extLst>
              <a:ext uri="{FF2B5EF4-FFF2-40B4-BE49-F238E27FC236}">
                <a16:creationId xmlns:a16="http://schemas.microsoft.com/office/drawing/2014/main" id="{2F9CD822-9DB2-4C1C-A4C4-181127ECE34B}"/>
              </a:ext>
            </a:extLst>
          </p:cNvPr>
          <p:cNvPicPr preferRelativeResize="0"/>
          <p:nvPr/>
        </p:nvPicPr>
        <p:blipFill>
          <a:blip r:embed="rId4">
            <a:alphaModFix/>
          </a:blip>
          <a:stretch>
            <a:fillRect/>
          </a:stretch>
        </p:blipFill>
        <p:spPr>
          <a:xfrm>
            <a:off x="8630621" y="254000"/>
            <a:ext cx="3083355" cy="2925712"/>
          </a:xfrm>
          <a:prstGeom prst="rect">
            <a:avLst/>
          </a:prstGeom>
          <a:noFill/>
          <a:ln>
            <a:noFill/>
          </a:ln>
        </p:spPr>
      </p:pic>
    </p:spTree>
    <p:extLst>
      <p:ext uri="{BB962C8B-B14F-4D97-AF65-F5344CB8AC3E}">
        <p14:creationId xmlns:p14="http://schemas.microsoft.com/office/powerpoint/2010/main" val="148770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0BD83-64E6-47F0-BD65-2A4D8397F97D}"/>
              </a:ext>
            </a:extLst>
          </p:cNvPr>
          <p:cNvSpPr>
            <a:spLocks noGrp="1"/>
          </p:cNvSpPr>
          <p:nvPr>
            <p:ph type="title"/>
          </p:nvPr>
        </p:nvSpPr>
        <p:spPr/>
        <p:txBody>
          <a:bodyPr/>
          <a:lstStyle/>
          <a:p>
            <a:r>
              <a:rPr lang="en-US"/>
              <a:t>DEADLOCK AVOIDANCE  WITH BURST  TIME : </a:t>
            </a:r>
            <a:br>
              <a:rPr lang="en-US"/>
            </a:br>
            <a:r>
              <a:rPr lang="en-US"/>
              <a:t>Dynamic Programming</a:t>
            </a:r>
            <a:endParaRPr lang="en-IN"/>
          </a:p>
        </p:txBody>
      </p:sp>
      <p:sp>
        <p:nvSpPr>
          <p:cNvPr id="3" name="Content Placeholder 2">
            <a:extLst>
              <a:ext uri="{FF2B5EF4-FFF2-40B4-BE49-F238E27FC236}">
                <a16:creationId xmlns:a16="http://schemas.microsoft.com/office/drawing/2014/main" id="{D89D0086-98F3-4AF2-BF2E-1E1D74532DD2}"/>
              </a:ext>
            </a:extLst>
          </p:cNvPr>
          <p:cNvSpPr>
            <a:spLocks noGrp="1"/>
          </p:cNvSpPr>
          <p:nvPr>
            <p:ph sz="half" idx="1"/>
          </p:nvPr>
        </p:nvSpPr>
        <p:spPr>
          <a:xfrm>
            <a:off x="512611" y="2224726"/>
            <a:ext cx="11029615" cy="4081806"/>
          </a:xfrm>
        </p:spPr>
        <p:txBody>
          <a:bodyPr>
            <a:normAutofit/>
          </a:bodyPr>
          <a:lstStyle/>
          <a:p>
            <a:pPr marL="305435" indent="-305435"/>
            <a:endParaRPr lang="en-US"/>
          </a:p>
          <a:p>
            <a:pPr marL="305435" indent="-305435"/>
            <a:endParaRPr lang="en-US"/>
          </a:p>
          <a:p>
            <a:pPr marL="305435" indent="-305435"/>
            <a:r>
              <a:rPr lang="en-US"/>
              <a:t>The dynamic programming-based approach generates all possible sequences at each step and purges out those sequences that do not lead to the optimal sequence. (identified with minimum average waiting time)</a:t>
            </a:r>
          </a:p>
          <a:p>
            <a:pPr marL="305435" indent="-305435"/>
            <a:r>
              <a:rPr lang="en-US"/>
              <a:t>We make use of two dominance constraints to apply principle of optimality in the solution anon optimal safe and purge out safe sequences that are not optimal.</a:t>
            </a:r>
          </a:p>
          <a:p>
            <a:pPr marL="666750" lvl="1" indent="-342900">
              <a:buFont typeface="+mj-lt"/>
              <a:buAutoNum type="arabicPeriod"/>
            </a:pPr>
            <a:r>
              <a:rPr lang="en-US"/>
              <a:t>If the process needs are greater than the available resources in the system at any state, then that state will be purged out and not be further explored. </a:t>
            </a:r>
          </a:p>
          <a:p>
            <a:pPr marL="666750" lvl="1" indent="-342900">
              <a:buFont typeface="+mj-lt"/>
              <a:buAutoNum type="arabicPeriod"/>
            </a:pPr>
            <a:r>
              <a:rPr lang="en-US"/>
              <a:t>If any level </a:t>
            </a:r>
            <a:r>
              <a:rPr lang="en-US" b="1"/>
              <a:t>i </a:t>
            </a:r>
            <a:r>
              <a:rPr lang="en-US"/>
              <a:t>contains any two states having elements </a:t>
            </a:r>
            <a:r>
              <a:rPr lang="en-US" b="1"/>
              <a:t>{ R</a:t>
            </a:r>
            <a:r>
              <a:rPr lang="en-US" sz="2000" b="1" baseline="-25000"/>
              <a:t>j</a:t>
            </a:r>
            <a:r>
              <a:rPr lang="en-US" b="1"/>
              <a:t>, </a:t>
            </a:r>
            <a:r>
              <a:rPr lang="en-US" b="1" err="1"/>
              <a:t>W</a:t>
            </a:r>
            <a:r>
              <a:rPr lang="en-US" sz="2000" b="1" baseline="-25000" err="1"/>
              <a:t>j</a:t>
            </a:r>
            <a:r>
              <a:rPr lang="en-US" sz="2000" b="1" baseline="-25000"/>
              <a:t> </a:t>
            </a:r>
            <a:r>
              <a:rPr lang="en-US" b="1"/>
              <a:t>} </a:t>
            </a:r>
            <a:r>
              <a:rPr lang="en-US"/>
              <a:t>and </a:t>
            </a:r>
            <a:r>
              <a:rPr lang="en-US" b="1"/>
              <a:t>{ </a:t>
            </a:r>
            <a:r>
              <a:rPr lang="en-US" b="1" err="1"/>
              <a:t>R</a:t>
            </a:r>
            <a:r>
              <a:rPr lang="en-US" b="1" baseline="-25000" err="1"/>
              <a:t>k</a:t>
            </a:r>
            <a:r>
              <a:rPr lang="en-US" b="1"/>
              <a:t>, </a:t>
            </a:r>
            <a:r>
              <a:rPr lang="en-US" b="1" err="1"/>
              <a:t>W</a:t>
            </a:r>
            <a:r>
              <a:rPr lang="en-US" b="1" baseline="-25000" err="1"/>
              <a:t>k</a:t>
            </a:r>
            <a:r>
              <a:rPr lang="en-US" b="1"/>
              <a:t> }</a:t>
            </a:r>
            <a:r>
              <a:rPr lang="en-US"/>
              <a:t>, where Rj = (R</a:t>
            </a:r>
            <a:r>
              <a:rPr lang="en-US" baseline="-25000"/>
              <a:t>1</a:t>
            </a:r>
            <a:r>
              <a:rPr lang="en-US"/>
              <a:t>, R</a:t>
            </a:r>
            <a:r>
              <a:rPr lang="en-US" baseline="-25000"/>
              <a:t>2, </a:t>
            </a:r>
            <a:r>
              <a:rPr lang="en-US"/>
              <a:t>… R</a:t>
            </a:r>
            <a:r>
              <a:rPr lang="en-US" baseline="-25000"/>
              <a:t>m</a:t>
            </a:r>
            <a:r>
              <a:rPr lang="en-US"/>
              <a:t>) at one state j and </a:t>
            </a:r>
            <a:r>
              <a:rPr lang="en-US" err="1"/>
              <a:t>R</a:t>
            </a:r>
            <a:r>
              <a:rPr lang="en-US" baseline="-25000" err="1"/>
              <a:t>k</a:t>
            </a:r>
            <a:r>
              <a:rPr lang="en-US"/>
              <a:t> = (R</a:t>
            </a:r>
            <a:r>
              <a:rPr lang="en-US" baseline="-25000"/>
              <a:t>1</a:t>
            </a:r>
            <a:r>
              <a:rPr lang="en-US"/>
              <a:t>, R</a:t>
            </a:r>
            <a:r>
              <a:rPr lang="en-US" baseline="-25000"/>
              <a:t>2</a:t>
            </a:r>
            <a:r>
              <a:rPr lang="en-US"/>
              <a:t>, … R</a:t>
            </a:r>
            <a:r>
              <a:rPr lang="en-US" baseline="-25000"/>
              <a:t>m</a:t>
            </a:r>
            <a:r>
              <a:rPr lang="en-US"/>
              <a:t>) at another state k, represent the available resources at that state.  </a:t>
            </a:r>
            <a:r>
              <a:rPr lang="en-US" err="1"/>
              <a:t>Wj</a:t>
            </a:r>
            <a:r>
              <a:rPr lang="en-US"/>
              <a:t> and </a:t>
            </a:r>
            <a:r>
              <a:rPr lang="en-US" err="1"/>
              <a:t>Wk</a:t>
            </a:r>
            <a:r>
              <a:rPr lang="en-US"/>
              <a:t> represent the total waiting time till state j and k respectively. If (</a:t>
            </a:r>
            <a:r>
              <a:rPr lang="en-US" err="1"/>
              <a:t>R</a:t>
            </a:r>
            <a:r>
              <a:rPr lang="en-US" baseline="-25000" err="1"/>
              <a:t>k</a:t>
            </a:r>
            <a:r>
              <a:rPr lang="en-US"/>
              <a:t> ≥ R</a:t>
            </a:r>
            <a:r>
              <a:rPr lang="en-US" sz="2400" baseline="-25000"/>
              <a:t>j</a:t>
            </a:r>
            <a:r>
              <a:rPr lang="en-US"/>
              <a:t> &amp;&amp; </a:t>
            </a:r>
            <a:r>
              <a:rPr lang="en-US" err="1"/>
              <a:t>W</a:t>
            </a:r>
            <a:r>
              <a:rPr lang="en-US" sz="2400" baseline="-25000" err="1"/>
              <a:t>j</a:t>
            </a:r>
            <a:r>
              <a:rPr lang="en-US" baseline="-25000"/>
              <a:t> </a:t>
            </a:r>
            <a:r>
              <a:rPr lang="en-US"/>
              <a:t>&gt; </a:t>
            </a:r>
            <a:r>
              <a:rPr lang="en-US" err="1"/>
              <a:t>W</a:t>
            </a:r>
            <a:r>
              <a:rPr lang="en-US" baseline="-25000" err="1"/>
              <a:t>k</a:t>
            </a:r>
            <a:r>
              <a:rPr lang="en-US"/>
              <a:t>) then set {Rj, </a:t>
            </a:r>
            <a:r>
              <a:rPr lang="en-US" err="1"/>
              <a:t>Wj</a:t>
            </a:r>
            <a:r>
              <a:rPr lang="en-US"/>
              <a:t>} will be purged.  </a:t>
            </a:r>
            <a:r>
              <a:rPr lang="en-US" err="1"/>
              <a:t>R</a:t>
            </a:r>
            <a:r>
              <a:rPr lang="en-US" baseline="-25000" err="1"/>
              <a:t>k</a:t>
            </a:r>
            <a:r>
              <a:rPr lang="en-US"/>
              <a:t> ≥ R</a:t>
            </a:r>
            <a:r>
              <a:rPr lang="en-US" sz="2400" baseline="-25000"/>
              <a:t>j</a:t>
            </a:r>
            <a:r>
              <a:rPr lang="en-US"/>
              <a:t> will be true only if every element of </a:t>
            </a:r>
            <a:r>
              <a:rPr lang="en-US" err="1"/>
              <a:t>R</a:t>
            </a:r>
            <a:r>
              <a:rPr lang="en-US" baseline="-25000" err="1"/>
              <a:t>k</a:t>
            </a:r>
            <a:r>
              <a:rPr lang="en-US"/>
              <a:t> is greater than or equal to that of Rj.</a:t>
            </a:r>
          </a:p>
          <a:p>
            <a:pPr marL="305435" indent="-305435"/>
            <a:endParaRPr lang="en-US"/>
          </a:p>
          <a:p>
            <a:pPr marL="305435" indent="-305435"/>
            <a:endParaRPr lang="en-US"/>
          </a:p>
          <a:p>
            <a:pPr marL="305435" indent="-305435"/>
            <a:endParaRPr lang="en-IN"/>
          </a:p>
        </p:txBody>
      </p:sp>
    </p:spTree>
    <p:extLst>
      <p:ext uri="{BB962C8B-B14F-4D97-AF65-F5344CB8AC3E}">
        <p14:creationId xmlns:p14="http://schemas.microsoft.com/office/powerpoint/2010/main" val="2026430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8E1A5-8AB8-4655-947D-174C14A6732A}"/>
              </a:ext>
            </a:extLst>
          </p:cNvPr>
          <p:cNvSpPr>
            <a:spLocks noGrp="1"/>
          </p:cNvSpPr>
          <p:nvPr>
            <p:ph type="title"/>
          </p:nvPr>
        </p:nvSpPr>
        <p:spPr/>
        <p:txBody>
          <a:bodyPr/>
          <a:lstStyle/>
          <a:p>
            <a:pPr algn="ctr"/>
            <a:r>
              <a:rPr lang="en-US"/>
              <a:t>DEFINITIONS USED IN THE ALGORITHM</a:t>
            </a:r>
            <a:endParaRPr lang="en-IN"/>
          </a:p>
        </p:txBody>
      </p:sp>
      <p:sp>
        <p:nvSpPr>
          <p:cNvPr id="3" name="Content Placeholder 2">
            <a:extLst>
              <a:ext uri="{FF2B5EF4-FFF2-40B4-BE49-F238E27FC236}">
                <a16:creationId xmlns:a16="http://schemas.microsoft.com/office/drawing/2014/main" id="{AB9C304B-6277-4B2D-A84B-1A3DB64FE348}"/>
              </a:ext>
            </a:extLst>
          </p:cNvPr>
          <p:cNvSpPr>
            <a:spLocks noGrp="1"/>
          </p:cNvSpPr>
          <p:nvPr>
            <p:ph idx="1"/>
          </p:nvPr>
        </p:nvSpPr>
        <p:spPr>
          <a:xfrm>
            <a:off x="581192" y="2227630"/>
            <a:ext cx="11029615" cy="3678303"/>
          </a:xfrm>
        </p:spPr>
        <p:txBody>
          <a:bodyPr>
            <a:normAutofit lnSpcReduction="10000"/>
          </a:bodyPr>
          <a:lstStyle/>
          <a:p>
            <a:pPr marL="0" indent="0" algn="just">
              <a:buNone/>
            </a:pPr>
            <a:endParaRPr lang="en-US" sz="1800" b="1">
              <a:solidFill>
                <a:schemeClr val="tx1"/>
              </a:solidFill>
              <a:latin typeface="+mj-lt"/>
              <a:ea typeface="Roboto" panose="02000000000000000000" pitchFamily="2" charset="0"/>
            </a:endParaRPr>
          </a:p>
          <a:p>
            <a:pPr marL="171450" indent="-171450" algn="just">
              <a:buFont typeface="Arial" panose="020B0604020202020204" pitchFamily="34" charset="0"/>
              <a:buChar char="•"/>
            </a:pPr>
            <a:r>
              <a:rPr lang="en-US" sz="1800">
                <a:solidFill>
                  <a:schemeClr val="tx1"/>
                </a:solidFill>
                <a:latin typeface="+mj-lt"/>
                <a:ea typeface="Roboto" panose="02000000000000000000" pitchFamily="2" charset="0"/>
              </a:rPr>
              <a:t>Let S</a:t>
            </a:r>
            <a:r>
              <a:rPr lang="en-US" sz="1800" baseline="30000">
                <a:solidFill>
                  <a:schemeClr val="tx1"/>
                </a:solidFill>
                <a:latin typeface="+mj-lt"/>
                <a:ea typeface="Roboto" panose="02000000000000000000" pitchFamily="2" charset="0"/>
              </a:rPr>
              <a:t>i</a:t>
            </a:r>
            <a:r>
              <a:rPr lang="en-US" sz="1800">
                <a:solidFill>
                  <a:schemeClr val="tx1"/>
                </a:solidFill>
                <a:latin typeface="+mj-lt"/>
                <a:ea typeface="Roboto" panose="02000000000000000000" pitchFamily="2" charset="0"/>
              </a:rPr>
              <a:t> [p</a:t>
            </a:r>
            <a:r>
              <a:rPr lang="en-US" sz="1800" baseline="-25000">
                <a:solidFill>
                  <a:schemeClr val="tx1"/>
                </a:solidFill>
                <a:latin typeface="+mj-lt"/>
                <a:ea typeface="Roboto" panose="02000000000000000000" pitchFamily="2" charset="0"/>
              </a:rPr>
              <a:t>0</a:t>
            </a:r>
            <a:r>
              <a:rPr lang="en-US" sz="1800">
                <a:solidFill>
                  <a:schemeClr val="tx1"/>
                </a:solidFill>
                <a:latin typeface="+mj-lt"/>
                <a:ea typeface="Roboto" panose="02000000000000000000" pitchFamily="2" charset="0"/>
              </a:rPr>
              <a:t>, p</a:t>
            </a:r>
            <a:r>
              <a:rPr lang="en-US" sz="1800" baseline="-25000">
                <a:solidFill>
                  <a:schemeClr val="tx1"/>
                </a:solidFill>
                <a:latin typeface="+mj-lt"/>
                <a:ea typeface="Roboto" panose="02000000000000000000" pitchFamily="2" charset="0"/>
              </a:rPr>
              <a:t>1</a:t>
            </a:r>
            <a:r>
              <a:rPr lang="en-US" sz="1800">
                <a:solidFill>
                  <a:schemeClr val="tx1"/>
                </a:solidFill>
                <a:latin typeface="+mj-lt"/>
                <a:ea typeface="Roboto" panose="02000000000000000000" pitchFamily="2" charset="0"/>
              </a:rPr>
              <a:t>, …, p</a:t>
            </a:r>
            <a:r>
              <a:rPr lang="en-US" sz="1800" baseline="-25000">
                <a:solidFill>
                  <a:schemeClr val="tx1"/>
                </a:solidFill>
                <a:latin typeface="+mj-lt"/>
                <a:ea typeface="Roboto" panose="02000000000000000000" pitchFamily="2" charset="0"/>
              </a:rPr>
              <a:t>n-</a:t>
            </a:r>
            <a:r>
              <a:rPr lang="en-US" sz="1800" baseline="-25000">
                <a:solidFill>
                  <a:schemeClr val="tx1"/>
                </a:solidFill>
                <a:latin typeface="Arial" panose="020B0604020202020204" pitchFamily="34" charset="0"/>
                <a:ea typeface="Roboto" panose="02000000000000000000" pitchFamily="2" charset="0"/>
                <a:cs typeface="Arial" panose="020B0604020202020204" pitchFamily="34" charset="0"/>
              </a:rPr>
              <a:t>1</a:t>
            </a:r>
            <a:r>
              <a:rPr lang="en-US" sz="1800">
                <a:solidFill>
                  <a:schemeClr val="tx1"/>
                </a:solidFill>
                <a:latin typeface="+mj-lt"/>
                <a:ea typeface="Roboto" panose="02000000000000000000" pitchFamily="2" charset="0"/>
              </a:rPr>
              <a:t>] represent the state at level i where subscript [p</a:t>
            </a:r>
            <a:r>
              <a:rPr lang="en-US" sz="1800" baseline="-25000">
                <a:solidFill>
                  <a:schemeClr val="tx1"/>
                </a:solidFill>
                <a:latin typeface="+mj-lt"/>
                <a:ea typeface="Roboto" panose="02000000000000000000" pitchFamily="2" charset="0"/>
              </a:rPr>
              <a:t>0</a:t>
            </a:r>
            <a:r>
              <a:rPr lang="en-US" sz="1800">
                <a:solidFill>
                  <a:schemeClr val="tx1"/>
                </a:solidFill>
                <a:latin typeface="+mj-lt"/>
                <a:ea typeface="Roboto" panose="02000000000000000000" pitchFamily="2" charset="0"/>
              </a:rPr>
              <a:t>, p</a:t>
            </a:r>
            <a:r>
              <a:rPr lang="en-US" sz="1800" baseline="-25000">
                <a:solidFill>
                  <a:schemeClr val="tx1"/>
                </a:solidFill>
                <a:latin typeface="+mj-lt"/>
                <a:ea typeface="Roboto" panose="02000000000000000000" pitchFamily="2" charset="0"/>
              </a:rPr>
              <a:t>1</a:t>
            </a:r>
            <a:r>
              <a:rPr lang="en-US" sz="1800">
                <a:solidFill>
                  <a:schemeClr val="tx1"/>
                </a:solidFill>
                <a:latin typeface="+mj-lt"/>
                <a:ea typeface="Roboto" panose="02000000000000000000" pitchFamily="2" charset="0"/>
              </a:rPr>
              <a:t>, …, p</a:t>
            </a:r>
            <a:r>
              <a:rPr lang="en-US" sz="1800" baseline="-25000">
                <a:solidFill>
                  <a:schemeClr val="tx1"/>
                </a:solidFill>
                <a:latin typeface="+mj-lt"/>
                <a:ea typeface="Roboto" panose="02000000000000000000" pitchFamily="2" charset="0"/>
              </a:rPr>
              <a:t>n-</a:t>
            </a:r>
            <a:r>
              <a:rPr lang="en-US" sz="1800" baseline="-25000">
                <a:solidFill>
                  <a:schemeClr val="tx1"/>
                </a:solidFill>
                <a:latin typeface="Arial" panose="020B0604020202020204" pitchFamily="34" charset="0"/>
                <a:ea typeface="Roboto" panose="02000000000000000000" pitchFamily="2" charset="0"/>
                <a:cs typeface="Arial" panose="020B0604020202020204" pitchFamily="34" charset="0"/>
              </a:rPr>
              <a:t>1</a:t>
            </a:r>
            <a:r>
              <a:rPr lang="en-US" sz="1800">
                <a:solidFill>
                  <a:schemeClr val="tx1"/>
                </a:solidFill>
                <a:latin typeface="+mj-lt"/>
                <a:ea typeface="Roboto" panose="02000000000000000000" pitchFamily="2" charset="0"/>
              </a:rPr>
              <a:t>] represents the permutation of p</a:t>
            </a:r>
            <a:r>
              <a:rPr lang="en-US" sz="1800" baseline="-25000">
                <a:solidFill>
                  <a:schemeClr val="tx1"/>
                </a:solidFill>
                <a:latin typeface="+mj-lt"/>
                <a:ea typeface="Roboto" panose="02000000000000000000" pitchFamily="2" charset="0"/>
              </a:rPr>
              <a:t>0</a:t>
            </a:r>
            <a:r>
              <a:rPr lang="en-US" sz="1800">
                <a:solidFill>
                  <a:schemeClr val="tx1"/>
                </a:solidFill>
                <a:latin typeface="+mj-lt"/>
                <a:ea typeface="Roboto" panose="02000000000000000000" pitchFamily="2" charset="0"/>
              </a:rPr>
              <a:t>, p</a:t>
            </a:r>
            <a:r>
              <a:rPr lang="en-US" sz="1800" baseline="-25000">
                <a:solidFill>
                  <a:schemeClr val="tx1"/>
                </a:solidFill>
                <a:latin typeface="+mj-lt"/>
                <a:ea typeface="Roboto" panose="02000000000000000000" pitchFamily="2" charset="0"/>
              </a:rPr>
              <a:t>1</a:t>
            </a:r>
            <a:r>
              <a:rPr lang="en-US" sz="1800">
                <a:solidFill>
                  <a:schemeClr val="tx1"/>
                </a:solidFill>
                <a:latin typeface="+mj-lt"/>
                <a:ea typeface="Roboto" panose="02000000000000000000" pitchFamily="2" charset="0"/>
              </a:rPr>
              <a:t>, …, p</a:t>
            </a:r>
            <a:r>
              <a:rPr lang="en-US" sz="1800" baseline="-25000">
                <a:solidFill>
                  <a:schemeClr val="tx1"/>
                </a:solidFill>
                <a:latin typeface="+mj-lt"/>
                <a:ea typeface="Roboto" panose="02000000000000000000" pitchFamily="2" charset="0"/>
              </a:rPr>
              <a:t>n-</a:t>
            </a:r>
            <a:r>
              <a:rPr lang="en-US" sz="1800" baseline="-25000">
                <a:solidFill>
                  <a:schemeClr val="tx1"/>
                </a:solidFill>
                <a:latin typeface="Arial" panose="020B0604020202020204" pitchFamily="34" charset="0"/>
                <a:ea typeface="Roboto" panose="02000000000000000000" pitchFamily="2" charset="0"/>
                <a:cs typeface="Arial" panose="020B0604020202020204" pitchFamily="34" charset="0"/>
              </a:rPr>
              <a:t>1</a:t>
            </a:r>
            <a:r>
              <a:rPr lang="en-US" sz="1800" baseline="-25000">
                <a:solidFill>
                  <a:schemeClr val="tx1"/>
                </a:solidFill>
                <a:latin typeface="+mj-lt"/>
                <a:ea typeface="Roboto" panose="02000000000000000000" pitchFamily="2" charset="0"/>
              </a:rPr>
              <a:t> </a:t>
            </a:r>
            <a:r>
              <a:rPr lang="en-US" sz="1800">
                <a:solidFill>
                  <a:schemeClr val="tx1"/>
                </a:solidFill>
                <a:latin typeface="+mj-lt"/>
                <a:ea typeface="Roboto" panose="02000000000000000000" pitchFamily="2" charset="0"/>
              </a:rPr>
              <a:t>by taking any number of elements from [p</a:t>
            </a:r>
            <a:r>
              <a:rPr lang="en-US" sz="1800" baseline="-25000">
                <a:solidFill>
                  <a:schemeClr val="tx1"/>
                </a:solidFill>
                <a:latin typeface="+mj-lt"/>
                <a:ea typeface="Roboto" panose="02000000000000000000" pitchFamily="2" charset="0"/>
              </a:rPr>
              <a:t>0</a:t>
            </a:r>
            <a:r>
              <a:rPr lang="en-US" sz="1800">
                <a:solidFill>
                  <a:schemeClr val="tx1"/>
                </a:solidFill>
                <a:latin typeface="+mj-lt"/>
                <a:ea typeface="Roboto" panose="02000000000000000000" pitchFamily="2" charset="0"/>
              </a:rPr>
              <a:t>, p</a:t>
            </a:r>
            <a:r>
              <a:rPr lang="en-US" sz="1800" baseline="-25000">
                <a:solidFill>
                  <a:schemeClr val="tx1"/>
                </a:solidFill>
                <a:latin typeface="+mj-lt"/>
                <a:ea typeface="Roboto" panose="02000000000000000000" pitchFamily="2" charset="0"/>
              </a:rPr>
              <a:t>1</a:t>
            </a:r>
            <a:r>
              <a:rPr lang="en-US" sz="1800">
                <a:solidFill>
                  <a:schemeClr val="tx1"/>
                </a:solidFill>
                <a:latin typeface="+mj-lt"/>
                <a:ea typeface="Roboto" panose="02000000000000000000" pitchFamily="2" charset="0"/>
              </a:rPr>
              <a:t>, …, p</a:t>
            </a:r>
            <a:r>
              <a:rPr lang="en-US" sz="1800" baseline="-25000">
                <a:solidFill>
                  <a:schemeClr val="tx1"/>
                </a:solidFill>
                <a:latin typeface="+mj-lt"/>
                <a:ea typeface="Roboto" panose="02000000000000000000" pitchFamily="2" charset="0"/>
              </a:rPr>
              <a:t>n-</a:t>
            </a:r>
            <a:r>
              <a:rPr lang="en-US" sz="1800" baseline="-25000">
                <a:solidFill>
                  <a:schemeClr val="tx1"/>
                </a:solidFill>
                <a:latin typeface="Arial" panose="020B0604020202020204" pitchFamily="34" charset="0"/>
                <a:ea typeface="Roboto" panose="02000000000000000000" pitchFamily="2" charset="0"/>
                <a:cs typeface="Arial" panose="020B0604020202020204" pitchFamily="34" charset="0"/>
              </a:rPr>
              <a:t>1</a:t>
            </a:r>
            <a:r>
              <a:rPr lang="en-US" sz="1800">
                <a:solidFill>
                  <a:schemeClr val="tx1"/>
                </a:solidFill>
                <a:latin typeface="+mj-lt"/>
                <a:ea typeface="Roboto" panose="02000000000000000000" pitchFamily="2" charset="0"/>
              </a:rPr>
              <a:t>]. </a:t>
            </a:r>
          </a:p>
          <a:p>
            <a:pPr marL="171450" indent="-171450" algn="just">
              <a:buFont typeface="Arial" panose="020B0604020202020204" pitchFamily="34" charset="0"/>
              <a:buChar char="•"/>
            </a:pPr>
            <a:r>
              <a:rPr lang="en-US" sz="1800">
                <a:solidFill>
                  <a:schemeClr val="tx1"/>
                </a:solidFill>
                <a:latin typeface="+mj-lt"/>
                <a:ea typeface="Roboto"/>
              </a:rPr>
              <a:t>So, S</a:t>
            </a:r>
            <a:r>
              <a:rPr lang="en-US" sz="1800" baseline="30000">
                <a:solidFill>
                  <a:schemeClr val="tx1"/>
                </a:solidFill>
                <a:latin typeface="+mj-lt"/>
                <a:ea typeface="Roboto"/>
              </a:rPr>
              <a:t>i</a:t>
            </a:r>
            <a:r>
              <a:rPr lang="en-US" sz="1800">
                <a:solidFill>
                  <a:schemeClr val="tx1"/>
                </a:solidFill>
                <a:latin typeface="+mj-lt"/>
                <a:ea typeface="Roboto"/>
              </a:rPr>
              <a:t> [p</a:t>
            </a:r>
            <a:r>
              <a:rPr lang="en-US" sz="1800" baseline="-25000">
                <a:solidFill>
                  <a:schemeClr val="tx1"/>
                </a:solidFill>
                <a:latin typeface="+mj-lt"/>
                <a:ea typeface="Roboto"/>
              </a:rPr>
              <a:t>0</a:t>
            </a:r>
            <a:r>
              <a:rPr lang="en-US" sz="1800">
                <a:solidFill>
                  <a:schemeClr val="tx1"/>
                </a:solidFill>
                <a:latin typeface="+mj-lt"/>
                <a:ea typeface="Roboto"/>
              </a:rPr>
              <a:t>, p</a:t>
            </a:r>
            <a:r>
              <a:rPr lang="en-US" sz="1800" baseline="-25000">
                <a:solidFill>
                  <a:schemeClr val="tx1"/>
                </a:solidFill>
                <a:latin typeface="+mj-lt"/>
                <a:ea typeface="Roboto"/>
              </a:rPr>
              <a:t>1</a:t>
            </a:r>
            <a:r>
              <a:rPr lang="en-US" sz="1800">
                <a:solidFill>
                  <a:schemeClr val="tx1"/>
                </a:solidFill>
                <a:latin typeface="+mj-lt"/>
                <a:ea typeface="Roboto"/>
              </a:rPr>
              <a:t>, …, p</a:t>
            </a:r>
            <a:r>
              <a:rPr lang="en-US" sz="1800" baseline="-25000">
                <a:solidFill>
                  <a:schemeClr val="tx1"/>
                </a:solidFill>
                <a:latin typeface="+mj-lt"/>
                <a:ea typeface="Roboto"/>
              </a:rPr>
              <a:t>n-</a:t>
            </a:r>
            <a:r>
              <a:rPr lang="en-US" sz="1800" baseline="-25000">
                <a:solidFill>
                  <a:schemeClr val="tx1"/>
                </a:solidFill>
                <a:latin typeface="Arial"/>
                <a:ea typeface="Roboto"/>
                <a:cs typeface="Arial"/>
              </a:rPr>
              <a:t>1</a:t>
            </a:r>
            <a:r>
              <a:rPr lang="en-US" sz="1800">
                <a:solidFill>
                  <a:schemeClr val="tx1"/>
                </a:solidFill>
                <a:latin typeface="+mj-lt"/>
                <a:ea typeface="Roboto"/>
              </a:rPr>
              <a:t>] = {(R</a:t>
            </a:r>
            <a:r>
              <a:rPr lang="en-US" sz="1800" baseline="30000">
                <a:solidFill>
                  <a:schemeClr val="tx1"/>
                </a:solidFill>
                <a:latin typeface="+mj-lt"/>
                <a:ea typeface="Roboto"/>
              </a:rPr>
              <a:t>i</a:t>
            </a:r>
            <a:r>
              <a:rPr lang="en-US" sz="1800">
                <a:solidFill>
                  <a:schemeClr val="tx1"/>
                </a:solidFill>
                <a:latin typeface="+mj-lt"/>
                <a:ea typeface="Roboto"/>
              </a:rPr>
              <a:t> [p</a:t>
            </a:r>
            <a:r>
              <a:rPr lang="en-US" sz="1800" baseline="-25000">
                <a:solidFill>
                  <a:schemeClr val="tx1"/>
                </a:solidFill>
                <a:latin typeface="+mj-lt"/>
                <a:ea typeface="Roboto"/>
              </a:rPr>
              <a:t>0</a:t>
            </a:r>
            <a:r>
              <a:rPr lang="en-US" sz="1800">
                <a:solidFill>
                  <a:schemeClr val="tx1"/>
                </a:solidFill>
                <a:latin typeface="+mj-lt"/>
                <a:ea typeface="Roboto"/>
              </a:rPr>
              <a:t>, p</a:t>
            </a:r>
            <a:r>
              <a:rPr lang="en-US" sz="1800" baseline="-25000">
                <a:solidFill>
                  <a:schemeClr val="tx1"/>
                </a:solidFill>
                <a:latin typeface="+mj-lt"/>
                <a:ea typeface="Roboto"/>
              </a:rPr>
              <a:t>1</a:t>
            </a:r>
            <a:r>
              <a:rPr lang="en-US" sz="1800">
                <a:solidFill>
                  <a:schemeClr val="tx1"/>
                </a:solidFill>
                <a:latin typeface="+mj-lt"/>
                <a:ea typeface="Roboto"/>
              </a:rPr>
              <a:t>, …, p</a:t>
            </a:r>
            <a:r>
              <a:rPr lang="en-US" sz="1800" baseline="-25000">
                <a:solidFill>
                  <a:schemeClr val="tx1"/>
                </a:solidFill>
                <a:latin typeface="+mj-lt"/>
                <a:ea typeface="Roboto"/>
              </a:rPr>
              <a:t>n-</a:t>
            </a:r>
            <a:r>
              <a:rPr lang="en-US" sz="1800" baseline="-25000">
                <a:solidFill>
                  <a:schemeClr val="tx1"/>
                </a:solidFill>
                <a:latin typeface="Arial"/>
                <a:ea typeface="Roboto"/>
                <a:cs typeface="Arial"/>
              </a:rPr>
              <a:t>1</a:t>
            </a:r>
            <a:r>
              <a:rPr lang="en-US" sz="1800">
                <a:solidFill>
                  <a:schemeClr val="tx1"/>
                </a:solidFill>
                <a:latin typeface="+mj-lt"/>
                <a:ea typeface="Roboto"/>
              </a:rPr>
              <a:t>]), W</a:t>
            </a:r>
            <a:r>
              <a:rPr lang="en-US" sz="1800" baseline="30000">
                <a:solidFill>
                  <a:schemeClr val="tx1"/>
                </a:solidFill>
                <a:latin typeface="+mj-lt"/>
                <a:ea typeface="Roboto"/>
              </a:rPr>
              <a:t>i</a:t>
            </a:r>
            <a:r>
              <a:rPr lang="en-US" sz="1800">
                <a:solidFill>
                  <a:schemeClr val="tx1"/>
                </a:solidFill>
                <a:latin typeface="+mj-lt"/>
                <a:ea typeface="Roboto"/>
              </a:rPr>
              <a:t> [p</a:t>
            </a:r>
            <a:r>
              <a:rPr lang="en-US" sz="1800" baseline="-25000">
                <a:solidFill>
                  <a:schemeClr val="tx1"/>
                </a:solidFill>
                <a:latin typeface="+mj-lt"/>
                <a:ea typeface="Roboto"/>
              </a:rPr>
              <a:t>0</a:t>
            </a:r>
            <a:r>
              <a:rPr lang="en-US" sz="1800">
                <a:solidFill>
                  <a:schemeClr val="tx1"/>
                </a:solidFill>
                <a:latin typeface="+mj-lt"/>
                <a:ea typeface="Roboto"/>
              </a:rPr>
              <a:t>, p</a:t>
            </a:r>
            <a:r>
              <a:rPr lang="en-US" sz="1800" baseline="-25000">
                <a:solidFill>
                  <a:schemeClr val="tx1"/>
                </a:solidFill>
                <a:latin typeface="+mj-lt"/>
                <a:ea typeface="Roboto"/>
              </a:rPr>
              <a:t>1</a:t>
            </a:r>
            <a:r>
              <a:rPr lang="en-US" sz="1800">
                <a:solidFill>
                  <a:schemeClr val="tx1"/>
                </a:solidFill>
                <a:latin typeface="+mj-lt"/>
                <a:ea typeface="Roboto"/>
              </a:rPr>
              <a:t>, …, p</a:t>
            </a:r>
            <a:r>
              <a:rPr lang="en-US" sz="1800" baseline="-25000">
                <a:solidFill>
                  <a:schemeClr val="tx1"/>
                </a:solidFill>
                <a:latin typeface="+mj-lt"/>
                <a:ea typeface="Roboto"/>
              </a:rPr>
              <a:t>n-</a:t>
            </a:r>
            <a:r>
              <a:rPr lang="en-US" sz="1800" baseline="-25000">
                <a:solidFill>
                  <a:schemeClr val="tx1"/>
                </a:solidFill>
                <a:latin typeface="Arial"/>
                <a:ea typeface="Roboto"/>
                <a:cs typeface="Arial"/>
              </a:rPr>
              <a:t>1</a:t>
            </a:r>
            <a:r>
              <a:rPr lang="en-US" sz="1800">
                <a:solidFill>
                  <a:schemeClr val="tx1"/>
                </a:solidFill>
                <a:latin typeface="+mj-lt"/>
                <a:ea typeface="Roboto"/>
              </a:rPr>
              <a:t>] } represent state in the </a:t>
            </a:r>
            <a:r>
              <a:rPr lang="en-US">
                <a:solidFill>
                  <a:schemeClr val="tx1"/>
                </a:solidFill>
                <a:latin typeface="+mj-lt"/>
                <a:ea typeface="Roboto"/>
              </a:rPr>
              <a:t>state</a:t>
            </a:r>
            <a:r>
              <a:rPr lang="en-US" sz="1800">
                <a:solidFill>
                  <a:schemeClr val="tx1"/>
                </a:solidFill>
                <a:latin typeface="+mj-lt"/>
                <a:ea typeface="Roboto"/>
              </a:rPr>
              <a:t> space, is a set of two elements.</a:t>
            </a:r>
          </a:p>
          <a:p>
            <a:pPr marL="171450" indent="-171450" algn="just">
              <a:buFont typeface="Arial" panose="020B0604020202020204" pitchFamily="34" charset="0"/>
              <a:buChar char="•"/>
            </a:pPr>
            <a:r>
              <a:rPr lang="en-US" sz="1800">
                <a:solidFill>
                  <a:schemeClr val="tx1"/>
                </a:solidFill>
                <a:latin typeface="+mj-lt"/>
                <a:ea typeface="Roboto" panose="02000000000000000000" pitchFamily="2" charset="0"/>
              </a:rPr>
              <a:t> (R</a:t>
            </a:r>
            <a:r>
              <a:rPr lang="en-US" sz="1800" baseline="30000">
                <a:solidFill>
                  <a:schemeClr val="tx1"/>
                </a:solidFill>
                <a:latin typeface="+mj-lt"/>
                <a:ea typeface="Roboto" panose="02000000000000000000" pitchFamily="2" charset="0"/>
              </a:rPr>
              <a:t>i</a:t>
            </a:r>
            <a:r>
              <a:rPr lang="en-US" sz="1800">
                <a:solidFill>
                  <a:schemeClr val="tx1"/>
                </a:solidFill>
                <a:latin typeface="+mj-lt"/>
                <a:ea typeface="Roboto" panose="02000000000000000000" pitchFamily="2" charset="0"/>
              </a:rPr>
              <a:t>[p</a:t>
            </a:r>
            <a:r>
              <a:rPr lang="en-US" sz="1800" baseline="-25000">
                <a:solidFill>
                  <a:schemeClr val="tx1"/>
                </a:solidFill>
                <a:latin typeface="+mj-lt"/>
                <a:ea typeface="Roboto" panose="02000000000000000000" pitchFamily="2" charset="0"/>
              </a:rPr>
              <a:t>0</a:t>
            </a:r>
            <a:r>
              <a:rPr lang="en-US" sz="1800">
                <a:solidFill>
                  <a:schemeClr val="tx1"/>
                </a:solidFill>
                <a:latin typeface="+mj-lt"/>
                <a:ea typeface="Roboto" panose="02000000000000000000" pitchFamily="2" charset="0"/>
              </a:rPr>
              <a:t>, p</a:t>
            </a:r>
            <a:r>
              <a:rPr lang="en-US" sz="1800" baseline="-25000">
                <a:solidFill>
                  <a:schemeClr val="tx1"/>
                </a:solidFill>
                <a:latin typeface="+mj-lt"/>
                <a:ea typeface="Roboto" panose="02000000000000000000" pitchFamily="2" charset="0"/>
              </a:rPr>
              <a:t>1</a:t>
            </a:r>
            <a:r>
              <a:rPr lang="en-US" sz="1800">
                <a:solidFill>
                  <a:schemeClr val="tx1"/>
                </a:solidFill>
                <a:latin typeface="+mj-lt"/>
                <a:ea typeface="Roboto" panose="02000000000000000000" pitchFamily="2" charset="0"/>
              </a:rPr>
              <a:t>, …, p</a:t>
            </a:r>
            <a:r>
              <a:rPr lang="en-US" sz="1800" baseline="-25000">
                <a:solidFill>
                  <a:schemeClr val="tx1"/>
                </a:solidFill>
                <a:latin typeface="+mj-lt"/>
                <a:ea typeface="Roboto" panose="02000000000000000000" pitchFamily="2" charset="0"/>
              </a:rPr>
              <a:t>n-</a:t>
            </a:r>
            <a:r>
              <a:rPr lang="en-US" sz="1800" baseline="-25000">
                <a:solidFill>
                  <a:schemeClr val="tx1"/>
                </a:solidFill>
                <a:latin typeface="Arial" panose="020B0604020202020204" pitchFamily="34" charset="0"/>
                <a:ea typeface="Roboto" panose="02000000000000000000" pitchFamily="2" charset="0"/>
                <a:cs typeface="Arial" panose="020B0604020202020204" pitchFamily="34" charset="0"/>
              </a:rPr>
              <a:t>1</a:t>
            </a:r>
            <a:r>
              <a:rPr lang="en-US" sz="1800">
                <a:solidFill>
                  <a:schemeClr val="tx1"/>
                </a:solidFill>
                <a:latin typeface="+mj-lt"/>
                <a:ea typeface="Roboto" panose="02000000000000000000" pitchFamily="2" charset="0"/>
              </a:rPr>
              <a:t>]) represents the available resources in the system at level i and state [p</a:t>
            </a:r>
            <a:r>
              <a:rPr lang="en-US" sz="1800" baseline="-25000">
                <a:solidFill>
                  <a:schemeClr val="tx1"/>
                </a:solidFill>
                <a:latin typeface="+mj-lt"/>
                <a:ea typeface="Roboto" panose="02000000000000000000" pitchFamily="2" charset="0"/>
              </a:rPr>
              <a:t>0</a:t>
            </a:r>
            <a:r>
              <a:rPr lang="en-US" sz="1800">
                <a:solidFill>
                  <a:schemeClr val="tx1"/>
                </a:solidFill>
                <a:latin typeface="+mj-lt"/>
                <a:ea typeface="Roboto" panose="02000000000000000000" pitchFamily="2" charset="0"/>
              </a:rPr>
              <a:t>, p</a:t>
            </a:r>
            <a:r>
              <a:rPr lang="en-US" sz="1800" baseline="-25000">
                <a:solidFill>
                  <a:schemeClr val="tx1"/>
                </a:solidFill>
                <a:latin typeface="+mj-lt"/>
                <a:ea typeface="Roboto" panose="02000000000000000000" pitchFamily="2" charset="0"/>
              </a:rPr>
              <a:t>1</a:t>
            </a:r>
            <a:r>
              <a:rPr lang="en-US" sz="1800">
                <a:solidFill>
                  <a:schemeClr val="tx1"/>
                </a:solidFill>
                <a:latin typeface="+mj-lt"/>
                <a:ea typeface="Roboto" panose="02000000000000000000" pitchFamily="2" charset="0"/>
              </a:rPr>
              <a:t>, …, p</a:t>
            </a:r>
            <a:r>
              <a:rPr lang="en-US" sz="1800" baseline="-25000">
                <a:solidFill>
                  <a:schemeClr val="tx1"/>
                </a:solidFill>
                <a:latin typeface="+mj-lt"/>
                <a:ea typeface="Roboto" panose="02000000000000000000" pitchFamily="2" charset="0"/>
              </a:rPr>
              <a:t>n-</a:t>
            </a:r>
            <a:r>
              <a:rPr lang="en-US" sz="1800" baseline="-25000">
                <a:solidFill>
                  <a:schemeClr val="tx1"/>
                </a:solidFill>
                <a:latin typeface="Arial" panose="020B0604020202020204" pitchFamily="34" charset="0"/>
                <a:ea typeface="Roboto" panose="02000000000000000000" pitchFamily="2" charset="0"/>
                <a:cs typeface="Arial" panose="020B0604020202020204" pitchFamily="34" charset="0"/>
              </a:rPr>
              <a:t>1</a:t>
            </a:r>
            <a:r>
              <a:rPr lang="en-US" sz="1800">
                <a:solidFill>
                  <a:schemeClr val="tx1"/>
                </a:solidFill>
                <a:latin typeface="+mj-lt"/>
                <a:ea typeface="Roboto" panose="02000000000000000000" pitchFamily="2" charset="0"/>
              </a:rPr>
              <a:t>]. W</a:t>
            </a:r>
            <a:r>
              <a:rPr lang="en-US" sz="1800" baseline="30000">
                <a:solidFill>
                  <a:schemeClr val="tx1"/>
                </a:solidFill>
                <a:latin typeface="+mj-lt"/>
                <a:ea typeface="Roboto" panose="02000000000000000000" pitchFamily="2" charset="0"/>
              </a:rPr>
              <a:t>i</a:t>
            </a:r>
            <a:r>
              <a:rPr lang="en-US" sz="1800">
                <a:solidFill>
                  <a:schemeClr val="tx1"/>
                </a:solidFill>
                <a:latin typeface="+mj-lt"/>
                <a:ea typeface="Roboto" panose="02000000000000000000" pitchFamily="2" charset="0"/>
              </a:rPr>
              <a:t> [p</a:t>
            </a:r>
            <a:r>
              <a:rPr lang="en-US" sz="1800" baseline="-25000">
                <a:solidFill>
                  <a:schemeClr val="tx1"/>
                </a:solidFill>
                <a:latin typeface="+mj-lt"/>
                <a:ea typeface="Roboto" panose="02000000000000000000" pitchFamily="2" charset="0"/>
              </a:rPr>
              <a:t>0</a:t>
            </a:r>
            <a:r>
              <a:rPr lang="en-US" sz="1800">
                <a:solidFill>
                  <a:schemeClr val="tx1"/>
                </a:solidFill>
                <a:latin typeface="+mj-lt"/>
                <a:ea typeface="Roboto" panose="02000000000000000000" pitchFamily="2" charset="0"/>
              </a:rPr>
              <a:t>, p</a:t>
            </a:r>
            <a:r>
              <a:rPr lang="en-US" sz="1800" baseline="-25000">
                <a:solidFill>
                  <a:schemeClr val="tx1"/>
                </a:solidFill>
                <a:latin typeface="+mj-lt"/>
                <a:ea typeface="Roboto" panose="02000000000000000000" pitchFamily="2" charset="0"/>
              </a:rPr>
              <a:t>1</a:t>
            </a:r>
            <a:r>
              <a:rPr lang="en-US" sz="1800">
                <a:solidFill>
                  <a:schemeClr val="tx1"/>
                </a:solidFill>
                <a:latin typeface="+mj-lt"/>
                <a:ea typeface="Roboto" panose="02000000000000000000" pitchFamily="2" charset="0"/>
              </a:rPr>
              <a:t>, …, p</a:t>
            </a:r>
            <a:r>
              <a:rPr lang="en-US" sz="1800" baseline="-25000">
                <a:solidFill>
                  <a:schemeClr val="tx1"/>
                </a:solidFill>
                <a:latin typeface="+mj-lt"/>
                <a:ea typeface="Roboto" panose="02000000000000000000" pitchFamily="2" charset="0"/>
              </a:rPr>
              <a:t>n-</a:t>
            </a:r>
            <a:r>
              <a:rPr lang="en-US" sz="1800" baseline="-25000">
                <a:solidFill>
                  <a:schemeClr val="tx1"/>
                </a:solidFill>
                <a:latin typeface="Arial" panose="020B0604020202020204" pitchFamily="34" charset="0"/>
                <a:ea typeface="Roboto" panose="02000000000000000000" pitchFamily="2" charset="0"/>
                <a:cs typeface="Arial" panose="020B0604020202020204" pitchFamily="34" charset="0"/>
              </a:rPr>
              <a:t>1</a:t>
            </a:r>
            <a:r>
              <a:rPr lang="en-US" sz="1800">
                <a:solidFill>
                  <a:schemeClr val="tx1"/>
                </a:solidFill>
                <a:latin typeface="+mj-lt"/>
                <a:ea typeface="Roboto" panose="02000000000000000000" pitchFamily="2" charset="0"/>
              </a:rPr>
              <a:t>] represent the total waiting time at state [p</a:t>
            </a:r>
            <a:r>
              <a:rPr lang="en-US" sz="1800" baseline="-25000">
                <a:solidFill>
                  <a:schemeClr val="tx1"/>
                </a:solidFill>
                <a:latin typeface="+mj-lt"/>
                <a:ea typeface="Roboto" panose="02000000000000000000" pitchFamily="2" charset="0"/>
              </a:rPr>
              <a:t>0</a:t>
            </a:r>
            <a:r>
              <a:rPr lang="en-US" sz="1800">
                <a:solidFill>
                  <a:schemeClr val="tx1"/>
                </a:solidFill>
                <a:latin typeface="+mj-lt"/>
                <a:ea typeface="Roboto" panose="02000000000000000000" pitchFamily="2" charset="0"/>
              </a:rPr>
              <a:t>, p</a:t>
            </a:r>
            <a:r>
              <a:rPr lang="en-US" sz="1800" baseline="-25000">
                <a:solidFill>
                  <a:schemeClr val="tx1"/>
                </a:solidFill>
                <a:latin typeface="+mj-lt"/>
                <a:ea typeface="Roboto" panose="02000000000000000000" pitchFamily="2" charset="0"/>
              </a:rPr>
              <a:t>1</a:t>
            </a:r>
            <a:r>
              <a:rPr lang="en-US" sz="1800">
                <a:solidFill>
                  <a:schemeClr val="tx1"/>
                </a:solidFill>
                <a:latin typeface="+mj-lt"/>
                <a:ea typeface="Roboto" panose="02000000000000000000" pitchFamily="2" charset="0"/>
              </a:rPr>
              <a:t>, …, p</a:t>
            </a:r>
            <a:r>
              <a:rPr lang="en-US" sz="1800" baseline="-25000">
                <a:solidFill>
                  <a:schemeClr val="tx1"/>
                </a:solidFill>
                <a:latin typeface="+mj-lt"/>
                <a:ea typeface="Roboto" panose="02000000000000000000" pitchFamily="2" charset="0"/>
              </a:rPr>
              <a:t>n-</a:t>
            </a:r>
            <a:r>
              <a:rPr lang="en-US" sz="1800" baseline="-25000">
                <a:solidFill>
                  <a:schemeClr val="tx1"/>
                </a:solidFill>
                <a:latin typeface="Arial" panose="020B0604020202020204" pitchFamily="34" charset="0"/>
                <a:ea typeface="Roboto" panose="02000000000000000000" pitchFamily="2" charset="0"/>
                <a:cs typeface="Arial" panose="020B0604020202020204" pitchFamily="34" charset="0"/>
              </a:rPr>
              <a:t>1</a:t>
            </a:r>
            <a:r>
              <a:rPr lang="en-US" sz="1800">
                <a:solidFill>
                  <a:schemeClr val="tx1"/>
                </a:solidFill>
                <a:latin typeface="+mj-lt"/>
                <a:ea typeface="Roboto" panose="02000000000000000000" pitchFamily="2" charset="0"/>
              </a:rPr>
              <a:t>] and level i. </a:t>
            </a:r>
          </a:p>
          <a:p>
            <a:pPr marL="171450" indent="-171450" algn="just">
              <a:buFont typeface="Arial" panose="020B0604020202020204" pitchFamily="34" charset="0"/>
              <a:buChar char="•"/>
            </a:pPr>
            <a:r>
              <a:rPr lang="en-US" sz="1800">
                <a:solidFill>
                  <a:schemeClr val="tx1"/>
                </a:solidFill>
                <a:latin typeface="+mj-lt"/>
                <a:ea typeface="Roboto" panose="02000000000000000000" pitchFamily="2" charset="0"/>
              </a:rPr>
              <a:t>Allocation(S</a:t>
            </a:r>
            <a:r>
              <a:rPr lang="en-US" sz="1800" baseline="30000">
                <a:solidFill>
                  <a:schemeClr val="tx1"/>
                </a:solidFill>
                <a:latin typeface="+mj-lt"/>
                <a:ea typeface="Roboto" panose="02000000000000000000" pitchFamily="2" charset="0"/>
              </a:rPr>
              <a:t>i</a:t>
            </a:r>
            <a:r>
              <a:rPr lang="en-US" sz="1800">
                <a:solidFill>
                  <a:schemeClr val="tx1"/>
                </a:solidFill>
                <a:latin typeface="+mj-lt"/>
                <a:ea typeface="Roboto" panose="02000000000000000000" pitchFamily="2" charset="0"/>
              </a:rPr>
              <a:t> [p</a:t>
            </a:r>
            <a:r>
              <a:rPr lang="en-US" sz="1800" baseline="-25000">
                <a:solidFill>
                  <a:schemeClr val="tx1"/>
                </a:solidFill>
                <a:latin typeface="+mj-lt"/>
                <a:ea typeface="Roboto" panose="02000000000000000000" pitchFamily="2" charset="0"/>
              </a:rPr>
              <a:t>0</a:t>
            </a:r>
            <a:r>
              <a:rPr lang="en-US" sz="1800">
                <a:solidFill>
                  <a:schemeClr val="tx1"/>
                </a:solidFill>
                <a:latin typeface="+mj-lt"/>
                <a:ea typeface="Roboto" panose="02000000000000000000" pitchFamily="2" charset="0"/>
              </a:rPr>
              <a:t>, p</a:t>
            </a:r>
            <a:r>
              <a:rPr lang="en-US" sz="1800" baseline="-25000">
                <a:solidFill>
                  <a:schemeClr val="tx1"/>
                </a:solidFill>
                <a:latin typeface="+mj-lt"/>
                <a:ea typeface="Roboto" panose="02000000000000000000" pitchFamily="2" charset="0"/>
              </a:rPr>
              <a:t>1</a:t>
            </a:r>
            <a:r>
              <a:rPr lang="en-US" sz="1800">
                <a:solidFill>
                  <a:schemeClr val="tx1"/>
                </a:solidFill>
                <a:latin typeface="+mj-lt"/>
                <a:ea typeface="Roboto" panose="02000000000000000000" pitchFamily="2" charset="0"/>
              </a:rPr>
              <a:t>, …, p</a:t>
            </a:r>
            <a:r>
              <a:rPr lang="en-US" sz="1800" baseline="-25000">
                <a:solidFill>
                  <a:schemeClr val="tx1"/>
                </a:solidFill>
                <a:latin typeface="+mj-lt"/>
                <a:ea typeface="Roboto" panose="02000000000000000000" pitchFamily="2" charset="0"/>
              </a:rPr>
              <a:t>n-</a:t>
            </a:r>
            <a:r>
              <a:rPr lang="en-US" sz="1800" baseline="-25000">
                <a:solidFill>
                  <a:schemeClr val="tx1"/>
                </a:solidFill>
                <a:latin typeface="Arial" panose="020B0604020202020204" pitchFamily="34" charset="0"/>
                <a:ea typeface="Roboto" panose="02000000000000000000" pitchFamily="2" charset="0"/>
                <a:cs typeface="Arial" panose="020B0604020202020204" pitchFamily="34" charset="0"/>
              </a:rPr>
              <a:t>1</a:t>
            </a:r>
            <a:r>
              <a:rPr lang="en-US" sz="1800">
                <a:solidFill>
                  <a:schemeClr val="tx1"/>
                </a:solidFill>
                <a:latin typeface="+mj-lt"/>
                <a:ea typeface="Roboto" panose="02000000000000000000" pitchFamily="2" charset="0"/>
              </a:rPr>
              <a:t>]) : It is the total number of allocated resources to the process P</a:t>
            </a:r>
            <a:r>
              <a:rPr lang="en-US" sz="1800" baseline="-25000">
                <a:solidFill>
                  <a:schemeClr val="tx1"/>
                </a:solidFill>
                <a:latin typeface="+mj-lt"/>
                <a:ea typeface="Roboto" panose="02000000000000000000" pitchFamily="2" charset="0"/>
              </a:rPr>
              <a:t>k</a:t>
            </a:r>
            <a:r>
              <a:rPr lang="en-US" sz="1800">
                <a:solidFill>
                  <a:schemeClr val="tx1"/>
                </a:solidFill>
                <a:latin typeface="+mj-lt"/>
                <a:ea typeface="Roboto" panose="02000000000000000000" pitchFamily="2" charset="0"/>
              </a:rPr>
              <a:t>, where k (k can be the any number from 0, 1, …, n-</a:t>
            </a:r>
            <a:r>
              <a:rPr lang="en-US" sz="1800" baseline="-25000">
                <a:solidFill>
                  <a:schemeClr val="tx1"/>
                </a:solidFill>
                <a:latin typeface="Arial" panose="020B0604020202020204" pitchFamily="34" charset="0"/>
                <a:ea typeface="Roboto" panose="02000000000000000000" pitchFamily="2" charset="0"/>
                <a:cs typeface="Arial" panose="020B0604020202020204" pitchFamily="34" charset="0"/>
              </a:rPr>
              <a:t>1</a:t>
            </a:r>
            <a:r>
              <a:rPr lang="en-US" sz="1800">
                <a:solidFill>
                  <a:schemeClr val="tx1"/>
                </a:solidFill>
                <a:latin typeface="+mj-lt"/>
                <a:ea typeface="Roboto" panose="02000000000000000000" pitchFamily="2" charset="0"/>
              </a:rPr>
              <a:t>) is the last position in the sequence of [p</a:t>
            </a:r>
            <a:r>
              <a:rPr lang="en-US" sz="1800" baseline="-25000">
                <a:solidFill>
                  <a:schemeClr val="tx1"/>
                </a:solidFill>
                <a:latin typeface="+mj-lt"/>
                <a:ea typeface="Roboto" panose="02000000000000000000" pitchFamily="2" charset="0"/>
              </a:rPr>
              <a:t>0</a:t>
            </a:r>
            <a:r>
              <a:rPr lang="en-US" sz="1800">
                <a:solidFill>
                  <a:schemeClr val="tx1"/>
                </a:solidFill>
                <a:latin typeface="+mj-lt"/>
                <a:ea typeface="Roboto" panose="02000000000000000000" pitchFamily="2" charset="0"/>
              </a:rPr>
              <a:t>, p</a:t>
            </a:r>
            <a:r>
              <a:rPr lang="en-US" sz="1800" baseline="-25000">
                <a:solidFill>
                  <a:schemeClr val="tx1"/>
                </a:solidFill>
                <a:latin typeface="+mj-lt"/>
                <a:ea typeface="Roboto" panose="02000000000000000000" pitchFamily="2" charset="0"/>
              </a:rPr>
              <a:t>1</a:t>
            </a:r>
            <a:r>
              <a:rPr lang="en-US" sz="1800">
                <a:solidFill>
                  <a:schemeClr val="tx1"/>
                </a:solidFill>
                <a:latin typeface="+mj-lt"/>
                <a:ea typeface="Roboto" panose="02000000000000000000" pitchFamily="2" charset="0"/>
              </a:rPr>
              <a:t>, …, p</a:t>
            </a:r>
            <a:r>
              <a:rPr lang="en-US" sz="1800" baseline="-25000">
                <a:solidFill>
                  <a:schemeClr val="tx1"/>
                </a:solidFill>
                <a:latin typeface="+mj-lt"/>
                <a:ea typeface="Roboto" panose="02000000000000000000" pitchFamily="2" charset="0"/>
              </a:rPr>
              <a:t>n-</a:t>
            </a:r>
            <a:r>
              <a:rPr lang="en-US" sz="1800" baseline="-25000">
                <a:solidFill>
                  <a:schemeClr val="tx1"/>
                </a:solidFill>
                <a:latin typeface="Arial" panose="020B0604020202020204" pitchFamily="34" charset="0"/>
                <a:ea typeface="Roboto" panose="02000000000000000000" pitchFamily="2" charset="0"/>
                <a:cs typeface="Arial" panose="020B0604020202020204" pitchFamily="34" charset="0"/>
              </a:rPr>
              <a:t>1</a:t>
            </a:r>
            <a:r>
              <a:rPr lang="en-US" sz="1800">
                <a:solidFill>
                  <a:schemeClr val="tx1"/>
                </a:solidFill>
                <a:latin typeface="+mj-lt"/>
                <a:ea typeface="Roboto" panose="02000000000000000000" pitchFamily="2" charset="0"/>
              </a:rPr>
              <a:t>]. </a:t>
            </a:r>
          </a:p>
          <a:p>
            <a:pPr marL="171450" indent="-171450" algn="just">
              <a:buFont typeface="Arial" panose="020B0604020202020204" pitchFamily="34" charset="0"/>
              <a:buChar char="•"/>
            </a:pPr>
            <a:r>
              <a:rPr lang="en-US" sz="1800">
                <a:solidFill>
                  <a:schemeClr val="tx1"/>
                </a:solidFill>
                <a:latin typeface="+mj-lt"/>
                <a:ea typeface="Roboto" panose="02000000000000000000" pitchFamily="2" charset="0"/>
              </a:rPr>
              <a:t>WT(S</a:t>
            </a:r>
            <a:r>
              <a:rPr lang="en-US" sz="1800" baseline="30000">
                <a:solidFill>
                  <a:schemeClr val="tx1"/>
                </a:solidFill>
                <a:latin typeface="+mj-lt"/>
                <a:ea typeface="Roboto" panose="02000000000000000000" pitchFamily="2" charset="0"/>
              </a:rPr>
              <a:t>i</a:t>
            </a:r>
            <a:r>
              <a:rPr lang="en-US" sz="1800">
                <a:solidFill>
                  <a:schemeClr val="tx1"/>
                </a:solidFill>
                <a:latin typeface="+mj-lt"/>
                <a:ea typeface="Roboto" panose="02000000000000000000" pitchFamily="2" charset="0"/>
              </a:rPr>
              <a:t> [p</a:t>
            </a:r>
            <a:r>
              <a:rPr lang="en-US" sz="1800" baseline="-25000">
                <a:solidFill>
                  <a:schemeClr val="tx1"/>
                </a:solidFill>
                <a:latin typeface="+mj-lt"/>
                <a:ea typeface="Roboto" panose="02000000000000000000" pitchFamily="2" charset="0"/>
              </a:rPr>
              <a:t>0</a:t>
            </a:r>
            <a:r>
              <a:rPr lang="en-US" sz="1800">
                <a:solidFill>
                  <a:schemeClr val="tx1"/>
                </a:solidFill>
                <a:latin typeface="+mj-lt"/>
                <a:ea typeface="Roboto" panose="02000000000000000000" pitchFamily="2" charset="0"/>
              </a:rPr>
              <a:t>, p</a:t>
            </a:r>
            <a:r>
              <a:rPr lang="en-US" sz="1800" baseline="-25000">
                <a:solidFill>
                  <a:schemeClr val="tx1"/>
                </a:solidFill>
                <a:latin typeface="+mj-lt"/>
                <a:ea typeface="Roboto" panose="02000000000000000000" pitchFamily="2" charset="0"/>
              </a:rPr>
              <a:t>1</a:t>
            </a:r>
            <a:r>
              <a:rPr lang="en-US" sz="1800">
                <a:solidFill>
                  <a:schemeClr val="tx1"/>
                </a:solidFill>
                <a:latin typeface="+mj-lt"/>
                <a:ea typeface="Roboto" panose="02000000000000000000" pitchFamily="2" charset="0"/>
              </a:rPr>
              <a:t>, …, p</a:t>
            </a:r>
            <a:r>
              <a:rPr lang="en-US" sz="1800" baseline="-25000">
                <a:solidFill>
                  <a:schemeClr val="tx1"/>
                </a:solidFill>
                <a:latin typeface="+mj-lt"/>
                <a:ea typeface="Roboto" panose="02000000000000000000" pitchFamily="2" charset="0"/>
              </a:rPr>
              <a:t>n-</a:t>
            </a:r>
            <a:r>
              <a:rPr lang="en-US" sz="1800" baseline="-25000">
                <a:solidFill>
                  <a:schemeClr val="tx1"/>
                </a:solidFill>
                <a:latin typeface="Arial" panose="020B0604020202020204" pitchFamily="34" charset="0"/>
                <a:ea typeface="Roboto" panose="02000000000000000000" pitchFamily="2" charset="0"/>
                <a:cs typeface="Arial" panose="020B0604020202020204" pitchFamily="34" charset="0"/>
              </a:rPr>
              <a:t>1</a:t>
            </a:r>
            <a:r>
              <a:rPr lang="en-US" sz="1800">
                <a:solidFill>
                  <a:schemeClr val="tx1"/>
                </a:solidFill>
                <a:latin typeface="+mj-lt"/>
                <a:ea typeface="Roboto" panose="02000000000000000000" pitchFamily="2" charset="0"/>
              </a:rPr>
              <a:t>]) : if the Pk is the last process in the explored sequence then WT (S</a:t>
            </a:r>
            <a:r>
              <a:rPr lang="en-US" sz="1800" baseline="30000">
                <a:solidFill>
                  <a:schemeClr val="tx1"/>
                </a:solidFill>
                <a:latin typeface="+mj-lt"/>
                <a:ea typeface="Roboto" panose="02000000000000000000" pitchFamily="2" charset="0"/>
              </a:rPr>
              <a:t>i</a:t>
            </a:r>
            <a:r>
              <a:rPr lang="en-US" sz="1800">
                <a:solidFill>
                  <a:schemeClr val="tx1"/>
                </a:solidFill>
                <a:latin typeface="+mj-lt"/>
                <a:ea typeface="Roboto" panose="02000000000000000000" pitchFamily="2" charset="0"/>
              </a:rPr>
              <a:t> [p</a:t>
            </a:r>
            <a:r>
              <a:rPr lang="en-US" sz="1800" baseline="-25000">
                <a:solidFill>
                  <a:schemeClr val="tx1"/>
                </a:solidFill>
                <a:latin typeface="+mj-lt"/>
                <a:ea typeface="Roboto" panose="02000000000000000000" pitchFamily="2" charset="0"/>
              </a:rPr>
              <a:t>0</a:t>
            </a:r>
            <a:r>
              <a:rPr lang="en-US" sz="1800">
                <a:solidFill>
                  <a:schemeClr val="tx1"/>
                </a:solidFill>
                <a:latin typeface="+mj-lt"/>
                <a:ea typeface="Roboto" panose="02000000000000000000" pitchFamily="2" charset="0"/>
              </a:rPr>
              <a:t>, p</a:t>
            </a:r>
            <a:r>
              <a:rPr lang="en-US" sz="1800" baseline="-25000">
                <a:solidFill>
                  <a:schemeClr val="tx1"/>
                </a:solidFill>
                <a:latin typeface="+mj-lt"/>
                <a:ea typeface="Roboto" panose="02000000000000000000" pitchFamily="2" charset="0"/>
              </a:rPr>
              <a:t>1</a:t>
            </a:r>
            <a:r>
              <a:rPr lang="en-US" sz="1800">
                <a:solidFill>
                  <a:schemeClr val="tx1"/>
                </a:solidFill>
                <a:latin typeface="+mj-lt"/>
                <a:ea typeface="Roboto" panose="02000000000000000000" pitchFamily="2" charset="0"/>
              </a:rPr>
              <a:t>, …, p</a:t>
            </a:r>
            <a:r>
              <a:rPr lang="en-US" sz="1800" baseline="-25000">
                <a:solidFill>
                  <a:schemeClr val="tx1"/>
                </a:solidFill>
                <a:latin typeface="+mj-lt"/>
                <a:ea typeface="Roboto" panose="02000000000000000000" pitchFamily="2" charset="0"/>
              </a:rPr>
              <a:t>n-</a:t>
            </a:r>
            <a:r>
              <a:rPr lang="en-US" sz="1800" baseline="-25000">
                <a:solidFill>
                  <a:schemeClr val="tx1"/>
                </a:solidFill>
                <a:latin typeface="Arial" panose="020B0604020202020204" pitchFamily="34" charset="0"/>
                <a:ea typeface="Roboto" panose="02000000000000000000" pitchFamily="2" charset="0"/>
                <a:cs typeface="Arial" panose="020B0604020202020204" pitchFamily="34" charset="0"/>
              </a:rPr>
              <a:t>1</a:t>
            </a:r>
            <a:r>
              <a:rPr lang="en-US" sz="1800">
                <a:solidFill>
                  <a:schemeClr val="tx1"/>
                </a:solidFill>
                <a:latin typeface="+mj-lt"/>
                <a:ea typeface="Roboto" panose="02000000000000000000" pitchFamily="2" charset="0"/>
              </a:rPr>
              <a:t>]) represents the total waiting time of the processes in the explored sequence except the last process P</a:t>
            </a:r>
            <a:r>
              <a:rPr lang="en-US" sz="1800" baseline="-25000">
                <a:solidFill>
                  <a:schemeClr val="tx1"/>
                </a:solidFill>
                <a:latin typeface="+mj-lt"/>
                <a:ea typeface="Roboto" panose="02000000000000000000" pitchFamily="2" charset="0"/>
              </a:rPr>
              <a:t>k</a:t>
            </a:r>
            <a:r>
              <a:rPr lang="en-US" sz="1800">
                <a:solidFill>
                  <a:schemeClr val="tx1"/>
                </a:solidFill>
                <a:latin typeface="+mj-lt"/>
                <a:ea typeface="Roboto" panose="02000000000000000000" pitchFamily="2" charset="0"/>
              </a:rPr>
              <a:t>. </a:t>
            </a:r>
          </a:p>
          <a:p>
            <a:pPr marL="305435" indent="-305435"/>
            <a:endParaRPr lang="en-IN">
              <a:latin typeface="+mj-lt"/>
            </a:endParaRPr>
          </a:p>
        </p:txBody>
      </p:sp>
    </p:spTree>
    <p:extLst>
      <p:ext uri="{BB962C8B-B14F-4D97-AF65-F5344CB8AC3E}">
        <p14:creationId xmlns:p14="http://schemas.microsoft.com/office/powerpoint/2010/main" val="1521649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A55DB-9F57-48F3-8A8D-D194C3ABF719}"/>
              </a:ext>
            </a:extLst>
          </p:cNvPr>
          <p:cNvSpPr>
            <a:spLocks noGrp="1"/>
          </p:cNvSpPr>
          <p:nvPr>
            <p:ph type="title"/>
          </p:nvPr>
        </p:nvSpPr>
        <p:spPr/>
        <p:txBody>
          <a:bodyPr/>
          <a:lstStyle/>
          <a:p>
            <a:pPr algn="ctr"/>
            <a:r>
              <a:rPr lang="en-US"/>
              <a:t>ALGORITHM</a:t>
            </a:r>
            <a:endParaRPr lang="en-IN"/>
          </a:p>
        </p:txBody>
      </p:sp>
      <p:sp>
        <p:nvSpPr>
          <p:cNvPr id="4" name="Content Placeholder 3">
            <a:extLst>
              <a:ext uri="{FF2B5EF4-FFF2-40B4-BE49-F238E27FC236}">
                <a16:creationId xmlns:a16="http://schemas.microsoft.com/office/drawing/2014/main" id="{032C6252-6485-496A-AA0E-E84BB8FBE0A7}"/>
              </a:ext>
            </a:extLst>
          </p:cNvPr>
          <p:cNvSpPr>
            <a:spLocks noGrp="1"/>
          </p:cNvSpPr>
          <p:nvPr>
            <p:ph sz="half" idx="2"/>
          </p:nvPr>
        </p:nvSpPr>
        <p:spPr>
          <a:xfrm>
            <a:off x="6188417" y="2422391"/>
            <a:ext cx="5563960" cy="4301785"/>
          </a:xfrm>
        </p:spPr>
        <p:txBody>
          <a:bodyPr>
            <a:normAutofit/>
          </a:bodyPr>
          <a:lstStyle/>
          <a:p>
            <a:pPr lvl="1"/>
            <a:r>
              <a:rPr lang="en-US">
                <a:latin typeface="+mj-lt"/>
                <a:ea typeface="Roboto" panose="02000000000000000000" pitchFamily="2" charset="0"/>
              </a:rPr>
              <a:t>a.  S</a:t>
            </a:r>
            <a:r>
              <a:rPr lang="en-US" baseline="30000">
                <a:latin typeface="+mj-lt"/>
                <a:ea typeface="Roboto" panose="02000000000000000000" pitchFamily="2" charset="0"/>
              </a:rPr>
              <a:t>i</a:t>
            </a:r>
            <a:r>
              <a:rPr lang="en-US">
                <a:latin typeface="+mj-lt"/>
                <a:ea typeface="Roboto" panose="02000000000000000000" pitchFamily="2" charset="0"/>
              </a:rPr>
              <a:t>[p</a:t>
            </a:r>
            <a:r>
              <a:rPr lang="en-US" baseline="-25000">
                <a:latin typeface="+mj-lt"/>
                <a:ea typeface="Roboto" panose="02000000000000000000" pitchFamily="2" charset="0"/>
              </a:rPr>
              <a:t>0</a:t>
            </a:r>
            <a:r>
              <a:rPr lang="en-US">
                <a:latin typeface="+mj-lt"/>
                <a:ea typeface="Roboto" panose="02000000000000000000" pitchFamily="2" charset="0"/>
              </a:rPr>
              <a:t>, p</a:t>
            </a:r>
            <a:r>
              <a:rPr lang="en-US" baseline="-25000">
                <a:latin typeface="Arial" panose="020B0604020202020204" pitchFamily="34" charset="0"/>
                <a:ea typeface="Roboto" panose="02000000000000000000" pitchFamily="2" charset="0"/>
                <a:cs typeface="Arial" panose="020B0604020202020204" pitchFamily="34" charset="0"/>
              </a:rPr>
              <a:t>1</a:t>
            </a:r>
            <a:r>
              <a:rPr lang="en-US">
                <a:latin typeface="+mj-lt"/>
                <a:ea typeface="Roboto" panose="02000000000000000000" pitchFamily="2" charset="0"/>
              </a:rPr>
              <a:t>, …, p</a:t>
            </a:r>
            <a:r>
              <a:rPr lang="en-US" baseline="-25000">
                <a:latin typeface="+mj-lt"/>
                <a:ea typeface="Roboto" panose="02000000000000000000" pitchFamily="2" charset="0"/>
              </a:rPr>
              <a:t>n-</a:t>
            </a:r>
            <a:r>
              <a:rPr lang="en-US" sz="1600" baseline="-25000">
                <a:solidFill>
                  <a:schemeClr val="tx1"/>
                </a:solidFill>
                <a:latin typeface="Arial" panose="020B0604020202020204" pitchFamily="34" charset="0"/>
                <a:ea typeface="Roboto" panose="02000000000000000000" pitchFamily="2" charset="0"/>
                <a:cs typeface="Arial" panose="020B0604020202020204" pitchFamily="34" charset="0"/>
              </a:rPr>
              <a:t>1</a:t>
            </a:r>
            <a:r>
              <a:rPr lang="en-US">
                <a:latin typeface="+mj-lt"/>
                <a:ea typeface="Roboto" panose="02000000000000000000" pitchFamily="2" charset="0"/>
              </a:rPr>
              <a:t>] = {(R</a:t>
            </a:r>
            <a:r>
              <a:rPr lang="en-US" baseline="30000">
                <a:latin typeface="+mj-lt"/>
                <a:ea typeface="Roboto" panose="02000000000000000000" pitchFamily="2" charset="0"/>
              </a:rPr>
              <a:t>i-1</a:t>
            </a:r>
            <a:r>
              <a:rPr lang="en-US">
                <a:latin typeface="+mj-lt"/>
                <a:ea typeface="Roboto" panose="02000000000000000000" pitchFamily="2" charset="0"/>
              </a:rPr>
              <a:t>[p</a:t>
            </a:r>
            <a:r>
              <a:rPr lang="en-US" baseline="-25000">
                <a:latin typeface="+mj-lt"/>
                <a:ea typeface="Roboto" panose="02000000000000000000" pitchFamily="2" charset="0"/>
              </a:rPr>
              <a:t>0</a:t>
            </a:r>
            <a:r>
              <a:rPr lang="en-US">
                <a:latin typeface="+mj-lt"/>
                <a:ea typeface="Roboto" panose="02000000000000000000" pitchFamily="2" charset="0"/>
              </a:rPr>
              <a:t>, p</a:t>
            </a:r>
            <a:r>
              <a:rPr lang="en-US" baseline="-25000">
                <a:latin typeface="+mj-lt"/>
                <a:ea typeface="Roboto" panose="02000000000000000000" pitchFamily="2" charset="0"/>
              </a:rPr>
              <a:t>1</a:t>
            </a:r>
            <a:r>
              <a:rPr lang="en-US">
                <a:latin typeface="+mj-lt"/>
                <a:ea typeface="Roboto" panose="02000000000000000000" pitchFamily="2" charset="0"/>
              </a:rPr>
              <a:t>, …, p</a:t>
            </a:r>
            <a:r>
              <a:rPr lang="en-US" baseline="-25000">
                <a:latin typeface="+mj-lt"/>
                <a:ea typeface="Roboto" panose="02000000000000000000" pitchFamily="2" charset="0"/>
              </a:rPr>
              <a:t>n-</a:t>
            </a:r>
            <a:r>
              <a:rPr lang="en-US" baseline="-25000">
                <a:latin typeface="Arial" panose="020B0604020202020204" pitchFamily="34" charset="0"/>
                <a:ea typeface="Roboto" panose="02000000000000000000" pitchFamily="2" charset="0"/>
                <a:cs typeface="Arial" panose="020B0604020202020204" pitchFamily="34" charset="0"/>
              </a:rPr>
              <a:t>1</a:t>
            </a:r>
            <a:r>
              <a:rPr lang="en-US">
                <a:latin typeface="+mj-lt"/>
                <a:ea typeface="Roboto" panose="02000000000000000000" pitchFamily="2" charset="0"/>
              </a:rPr>
              <a:t>]    + Allocation (S</a:t>
            </a:r>
            <a:r>
              <a:rPr lang="en-US" sz="1600" baseline="30000">
                <a:solidFill>
                  <a:schemeClr val="tx1"/>
                </a:solidFill>
                <a:latin typeface="Arial" panose="020B0604020202020204" pitchFamily="34" charset="0"/>
                <a:ea typeface="Roboto" panose="02000000000000000000" pitchFamily="2" charset="0"/>
                <a:cs typeface="Arial" panose="020B0604020202020204" pitchFamily="34" charset="0"/>
              </a:rPr>
              <a:t>1</a:t>
            </a:r>
            <a:r>
              <a:rPr lang="en-US">
                <a:latin typeface="+mj-lt"/>
                <a:ea typeface="Roboto" panose="02000000000000000000" pitchFamily="2" charset="0"/>
              </a:rPr>
              <a:t> [p</a:t>
            </a:r>
            <a:r>
              <a:rPr lang="en-US" baseline="-25000">
                <a:latin typeface="+mj-lt"/>
                <a:ea typeface="Roboto" panose="02000000000000000000" pitchFamily="2" charset="0"/>
              </a:rPr>
              <a:t>0</a:t>
            </a:r>
            <a:r>
              <a:rPr lang="en-US">
                <a:latin typeface="+mj-lt"/>
                <a:ea typeface="Roboto" panose="02000000000000000000" pitchFamily="2" charset="0"/>
              </a:rPr>
              <a:t>, p</a:t>
            </a:r>
            <a:r>
              <a:rPr lang="en-US" baseline="-25000">
                <a:latin typeface="Arial" panose="020B0604020202020204" pitchFamily="34" charset="0"/>
                <a:ea typeface="Roboto" panose="02000000000000000000" pitchFamily="2" charset="0"/>
                <a:cs typeface="Arial" panose="020B0604020202020204" pitchFamily="34" charset="0"/>
              </a:rPr>
              <a:t>1</a:t>
            </a:r>
            <a:r>
              <a:rPr lang="en-US">
                <a:latin typeface="+mj-lt"/>
                <a:ea typeface="Roboto" panose="02000000000000000000" pitchFamily="2" charset="0"/>
              </a:rPr>
              <a:t>, …, p</a:t>
            </a:r>
            <a:r>
              <a:rPr lang="en-US" baseline="-25000">
                <a:latin typeface="+mj-lt"/>
                <a:ea typeface="Roboto" panose="02000000000000000000" pitchFamily="2" charset="0"/>
              </a:rPr>
              <a:t>n-</a:t>
            </a:r>
            <a:r>
              <a:rPr lang="en-US" baseline="-25000">
                <a:latin typeface="Arial" panose="020B0604020202020204" pitchFamily="34" charset="0"/>
                <a:ea typeface="Roboto" panose="02000000000000000000" pitchFamily="2" charset="0"/>
                <a:cs typeface="Arial" panose="020B0604020202020204" pitchFamily="34" charset="0"/>
              </a:rPr>
              <a:t>1</a:t>
            </a:r>
            <a:r>
              <a:rPr lang="en-US">
                <a:latin typeface="+mj-lt"/>
                <a:ea typeface="Roboto" panose="02000000000000000000" pitchFamily="2" charset="0"/>
              </a:rPr>
              <a:t>]), WT (S</a:t>
            </a:r>
            <a:r>
              <a:rPr lang="en-US" sz="1600" baseline="30000">
                <a:solidFill>
                  <a:schemeClr val="tx1"/>
                </a:solidFill>
                <a:latin typeface="Arial" panose="020B0604020202020204" pitchFamily="34" charset="0"/>
                <a:ea typeface="Roboto" panose="02000000000000000000" pitchFamily="2" charset="0"/>
                <a:cs typeface="Arial" panose="020B0604020202020204" pitchFamily="34" charset="0"/>
              </a:rPr>
              <a:t>1</a:t>
            </a:r>
            <a:r>
              <a:rPr lang="en-US" baseline="-25000">
                <a:latin typeface="+mj-lt"/>
                <a:ea typeface="Roboto" panose="02000000000000000000" pitchFamily="2" charset="0"/>
              </a:rPr>
              <a:t> </a:t>
            </a:r>
            <a:r>
              <a:rPr lang="en-US">
                <a:latin typeface="+mj-lt"/>
                <a:ea typeface="Roboto" panose="02000000000000000000" pitchFamily="2" charset="0"/>
              </a:rPr>
              <a:t>[p</a:t>
            </a:r>
            <a:r>
              <a:rPr lang="en-US" baseline="-25000">
                <a:latin typeface="+mj-lt"/>
                <a:ea typeface="Roboto" panose="02000000000000000000" pitchFamily="2" charset="0"/>
              </a:rPr>
              <a:t>0</a:t>
            </a:r>
            <a:r>
              <a:rPr lang="en-US">
                <a:latin typeface="+mj-lt"/>
                <a:ea typeface="Roboto" panose="02000000000000000000" pitchFamily="2" charset="0"/>
              </a:rPr>
              <a:t>, p</a:t>
            </a:r>
            <a:r>
              <a:rPr lang="en-US" baseline="-25000">
                <a:latin typeface="+mj-lt"/>
                <a:ea typeface="Roboto" panose="02000000000000000000" pitchFamily="2" charset="0"/>
              </a:rPr>
              <a:t>1</a:t>
            </a:r>
            <a:r>
              <a:rPr lang="en-US">
                <a:latin typeface="+mj-lt"/>
                <a:ea typeface="Roboto" panose="02000000000000000000" pitchFamily="2" charset="0"/>
              </a:rPr>
              <a:t>, …, p</a:t>
            </a:r>
            <a:r>
              <a:rPr lang="en-US" baseline="-25000">
                <a:latin typeface="+mj-lt"/>
                <a:ea typeface="Roboto" panose="02000000000000000000" pitchFamily="2" charset="0"/>
              </a:rPr>
              <a:t>n-</a:t>
            </a:r>
            <a:r>
              <a:rPr lang="en-US" baseline="-25000">
                <a:latin typeface="Arial" panose="020B0604020202020204" pitchFamily="34" charset="0"/>
                <a:ea typeface="Roboto" panose="02000000000000000000" pitchFamily="2" charset="0"/>
                <a:cs typeface="Arial" panose="020B0604020202020204" pitchFamily="34" charset="0"/>
              </a:rPr>
              <a:t>1</a:t>
            </a:r>
            <a:r>
              <a:rPr lang="en-US">
                <a:latin typeface="+mj-lt"/>
                <a:ea typeface="Roboto" panose="02000000000000000000" pitchFamily="2" charset="0"/>
              </a:rPr>
              <a:t>])} </a:t>
            </a:r>
          </a:p>
          <a:p>
            <a:pPr marL="324000" lvl="1" indent="0" algn="just">
              <a:buNone/>
            </a:pPr>
            <a:endParaRPr lang="en-US">
              <a:latin typeface="+mj-lt"/>
              <a:ea typeface="Roboto" panose="02000000000000000000" pitchFamily="2" charset="0"/>
            </a:endParaRPr>
          </a:p>
          <a:p>
            <a:pPr marL="324000" lvl="1" indent="0" algn="just">
              <a:buNone/>
            </a:pPr>
            <a:r>
              <a:rPr lang="en-US">
                <a:latin typeface="+mj-lt"/>
                <a:ea typeface="Roboto" panose="02000000000000000000" pitchFamily="2" charset="0"/>
              </a:rPr>
              <a:t>iii) If the states in the same level satisfy the dominance Rule 2 then one state will be purged as mentioned in that rule. </a:t>
            </a:r>
          </a:p>
          <a:p>
            <a:pPr marL="324000" lvl="1" indent="0" algn="just">
              <a:buNone/>
            </a:pPr>
            <a:r>
              <a:rPr lang="en-US" b="1">
                <a:latin typeface="+mj-lt"/>
                <a:ea typeface="Roboto" panose="02000000000000000000" pitchFamily="2" charset="0"/>
              </a:rPr>
              <a:t>Step 3</a:t>
            </a:r>
            <a:r>
              <a:rPr lang="en-US">
                <a:latin typeface="+mj-lt"/>
                <a:ea typeface="Roboto" panose="02000000000000000000" pitchFamily="2" charset="0"/>
              </a:rPr>
              <a:t>: Repeat Step 2, till the state space reached at level n. </a:t>
            </a:r>
          </a:p>
          <a:p>
            <a:pPr marL="324000" lvl="1" indent="0" algn="just">
              <a:buNone/>
            </a:pPr>
            <a:r>
              <a:rPr lang="en-US" b="1">
                <a:latin typeface="+mj-lt"/>
                <a:ea typeface="Roboto" panose="02000000000000000000" pitchFamily="2" charset="0"/>
              </a:rPr>
              <a:t>Step 4</a:t>
            </a:r>
            <a:r>
              <a:rPr lang="en-US">
                <a:latin typeface="+mj-lt"/>
                <a:ea typeface="Roboto" panose="02000000000000000000" pitchFamily="2" charset="0"/>
              </a:rPr>
              <a:t>: Finally the branch that goes from level 0 to level n-</a:t>
            </a:r>
            <a:r>
              <a:rPr lang="en-US">
                <a:latin typeface="Arial" panose="020B0604020202020204" pitchFamily="34" charset="0"/>
                <a:ea typeface="Roboto" panose="02000000000000000000" pitchFamily="2" charset="0"/>
                <a:cs typeface="Arial" panose="020B0604020202020204" pitchFamily="34" charset="0"/>
              </a:rPr>
              <a:t>1</a:t>
            </a:r>
            <a:r>
              <a:rPr lang="en-US">
                <a:latin typeface="+mj-lt"/>
                <a:ea typeface="Roboto" panose="02000000000000000000" pitchFamily="2" charset="0"/>
              </a:rPr>
              <a:t> and having the minimum waiting time will represent the optimal safe sequence of the processes. </a:t>
            </a:r>
          </a:p>
          <a:p>
            <a:pPr lvl="1" algn="just"/>
            <a:endParaRPr lang="en-US">
              <a:latin typeface="+mj-lt"/>
              <a:ea typeface="Roboto" panose="02000000000000000000" pitchFamily="2" charset="0"/>
            </a:endParaRPr>
          </a:p>
          <a:p>
            <a:pPr lvl="1" algn="just"/>
            <a:endParaRPr lang="en-IN">
              <a:latin typeface="+mj-lt"/>
              <a:ea typeface="Roboto" panose="02000000000000000000" pitchFamily="2" charset="0"/>
            </a:endParaRPr>
          </a:p>
          <a:p>
            <a:pPr algn="just"/>
            <a:endParaRPr lang="en-IN" sz="1600">
              <a:latin typeface="+mj-lt"/>
            </a:endParaRPr>
          </a:p>
        </p:txBody>
      </p:sp>
      <p:sp>
        <p:nvSpPr>
          <p:cNvPr id="5" name="Text Placeholder 3">
            <a:extLst>
              <a:ext uri="{FF2B5EF4-FFF2-40B4-BE49-F238E27FC236}">
                <a16:creationId xmlns:a16="http://schemas.microsoft.com/office/drawing/2014/main" id="{899009D5-E23A-4B63-AF03-B2761D8714BE}"/>
              </a:ext>
            </a:extLst>
          </p:cNvPr>
          <p:cNvSpPr txBox="1">
            <a:spLocks noGrp="1"/>
          </p:cNvSpPr>
          <p:nvPr>
            <p:ph sz="half" idx="1"/>
          </p:nvPr>
        </p:nvSpPr>
        <p:spPr>
          <a:xfrm>
            <a:off x="439623" y="2552502"/>
            <a:ext cx="5748794" cy="4041562"/>
          </a:xfrm>
          <a:prstGeom prst="rect">
            <a:avLst/>
          </a:prstGeom>
        </p:spPr>
        <p:txBody>
          <a:bodyPr vert="horz" lIns="91440" tIns="45720" rIns="91440" bIns="45720" rtlCol="0">
            <a:noAutofit/>
          </a:bodyPr>
          <a:lstStyle>
            <a:lvl1pPr marL="0" indent="0" algn="l" defTabSz="342900" rtl="0" eaLnBrk="1" latinLnBrk="0" hangingPunct="1">
              <a:spcBef>
                <a:spcPts val="750"/>
              </a:spcBef>
              <a:spcAft>
                <a:spcPts val="0"/>
              </a:spcAft>
              <a:buClr>
                <a:schemeClr val="accent1"/>
              </a:buClr>
              <a:buSzPct val="80000"/>
              <a:buFont typeface="Wingdings 3" charset="2"/>
              <a:buNone/>
              <a:defRPr sz="1050" kern="1200">
                <a:solidFill>
                  <a:schemeClr val="tx1">
                    <a:lumMod val="75000"/>
                    <a:lumOff val="25000"/>
                  </a:schemeClr>
                </a:solidFill>
                <a:latin typeface="+mn-lt"/>
                <a:ea typeface="+mn-ea"/>
                <a:cs typeface="+mn-cs"/>
              </a:defRPr>
            </a:lvl1pPr>
            <a:lvl2pPr marL="342797" indent="0" algn="l" defTabSz="342900" rtl="0" eaLnBrk="1" latinLnBrk="0" hangingPunct="1">
              <a:spcBef>
                <a:spcPts val="750"/>
              </a:spcBef>
              <a:spcAft>
                <a:spcPts val="0"/>
              </a:spcAft>
              <a:buClr>
                <a:schemeClr val="accent1"/>
              </a:buClr>
              <a:buSzPct val="80000"/>
              <a:buFont typeface="Wingdings 3" charset="2"/>
              <a:buNone/>
              <a:defRPr sz="1050" kern="1200">
                <a:solidFill>
                  <a:schemeClr val="tx1">
                    <a:lumMod val="75000"/>
                    <a:lumOff val="25000"/>
                  </a:schemeClr>
                </a:solidFill>
                <a:latin typeface="+mn-lt"/>
                <a:ea typeface="+mn-ea"/>
                <a:cs typeface="+mn-cs"/>
              </a:defRPr>
            </a:lvl2pPr>
            <a:lvl3pPr marL="685595" indent="0" algn="l" defTabSz="342900" rtl="0" eaLnBrk="1" latinLnBrk="0" hangingPunct="1">
              <a:spcBef>
                <a:spcPts val="750"/>
              </a:spcBef>
              <a:spcAft>
                <a:spcPts val="0"/>
              </a:spcAft>
              <a:buClr>
                <a:schemeClr val="accent1"/>
              </a:buClr>
              <a:buSzPct val="80000"/>
              <a:buFont typeface="Wingdings 3" charset="2"/>
              <a:buNone/>
              <a:defRPr sz="900" kern="1200">
                <a:solidFill>
                  <a:schemeClr val="tx1">
                    <a:lumMod val="75000"/>
                    <a:lumOff val="25000"/>
                  </a:schemeClr>
                </a:solidFill>
                <a:latin typeface="+mn-lt"/>
                <a:ea typeface="+mn-ea"/>
                <a:cs typeface="+mn-cs"/>
              </a:defRPr>
            </a:lvl3pPr>
            <a:lvl4pPr marL="1028392" indent="0" algn="l" defTabSz="342900" rtl="0" eaLnBrk="1" latinLnBrk="0" hangingPunct="1">
              <a:spcBef>
                <a:spcPts val="750"/>
              </a:spcBef>
              <a:spcAft>
                <a:spcPts val="0"/>
              </a:spcAft>
              <a:buClr>
                <a:schemeClr val="accent1"/>
              </a:buClr>
              <a:buSzPct val="80000"/>
              <a:buFont typeface="Wingdings 3" charset="2"/>
              <a:buNone/>
              <a:defRPr sz="750" kern="1200">
                <a:solidFill>
                  <a:schemeClr val="tx1">
                    <a:lumMod val="75000"/>
                    <a:lumOff val="25000"/>
                  </a:schemeClr>
                </a:solidFill>
                <a:latin typeface="+mn-lt"/>
                <a:ea typeface="+mn-ea"/>
                <a:cs typeface="+mn-cs"/>
              </a:defRPr>
            </a:lvl4pPr>
            <a:lvl5pPr marL="1371188" indent="0" algn="l" defTabSz="342900" rtl="0" eaLnBrk="1" latinLnBrk="0" hangingPunct="1">
              <a:spcBef>
                <a:spcPts val="750"/>
              </a:spcBef>
              <a:spcAft>
                <a:spcPts val="0"/>
              </a:spcAft>
              <a:buClr>
                <a:schemeClr val="accent1"/>
              </a:buClr>
              <a:buSzPct val="80000"/>
              <a:buFont typeface="Wingdings 3" charset="2"/>
              <a:buNone/>
              <a:defRPr sz="750" kern="1200">
                <a:solidFill>
                  <a:schemeClr val="tx1">
                    <a:lumMod val="75000"/>
                    <a:lumOff val="25000"/>
                  </a:schemeClr>
                </a:solidFill>
                <a:latin typeface="+mn-lt"/>
                <a:ea typeface="+mn-ea"/>
                <a:cs typeface="+mn-cs"/>
              </a:defRPr>
            </a:lvl5pPr>
            <a:lvl6pPr marL="1713986" indent="0" algn="l" defTabSz="342900" rtl="0" eaLnBrk="1" latinLnBrk="0" hangingPunct="1">
              <a:spcBef>
                <a:spcPts val="750"/>
              </a:spcBef>
              <a:spcAft>
                <a:spcPts val="0"/>
              </a:spcAft>
              <a:buClr>
                <a:schemeClr val="accent1"/>
              </a:buClr>
              <a:buSzPct val="80000"/>
              <a:buFont typeface="Wingdings 3" charset="2"/>
              <a:buNone/>
              <a:defRPr sz="750" kern="1200">
                <a:solidFill>
                  <a:schemeClr val="tx1">
                    <a:lumMod val="75000"/>
                    <a:lumOff val="25000"/>
                  </a:schemeClr>
                </a:solidFill>
                <a:latin typeface="+mn-lt"/>
                <a:ea typeface="+mn-ea"/>
                <a:cs typeface="+mn-cs"/>
              </a:defRPr>
            </a:lvl6pPr>
            <a:lvl7pPr marL="2056783" indent="0" algn="l" defTabSz="342900" rtl="0" eaLnBrk="1" latinLnBrk="0" hangingPunct="1">
              <a:spcBef>
                <a:spcPts val="750"/>
              </a:spcBef>
              <a:spcAft>
                <a:spcPts val="0"/>
              </a:spcAft>
              <a:buClr>
                <a:schemeClr val="accent1"/>
              </a:buClr>
              <a:buSzPct val="80000"/>
              <a:buFont typeface="Wingdings 3" charset="2"/>
              <a:buNone/>
              <a:defRPr sz="750" kern="1200">
                <a:solidFill>
                  <a:schemeClr val="tx1">
                    <a:lumMod val="75000"/>
                    <a:lumOff val="25000"/>
                  </a:schemeClr>
                </a:solidFill>
                <a:latin typeface="+mn-lt"/>
                <a:ea typeface="+mn-ea"/>
                <a:cs typeface="+mn-cs"/>
              </a:defRPr>
            </a:lvl7pPr>
            <a:lvl8pPr marL="2399580" indent="0" algn="l" defTabSz="342900" rtl="0" eaLnBrk="1" latinLnBrk="0" hangingPunct="1">
              <a:spcBef>
                <a:spcPts val="750"/>
              </a:spcBef>
              <a:spcAft>
                <a:spcPts val="0"/>
              </a:spcAft>
              <a:buClr>
                <a:schemeClr val="accent1"/>
              </a:buClr>
              <a:buSzPct val="80000"/>
              <a:buFont typeface="Wingdings 3" charset="2"/>
              <a:buNone/>
              <a:defRPr sz="750" kern="1200">
                <a:solidFill>
                  <a:schemeClr val="tx1">
                    <a:lumMod val="75000"/>
                    <a:lumOff val="25000"/>
                  </a:schemeClr>
                </a:solidFill>
                <a:latin typeface="+mn-lt"/>
                <a:ea typeface="+mn-ea"/>
                <a:cs typeface="+mn-cs"/>
              </a:defRPr>
            </a:lvl8pPr>
            <a:lvl9pPr marL="2742377" indent="0" algn="l" defTabSz="342900" rtl="0" eaLnBrk="1" latinLnBrk="0" hangingPunct="1">
              <a:spcBef>
                <a:spcPts val="750"/>
              </a:spcBef>
              <a:spcAft>
                <a:spcPts val="0"/>
              </a:spcAft>
              <a:buClr>
                <a:schemeClr val="accent1"/>
              </a:buClr>
              <a:buSzPct val="80000"/>
              <a:buFont typeface="Wingdings 3" charset="2"/>
              <a:buNone/>
              <a:defRPr sz="750" kern="1200">
                <a:solidFill>
                  <a:schemeClr val="tx1">
                    <a:lumMod val="75000"/>
                    <a:lumOff val="25000"/>
                  </a:schemeClr>
                </a:solidFill>
                <a:latin typeface="+mn-lt"/>
                <a:ea typeface="+mn-ea"/>
                <a:cs typeface="+mn-cs"/>
              </a:defRPr>
            </a:lvl9pPr>
          </a:lstStyle>
          <a:p>
            <a:pPr lvl="1" algn="just"/>
            <a:r>
              <a:rPr lang="en-US" sz="1600" b="1">
                <a:latin typeface="+mj-lt"/>
                <a:ea typeface="Roboto" panose="02000000000000000000" pitchFamily="2" charset="0"/>
              </a:rPr>
              <a:t>Step 1</a:t>
            </a:r>
            <a:r>
              <a:rPr lang="en-US" sz="1600">
                <a:latin typeface="+mj-lt"/>
                <a:ea typeface="Roboto" panose="02000000000000000000" pitchFamily="2" charset="0"/>
              </a:rPr>
              <a:t>: Define the first state S</a:t>
            </a:r>
            <a:r>
              <a:rPr lang="en-US" sz="1600" baseline="30000">
                <a:latin typeface="+mj-lt"/>
                <a:ea typeface="Roboto" panose="02000000000000000000" pitchFamily="2" charset="0"/>
              </a:rPr>
              <a:t>0</a:t>
            </a:r>
            <a:r>
              <a:rPr lang="en-US" sz="1600">
                <a:latin typeface="+mj-lt"/>
                <a:ea typeface="Roboto" panose="02000000000000000000" pitchFamily="2" charset="0"/>
              </a:rPr>
              <a:t>,  S</a:t>
            </a:r>
            <a:r>
              <a:rPr lang="en-US" sz="1600" baseline="30000">
                <a:latin typeface="+mj-lt"/>
                <a:ea typeface="Roboto" panose="02000000000000000000" pitchFamily="2" charset="0"/>
              </a:rPr>
              <a:t>0</a:t>
            </a:r>
            <a:r>
              <a:rPr lang="en-US" sz="1600">
                <a:latin typeface="+mj-lt"/>
                <a:ea typeface="Roboto" panose="02000000000000000000" pitchFamily="2" charset="0"/>
              </a:rPr>
              <a:t> = {(R</a:t>
            </a:r>
            <a:r>
              <a:rPr lang="en-US" sz="1600" baseline="-25000">
                <a:latin typeface="+mj-lt"/>
                <a:ea typeface="Roboto" panose="02000000000000000000" pitchFamily="2" charset="0"/>
              </a:rPr>
              <a:t>0</a:t>
            </a:r>
            <a:r>
              <a:rPr lang="en-US" sz="1600">
                <a:latin typeface="+mj-lt"/>
                <a:ea typeface="Roboto" panose="02000000000000000000" pitchFamily="2" charset="0"/>
              </a:rPr>
              <a:t>), W</a:t>
            </a:r>
            <a:r>
              <a:rPr lang="en-US" sz="1600" baseline="-25000">
                <a:latin typeface="+mj-lt"/>
                <a:ea typeface="Roboto" panose="02000000000000000000" pitchFamily="2" charset="0"/>
              </a:rPr>
              <a:t>0</a:t>
            </a:r>
            <a:r>
              <a:rPr lang="en-US" sz="1600">
                <a:latin typeface="+mj-lt"/>
                <a:ea typeface="Roboto" panose="02000000000000000000" pitchFamily="2" charset="0"/>
              </a:rPr>
              <a:t> }, where R</a:t>
            </a:r>
            <a:r>
              <a:rPr lang="en-US" sz="1600" baseline="-25000">
                <a:latin typeface="+mj-lt"/>
                <a:ea typeface="Roboto" panose="02000000000000000000" pitchFamily="2" charset="0"/>
              </a:rPr>
              <a:t>0</a:t>
            </a:r>
            <a:r>
              <a:rPr lang="en-US" sz="1600">
                <a:latin typeface="+mj-lt"/>
                <a:ea typeface="Roboto" panose="02000000000000000000" pitchFamily="2" charset="0"/>
              </a:rPr>
              <a:t>  = (R</a:t>
            </a:r>
            <a:r>
              <a:rPr lang="en-US" sz="1600" baseline="-25000">
                <a:latin typeface="+mj-lt"/>
                <a:ea typeface="Roboto" panose="02000000000000000000" pitchFamily="2" charset="0"/>
              </a:rPr>
              <a:t>1</a:t>
            </a:r>
            <a:r>
              <a:rPr lang="en-US" sz="1600">
                <a:latin typeface="+mj-lt"/>
                <a:ea typeface="Roboto" panose="02000000000000000000" pitchFamily="2" charset="0"/>
              </a:rPr>
              <a:t>, R</a:t>
            </a:r>
            <a:r>
              <a:rPr lang="en-US" sz="1600" baseline="-25000">
                <a:latin typeface="+mj-lt"/>
                <a:ea typeface="Roboto" panose="02000000000000000000" pitchFamily="2" charset="0"/>
              </a:rPr>
              <a:t>2</a:t>
            </a:r>
            <a:r>
              <a:rPr lang="en-US" sz="1600">
                <a:latin typeface="+mj-lt"/>
                <a:ea typeface="Roboto" panose="02000000000000000000" pitchFamily="2" charset="0"/>
              </a:rPr>
              <a:t>, … R</a:t>
            </a:r>
            <a:r>
              <a:rPr lang="en-US" sz="1600" baseline="-25000">
                <a:latin typeface="+mj-lt"/>
                <a:ea typeface="Roboto" panose="02000000000000000000" pitchFamily="2" charset="0"/>
              </a:rPr>
              <a:t>m</a:t>
            </a:r>
            <a:r>
              <a:rPr lang="en-US" sz="1600">
                <a:latin typeface="+mj-lt"/>
                <a:ea typeface="Roboto" panose="02000000000000000000" pitchFamily="2" charset="0"/>
              </a:rPr>
              <a:t>) are the initially available resource types in the system and W</a:t>
            </a:r>
            <a:r>
              <a:rPr lang="en-US" sz="1600" baseline="-25000">
                <a:latin typeface="+mj-lt"/>
                <a:ea typeface="Roboto" panose="02000000000000000000" pitchFamily="2" charset="0"/>
              </a:rPr>
              <a:t>0</a:t>
            </a:r>
            <a:r>
              <a:rPr lang="en-US" sz="1600">
                <a:latin typeface="+mj-lt"/>
                <a:ea typeface="Roboto" panose="02000000000000000000" pitchFamily="2" charset="0"/>
              </a:rPr>
              <a:t>  is the total waiting time at level 0, so initially it will be 0. </a:t>
            </a:r>
          </a:p>
          <a:p>
            <a:pPr lvl="1" algn="just"/>
            <a:r>
              <a:rPr lang="en-US" sz="1600" b="1">
                <a:latin typeface="+mj-lt"/>
                <a:ea typeface="Roboto" panose="02000000000000000000" pitchFamily="2" charset="0"/>
              </a:rPr>
              <a:t>Step 2: </a:t>
            </a:r>
            <a:r>
              <a:rPr lang="en-US" sz="1600">
                <a:latin typeface="+mj-lt"/>
                <a:ea typeface="Roboto" panose="02000000000000000000" pitchFamily="2" charset="0"/>
              </a:rPr>
              <a:t>Generate S</a:t>
            </a:r>
            <a:r>
              <a:rPr lang="en-US" sz="1600" baseline="30000">
                <a:latin typeface="+mj-lt"/>
                <a:ea typeface="Roboto" panose="02000000000000000000" pitchFamily="2" charset="0"/>
              </a:rPr>
              <a:t>i</a:t>
            </a:r>
            <a:r>
              <a:rPr lang="en-US" sz="1600">
                <a:latin typeface="+mj-lt"/>
                <a:ea typeface="Roboto" panose="02000000000000000000" pitchFamily="2" charset="0"/>
              </a:rPr>
              <a:t> [p</a:t>
            </a:r>
            <a:r>
              <a:rPr lang="en-US" sz="1600" baseline="-25000">
                <a:latin typeface="+mj-lt"/>
                <a:ea typeface="Roboto" panose="02000000000000000000" pitchFamily="2" charset="0"/>
              </a:rPr>
              <a:t>0</a:t>
            </a:r>
            <a:r>
              <a:rPr lang="en-US" sz="1600">
                <a:latin typeface="+mj-lt"/>
                <a:ea typeface="Roboto" panose="02000000000000000000" pitchFamily="2" charset="0"/>
              </a:rPr>
              <a:t>, p</a:t>
            </a:r>
            <a:r>
              <a:rPr lang="en-US" sz="1600" baseline="-25000">
                <a:latin typeface="+mj-lt"/>
                <a:ea typeface="Roboto" panose="02000000000000000000" pitchFamily="2" charset="0"/>
              </a:rPr>
              <a:t>1</a:t>
            </a:r>
            <a:r>
              <a:rPr lang="en-US" sz="1600">
                <a:latin typeface="+mj-lt"/>
                <a:ea typeface="Roboto" panose="02000000000000000000" pitchFamily="2" charset="0"/>
              </a:rPr>
              <a:t>, …, p</a:t>
            </a:r>
            <a:r>
              <a:rPr lang="en-US" sz="1600" baseline="-25000">
                <a:latin typeface="+mj-lt"/>
                <a:ea typeface="Roboto" panose="02000000000000000000" pitchFamily="2" charset="0"/>
              </a:rPr>
              <a:t>n-</a:t>
            </a:r>
            <a:r>
              <a:rPr lang="en-US" sz="1600" baseline="-25000">
                <a:solidFill>
                  <a:schemeClr val="tx1"/>
                </a:solidFill>
                <a:latin typeface="Arial" panose="020B0604020202020204" pitchFamily="34" charset="0"/>
                <a:ea typeface="Roboto" panose="02000000000000000000" pitchFamily="2" charset="0"/>
                <a:cs typeface="Arial" panose="020B0604020202020204" pitchFamily="34" charset="0"/>
              </a:rPr>
              <a:t>1</a:t>
            </a:r>
            <a:r>
              <a:rPr lang="en-US" sz="1600">
                <a:latin typeface="+mj-lt"/>
                <a:ea typeface="Roboto" panose="02000000000000000000" pitchFamily="2" charset="0"/>
              </a:rPr>
              <a:t>] from S</a:t>
            </a:r>
            <a:r>
              <a:rPr lang="en-US" sz="1600" baseline="30000">
                <a:latin typeface="+mj-lt"/>
                <a:ea typeface="Roboto" panose="02000000000000000000" pitchFamily="2" charset="0"/>
              </a:rPr>
              <a:t>i-1</a:t>
            </a:r>
            <a:r>
              <a:rPr lang="en-US" sz="1600">
                <a:latin typeface="+mj-lt"/>
                <a:ea typeface="Roboto" panose="02000000000000000000" pitchFamily="2" charset="0"/>
              </a:rPr>
              <a:t>[p</a:t>
            </a:r>
            <a:r>
              <a:rPr lang="en-US" sz="1600" baseline="-25000">
                <a:latin typeface="+mj-lt"/>
                <a:ea typeface="Roboto" panose="02000000000000000000" pitchFamily="2" charset="0"/>
              </a:rPr>
              <a:t>0</a:t>
            </a:r>
            <a:r>
              <a:rPr lang="en-US" sz="1600">
                <a:latin typeface="+mj-lt"/>
                <a:ea typeface="Roboto" panose="02000000000000000000" pitchFamily="2" charset="0"/>
              </a:rPr>
              <a:t>, p</a:t>
            </a:r>
            <a:r>
              <a:rPr lang="en-US" sz="1600" baseline="-25000">
                <a:latin typeface="+mj-lt"/>
                <a:ea typeface="Roboto" panose="02000000000000000000" pitchFamily="2" charset="0"/>
              </a:rPr>
              <a:t>1</a:t>
            </a:r>
            <a:r>
              <a:rPr lang="en-US" sz="1600">
                <a:latin typeface="+mj-lt"/>
                <a:ea typeface="Roboto" panose="02000000000000000000" pitchFamily="2" charset="0"/>
              </a:rPr>
              <a:t>, …, p</a:t>
            </a:r>
            <a:r>
              <a:rPr lang="en-US" sz="1600" baseline="-25000">
                <a:latin typeface="+mj-lt"/>
                <a:ea typeface="Roboto" panose="02000000000000000000" pitchFamily="2" charset="0"/>
              </a:rPr>
              <a:t>n-</a:t>
            </a:r>
            <a:r>
              <a:rPr lang="en-US" sz="1600" baseline="-25000">
                <a:solidFill>
                  <a:schemeClr val="tx1"/>
                </a:solidFill>
                <a:latin typeface="Arial" panose="020B0604020202020204" pitchFamily="34" charset="0"/>
                <a:ea typeface="Roboto" panose="02000000000000000000" pitchFamily="2" charset="0"/>
                <a:cs typeface="Arial" panose="020B0604020202020204" pitchFamily="34" charset="0"/>
              </a:rPr>
              <a:t>1</a:t>
            </a:r>
            <a:r>
              <a:rPr lang="en-US" sz="1600">
                <a:latin typeface="+mj-lt"/>
                <a:ea typeface="Roboto" panose="02000000000000000000" pitchFamily="2" charset="0"/>
              </a:rPr>
              <a:t>]</a:t>
            </a:r>
          </a:p>
          <a:p>
            <a:pPr lvl="1" algn="just"/>
            <a:r>
              <a:rPr lang="en-US" sz="1600">
                <a:latin typeface="+mj-lt"/>
                <a:ea typeface="Roboto" panose="02000000000000000000" pitchFamily="2" charset="0"/>
              </a:rPr>
              <a:t>Trying out all possible values for P</a:t>
            </a:r>
            <a:r>
              <a:rPr lang="en-US" sz="1600" baseline="-25000">
                <a:latin typeface="+mj-lt"/>
                <a:ea typeface="Roboto" panose="02000000000000000000" pitchFamily="2" charset="0"/>
              </a:rPr>
              <a:t>i</a:t>
            </a:r>
            <a:r>
              <a:rPr lang="en-US" sz="1600">
                <a:latin typeface="+mj-lt"/>
                <a:ea typeface="Roboto" panose="02000000000000000000" pitchFamily="2" charset="0"/>
              </a:rPr>
              <a:t> (i = 0, 1, … n-</a:t>
            </a:r>
            <a:r>
              <a:rPr lang="en-US" sz="1600">
                <a:latin typeface="Arial" panose="020B0604020202020204" pitchFamily="34" charset="0"/>
                <a:ea typeface="Roboto" panose="02000000000000000000" pitchFamily="2" charset="0"/>
                <a:cs typeface="Arial" panose="020B0604020202020204" pitchFamily="34" charset="0"/>
              </a:rPr>
              <a:t>1</a:t>
            </a:r>
            <a:r>
              <a:rPr lang="en-US" sz="1600">
                <a:latin typeface="+mj-lt"/>
                <a:ea typeface="Roboto" panose="02000000000000000000" pitchFamily="2" charset="0"/>
              </a:rPr>
              <a:t>) (except those P</a:t>
            </a:r>
            <a:r>
              <a:rPr lang="en-US" sz="1600" baseline="-25000">
                <a:latin typeface="+mj-lt"/>
                <a:ea typeface="Roboto" panose="02000000000000000000" pitchFamily="2" charset="0"/>
              </a:rPr>
              <a:t>i</a:t>
            </a:r>
            <a:r>
              <a:rPr lang="en-US" sz="1600">
                <a:latin typeface="+mj-lt"/>
                <a:ea typeface="Roboto" panose="02000000000000000000" pitchFamily="2" charset="0"/>
              </a:rPr>
              <a:t> that already explored, along the path from the root, initially NILL processes are explored) and</a:t>
            </a:r>
          </a:p>
          <a:p>
            <a:pPr lvl="1" algn="just"/>
            <a:r>
              <a:rPr lang="en-US" sz="1600">
                <a:latin typeface="+mj-lt"/>
                <a:ea typeface="Roboto" panose="02000000000000000000" pitchFamily="2" charset="0"/>
              </a:rPr>
              <a:t> i) If the need of the process is greater than R</a:t>
            </a:r>
            <a:r>
              <a:rPr lang="en-US" sz="1600" baseline="30000">
                <a:latin typeface="+mj-lt"/>
                <a:ea typeface="Roboto" panose="02000000000000000000" pitchFamily="2" charset="0"/>
              </a:rPr>
              <a:t>i-1</a:t>
            </a:r>
            <a:r>
              <a:rPr lang="en-US" sz="1600">
                <a:latin typeface="+mj-lt"/>
                <a:ea typeface="Roboto" panose="02000000000000000000" pitchFamily="2" charset="0"/>
              </a:rPr>
              <a:t> [p</a:t>
            </a:r>
            <a:r>
              <a:rPr lang="en-US" sz="1600" baseline="-25000">
                <a:latin typeface="+mj-lt"/>
                <a:ea typeface="Roboto" panose="02000000000000000000" pitchFamily="2" charset="0"/>
              </a:rPr>
              <a:t>0</a:t>
            </a:r>
            <a:r>
              <a:rPr lang="en-US" sz="1600">
                <a:latin typeface="+mj-lt"/>
                <a:ea typeface="Roboto" panose="02000000000000000000" pitchFamily="2" charset="0"/>
              </a:rPr>
              <a:t>, p</a:t>
            </a:r>
            <a:r>
              <a:rPr lang="en-US" sz="1600" baseline="-25000">
                <a:latin typeface="+mj-lt"/>
                <a:ea typeface="Roboto" panose="02000000000000000000" pitchFamily="2" charset="0"/>
              </a:rPr>
              <a:t>1</a:t>
            </a:r>
            <a:r>
              <a:rPr lang="en-US" sz="1600">
                <a:latin typeface="+mj-lt"/>
                <a:ea typeface="Roboto" panose="02000000000000000000" pitchFamily="2" charset="0"/>
              </a:rPr>
              <a:t>, …, p</a:t>
            </a:r>
            <a:r>
              <a:rPr lang="en-US" sz="1600" baseline="-25000">
                <a:latin typeface="+mj-lt"/>
                <a:ea typeface="Roboto" panose="02000000000000000000" pitchFamily="2" charset="0"/>
              </a:rPr>
              <a:t>n-</a:t>
            </a:r>
            <a:r>
              <a:rPr lang="en-US" sz="1600" baseline="-25000">
                <a:solidFill>
                  <a:schemeClr val="tx1"/>
                </a:solidFill>
                <a:latin typeface="Arial" panose="020B0604020202020204" pitchFamily="34" charset="0"/>
                <a:ea typeface="Roboto" panose="02000000000000000000" pitchFamily="2" charset="0"/>
                <a:cs typeface="Arial" panose="020B0604020202020204" pitchFamily="34" charset="0"/>
              </a:rPr>
              <a:t>1</a:t>
            </a:r>
            <a:r>
              <a:rPr lang="en-US" sz="1600">
                <a:latin typeface="+mj-lt"/>
                <a:ea typeface="Roboto" panose="02000000000000000000" pitchFamily="2" charset="0"/>
              </a:rPr>
              <a:t>] then this state will be purged by the dominance Rule 1.</a:t>
            </a:r>
          </a:p>
          <a:p>
            <a:pPr marL="324000" lvl="1" indent="0" algn="just">
              <a:buNone/>
            </a:pPr>
            <a:r>
              <a:rPr lang="en-US" sz="1600">
                <a:latin typeface="+mj-lt"/>
                <a:ea typeface="Roboto" panose="02000000000000000000" pitchFamily="2" charset="0"/>
              </a:rPr>
              <a:t>ii) If the new generating state does not comes under dominance rule no 1, then do the following </a:t>
            </a:r>
          </a:p>
          <a:p>
            <a:pPr lvl="1" algn="just"/>
            <a:endParaRPr lang="en-US" sz="1600">
              <a:latin typeface="+mj-lt"/>
              <a:ea typeface="Roboto" panose="02000000000000000000" pitchFamily="2" charset="0"/>
            </a:endParaRPr>
          </a:p>
          <a:p>
            <a:pPr lvl="1" algn="just"/>
            <a:r>
              <a:rPr lang="en-US" sz="1600">
                <a:latin typeface="+mj-lt"/>
                <a:ea typeface="Roboto" panose="02000000000000000000" pitchFamily="2" charset="0"/>
              </a:rPr>
              <a:t> </a:t>
            </a:r>
          </a:p>
          <a:p>
            <a:pPr lvl="1" algn="just"/>
            <a:endParaRPr lang="en-IN" sz="1600">
              <a:latin typeface="+mj-lt"/>
              <a:ea typeface="Roboto" panose="02000000000000000000" pitchFamily="2" charset="0"/>
            </a:endParaRPr>
          </a:p>
        </p:txBody>
      </p:sp>
    </p:spTree>
    <p:extLst>
      <p:ext uri="{BB962C8B-B14F-4D97-AF65-F5344CB8AC3E}">
        <p14:creationId xmlns:p14="http://schemas.microsoft.com/office/powerpoint/2010/main" val="3600103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29241-C4CF-4070-AC4D-7F837848AE42}"/>
              </a:ext>
            </a:extLst>
          </p:cNvPr>
          <p:cNvSpPr>
            <a:spLocks noGrp="1"/>
          </p:cNvSpPr>
          <p:nvPr>
            <p:ph type="title"/>
          </p:nvPr>
        </p:nvSpPr>
        <p:spPr>
          <a:xfrm>
            <a:off x="581193" y="729658"/>
            <a:ext cx="5851020" cy="988332"/>
          </a:xfrm>
        </p:spPr>
        <p:txBody>
          <a:bodyPr/>
          <a:lstStyle/>
          <a:p>
            <a:pPr algn="ctr"/>
            <a:r>
              <a:rPr lang="en-US"/>
              <a:t>ANIMATION</a:t>
            </a:r>
            <a:endParaRPr lang="en-IN"/>
          </a:p>
        </p:txBody>
      </p:sp>
      <p:pic>
        <p:nvPicPr>
          <p:cNvPr id="6" name="Content Placeholder 5">
            <a:extLst>
              <a:ext uri="{FF2B5EF4-FFF2-40B4-BE49-F238E27FC236}">
                <a16:creationId xmlns:a16="http://schemas.microsoft.com/office/drawing/2014/main" id="{215ED32D-804D-49FF-84F0-3BE84AE612D9}"/>
              </a:ext>
            </a:extLst>
          </p:cNvPr>
          <p:cNvPicPr>
            <a:picLocks noGrp="1" noChangeAspect="1"/>
          </p:cNvPicPr>
          <p:nvPr>
            <p:ph sz="half" idx="1"/>
          </p:nvPr>
        </p:nvPicPr>
        <p:blipFill>
          <a:blip r:embed="rId2"/>
          <a:stretch>
            <a:fillRect/>
          </a:stretch>
        </p:blipFill>
        <p:spPr>
          <a:xfrm>
            <a:off x="5655100" y="458065"/>
            <a:ext cx="6512807" cy="1854213"/>
          </a:xfrm>
          <a:ln w="38100">
            <a:solidFill>
              <a:schemeClr val="tx1"/>
            </a:solidFill>
          </a:ln>
        </p:spPr>
      </p:pic>
      <p:cxnSp>
        <p:nvCxnSpPr>
          <p:cNvPr id="10" name="Straight Arrow Connector 9">
            <a:extLst>
              <a:ext uri="{FF2B5EF4-FFF2-40B4-BE49-F238E27FC236}">
                <a16:creationId xmlns:a16="http://schemas.microsoft.com/office/drawing/2014/main" id="{C386F6B6-22D3-4BC6-8A36-5A023922F5C3}"/>
              </a:ext>
            </a:extLst>
          </p:cNvPr>
          <p:cNvCxnSpPr>
            <a:cxnSpLocks/>
            <a:endCxn id="11" idx="0"/>
          </p:cNvCxnSpPr>
          <p:nvPr/>
        </p:nvCxnSpPr>
        <p:spPr>
          <a:xfrm flipH="1">
            <a:off x="1219298" y="2542779"/>
            <a:ext cx="1248035" cy="825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CBDD68F-A74F-483D-AAD6-5735E3522D21}"/>
              </a:ext>
            </a:extLst>
          </p:cNvPr>
          <p:cNvSpPr/>
          <p:nvPr/>
        </p:nvSpPr>
        <p:spPr>
          <a:xfrm>
            <a:off x="290757" y="3368743"/>
            <a:ext cx="1857081" cy="424206"/>
          </a:xfrm>
          <a:prstGeom prst="rect">
            <a:avLst/>
          </a:prstGeom>
          <a:solidFill>
            <a:srgbClr val="274A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{7,4,3} &gt; {3,3,2}</a:t>
            </a:r>
            <a:endParaRPr lang="en-IN"/>
          </a:p>
        </p:txBody>
      </p:sp>
      <p:sp>
        <p:nvSpPr>
          <p:cNvPr id="12" name="TextBox 11">
            <a:extLst>
              <a:ext uri="{FF2B5EF4-FFF2-40B4-BE49-F238E27FC236}">
                <a16:creationId xmlns:a16="http://schemas.microsoft.com/office/drawing/2014/main" id="{CD36BA91-D23A-42F6-A367-264840B99FF3}"/>
              </a:ext>
            </a:extLst>
          </p:cNvPr>
          <p:cNvSpPr txBox="1"/>
          <p:nvPr/>
        </p:nvSpPr>
        <p:spPr>
          <a:xfrm>
            <a:off x="1462735" y="2680275"/>
            <a:ext cx="565608" cy="369332"/>
          </a:xfrm>
          <a:prstGeom prst="rect">
            <a:avLst/>
          </a:prstGeom>
          <a:noFill/>
        </p:spPr>
        <p:txBody>
          <a:bodyPr wrap="square" rtlCol="0">
            <a:spAutoFit/>
          </a:bodyPr>
          <a:lstStyle/>
          <a:p>
            <a:r>
              <a:rPr lang="en-US">
                <a:solidFill>
                  <a:schemeClr val="accent1">
                    <a:lumMod val="60000"/>
                    <a:lumOff val="40000"/>
                  </a:schemeClr>
                </a:solidFill>
                <a:latin typeface="Arial" panose="020B0604020202020204" pitchFamily="34" charset="0"/>
                <a:cs typeface="Arial" panose="020B0604020202020204" pitchFamily="34" charset="0"/>
              </a:rPr>
              <a:t>P0</a:t>
            </a:r>
            <a:endParaRPr lang="en-IN">
              <a:solidFill>
                <a:schemeClr val="accent1">
                  <a:lumMod val="60000"/>
                  <a:lumOff val="40000"/>
                </a:schemeClr>
              </a:solidFill>
              <a:latin typeface="Arial" panose="020B0604020202020204" pitchFamily="34" charset="0"/>
              <a:cs typeface="Arial" panose="020B0604020202020204" pitchFamily="34" charset="0"/>
            </a:endParaRPr>
          </a:p>
        </p:txBody>
      </p:sp>
      <p:sp>
        <p:nvSpPr>
          <p:cNvPr id="15" name="Oval 14">
            <a:extLst>
              <a:ext uri="{FF2B5EF4-FFF2-40B4-BE49-F238E27FC236}">
                <a16:creationId xmlns:a16="http://schemas.microsoft.com/office/drawing/2014/main" id="{10AC77C9-75E4-471D-AE86-7AA1DE0B5BB2}"/>
              </a:ext>
            </a:extLst>
          </p:cNvPr>
          <p:cNvSpPr/>
          <p:nvPr/>
        </p:nvSpPr>
        <p:spPr>
          <a:xfrm>
            <a:off x="979105" y="3372810"/>
            <a:ext cx="451438" cy="4992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X</a:t>
            </a:r>
            <a:endParaRPr lang="en-IN"/>
          </a:p>
        </p:txBody>
      </p:sp>
      <p:cxnSp>
        <p:nvCxnSpPr>
          <p:cNvPr id="16" name="Straight Arrow Connector 15">
            <a:extLst>
              <a:ext uri="{FF2B5EF4-FFF2-40B4-BE49-F238E27FC236}">
                <a16:creationId xmlns:a16="http://schemas.microsoft.com/office/drawing/2014/main" id="{965E1020-005D-4DC5-9534-878C16E09DDE}"/>
              </a:ext>
            </a:extLst>
          </p:cNvPr>
          <p:cNvCxnSpPr>
            <a:cxnSpLocks/>
          </p:cNvCxnSpPr>
          <p:nvPr/>
        </p:nvCxnSpPr>
        <p:spPr>
          <a:xfrm>
            <a:off x="3506703" y="2542779"/>
            <a:ext cx="14208" cy="886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0BD64C70-80ED-409E-BFFB-89C1FE0F923B}"/>
              </a:ext>
            </a:extLst>
          </p:cNvPr>
          <p:cNvSpPr/>
          <p:nvPr/>
        </p:nvSpPr>
        <p:spPr>
          <a:xfrm>
            <a:off x="2857462" y="3410328"/>
            <a:ext cx="1857081" cy="424206"/>
          </a:xfrm>
          <a:prstGeom prst="rect">
            <a:avLst/>
          </a:prstGeom>
          <a:solidFill>
            <a:srgbClr val="274A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a:t>
            </a:r>
            <a:r>
              <a:rPr lang="en-US">
                <a:solidFill>
                  <a:schemeClr val="bg1"/>
                </a:solidFill>
                <a:latin typeface="Arial" panose="020B0604020202020204" pitchFamily="34" charset="0"/>
                <a:cs typeface="Arial" panose="020B0604020202020204" pitchFamily="34" charset="0"/>
              </a:rPr>
              <a:t>1</a:t>
            </a:r>
            <a:r>
              <a:rPr lang="en-US">
                <a:solidFill>
                  <a:schemeClr val="bg1"/>
                </a:solidFill>
              </a:rPr>
              <a:t>,2,2} &lt;= {3,3,2}</a:t>
            </a:r>
            <a:endParaRPr lang="en-IN"/>
          </a:p>
        </p:txBody>
      </p:sp>
      <p:sp>
        <p:nvSpPr>
          <p:cNvPr id="20" name="TextBox 19">
            <a:extLst>
              <a:ext uri="{FF2B5EF4-FFF2-40B4-BE49-F238E27FC236}">
                <a16:creationId xmlns:a16="http://schemas.microsoft.com/office/drawing/2014/main" id="{607C5B14-E086-4CE7-AD0A-95991BE3BD23}"/>
              </a:ext>
            </a:extLst>
          </p:cNvPr>
          <p:cNvSpPr txBox="1"/>
          <p:nvPr/>
        </p:nvSpPr>
        <p:spPr>
          <a:xfrm>
            <a:off x="2557284" y="3854518"/>
            <a:ext cx="2561726" cy="369332"/>
          </a:xfrm>
          <a:prstGeom prst="rect">
            <a:avLst/>
          </a:prstGeom>
          <a:noFill/>
        </p:spPr>
        <p:txBody>
          <a:bodyPr wrap="square" rtlCol="0">
            <a:spAutoFit/>
          </a:bodyPr>
          <a:lstStyle/>
          <a:p>
            <a:r>
              <a:rPr lang="en-US"/>
              <a:t>Work = {2,0,0} + {3,3,2}</a:t>
            </a:r>
            <a:endParaRPr lang="en-IN"/>
          </a:p>
        </p:txBody>
      </p:sp>
      <p:sp>
        <p:nvSpPr>
          <p:cNvPr id="21" name="TextBox 20">
            <a:extLst>
              <a:ext uri="{FF2B5EF4-FFF2-40B4-BE49-F238E27FC236}">
                <a16:creationId xmlns:a16="http://schemas.microsoft.com/office/drawing/2014/main" id="{90FC834A-2663-4E8A-B611-7231C000CCEE}"/>
              </a:ext>
            </a:extLst>
          </p:cNvPr>
          <p:cNvSpPr txBox="1"/>
          <p:nvPr/>
        </p:nvSpPr>
        <p:spPr>
          <a:xfrm>
            <a:off x="3266388" y="3852527"/>
            <a:ext cx="1193664" cy="369332"/>
          </a:xfrm>
          <a:prstGeom prst="rect">
            <a:avLst/>
          </a:prstGeom>
          <a:noFill/>
        </p:spPr>
        <p:txBody>
          <a:bodyPr wrap="square" rtlCol="0">
            <a:spAutoFit/>
          </a:bodyPr>
          <a:lstStyle/>
          <a:p>
            <a:r>
              <a:rPr lang="en-US"/>
              <a:t>{5,3,2}, 0</a:t>
            </a:r>
            <a:endParaRPr lang="en-IN"/>
          </a:p>
        </p:txBody>
      </p:sp>
      <p:cxnSp>
        <p:nvCxnSpPr>
          <p:cNvPr id="22" name="Straight Arrow Connector 21">
            <a:extLst>
              <a:ext uri="{FF2B5EF4-FFF2-40B4-BE49-F238E27FC236}">
                <a16:creationId xmlns:a16="http://schemas.microsoft.com/office/drawing/2014/main" id="{D5586962-26ED-4087-9038-CB47F248A7B5}"/>
              </a:ext>
            </a:extLst>
          </p:cNvPr>
          <p:cNvCxnSpPr>
            <a:cxnSpLocks/>
          </p:cNvCxnSpPr>
          <p:nvPr/>
        </p:nvCxnSpPr>
        <p:spPr>
          <a:xfrm>
            <a:off x="4182896" y="2528347"/>
            <a:ext cx="3038679" cy="847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1E72277-33B7-4905-9191-46ECC6860A46}"/>
              </a:ext>
            </a:extLst>
          </p:cNvPr>
          <p:cNvSpPr txBox="1"/>
          <p:nvPr/>
        </p:nvSpPr>
        <p:spPr>
          <a:xfrm>
            <a:off x="3024342" y="2814327"/>
            <a:ext cx="565608" cy="369332"/>
          </a:xfrm>
          <a:prstGeom prst="rect">
            <a:avLst/>
          </a:prstGeom>
          <a:noFill/>
        </p:spPr>
        <p:txBody>
          <a:bodyPr wrap="square" rtlCol="0">
            <a:spAutoFit/>
          </a:bodyPr>
          <a:lstStyle/>
          <a:p>
            <a:r>
              <a:rPr lang="en-US">
                <a:solidFill>
                  <a:schemeClr val="accent1">
                    <a:lumMod val="60000"/>
                    <a:lumOff val="40000"/>
                  </a:schemeClr>
                </a:solidFill>
                <a:latin typeface="Arial" panose="020B0604020202020204" pitchFamily="34" charset="0"/>
                <a:cs typeface="Arial" panose="020B0604020202020204" pitchFamily="34" charset="0"/>
              </a:rPr>
              <a:t>P1</a:t>
            </a:r>
            <a:endParaRPr lang="en-IN">
              <a:solidFill>
                <a:schemeClr val="accent1">
                  <a:lumMod val="60000"/>
                  <a:lumOff val="40000"/>
                </a:schemeClr>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756B97EB-CD37-4BE6-891E-DEE126468DD4}"/>
              </a:ext>
            </a:extLst>
          </p:cNvPr>
          <p:cNvSpPr txBox="1"/>
          <p:nvPr/>
        </p:nvSpPr>
        <p:spPr>
          <a:xfrm>
            <a:off x="5172374" y="2902451"/>
            <a:ext cx="565608" cy="369332"/>
          </a:xfrm>
          <a:prstGeom prst="rect">
            <a:avLst/>
          </a:prstGeom>
          <a:noFill/>
        </p:spPr>
        <p:txBody>
          <a:bodyPr wrap="square" rtlCol="0">
            <a:spAutoFit/>
          </a:bodyPr>
          <a:lstStyle/>
          <a:p>
            <a:r>
              <a:rPr lang="en-US">
                <a:solidFill>
                  <a:schemeClr val="accent1">
                    <a:lumMod val="60000"/>
                    <a:lumOff val="40000"/>
                  </a:schemeClr>
                </a:solidFill>
                <a:latin typeface="Arial" panose="020B0604020202020204" pitchFamily="34" charset="0"/>
                <a:cs typeface="Arial" panose="020B0604020202020204" pitchFamily="34" charset="0"/>
              </a:rPr>
              <a:t>P2</a:t>
            </a:r>
            <a:endParaRPr lang="en-IN">
              <a:solidFill>
                <a:schemeClr val="accent1">
                  <a:lumMod val="60000"/>
                  <a:lumOff val="40000"/>
                </a:schemeClr>
              </a:solidFill>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244E94D7-9FAA-4DD8-8602-23C6F639E841}"/>
              </a:ext>
            </a:extLst>
          </p:cNvPr>
          <p:cNvSpPr/>
          <p:nvPr/>
        </p:nvSpPr>
        <p:spPr>
          <a:xfrm>
            <a:off x="6354259" y="3401576"/>
            <a:ext cx="1857081" cy="424206"/>
          </a:xfrm>
          <a:prstGeom prst="rect">
            <a:avLst/>
          </a:prstGeom>
          <a:solidFill>
            <a:srgbClr val="274A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{0,0,1} &lt;= {3,3,2}</a:t>
            </a:r>
            <a:endParaRPr lang="en-IN"/>
          </a:p>
        </p:txBody>
      </p:sp>
      <p:sp>
        <p:nvSpPr>
          <p:cNvPr id="28" name="TextBox 27">
            <a:extLst>
              <a:ext uri="{FF2B5EF4-FFF2-40B4-BE49-F238E27FC236}">
                <a16:creationId xmlns:a16="http://schemas.microsoft.com/office/drawing/2014/main" id="{34EDCDC5-15C9-4923-8A9A-3AD5D4498B92}"/>
              </a:ext>
            </a:extLst>
          </p:cNvPr>
          <p:cNvSpPr txBox="1"/>
          <p:nvPr/>
        </p:nvSpPr>
        <p:spPr>
          <a:xfrm>
            <a:off x="6083576" y="3859821"/>
            <a:ext cx="2561726" cy="369332"/>
          </a:xfrm>
          <a:prstGeom prst="rect">
            <a:avLst/>
          </a:prstGeom>
          <a:noFill/>
        </p:spPr>
        <p:txBody>
          <a:bodyPr wrap="square" rtlCol="0">
            <a:spAutoFit/>
          </a:bodyPr>
          <a:lstStyle/>
          <a:p>
            <a:r>
              <a:rPr lang="en-US"/>
              <a:t>Work = {2,1,1} + {3,3,2}</a:t>
            </a:r>
            <a:endParaRPr lang="en-IN"/>
          </a:p>
        </p:txBody>
      </p:sp>
      <p:sp>
        <p:nvSpPr>
          <p:cNvPr id="29" name="TextBox 28">
            <a:extLst>
              <a:ext uri="{FF2B5EF4-FFF2-40B4-BE49-F238E27FC236}">
                <a16:creationId xmlns:a16="http://schemas.microsoft.com/office/drawing/2014/main" id="{A3D45A20-CB6F-4972-AFFD-D10C35C4F609}"/>
              </a:ext>
            </a:extLst>
          </p:cNvPr>
          <p:cNvSpPr txBox="1"/>
          <p:nvPr/>
        </p:nvSpPr>
        <p:spPr>
          <a:xfrm>
            <a:off x="6784725" y="3863600"/>
            <a:ext cx="1193664" cy="369332"/>
          </a:xfrm>
          <a:prstGeom prst="rect">
            <a:avLst/>
          </a:prstGeom>
          <a:noFill/>
        </p:spPr>
        <p:txBody>
          <a:bodyPr wrap="square" rtlCol="0">
            <a:spAutoFit/>
          </a:bodyPr>
          <a:lstStyle/>
          <a:p>
            <a:r>
              <a:rPr lang="en-US"/>
              <a:t>{5,4,3}, </a:t>
            </a:r>
            <a:r>
              <a:rPr lang="en-US">
                <a:latin typeface="Arial" panose="020B0604020202020204" pitchFamily="34" charset="0"/>
                <a:cs typeface="Arial" panose="020B0604020202020204" pitchFamily="34" charset="0"/>
              </a:rPr>
              <a:t>0</a:t>
            </a:r>
            <a:endParaRPr lang="en-IN">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4278D291-B026-47F3-ABB8-A40648AAC903}"/>
              </a:ext>
            </a:extLst>
          </p:cNvPr>
          <p:cNvSpPr/>
          <p:nvPr/>
        </p:nvSpPr>
        <p:spPr>
          <a:xfrm>
            <a:off x="2856987" y="3427326"/>
            <a:ext cx="1852358" cy="424206"/>
          </a:xfrm>
          <a:prstGeom prst="rect">
            <a:avLst/>
          </a:prstGeom>
          <a:solidFill>
            <a:srgbClr val="274A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{5,3,2},0</a:t>
            </a:r>
            <a:endParaRPr lang="en-IN"/>
          </a:p>
        </p:txBody>
      </p:sp>
      <p:sp>
        <p:nvSpPr>
          <p:cNvPr id="31" name="Rectangle 30">
            <a:extLst>
              <a:ext uri="{FF2B5EF4-FFF2-40B4-BE49-F238E27FC236}">
                <a16:creationId xmlns:a16="http://schemas.microsoft.com/office/drawing/2014/main" id="{B8445BE9-F566-401A-9455-42C9EE998100}"/>
              </a:ext>
            </a:extLst>
          </p:cNvPr>
          <p:cNvSpPr/>
          <p:nvPr/>
        </p:nvSpPr>
        <p:spPr>
          <a:xfrm>
            <a:off x="6340167" y="3413673"/>
            <a:ext cx="1852358" cy="424206"/>
          </a:xfrm>
          <a:prstGeom prst="rect">
            <a:avLst/>
          </a:prstGeom>
          <a:solidFill>
            <a:srgbClr val="274A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{5,4,3}, 0</a:t>
            </a:r>
            <a:endParaRPr lang="en-IN"/>
          </a:p>
        </p:txBody>
      </p:sp>
      <p:cxnSp>
        <p:nvCxnSpPr>
          <p:cNvPr id="32" name="Straight Arrow Connector 31">
            <a:extLst>
              <a:ext uri="{FF2B5EF4-FFF2-40B4-BE49-F238E27FC236}">
                <a16:creationId xmlns:a16="http://schemas.microsoft.com/office/drawing/2014/main" id="{1C809E50-5FA7-4108-88B8-982F4FE4E1BD}"/>
              </a:ext>
            </a:extLst>
          </p:cNvPr>
          <p:cNvCxnSpPr>
            <a:cxnSpLocks/>
          </p:cNvCxnSpPr>
          <p:nvPr/>
        </p:nvCxnSpPr>
        <p:spPr>
          <a:xfrm flipH="1">
            <a:off x="2693709" y="3834534"/>
            <a:ext cx="780857" cy="614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48E3E1E-B8D8-47DE-BD28-FF5FE7DEA248}"/>
              </a:ext>
            </a:extLst>
          </p:cNvPr>
          <p:cNvSpPr txBox="1"/>
          <p:nvPr/>
        </p:nvSpPr>
        <p:spPr>
          <a:xfrm>
            <a:off x="2536199" y="3950178"/>
            <a:ext cx="565608" cy="369332"/>
          </a:xfrm>
          <a:prstGeom prst="rect">
            <a:avLst/>
          </a:prstGeom>
          <a:noFill/>
        </p:spPr>
        <p:txBody>
          <a:bodyPr wrap="square" rtlCol="0">
            <a:spAutoFit/>
          </a:bodyPr>
          <a:lstStyle/>
          <a:p>
            <a:r>
              <a:rPr lang="en-US">
                <a:solidFill>
                  <a:schemeClr val="accent1">
                    <a:lumMod val="60000"/>
                    <a:lumOff val="40000"/>
                  </a:schemeClr>
                </a:solidFill>
                <a:latin typeface="Arial" panose="020B0604020202020204" pitchFamily="34" charset="0"/>
                <a:cs typeface="Arial" panose="020B0604020202020204" pitchFamily="34" charset="0"/>
              </a:rPr>
              <a:t>P0</a:t>
            </a:r>
            <a:endParaRPr lang="en-IN">
              <a:solidFill>
                <a:schemeClr val="accent1">
                  <a:lumMod val="60000"/>
                  <a:lumOff val="40000"/>
                </a:schemeClr>
              </a:solidFill>
              <a:latin typeface="Arial" panose="020B0604020202020204" pitchFamily="34" charset="0"/>
              <a:cs typeface="Arial" panose="020B0604020202020204" pitchFamily="34" charset="0"/>
            </a:endParaRPr>
          </a:p>
        </p:txBody>
      </p:sp>
      <p:sp>
        <p:nvSpPr>
          <p:cNvPr id="47" name="Rectangle 46">
            <a:extLst>
              <a:ext uri="{FF2B5EF4-FFF2-40B4-BE49-F238E27FC236}">
                <a16:creationId xmlns:a16="http://schemas.microsoft.com/office/drawing/2014/main" id="{AB6D4305-7041-46AD-8C5C-81FF3D58BC57}"/>
              </a:ext>
            </a:extLst>
          </p:cNvPr>
          <p:cNvSpPr/>
          <p:nvPr/>
        </p:nvSpPr>
        <p:spPr>
          <a:xfrm>
            <a:off x="1703304" y="4484599"/>
            <a:ext cx="1857081" cy="424206"/>
          </a:xfrm>
          <a:prstGeom prst="rect">
            <a:avLst/>
          </a:prstGeom>
          <a:solidFill>
            <a:srgbClr val="274A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{7,4,3} &gt; {5,3,2}</a:t>
            </a:r>
            <a:endParaRPr lang="en-IN"/>
          </a:p>
        </p:txBody>
      </p:sp>
      <p:sp>
        <p:nvSpPr>
          <p:cNvPr id="49" name="Oval 48">
            <a:extLst>
              <a:ext uri="{FF2B5EF4-FFF2-40B4-BE49-F238E27FC236}">
                <a16:creationId xmlns:a16="http://schemas.microsoft.com/office/drawing/2014/main" id="{150D87AF-235C-49AF-B941-F78AB2EFF412}"/>
              </a:ext>
            </a:extLst>
          </p:cNvPr>
          <p:cNvSpPr/>
          <p:nvPr/>
        </p:nvSpPr>
        <p:spPr>
          <a:xfrm>
            <a:off x="2456809" y="4364081"/>
            <a:ext cx="451438" cy="4992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X</a:t>
            </a:r>
            <a:endParaRPr lang="en-IN"/>
          </a:p>
        </p:txBody>
      </p:sp>
      <p:cxnSp>
        <p:nvCxnSpPr>
          <p:cNvPr id="57" name="Straight Arrow Connector 56">
            <a:extLst>
              <a:ext uri="{FF2B5EF4-FFF2-40B4-BE49-F238E27FC236}">
                <a16:creationId xmlns:a16="http://schemas.microsoft.com/office/drawing/2014/main" id="{54FE2DDB-D5CE-46DA-9B44-D52EDC42667A}"/>
              </a:ext>
            </a:extLst>
          </p:cNvPr>
          <p:cNvCxnSpPr>
            <a:cxnSpLocks/>
          </p:cNvCxnSpPr>
          <p:nvPr/>
        </p:nvCxnSpPr>
        <p:spPr>
          <a:xfrm>
            <a:off x="3909784" y="3852527"/>
            <a:ext cx="871858" cy="655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AC15B8AE-A897-48B6-A8EC-1C7E72BFB7E9}"/>
              </a:ext>
            </a:extLst>
          </p:cNvPr>
          <p:cNvSpPr/>
          <p:nvPr/>
        </p:nvSpPr>
        <p:spPr>
          <a:xfrm>
            <a:off x="3995603" y="4478402"/>
            <a:ext cx="1857081" cy="424206"/>
          </a:xfrm>
          <a:prstGeom prst="rect">
            <a:avLst/>
          </a:prstGeom>
          <a:solidFill>
            <a:srgbClr val="274A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{0,1,1} &lt;= {5,3,2}</a:t>
            </a:r>
            <a:endParaRPr lang="en-IN"/>
          </a:p>
        </p:txBody>
      </p:sp>
      <p:sp>
        <p:nvSpPr>
          <p:cNvPr id="60" name="TextBox 59">
            <a:extLst>
              <a:ext uri="{FF2B5EF4-FFF2-40B4-BE49-F238E27FC236}">
                <a16:creationId xmlns:a16="http://schemas.microsoft.com/office/drawing/2014/main" id="{468680C5-5E88-4DA4-89CD-6F7249CB7407}"/>
              </a:ext>
            </a:extLst>
          </p:cNvPr>
          <p:cNvSpPr txBox="1"/>
          <p:nvPr/>
        </p:nvSpPr>
        <p:spPr>
          <a:xfrm>
            <a:off x="3614151" y="4972634"/>
            <a:ext cx="2561726" cy="369332"/>
          </a:xfrm>
          <a:prstGeom prst="rect">
            <a:avLst/>
          </a:prstGeom>
          <a:noFill/>
        </p:spPr>
        <p:txBody>
          <a:bodyPr wrap="square" rtlCol="0">
            <a:spAutoFit/>
          </a:bodyPr>
          <a:lstStyle/>
          <a:p>
            <a:r>
              <a:rPr lang="en-US"/>
              <a:t>Work = {2,1,1} + {5,3,2}</a:t>
            </a:r>
            <a:endParaRPr lang="en-IN"/>
          </a:p>
        </p:txBody>
      </p:sp>
      <p:sp>
        <p:nvSpPr>
          <p:cNvPr id="61" name="TextBox 60">
            <a:extLst>
              <a:ext uri="{FF2B5EF4-FFF2-40B4-BE49-F238E27FC236}">
                <a16:creationId xmlns:a16="http://schemas.microsoft.com/office/drawing/2014/main" id="{1FF04537-3622-481E-A362-40AAB1BB6991}"/>
              </a:ext>
            </a:extLst>
          </p:cNvPr>
          <p:cNvSpPr txBox="1"/>
          <p:nvPr/>
        </p:nvSpPr>
        <p:spPr>
          <a:xfrm>
            <a:off x="4182896" y="4983314"/>
            <a:ext cx="1193664" cy="369332"/>
          </a:xfrm>
          <a:prstGeom prst="rect">
            <a:avLst/>
          </a:prstGeom>
          <a:noFill/>
        </p:spPr>
        <p:txBody>
          <a:bodyPr wrap="square" rtlCol="0">
            <a:spAutoFit/>
          </a:bodyPr>
          <a:lstStyle/>
          <a:p>
            <a:r>
              <a:rPr lang="en-US"/>
              <a:t>{7,4,3}, 2</a:t>
            </a:r>
            <a:endParaRPr lang="en-IN"/>
          </a:p>
        </p:txBody>
      </p:sp>
      <p:sp>
        <p:nvSpPr>
          <p:cNvPr id="62" name="Rectangle 61">
            <a:extLst>
              <a:ext uri="{FF2B5EF4-FFF2-40B4-BE49-F238E27FC236}">
                <a16:creationId xmlns:a16="http://schemas.microsoft.com/office/drawing/2014/main" id="{834A69D9-C472-4F72-92C7-0BA472CDCA52}"/>
              </a:ext>
            </a:extLst>
          </p:cNvPr>
          <p:cNvSpPr/>
          <p:nvPr/>
        </p:nvSpPr>
        <p:spPr>
          <a:xfrm>
            <a:off x="3997964" y="4501364"/>
            <a:ext cx="1852358" cy="424206"/>
          </a:xfrm>
          <a:prstGeom prst="rect">
            <a:avLst/>
          </a:prstGeom>
          <a:solidFill>
            <a:srgbClr val="274A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{7,4,3},2</a:t>
            </a:r>
            <a:endParaRPr lang="en-IN"/>
          </a:p>
        </p:txBody>
      </p:sp>
      <p:cxnSp>
        <p:nvCxnSpPr>
          <p:cNvPr id="63" name="Straight Arrow Connector 62">
            <a:extLst>
              <a:ext uri="{FF2B5EF4-FFF2-40B4-BE49-F238E27FC236}">
                <a16:creationId xmlns:a16="http://schemas.microsoft.com/office/drawing/2014/main" id="{CB362CBF-780A-4576-9245-E90B6C4C624B}"/>
              </a:ext>
            </a:extLst>
          </p:cNvPr>
          <p:cNvCxnSpPr>
            <a:cxnSpLocks/>
          </p:cNvCxnSpPr>
          <p:nvPr/>
        </p:nvCxnSpPr>
        <p:spPr>
          <a:xfrm>
            <a:off x="7520180" y="3836093"/>
            <a:ext cx="4296" cy="653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ED128D02-E705-4262-9B25-BA1B2A2FFD33}"/>
              </a:ext>
            </a:extLst>
          </p:cNvPr>
          <p:cNvSpPr/>
          <p:nvPr/>
        </p:nvSpPr>
        <p:spPr>
          <a:xfrm>
            <a:off x="6658408" y="4447239"/>
            <a:ext cx="1857081" cy="424206"/>
          </a:xfrm>
          <a:prstGeom prst="rect">
            <a:avLst/>
          </a:prstGeom>
          <a:solidFill>
            <a:srgbClr val="274A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{7,4,3} &gt; {5,4,3}</a:t>
            </a:r>
            <a:endParaRPr lang="en-IN"/>
          </a:p>
        </p:txBody>
      </p:sp>
      <p:sp>
        <p:nvSpPr>
          <p:cNvPr id="67" name="Oval 66">
            <a:extLst>
              <a:ext uri="{FF2B5EF4-FFF2-40B4-BE49-F238E27FC236}">
                <a16:creationId xmlns:a16="http://schemas.microsoft.com/office/drawing/2014/main" id="{ED516D63-9EE1-477F-B8C4-A3CE9FD41163}"/>
              </a:ext>
            </a:extLst>
          </p:cNvPr>
          <p:cNvSpPr/>
          <p:nvPr/>
        </p:nvSpPr>
        <p:spPr>
          <a:xfrm>
            <a:off x="7349557" y="4433163"/>
            <a:ext cx="451438" cy="4992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X</a:t>
            </a:r>
            <a:endParaRPr lang="en-IN"/>
          </a:p>
        </p:txBody>
      </p:sp>
      <p:cxnSp>
        <p:nvCxnSpPr>
          <p:cNvPr id="70" name="Straight Arrow Connector 69">
            <a:extLst>
              <a:ext uri="{FF2B5EF4-FFF2-40B4-BE49-F238E27FC236}">
                <a16:creationId xmlns:a16="http://schemas.microsoft.com/office/drawing/2014/main" id="{F5B2C1CC-5818-4ED2-8FDD-FBF70BAEE40B}"/>
              </a:ext>
            </a:extLst>
          </p:cNvPr>
          <p:cNvCxnSpPr>
            <a:cxnSpLocks/>
          </p:cNvCxnSpPr>
          <p:nvPr/>
        </p:nvCxnSpPr>
        <p:spPr>
          <a:xfrm>
            <a:off x="8092388" y="3824147"/>
            <a:ext cx="1145549" cy="633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84A3B548-801D-4938-A645-B0A745725185}"/>
              </a:ext>
            </a:extLst>
          </p:cNvPr>
          <p:cNvSpPr txBox="1"/>
          <p:nvPr/>
        </p:nvSpPr>
        <p:spPr>
          <a:xfrm>
            <a:off x="7134325" y="3965746"/>
            <a:ext cx="565608" cy="369332"/>
          </a:xfrm>
          <a:prstGeom prst="rect">
            <a:avLst/>
          </a:prstGeom>
          <a:noFill/>
        </p:spPr>
        <p:txBody>
          <a:bodyPr wrap="square" rtlCol="0">
            <a:spAutoFit/>
          </a:bodyPr>
          <a:lstStyle/>
          <a:p>
            <a:r>
              <a:rPr lang="en-US">
                <a:solidFill>
                  <a:schemeClr val="accent1">
                    <a:lumMod val="60000"/>
                    <a:lumOff val="40000"/>
                  </a:schemeClr>
                </a:solidFill>
                <a:latin typeface="Arial" panose="020B0604020202020204" pitchFamily="34" charset="0"/>
                <a:cs typeface="Arial" panose="020B0604020202020204" pitchFamily="34" charset="0"/>
              </a:rPr>
              <a:t>P0</a:t>
            </a:r>
            <a:endParaRPr lang="en-IN">
              <a:solidFill>
                <a:schemeClr val="accent1">
                  <a:lumMod val="60000"/>
                  <a:lumOff val="40000"/>
                </a:schemeClr>
              </a:solidFill>
              <a:latin typeface="Arial" panose="020B0604020202020204" pitchFamily="34" charset="0"/>
              <a:cs typeface="Arial" panose="020B0604020202020204" pitchFamily="34" charset="0"/>
            </a:endParaRPr>
          </a:p>
        </p:txBody>
      </p:sp>
      <p:sp>
        <p:nvSpPr>
          <p:cNvPr id="73" name="TextBox 72">
            <a:extLst>
              <a:ext uri="{FF2B5EF4-FFF2-40B4-BE49-F238E27FC236}">
                <a16:creationId xmlns:a16="http://schemas.microsoft.com/office/drawing/2014/main" id="{CD98B2CD-56AC-4144-8480-13D9974C86AE}"/>
              </a:ext>
            </a:extLst>
          </p:cNvPr>
          <p:cNvSpPr txBox="1"/>
          <p:nvPr/>
        </p:nvSpPr>
        <p:spPr>
          <a:xfrm>
            <a:off x="8265514" y="3838367"/>
            <a:ext cx="565608" cy="369332"/>
          </a:xfrm>
          <a:prstGeom prst="rect">
            <a:avLst/>
          </a:prstGeom>
          <a:noFill/>
        </p:spPr>
        <p:txBody>
          <a:bodyPr wrap="square" rtlCol="0">
            <a:spAutoFit/>
          </a:bodyPr>
          <a:lstStyle/>
          <a:p>
            <a:r>
              <a:rPr lang="en-US">
                <a:solidFill>
                  <a:schemeClr val="accent1">
                    <a:lumMod val="60000"/>
                    <a:lumOff val="40000"/>
                  </a:schemeClr>
                </a:solidFill>
                <a:latin typeface="Arial" panose="020B0604020202020204" pitchFamily="34" charset="0"/>
                <a:cs typeface="Arial" panose="020B0604020202020204" pitchFamily="34" charset="0"/>
              </a:rPr>
              <a:t>P1</a:t>
            </a:r>
            <a:endParaRPr lang="en-IN">
              <a:solidFill>
                <a:schemeClr val="accent1">
                  <a:lumMod val="60000"/>
                  <a:lumOff val="40000"/>
                </a:schemeClr>
              </a:solidFill>
              <a:latin typeface="Arial" panose="020B0604020202020204" pitchFamily="34" charset="0"/>
              <a:cs typeface="Arial" panose="020B0604020202020204" pitchFamily="34" charset="0"/>
            </a:endParaRPr>
          </a:p>
        </p:txBody>
      </p:sp>
      <p:sp>
        <p:nvSpPr>
          <p:cNvPr id="74" name="TextBox 73">
            <a:extLst>
              <a:ext uri="{FF2B5EF4-FFF2-40B4-BE49-F238E27FC236}">
                <a16:creationId xmlns:a16="http://schemas.microsoft.com/office/drawing/2014/main" id="{820C068A-5DD3-4925-A8C6-00D3C443F23B}"/>
              </a:ext>
            </a:extLst>
          </p:cNvPr>
          <p:cNvSpPr txBox="1"/>
          <p:nvPr/>
        </p:nvSpPr>
        <p:spPr>
          <a:xfrm>
            <a:off x="4378172" y="3960890"/>
            <a:ext cx="565608" cy="369332"/>
          </a:xfrm>
          <a:prstGeom prst="rect">
            <a:avLst/>
          </a:prstGeom>
          <a:noFill/>
        </p:spPr>
        <p:txBody>
          <a:bodyPr wrap="square" rtlCol="0">
            <a:spAutoFit/>
          </a:bodyPr>
          <a:lstStyle/>
          <a:p>
            <a:r>
              <a:rPr lang="en-US">
                <a:solidFill>
                  <a:schemeClr val="accent1">
                    <a:lumMod val="60000"/>
                    <a:lumOff val="40000"/>
                  </a:schemeClr>
                </a:solidFill>
                <a:latin typeface="Arial" panose="020B0604020202020204" pitchFamily="34" charset="0"/>
                <a:cs typeface="Arial" panose="020B0604020202020204" pitchFamily="34" charset="0"/>
              </a:rPr>
              <a:t>P2</a:t>
            </a:r>
            <a:endParaRPr lang="en-IN">
              <a:solidFill>
                <a:schemeClr val="accent1">
                  <a:lumMod val="60000"/>
                  <a:lumOff val="40000"/>
                </a:schemeClr>
              </a:solidFill>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F4C709F1-7867-465E-ADF1-EF6C47ACF553}"/>
              </a:ext>
            </a:extLst>
          </p:cNvPr>
          <p:cNvSpPr/>
          <p:nvPr/>
        </p:nvSpPr>
        <p:spPr>
          <a:xfrm>
            <a:off x="8911504" y="4447239"/>
            <a:ext cx="1857081" cy="424206"/>
          </a:xfrm>
          <a:prstGeom prst="rect">
            <a:avLst/>
          </a:prstGeom>
          <a:solidFill>
            <a:srgbClr val="274A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{1,2,2} &lt;= {5,4,3}</a:t>
            </a:r>
            <a:endParaRPr lang="en-IN"/>
          </a:p>
        </p:txBody>
      </p:sp>
      <p:sp>
        <p:nvSpPr>
          <p:cNvPr id="77" name="TextBox 76">
            <a:extLst>
              <a:ext uri="{FF2B5EF4-FFF2-40B4-BE49-F238E27FC236}">
                <a16:creationId xmlns:a16="http://schemas.microsoft.com/office/drawing/2014/main" id="{6ECC376A-1924-4748-A00B-04A06B8CDD61}"/>
              </a:ext>
            </a:extLst>
          </p:cNvPr>
          <p:cNvSpPr txBox="1"/>
          <p:nvPr/>
        </p:nvSpPr>
        <p:spPr>
          <a:xfrm>
            <a:off x="8681514" y="4945312"/>
            <a:ext cx="2561726" cy="369332"/>
          </a:xfrm>
          <a:prstGeom prst="rect">
            <a:avLst/>
          </a:prstGeom>
          <a:noFill/>
        </p:spPr>
        <p:txBody>
          <a:bodyPr wrap="square" rtlCol="0">
            <a:spAutoFit/>
          </a:bodyPr>
          <a:lstStyle/>
          <a:p>
            <a:r>
              <a:rPr lang="en-US"/>
              <a:t>Work = {2,0,0} + {5,4,3}</a:t>
            </a:r>
            <a:endParaRPr lang="en-IN"/>
          </a:p>
        </p:txBody>
      </p:sp>
      <p:sp>
        <p:nvSpPr>
          <p:cNvPr id="78" name="TextBox 77">
            <a:extLst>
              <a:ext uri="{FF2B5EF4-FFF2-40B4-BE49-F238E27FC236}">
                <a16:creationId xmlns:a16="http://schemas.microsoft.com/office/drawing/2014/main" id="{F649F6BB-1E6D-4277-A3BD-9DB23AC79109}"/>
              </a:ext>
            </a:extLst>
          </p:cNvPr>
          <p:cNvSpPr txBox="1"/>
          <p:nvPr/>
        </p:nvSpPr>
        <p:spPr>
          <a:xfrm>
            <a:off x="9365180" y="4952491"/>
            <a:ext cx="1193664" cy="369332"/>
          </a:xfrm>
          <a:prstGeom prst="rect">
            <a:avLst/>
          </a:prstGeom>
          <a:noFill/>
        </p:spPr>
        <p:txBody>
          <a:bodyPr wrap="square" rtlCol="0">
            <a:spAutoFit/>
          </a:bodyPr>
          <a:lstStyle/>
          <a:p>
            <a:r>
              <a:rPr lang="en-US"/>
              <a:t>{7,4,3}, </a:t>
            </a:r>
            <a:r>
              <a:rPr lang="en-US">
                <a:latin typeface="Arial" panose="020B0604020202020204" pitchFamily="34" charset="0"/>
                <a:cs typeface="Arial" panose="020B0604020202020204" pitchFamily="34" charset="0"/>
              </a:rPr>
              <a:t>1</a:t>
            </a:r>
            <a:endParaRPr lang="en-IN">
              <a:latin typeface="Arial" panose="020B0604020202020204" pitchFamily="34" charset="0"/>
              <a:cs typeface="Arial" panose="020B0604020202020204" pitchFamily="34" charset="0"/>
            </a:endParaRPr>
          </a:p>
        </p:txBody>
      </p:sp>
      <p:sp>
        <p:nvSpPr>
          <p:cNvPr id="79" name="Rectangle 78">
            <a:extLst>
              <a:ext uri="{FF2B5EF4-FFF2-40B4-BE49-F238E27FC236}">
                <a16:creationId xmlns:a16="http://schemas.microsoft.com/office/drawing/2014/main" id="{8E031CF2-CBF1-4E80-BB91-1F6888AD849C}"/>
              </a:ext>
            </a:extLst>
          </p:cNvPr>
          <p:cNvSpPr/>
          <p:nvPr/>
        </p:nvSpPr>
        <p:spPr>
          <a:xfrm>
            <a:off x="8916227" y="4454749"/>
            <a:ext cx="1852358" cy="424206"/>
          </a:xfrm>
          <a:prstGeom prst="rect">
            <a:avLst/>
          </a:prstGeom>
          <a:solidFill>
            <a:srgbClr val="274A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{7,4,3}, 1</a:t>
            </a:r>
            <a:endParaRPr lang="en-IN"/>
          </a:p>
        </p:txBody>
      </p:sp>
      <p:sp>
        <p:nvSpPr>
          <p:cNvPr id="80" name="Oval 79">
            <a:extLst>
              <a:ext uri="{FF2B5EF4-FFF2-40B4-BE49-F238E27FC236}">
                <a16:creationId xmlns:a16="http://schemas.microsoft.com/office/drawing/2014/main" id="{767FB0E2-54A8-4639-8CB9-509820800484}"/>
              </a:ext>
            </a:extLst>
          </p:cNvPr>
          <p:cNvSpPr/>
          <p:nvPr/>
        </p:nvSpPr>
        <p:spPr>
          <a:xfrm>
            <a:off x="4583549" y="4448308"/>
            <a:ext cx="551324" cy="549252"/>
          </a:xfrm>
          <a:prstGeom prst="ellipse">
            <a:avLst/>
          </a:prstGeom>
          <a:solidFill>
            <a:srgbClr val="FAD9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X</a:t>
            </a:r>
            <a:endParaRPr lang="en-IN"/>
          </a:p>
        </p:txBody>
      </p:sp>
      <p:cxnSp>
        <p:nvCxnSpPr>
          <p:cNvPr id="81" name="Straight Arrow Connector 80">
            <a:extLst>
              <a:ext uri="{FF2B5EF4-FFF2-40B4-BE49-F238E27FC236}">
                <a16:creationId xmlns:a16="http://schemas.microsoft.com/office/drawing/2014/main" id="{B06512A8-2B9A-4DF1-8291-25C4C5C3C8FE}"/>
              </a:ext>
            </a:extLst>
          </p:cNvPr>
          <p:cNvCxnSpPr>
            <a:cxnSpLocks/>
          </p:cNvCxnSpPr>
          <p:nvPr/>
        </p:nvCxnSpPr>
        <p:spPr>
          <a:xfrm>
            <a:off x="9555637" y="4821537"/>
            <a:ext cx="0" cy="746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3E6E32A5-3D00-4BE6-998C-C719F8FF2757}"/>
              </a:ext>
            </a:extLst>
          </p:cNvPr>
          <p:cNvSpPr/>
          <p:nvPr/>
        </p:nvSpPr>
        <p:spPr>
          <a:xfrm>
            <a:off x="8752761" y="5590406"/>
            <a:ext cx="1852358" cy="424206"/>
          </a:xfrm>
          <a:prstGeom prst="rect">
            <a:avLst/>
          </a:prstGeom>
          <a:solidFill>
            <a:srgbClr val="274A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{7,4,3} &lt;= {7,4,3}</a:t>
            </a:r>
            <a:endParaRPr lang="en-IN"/>
          </a:p>
        </p:txBody>
      </p:sp>
      <p:sp>
        <p:nvSpPr>
          <p:cNvPr id="84" name="TextBox 83">
            <a:extLst>
              <a:ext uri="{FF2B5EF4-FFF2-40B4-BE49-F238E27FC236}">
                <a16:creationId xmlns:a16="http://schemas.microsoft.com/office/drawing/2014/main" id="{1040A126-E664-4C3C-9F00-BC2B4AE3706B}"/>
              </a:ext>
            </a:extLst>
          </p:cNvPr>
          <p:cNvSpPr txBox="1"/>
          <p:nvPr/>
        </p:nvSpPr>
        <p:spPr>
          <a:xfrm>
            <a:off x="8995266" y="5167980"/>
            <a:ext cx="565608" cy="369332"/>
          </a:xfrm>
          <a:prstGeom prst="rect">
            <a:avLst/>
          </a:prstGeom>
          <a:noFill/>
        </p:spPr>
        <p:txBody>
          <a:bodyPr wrap="square" rtlCol="0">
            <a:spAutoFit/>
          </a:bodyPr>
          <a:lstStyle/>
          <a:p>
            <a:r>
              <a:rPr lang="en-US">
                <a:solidFill>
                  <a:schemeClr val="accent1">
                    <a:lumMod val="60000"/>
                    <a:lumOff val="40000"/>
                  </a:schemeClr>
                </a:solidFill>
                <a:latin typeface="Arial" panose="020B0604020202020204" pitchFamily="34" charset="0"/>
                <a:cs typeface="Arial" panose="020B0604020202020204" pitchFamily="34" charset="0"/>
              </a:rPr>
              <a:t>P0</a:t>
            </a:r>
            <a:endParaRPr lang="en-IN">
              <a:solidFill>
                <a:schemeClr val="accent1">
                  <a:lumMod val="60000"/>
                  <a:lumOff val="40000"/>
                </a:schemeClr>
              </a:solidFill>
              <a:latin typeface="Arial" panose="020B06040202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D7CEDD81-020F-4C0B-B156-960D43E62FB6}"/>
              </a:ext>
            </a:extLst>
          </p:cNvPr>
          <p:cNvSpPr txBox="1"/>
          <p:nvPr/>
        </p:nvSpPr>
        <p:spPr>
          <a:xfrm>
            <a:off x="8681514" y="6118393"/>
            <a:ext cx="2561726" cy="369332"/>
          </a:xfrm>
          <a:prstGeom prst="rect">
            <a:avLst/>
          </a:prstGeom>
          <a:noFill/>
        </p:spPr>
        <p:txBody>
          <a:bodyPr wrap="square" rtlCol="0">
            <a:spAutoFit/>
          </a:bodyPr>
          <a:lstStyle/>
          <a:p>
            <a:r>
              <a:rPr lang="en-US"/>
              <a:t>Work = {0,1,0} + {7,4,3}</a:t>
            </a:r>
            <a:endParaRPr lang="en-IN"/>
          </a:p>
        </p:txBody>
      </p:sp>
      <p:sp>
        <p:nvSpPr>
          <p:cNvPr id="87" name="TextBox 86">
            <a:extLst>
              <a:ext uri="{FF2B5EF4-FFF2-40B4-BE49-F238E27FC236}">
                <a16:creationId xmlns:a16="http://schemas.microsoft.com/office/drawing/2014/main" id="{15DA196B-B8C9-4AC2-8913-4D1C6DBCE548}"/>
              </a:ext>
            </a:extLst>
          </p:cNvPr>
          <p:cNvSpPr txBox="1"/>
          <p:nvPr/>
        </p:nvSpPr>
        <p:spPr>
          <a:xfrm>
            <a:off x="9298428" y="6135962"/>
            <a:ext cx="1193664" cy="369332"/>
          </a:xfrm>
          <a:prstGeom prst="rect">
            <a:avLst/>
          </a:prstGeom>
          <a:noFill/>
        </p:spPr>
        <p:txBody>
          <a:bodyPr wrap="square" rtlCol="0">
            <a:spAutoFit/>
          </a:bodyPr>
          <a:lstStyle/>
          <a:p>
            <a:r>
              <a:rPr lang="en-US"/>
              <a:t>{7,5,3}, </a:t>
            </a:r>
            <a:r>
              <a:rPr lang="en-US">
                <a:latin typeface="Arial" panose="020B0604020202020204" pitchFamily="34" charset="0"/>
                <a:cs typeface="Arial" panose="020B0604020202020204" pitchFamily="34" charset="0"/>
              </a:rPr>
              <a:t>4</a:t>
            </a:r>
            <a:endParaRPr lang="en-IN">
              <a:latin typeface="Arial" panose="020B0604020202020204" pitchFamily="34" charset="0"/>
              <a:cs typeface="Arial" panose="020B0604020202020204" pitchFamily="34" charset="0"/>
            </a:endParaRPr>
          </a:p>
        </p:txBody>
      </p:sp>
      <p:sp>
        <p:nvSpPr>
          <p:cNvPr id="88" name="Rectangle 87">
            <a:extLst>
              <a:ext uri="{FF2B5EF4-FFF2-40B4-BE49-F238E27FC236}">
                <a16:creationId xmlns:a16="http://schemas.microsoft.com/office/drawing/2014/main" id="{D349A064-1B56-4870-96FA-282BFC1024C9}"/>
              </a:ext>
            </a:extLst>
          </p:cNvPr>
          <p:cNvSpPr/>
          <p:nvPr/>
        </p:nvSpPr>
        <p:spPr>
          <a:xfrm>
            <a:off x="8752761" y="5590406"/>
            <a:ext cx="1852358" cy="424206"/>
          </a:xfrm>
          <a:prstGeom prst="rect">
            <a:avLst/>
          </a:prstGeom>
          <a:solidFill>
            <a:srgbClr val="274A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{7,4,3}, 4</a:t>
            </a:r>
            <a:endParaRPr lang="en-IN"/>
          </a:p>
        </p:txBody>
      </p:sp>
      <p:sp>
        <p:nvSpPr>
          <p:cNvPr id="89" name="Oval 88">
            <a:extLst>
              <a:ext uri="{FF2B5EF4-FFF2-40B4-BE49-F238E27FC236}">
                <a16:creationId xmlns:a16="http://schemas.microsoft.com/office/drawing/2014/main" id="{187E349D-99A4-4456-A850-421A5D4D97C2}"/>
              </a:ext>
            </a:extLst>
          </p:cNvPr>
          <p:cNvSpPr/>
          <p:nvPr/>
        </p:nvSpPr>
        <p:spPr>
          <a:xfrm>
            <a:off x="9443430" y="6118393"/>
            <a:ext cx="558592" cy="5656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i="0">
                <a:solidFill>
                  <a:schemeClr val="bg1"/>
                </a:solidFill>
                <a:effectLst/>
                <a:latin typeface="arial" panose="020B0604020202020204" pitchFamily="34" charset="0"/>
              </a:rPr>
              <a:t>✓</a:t>
            </a:r>
            <a:endParaRPr lang="en-IN">
              <a:solidFill>
                <a:schemeClr val="bg1"/>
              </a:solidFill>
            </a:endParaRPr>
          </a:p>
        </p:txBody>
      </p:sp>
      <p:sp>
        <p:nvSpPr>
          <p:cNvPr id="95" name="TextBox 94">
            <a:extLst>
              <a:ext uri="{FF2B5EF4-FFF2-40B4-BE49-F238E27FC236}">
                <a16:creationId xmlns:a16="http://schemas.microsoft.com/office/drawing/2014/main" id="{ED8CBD40-0697-48F2-907A-55F5C6242594}"/>
              </a:ext>
            </a:extLst>
          </p:cNvPr>
          <p:cNvSpPr txBox="1"/>
          <p:nvPr/>
        </p:nvSpPr>
        <p:spPr>
          <a:xfrm>
            <a:off x="7510020" y="2611578"/>
            <a:ext cx="4023360" cy="369332"/>
          </a:xfrm>
          <a:prstGeom prst="rect">
            <a:avLst/>
          </a:prstGeom>
          <a:noFill/>
        </p:spPr>
        <p:txBody>
          <a:bodyPr wrap="square" rtlCol="0">
            <a:spAutoFit/>
          </a:bodyPr>
          <a:lstStyle/>
          <a:p>
            <a:r>
              <a:rPr lang="en-US"/>
              <a:t>Optimal Safe Sequence: </a:t>
            </a:r>
            <a:r>
              <a:rPr lang="en-US" b="1"/>
              <a:t>P2 P</a:t>
            </a:r>
            <a:r>
              <a:rPr lang="en-US" b="1">
                <a:latin typeface="Arial" panose="020B0604020202020204" pitchFamily="34" charset="0"/>
                <a:cs typeface="Arial" panose="020B0604020202020204" pitchFamily="34" charset="0"/>
              </a:rPr>
              <a:t>1</a:t>
            </a:r>
            <a:r>
              <a:rPr lang="en-US" b="1"/>
              <a:t> P0</a:t>
            </a:r>
            <a:endParaRPr lang="en-IN" b="1"/>
          </a:p>
        </p:txBody>
      </p:sp>
      <p:sp>
        <p:nvSpPr>
          <p:cNvPr id="102" name="Rectangle 101">
            <a:extLst>
              <a:ext uri="{FF2B5EF4-FFF2-40B4-BE49-F238E27FC236}">
                <a16:creationId xmlns:a16="http://schemas.microsoft.com/office/drawing/2014/main" id="{B37B96FA-9ACF-4887-82D4-A248A7E51B72}"/>
              </a:ext>
            </a:extLst>
          </p:cNvPr>
          <p:cNvSpPr/>
          <p:nvPr/>
        </p:nvSpPr>
        <p:spPr>
          <a:xfrm>
            <a:off x="2396574" y="2088972"/>
            <a:ext cx="1857081" cy="424206"/>
          </a:xfrm>
          <a:prstGeom prst="rect">
            <a:avLst/>
          </a:prstGeom>
          <a:solidFill>
            <a:srgbClr val="274A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bg1"/>
                </a:solidFill>
              </a:rPr>
              <a:t>     {3,3,2},  0</a:t>
            </a:r>
            <a:endParaRPr lang="en-IN">
              <a:solidFill>
                <a:schemeClr val="bg1"/>
              </a:solidFill>
            </a:endParaRPr>
          </a:p>
        </p:txBody>
      </p:sp>
    </p:spTree>
    <p:extLst>
      <p:ext uri="{BB962C8B-B14F-4D97-AF65-F5344CB8AC3E}">
        <p14:creationId xmlns:p14="http://schemas.microsoft.com/office/powerpoint/2010/main" val="2526609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fade">
                                      <p:cBhvr>
                                        <p:cTn id="12" dur="500"/>
                                        <p:tgtEl>
                                          <p:spTgt spid="1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11"/>
                                        </p:tgtEl>
                                      </p:cBhvr>
                                    </p:animEffect>
                                    <p:set>
                                      <p:cBhvr>
                                        <p:cTn id="30" dur="1" fill="hold">
                                          <p:stCondLst>
                                            <p:cond delay="499"/>
                                          </p:stCondLst>
                                        </p:cTn>
                                        <p:tgtEl>
                                          <p:spTgt spid="11"/>
                                        </p:tgtEl>
                                        <p:attrNameLst>
                                          <p:attrName>style.visibility</p:attrName>
                                        </p:attrNameLst>
                                      </p:cBhvr>
                                      <p:to>
                                        <p:strVal val="hidden"/>
                                      </p:to>
                                    </p:set>
                                  </p:childTnLst>
                                </p:cTn>
                              </p:par>
                              <p:par>
                                <p:cTn id="31" presetID="42"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1000"/>
                                        <p:tgtEl>
                                          <p:spTgt spid="15"/>
                                        </p:tgtEl>
                                      </p:cBhvr>
                                    </p:animEffect>
                                    <p:anim calcmode="lin" valueType="num">
                                      <p:cBhvr>
                                        <p:cTn id="34" dur="1000" fill="hold"/>
                                        <p:tgtEl>
                                          <p:spTgt spid="15"/>
                                        </p:tgtEl>
                                        <p:attrNameLst>
                                          <p:attrName>ppt_x</p:attrName>
                                        </p:attrNameLst>
                                      </p:cBhvr>
                                      <p:tavLst>
                                        <p:tav tm="0">
                                          <p:val>
                                            <p:strVal val="#ppt_x"/>
                                          </p:val>
                                        </p:tav>
                                        <p:tav tm="100000">
                                          <p:val>
                                            <p:strVal val="#ppt_x"/>
                                          </p:val>
                                        </p:tav>
                                      </p:tavLst>
                                    </p:anim>
                                    <p:anim calcmode="lin" valueType="num">
                                      <p:cBhvr>
                                        <p:cTn id="3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grpId="1" nodeType="clickEffect">
                                  <p:stCondLst>
                                    <p:cond delay="0"/>
                                  </p:stCondLst>
                                  <p:childTnLst>
                                    <p:animEffect transition="out" filter="fade">
                                      <p:cBhvr>
                                        <p:cTn id="67" dur="500"/>
                                        <p:tgtEl>
                                          <p:spTgt spid="21"/>
                                        </p:tgtEl>
                                      </p:cBhvr>
                                    </p:animEffect>
                                    <p:set>
                                      <p:cBhvr>
                                        <p:cTn id="68" dur="1" fill="hold">
                                          <p:stCondLst>
                                            <p:cond delay="499"/>
                                          </p:stCondLst>
                                        </p:cTn>
                                        <p:tgtEl>
                                          <p:spTgt spid="21"/>
                                        </p:tgtEl>
                                        <p:attrNameLst>
                                          <p:attrName>style.visibility</p:attrName>
                                        </p:attrNameLst>
                                      </p:cBhvr>
                                      <p:to>
                                        <p:strVal val="hidden"/>
                                      </p:to>
                                    </p:set>
                                  </p:childTnLst>
                                </p:cTn>
                              </p:par>
                              <p:par>
                                <p:cTn id="69" presetID="10" presetClass="entr" presetSubtype="0"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500"/>
                                        <p:tgtEl>
                                          <p:spTgt spid="30"/>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fade">
                                      <p:cBhvr>
                                        <p:cTn id="76" dur="500"/>
                                        <p:tgtEl>
                                          <p:spTgt spid="2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500"/>
                                        <p:tgtEl>
                                          <p:spTgt spid="2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fade">
                                      <p:cBhvr>
                                        <p:cTn id="84" dur="500"/>
                                        <p:tgtEl>
                                          <p:spTgt spid="27"/>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fade">
                                      <p:cBhvr>
                                        <p:cTn id="89" dur="500"/>
                                        <p:tgtEl>
                                          <p:spTgt spid="28"/>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grpId="1" nodeType="clickEffect">
                                  <p:stCondLst>
                                    <p:cond delay="0"/>
                                  </p:stCondLst>
                                  <p:childTnLst>
                                    <p:animEffect transition="out" filter="fade">
                                      <p:cBhvr>
                                        <p:cTn id="93" dur="500"/>
                                        <p:tgtEl>
                                          <p:spTgt spid="28"/>
                                        </p:tgtEl>
                                      </p:cBhvr>
                                    </p:animEffect>
                                    <p:set>
                                      <p:cBhvr>
                                        <p:cTn id="94" dur="1" fill="hold">
                                          <p:stCondLst>
                                            <p:cond delay="499"/>
                                          </p:stCondLst>
                                        </p:cTn>
                                        <p:tgtEl>
                                          <p:spTgt spid="28"/>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9"/>
                                        </p:tgtEl>
                                        <p:attrNameLst>
                                          <p:attrName>style.visibility</p:attrName>
                                        </p:attrNameLst>
                                      </p:cBhvr>
                                      <p:to>
                                        <p:strVal val="visible"/>
                                      </p:to>
                                    </p:set>
                                    <p:animEffect transition="in" filter="fade">
                                      <p:cBhvr>
                                        <p:cTn id="99" dur="500"/>
                                        <p:tgtEl>
                                          <p:spTgt spid="29"/>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xit" presetSubtype="0" fill="hold" grpId="1" nodeType="clickEffect">
                                  <p:stCondLst>
                                    <p:cond delay="0"/>
                                  </p:stCondLst>
                                  <p:childTnLst>
                                    <p:animEffect transition="out" filter="fade">
                                      <p:cBhvr>
                                        <p:cTn id="103" dur="500"/>
                                        <p:tgtEl>
                                          <p:spTgt spid="29"/>
                                        </p:tgtEl>
                                      </p:cBhvr>
                                    </p:animEffect>
                                    <p:set>
                                      <p:cBhvr>
                                        <p:cTn id="104" dur="1" fill="hold">
                                          <p:stCondLst>
                                            <p:cond delay="499"/>
                                          </p:stCondLst>
                                        </p:cTn>
                                        <p:tgtEl>
                                          <p:spTgt spid="29"/>
                                        </p:tgtEl>
                                        <p:attrNameLst>
                                          <p:attrName>style.visibility</p:attrName>
                                        </p:attrNameLst>
                                      </p:cBhvr>
                                      <p:to>
                                        <p:strVal val="hidden"/>
                                      </p:to>
                                    </p:set>
                                  </p:childTnLst>
                                </p:cTn>
                              </p:par>
                              <p:par>
                                <p:cTn id="105" presetID="10" presetClass="entr" presetSubtype="0" fill="hold" grpId="0" nodeType="with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fade">
                                      <p:cBhvr>
                                        <p:cTn id="107" dur="500"/>
                                        <p:tgtEl>
                                          <p:spTgt spid="31"/>
                                        </p:tgtEl>
                                      </p:cBhvr>
                                    </p:animEffect>
                                  </p:childTnLst>
                                </p:cTn>
                              </p:par>
                            </p:childTnLst>
                          </p:cTn>
                        </p:par>
                      </p:childTnLst>
                    </p:cTn>
                  </p:par>
                  <p:par>
                    <p:cTn id="108" fill="hold">
                      <p:stCondLst>
                        <p:cond delay="indefinite"/>
                      </p:stCondLst>
                      <p:childTnLst>
                        <p:par>
                          <p:cTn id="109" fill="hold">
                            <p:stCondLst>
                              <p:cond delay="0"/>
                            </p:stCondLst>
                            <p:childTnLst>
                              <p:par>
                                <p:cTn id="110" presetID="24" presetClass="emph" presetSubtype="0" fill="hold" grpId="1" nodeType="clickEffect">
                                  <p:stCondLst>
                                    <p:cond delay="0"/>
                                  </p:stCondLst>
                                  <p:childTnLst>
                                    <p:animClr clrSpc="hsl" dir="cw">
                                      <p:cBhvr override="childStyle">
                                        <p:cTn id="111" dur="500" fill="hold"/>
                                        <p:tgtEl>
                                          <p:spTgt spid="30"/>
                                        </p:tgtEl>
                                        <p:attrNameLst>
                                          <p:attrName>style.color</p:attrName>
                                        </p:attrNameLst>
                                      </p:cBhvr>
                                      <p:by>
                                        <p:hsl h="0" s="-12549" l="-25098"/>
                                      </p:by>
                                    </p:animClr>
                                    <p:animClr clrSpc="hsl" dir="cw">
                                      <p:cBhvr>
                                        <p:cTn id="112" dur="500" fill="hold"/>
                                        <p:tgtEl>
                                          <p:spTgt spid="30"/>
                                        </p:tgtEl>
                                        <p:attrNameLst>
                                          <p:attrName>fillcolor</p:attrName>
                                        </p:attrNameLst>
                                      </p:cBhvr>
                                      <p:by>
                                        <p:hsl h="0" s="-12549" l="-25098"/>
                                      </p:by>
                                    </p:animClr>
                                    <p:animClr clrSpc="hsl" dir="cw">
                                      <p:cBhvr>
                                        <p:cTn id="113" dur="500" fill="hold"/>
                                        <p:tgtEl>
                                          <p:spTgt spid="30"/>
                                        </p:tgtEl>
                                        <p:attrNameLst>
                                          <p:attrName>stroke.color</p:attrName>
                                        </p:attrNameLst>
                                      </p:cBhvr>
                                      <p:by>
                                        <p:hsl h="0" s="-12549" l="-25098"/>
                                      </p:by>
                                    </p:animClr>
                                    <p:set>
                                      <p:cBhvr>
                                        <p:cTn id="114" dur="500" fill="hold"/>
                                        <p:tgtEl>
                                          <p:spTgt spid="30"/>
                                        </p:tgtEl>
                                        <p:attrNameLst>
                                          <p:attrName>fill.type</p:attrName>
                                        </p:attrNameLst>
                                      </p:cBhvr>
                                      <p:to>
                                        <p:strVal val="solid"/>
                                      </p:to>
                                    </p:set>
                                  </p:childTnLst>
                                </p:cTn>
                              </p:par>
                              <p:par>
                                <p:cTn id="115" presetID="24" presetClass="emph" presetSubtype="0" fill="hold" grpId="1" nodeType="withEffect">
                                  <p:stCondLst>
                                    <p:cond delay="0"/>
                                  </p:stCondLst>
                                  <p:childTnLst>
                                    <p:animClr clrSpc="hsl" dir="cw">
                                      <p:cBhvr override="childStyle">
                                        <p:cTn id="116" dur="500" fill="hold"/>
                                        <p:tgtEl>
                                          <p:spTgt spid="31"/>
                                        </p:tgtEl>
                                        <p:attrNameLst>
                                          <p:attrName>style.color</p:attrName>
                                        </p:attrNameLst>
                                      </p:cBhvr>
                                      <p:by>
                                        <p:hsl h="0" s="-12549" l="-25098"/>
                                      </p:by>
                                    </p:animClr>
                                    <p:animClr clrSpc="hsl" dir="cw">
                                      <p:cBhvr>
                                        <p:cTn id="117" dur="500" fill="hold"/>
                                        <p:tgtEl>
                                          <p:spTgt spid="31"/>
                                        </p:tgtEl>
                                        <p:attrNameLst>
                                          <p:attrName>fillcolor</p:attrName>
                                        </p:attrNameLst>
                                      </p:cBhvr>
                                      <p:by>
                                        <p:hsl h="0" s="-12549" l="-25098"/>
                                      </p:by>
                                    </p:animClr>
                                    <p:animClr clrSpc="hsl" dir="cw">
                                      <p:cBhvr>
                                        <p:cTn id="118" dur="500" fill="hold"/>
                                        <p:tgtEl>
                                          <p:spTgt spid="31"/>
                                        </p:tgtEl>
                                        <p:attrNameLst>
                                          <p:attrName>stroke.color</p:attrName>
                                        </p:attrNameLst>
                                      </p:cBhvr>
                                      <p:by>
                                        <p:hsl h="0" s="-12549" l="-25098"/>
                                      </p:by>
                                    </p:animClr>
                                    <p:set>
                                      <p:cBhvr>
                                        <p:cTn id="119" dur="500" fill="hold"/>
                                        <p:tgtEl>
                                          <p:spTgt spid="31"/>
                                        </p:tgtEl>
                                        <p:attrNameLst>
                                          <p:attrName>fill.type</p:attrName>
                                        </p:attrNameLst>
                                      </p:cBhvr>
                                      <p:to>
                                        <p:strVal val="solid"/>
                                      </p:to>
                                    </p:set>
                                  </p:childTnLst>
                                </p:cTn>
                              </p:par>
                            </p:childTnLst>
                          </p:cTn>
                        </p:par>
                      </p:childTnLst>
                    </p:cTn>
                  </p:par>
                  <p:par>
                    <p:cTn id="120" fill="hold">
                      <p:stCondLst>
                        <p:cond delay="indefinite"/>
                      </p:stCondLst>
                      <p:childTnLst>
                        <p:par>
                          <p:cTn id="121" fill="hold">
                            <p:stCondLst>
                              <p:cond delay="0"/>
                            </p:stCondLst>
                            <p:childTnLst>
                              <p:par>
                                <p:cTn id="122" presetID="30" presetClass="emph" presetSubtype="0" fill="hold" grpId="2" nodeType="clickEffect">
                                  <p:stCondLst>
                                    <p:cond delay="0"/>
                                  </p:stCondLst>
                                  <p:childTnLst>
                                    <p:animClr clrSpc="hsl" dir="cw">
                                      <p:cBhvr override="childStyle">
                                        <p:cTn id="123" dur="500" fill="hold"/>
                                        <p:tgtEl>
                                          <p:spTgt spid="30"/>
                                        </p:tgtEl>
                                        <p:attrNameLst>
                                          <p:attrName>style.color</p:attrName>
                                        </p:attrNameLst>
                                      </p:cBhvr>
                                      <p:by>
                                        <p:hsl h="0" s="12549" l="25098"/>
                                      </p:by>
                                    </p:animClr>
                                    <p:animClr clrSpc="hsl" dir="cw">
                                      <p:cBhvr>
                                        <p:cTn id="124" dur="500" fill="hold"/>
                                        <p:tgtEl>
                                          <p:spTgt spid="30"/>
                                        </p:tgtEl>
                                        <p:attrNameLst>
                                          <p:attrName>fillcolor</p:attrName>
                                        </p:attrNameLst>
                                      </p:cBhvr>
                                      <p:by>
                                        <p:hsl h="0" s="12549" l="25098"/>
                                      </p:by>
                                    </p:animClr>
                                    <p:animClr clrSpc="hsl" dir="cw">
                                      <p:cBhvr>
                                        <p:cTn id="125" dur="500" fill="hold"/>
                                        <p:tgtEl>
                                          <p:spTgt spid="30"/>
                                        </p:tgtEl>
                                        <p:attrNameLst>
                                          <p:attrName>stroke.color</p:attrName>
                                        </p:attrNameLst>
                                      </p:cBhvr>
                                      <p:by>
                                        <p:hsl h="0" s="12549" l="25098"/>
                                      </p:by>
                                    </p:animClr>
                                    <p:set>
                                      <p:cBhvr>
                                        <p:cTn id="126" dur="500" fill="hold"/>
                                        <p:tgtEl>
                                          <p:spTgt spid="30"/>
                                        </p:tgtEl>
                                        <p:attrNameLst>
                                          <p:attrName>fill.type</p:attrName>
                                        </p:attrNameLst>
                                      </p:cBhvr>
                                      <p:to>
                                        <p:strVal val="solid"/>
                                      </p:to>
                                    </p:set>
                                  </p:childTnLst>
                                </p:cTn>
                              </p:par>
                              <p:par>
                                <p:cTn id="127" presetID="30" presetClass="emph" presetSubtype="0" fill="hold" grpId="2" nodeType="withEffect">
                                  <p:stCondLst>
                                    <p:cond delay="0"/>
                                  </p:stCondLst>
                                  <p:childTnLst>
                                    <p:animClr clrSpc="hsl" dir="cw">
                                      <p:cBhvr override="childStyle">
                                        <p:cTn id="128" dur="500" fill="hold"/>
                                        <p:tgtEl>
                                          <p:spTgt spid="31"/>
                                        </p:tgtEl>
                                        <p:attrNameLst>
                                          <p:attrName>style.color</p:attrName>
                                        </p:attrNameLst>
                                      </p:cBhvr>
                                      <p:by>
                                        <p:hsl h="0" s="12549" l="25098"/>
                                      </p:by>
                                    </p:animClr>
                                    <p:animClr clrSpc="hsl" dir="cw">
                                      <p:cBhvr>
                                        <p:cTn id="129" dur="500" fill="hold"/>
                                        <p:tgtEl>
                                          <p:spTgt spid="31"/>
                                        </p:tgtEl>
                                        <p:attrNameLst>
                                          <p:attrName>fillcolor</p:attrName>
                                        </p:attrNameLst>
                                      </p:cBhvr>
                                      <p:by>
                                        <p:hsl h="0" s="12549" l="25098"/>
                                      </p:by>
                                    </p:animClr>
                                    <p:animClr clrSpc="hsl" dir="cw">
                                      <p:cBhvr>
                                        <p:cTn id="130" dur="500" fill="hold"/>
                                        <p:tgtEl>
                                          <p:spTgt spid="31"/>
                                        </p:tgtEl>
                                        <p:attrNameLst>
                                          <p:attrName>stroke.color</p:attrName>
                                        </p:attrNameLst>
                                      </p:cBhvr>
                                      <p:by>
                                        <p:hsl h="0" s="12549" l="25098"/>
                                      </p:by>
                                    </p:animClr>
                                    <p:set>
                                      <p:cBhvr>
                                        <p:cTn id="131" dur="500" fill="hold"/>
                                        <p:tgtEl>
                                          <p:spTgt spid="31"/>
                                        </p:tgtEl>
                                        <p:attrNameLst>
                                          <p:attrName>fill.type</p:attrName>
                                        </p:attrNameLst>
                                      </p:cBhvr>
                                      <p:to>
                                        <p:strVal val="solid"/>
                                      </p:to>
                                    </p:se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nodeType="click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500"/>
                                        <p:tgtEl>
                                          <p:spTgt spid="35"/>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47"/>
                                        </p:tgtEl>
                                        <p:attrNameLst>
                                          <p:attrName>style.visibility</p:attrName>
                                        </p:attrNameLst>
                                      </p:cBhvr>
                                      <p:to>
                                        <p:strVal val="visible"/>
                                      </p:to>
                                    </p:set>
                                    <p:animEffect transition="in" filter="fade">
                                      <p:cBhvr>
                                        <p:cTn id="144" dur="500"/>
                                        <p:tgtEl>
                                          <p:spTgt spid="47"/>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xit" presetSubtype="0" fill="hold" grpId="1" nodeType="clickEffect">
                                  <p:stCondLst>
                                    <p:cond delay="0"/>
                                  </p:stCondLst>
                                  <p:childTnLst>
                                    <p:animEffect transition="out" filter="fade">
                                      <p:cBhvr>
                                        <p:cTn id="148" dur="500"/>
                                        <p:tgtEl>
                                          <p:spTgt spid="47"/>
                                        </p:tgtEl>
                                      </p:cBhvr>
                                    </p:animEffect>
                                    <p:set>
                                      <p:cBhvr>
                                        <p:cTn id="149" dur="1" fill="hold">
                                          <p:stCondLst>
                                            <p:cond delay="499"/>
                                          </p:stCondLst>
                                        </p:cTn>
                                        <p:tgtEl>
                                          <p:spTgt spid="47"/>
                                        </p:tgtEl>
                                        <p:attrNameLst>
                                          <p:attrName>style.visibility</p:attrName>
                                        </p:attrNameLst>
                                      </p:cBhvr>
                                      <p:to>
                                        <p:strVal val="hidden"/>
                                      </p:to>
                                    </p:set>
                                  </p:childTnLst>
                                </p:cTn>
                              </p:par>
                              <p:par>
                                <p:cTn id="150" presetID="42" presetClass="entr" presetSubtype="0" fill="hold" grpId="0" nodeType="withEffect">
                                  <p:stCondLst>
                                    <p:cond delay="0"/>
                                  </p:stCondLst>
                                  <p:childTnLst>
                                    <p:set>
                                      <p:cBhvr>
                                        <p:cTn id="151" dur="1" fill="hold">
                                          <p:stCondLst>
                                            <p:cond delay="0"/>
                                          </p:stCondLst>
                                        </p:cTn>
                                        <p:tgtEl>
                                          <p:spTgt spid="49"/>
                                        </p:tgtEl>
                                        <p:attrNameLst>
                                          <p:attrName>style.visibility</p:attrName>
                                        </p:attrNameLst>
                                      </p:cBhvr>
                                      <p:to>
                                        <p:strVal val="visible"/>
                                      </p:to>
                                    </p:set>
                                    <p:animEffect transition="in" filter="fade">
                                      <p:cBhvr>
                                        <p:cTn id="152" dur="1000"/>
                                        <p:tgtEl>
                                          <p:spTgt spid="49"/>
                                        </p:tgtEl>
                                      </p:cBhvr>
                                    </p:animEffect>
                                    <p:anim calcmode="lin" valueType="num">
                                      <p:cBhvr>
                                        <p:cTn id="153" dur="1000" fill="hold"/>
                                        <p:tgtEl>
                                          <p:spTgt spid="49"/>
                                        </p:tgtEl>
                                        <p:attrNameLst>
                                          <p:attrName>ppt_x</p:attrName>
                                        </p:attrNameLst>
                                      </p:cBhvr>
                                      <p:tavLst>
                                        <p:tav tm="0">
                                          <p:val>
                                            <p:strVal val="#ppt_x"/>
                                          </p:val>
                                        </p:tav>
                                        <p:tav tm="100000">
                                          <p:val>
                                            <p:strVal val="#ppt_x"/>
                                          </p:val>
                                        </p:tav>
                                      </p:tavLst>
                                    </p:anim>
                                    <p:anim calcmode="lin" valueType="num">
                                      <p:cBhvr>
                                        <p:cTn id="154"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nodeType="clickEffect">
                                  <p:stCondLst>
                                    <p:cond delay="0"/>
                                  </p:stCondLst>
                                  <p:childTnLst>
                                    <p:set>
                                      <p:cBhvr>
                                        <p:cTn id="158" dur="1" fill="hold">
                                          <p:stCondLst>
                                            <p:cond delay="0"/>
                                          </p:stCondLst>
                                        </p:cTn>
                                        <p:tgtEl>
                                          <p:spTgt spid="57"/>
                                        </p:tgtEl>
                                        <p:attrNameLst>
                                          <p:attrName>style.visibility</p:attrName>
                                        </p:attrNameLst>
                                      </p:cBhvr>
                                      <p:to>
                                        <p:strVal val="visible"/>
                                      </p:to>
                                    </p:set>
                                    <p:animEffect transition="in" filter="fade">
                                      <p:cBhvr>
                                        <p:cTn id="159" dur="500"/>
                                        <p:tgtEl>
                                          <p:spTgt spid="57"/>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74"/>
                                        </p:tgtEl>
                                        <p:attrNameLst>
                                          <p:attrName>style.visibility</p:attrName>
                                        </p:attrNameLst>
                                      </p:cBhvr>
                                      <p:to>
                                        <p:strVal val="visible"/>
                                      </p:to>
                                    </p:set>
                                    <p:animEffect transition="in" filter="fade">
                                      <p:cBhvr>
                                        <p:cTn id="162" dur="500"/>
                                        <p:tgtEl>
                                          <p:spTgt spid="74"/>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59"/>
                                        </p:tgtEl>
                                        <p:attrNameLst>
                                          <p:attrName>style.visibility</p:attrName>
                                        </p:attrNameLst>
                                      </p:cBhvr>
                                      <p:to>
                                        <p:strVal val="visible"/>
                                      </p:to>
                                    </p:set>
                                    <p:animEffect transition="in" filter="fade">
                                      <p:cBhvr>
                                        <p:cTn id="167" dur="500"/>
                                        <p:tgtEl>
                                          <p:spTgt spid="59"/>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60"/>
                                        </p:tgtEl>
                                        <p:attrNameLst>
                                          <p:attrName>style.visibility</p:attrName>
                                        </p:attrNameLst>
                                      </p:cBhvr>
                                      <p:to>
                                        <p:strVal val="visible"/>
                                      </p:to>
                                    </p:set>
                                    <p:animEffect transition="in" filter="fade">
                                      <p:cBhvr>
                                        <p:cTn id="172" dur="500"/>
                                        <p:tgtEl>
                                          <p:spTgt spid="60"/>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xit" presetSubtype="0" fill="hold" grpId="1" nodeType="clickEffect">
                                  <p:stCondLst>
                                    <p:cond delay="0"/>
                                  </p:stCondLst>
                                  <p:childTnLst>
                                    <p:animEffect transition="out" filter="fade">
                                      <p:cBhvr>
                                        <p:cTn id="176" dur="500"/>
                                        <p:tgtEl>
                                          <p:spTgt spid="60"/>
                                        </p:tgtEl>
                                      </p:cBhvr>
                                    </p:animEffect>
                                    <p:set>
                                      <p:cBhvr>
                                        <p:cTn id="177" dur="1" fill="hold">
                                          <p:stCondLst>
                                            <p:cond delay="499"/>
                                          </p:stCondLst>
                                        </p:cTn>
                                        <p:tgtEl>
                                          <p:spTgt spid="60"/>
                                        </p:tgtEl>
                                        <p:attrNameLst>
                                          <p:attrName>style.visibility</p:attrName>
                                        </p:attrNameLst>
                                      </p:cBhvr>
                                      <p:to>
                                        <p:strVal val="hidden"/>
                                      </p:to>
                                    </p:set>
                                  </p:childTnLst>
                                </p:cTn>
                              </p:par>
                              <p:par>
                                <p:cTn id="178" presetID="10" presetClass="entr" presetSubtype="0" fill="hold" grpId="0" nodeType="withEffect">
                                  <p:stCondLst>
                                    <p:cond delay="0"/>
                                  </p:stCondLst>
                                  <p:childTnLst>
                                    <p:set>
                                      <p:cBhvr>
                                        <p:cTn id="179" dur="1" fill="hold">
                                          <p:stCondLst>
                                            <p:cond delay="0"/>
                                          </p:stCondLst>
                                        </p:cTn>
                                        <p:tgtEl>
                                          <p:spTgt spid="61"/>
                                        </p:tgtEl>
                                        <p:attrNameLst>
                                          <p:attrName>style.visibility</p:attrName>
                                        </p:attrNameLst>
                                      </p:cBhvr>
                                      <p:to>
                                        <p:strVal val="visible"/>
                                      </p:to>
                                    </p:set>
                                    <p:animEffect transition="in" filter="fade">
                                      <p:cBhvr>
                                        <p:cTn id="180" dur="500"/>
                                        <p:tgtEl>
                                          <p:spTgt spid="61"/>
                                        </p:tgtEl>
                                      </p:cBhvr>
                                    </p:animEffect>
                                  </p:childTnLst>
                                </p:cTn>
                              </p:par>
                            </p:childTnLst>
                          </p:cTn>
                        </p:par>
                      </p:childTnLst>
                    </p:cTn>
                  </p:par>
                  <p:par>
                    <p:cTn id="181" fill="hold">
                      <p:stCondLst>
                        <p:cond delay="indefinite"/>
                      </p:stCondLst>
                      <p:childTnLst>
                        <p:par>
                          <p:cTn id="182" fill="hold">
                            <p:stCondLst>
                              <p:cond delay="0"/>
                            </p:stCondLst>
                            <p:childTnLst>
                              <p:par>
                                <p:cTn id="183" presetID="10" presetClass="exit" presetSubtype="0" fill="hold" grpId="1" nodeType="clickEffect">
                                  <p:stCondLst>
                                    <p:cond delay="0"/>
                                  </p:stCondLst>
                                  <p:childTnLst>
                                    <p:animEffect transition="out" filter="fade">
                                      <p:cBhvr>
                                        <p:cTn id="184" dur="500"/>
                                        <p:tgtEl>
                                          <p:spTgt spid="61"/>
                                        </p:tgtEl>
                                      </p:cBhvr>
                                    </p:animEffect>
                                    <p:set>
                                      <p:cBhvr>
                                        <p:cTn id="185" dur="1" fill="hold">
                                          <p:stCondLst>
                                            <p:cond delay="499"/>
                                          </p:stCondLst>
                                        </p:cTn>
                                        <p:tgtEl>
                                          <p:spTgt spid="61"/>
                                        </p:tgtEl>
                                        <p:attrNameLst>
                                          <p:attrName>style.visibility</p:attrName>
                                        </p:attrNameLst>
                                      </p:cBhvr>
                                      <p:to>
                                        <p:strVal val="hidden"/>
                                      </p:to>
                                    </p:set>
                                  </p:childTnLst>
                                </p:cTn>
                              </p:par>
                              <p:par>
                                <p:cTn id="186" presetID="10" presetClass="entr" presetSubtype="0" fill="hold" grpId="0" nodeType="withEffect">
                                  <p:stCondLst>
                                    <p:cond delay="0"/>
                                  </p:stCondLst>
                                  <p:childTnLst>
                                    <p:set>
                                      <p:cBhvr>
                                        <p:cTn id="187" dur="1" fill="hold">
                                          <p:stCondLst>
                                            <p:cond delay="0"/>
                                          </p:stCondLst>
                                        </p:cTn>
                                        <p:tgtEl>
                                          <p:spTgt spid="62"/>
                                        </p:tgtEl>
                                        <p:attrNameLst>
                                          <p:attrName>style.visibility</p:attrName>
                                        </p:attrNameLst>
                                      </p:cBhvr>
                                      <p:to>
                                        <p:strVal val="visible"/>
                                      </p:to>
                                    </p:set>
                                    <p:animEffect transition="in" filter="fade">
                                      <p:cBhvr>
                                        <p:cTn id="188" dur="500"/>
                                        <p:tgtEl>
                                          <p:spTgt spid="62"/>
                                        </p:tgtEl>
                                      </p:cBhvr>
                                    </p:animEffect>
                                  </p:childTnLst>
                                </p:cTn>
                              </p:par>
                            </p:childTnLst>
                          </p:cTn>
                        </p:par>
                      </p:childTnLst>
                    </p:cTn>
                  </p:par>
                  <p:par>
                    <p:cTn id="189" fill="hold">
                      <p:stCondLst>
                        <p:cond delay="indefinite"/>
                      </p:stCondLst>
                      <p:childTnLst>
                        <p:par>
                          <p:cTn id="190" fill="hold">
                            <p:stCondLst>
                              <p:cond delay="0"/>
                            </p:stCondLst>
                            <p:childTnLst>
                              <p:par>
                                <p:cTn id="191" presetID="10" presetClass="entr" presetSubtype="0" fill="hold" nodeType="clickEffect">
                                  <p:stCondLst>
                                    <p:cond delay="0"/>
                                  </p:stCondLst>
                                  <p:childTnLst>
                                    <p:set>
                                      <p:cBhvr>
                                        <p:cTn id="192" dur="1" fill="hold">
                                          <p:stCondLst>
                                            <p:cond delay="0"/>
                                          </p:stCondLst>
                                        </p:cTn>
                                        <p:tgtEl>
                                          <p:spTgt spid="63"/>
                                        </p:tgtEl>
                                        <p:attrNameLst>
                                          <p:attrName>style.visibility</p:attrName>
                                        </p:attrNameLst>
                                      </p:cBhvr>
                                      <p:to>
                                        <p:strVal val="visible"/>
                                      </p:to>
                                    </p:set>
                                    <p:animEffect transition="in" filter="fade">
                                      <p:cBhvr>
                                        <p:cTn id="193" dur="500"/>
                                        <p:tgtEl>
                                          <p:spTgt spid="63"/>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72"/>
                                        </p:tgtEl>
                                        <p:attrNameLst>
                                          <p:attrName>style.visibility</p:attrName>
                                        </p:attrNameLst>
                                      </p:cBhvr>
                                      <p:to>
                                        <p:strVal val="visible"/>
                                      </p:to>
                                    </p:set>
                                    <p:animEffect transition="in" filter="fade">
                                      <p:cBhvr>
                                        <p:cTn id="196" dur="500"/>
                                        <p:tgtEl>
                                          <p:spTgt spid="72"/>
                                        </p:tgtEl>
                                      </p:cBhvr>
                                    </p:animEffect>
                                  </p:childTnLst>
                                </p:cTn>
                              </p:par>
                            </p:childTnLst>
                          </p:cTn>
                        </p:par>
                      </p:childTnLst>
                    </p:cTn>
                  </p:par>
                  <p:par>
                    <p:cTn id="197" fill="hold">
                      <p:stCondLst>
                        <p:cond delay="indefinite"/>
                      </p:stCondLst>
                      <p:childTnLst>
                        <p:par>
                          <p:cTn id="198" fill="hold">
                            <p:stCondLst>
                              <p:cond delay="0"/>
                            </p:stCondLst>
                            <p:childTnLst>
                              <p:par>
                                <p:cTn id="199" presetID="10" presetClass="entr" presetSubtype="0" fill="hold" grpId="0" nodeType="clickEffect">
                                  <p:stCondLst>
                                    <p:cond delay="0"/>
                                  </p:stCondLst>
                                  <p:childTnLst>
                                    <p:set>
                                      <p:cBhvr>
                                        <p:cTn id="200" dur="1" fill="hold">
                                          <p:stCondLst>
                                            <p:cond delay="0"/>
                                          </p:stCondLst>
                                        </p:cTn>
                                        <p:tgtEl>
                                          <p:spTgt spid="65"/>
                                        </p:tgtEl>
                                        <p:attrNameLst>
                                          <p:attrName>style.visibility</p:attrName>
                                        </p:attrNameLst>
                                      </p:cBhvr>
                                      <p:to>
                                        <p:strVal val="visible"/>
                                      </p:to>
                                    </p:set>
                                    <p:animEffect transition="in" filter="fade">
                                      <p:cBhvr>
                                        <p:cTn id="201" dur="500"/>
                                        <p:tgtEl>
                                          <p:spTgt spid="65"/>
                                        </p:tgtEl>
                                      </p:cBhvr>
                                    </p:animEffect>
                                  </p:childTnLst>
                                </p:cTn>
                              </p:par>
                            </p:childTnLst>
                          </p:cTn>
                        </p:par>
                      </p:childTnLst>
                    </p:cTn>
                  </p:par>
                  <p:par>
                    <p:cTn id="202" fill="hold">
                      <p:stCondLst>
                        <p:cond delay="indefinite"/>
                      </p:stCondLst>
                      <p:childTnLst>
                        <p:par>
                          <p:cTn id="203" fill="hold">
                            <p:stCondLst>
                              <p:cond delay="0"/>
                            </p:stCondLst>
                            <p:childTnLst>
                              <p:par>
                                <p:cTn id="204" presetID="10" presetClass="exit" presetSubtype="0" fill="hold" grpId="1" nodeType="clickEffect">
                                  <p:stCondLst>
                                    <p:cond delay="0"/>
                                  </p:stCondLst>
                                  <p:childTnLst>
                                    <p:animEffect transition="out" filter="fade">
                                      <p:cBhvr>
                                        <p:cTn id="205" dur="500"/>
                                        <p:tgtEl>
                                          <p:spTgt spid="65"/>
                                        </p:tgtEl>
                                      </p:cBhvr>
                                    </p:animEffect>
                                    <p:set>
                                      <p:cBhvr>
                                        <p:cTn id="206" dur="1" fill="hold">
                                          <p:stCondLst>
                                            <p:cond delay="499"/>
                                          </p:stCondLst>
                                        </p:cTn>
                                        <p:tgtEl>
                                          <p:spTgt spid="65"/>
                                        </p:tgtEl>
                                        <p:attrNameLst>
                                          <p:attrName>style.visibility</p:attrName>
                                        </p:attrNameLst>
                                      </p:cBhvr>
                                      <p:to>
                                        <p:strVal val="hidden"/>
                                      </p:to>
                                    </p:set>
                                  </p:childTnLst>
                                </p:cTn>
                              </p:par>
                              <p:par>
                                <p:cTn id="207" presetID="42" presetClass="entr" presetSubtype="0" fill="hold" grpId="0" nodeType="withEffect">
                                  <p:stCondLst>
                                    <p:cond delay="0"/>
                                  </p:stCondLst>
                                  <p:childTnLst>
                                    <p:set>
                                      <p:cBhvr>
                                        <p:cTn id="208" dur="1" fill="hold">
                                          <p:stCondLst>
                                            <p:cond delay="0"/>
                                          </p:stCondLst>
                                        </p:cTn>
                                        <p:tgtEl>
                                          <p:spTgt spid="67"/>
                                        </p:tgtEl>
                                        <p:attrNameLst>
                                          <p:attrName>style.visibility</p:attrName>
                                        </p:attrNameLst>
                                      </p:cBhvr>
                                      <p:to>
                                        <p:strVal val="visible"/>
                                      </p:to>
                                    </p:set>
                                    <p:animEffect transition="in" filter="fade">
                                      <p:cBhvr>
                                        <p:cTn id="209" dur="1000"/>
                                        <p:tgtEl>
                                          <p:spTgt spid="67"/>
                                        </p:tgtEl>
                                      </p:cBhvr>
                                    </p:animEffect>
                                    <p:anim calcmode="lin" valueType="num">
                                      <p:cBhvr>
                                        <p:cTn id="210" dur="1000" fill="hold"/>
                                        <p:tgtEl>
                                          <p:spTgt spid="67"/>
                                        </p:tgtEl>
                                        <p:attrNameLst>
                                          <p:attrName>ppt_x</p:attrName>
                                        </p:attrNameLst>
                                      </p:cBhvr>
                                      <p:tavLst>
                                        <p:tav tm="0">
                                          <p:val>
                                            <p:strVal val="#ppt_x"/>
                                          </p:val>
                                        </p:tav>
                                        <p:tav tm="100000">
                                          <p:val>
                                            <p:strVal val="#ppt_x"/>
                                          </p:val>
                                        </p:tav>
                                      </p:tavLst>
                                    </p:anim>
                                    <p:anim calcmode="lin" valueType="num">
                                      <p:cBhvr>
                                        <p:cTn id="211"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212" fill="hold">
                      <p:stCondLst>
                        <p:cond delay="indefinite"/>
                      </p:stCondLst>
                      <p:childTnLst>
                        <p:par>
                          <p:cTn id="213" fill="hold">
                            <p:stCondLst>
                              <p:cond delay="0"/>
                            </p:stCondLst>
                            <p:childTnLst>
                              <p:par>
                                <p:cTn id="214" presetID="10" presetClass="entr" presetSubtype="0" fill="hold" nodeType="clickEffect">
                                  <p:stCondLst>
                                    <p:cond delay="0"/>
                                  </p:stCondLst>
                                  <p:childTnLst>
                                    <p:set>
                                      <p:cBhvr>
                                        <p:cTn id="215" dur="1" fill="hold">
                                          <p:stCondLst>
                                            <p:cond delay="0"/>
                                          </p:stCondLst>
                                        </p:cTn>
                                        <p:tgtEl>
                                          <p:spTgt spid="70"/>
                                        </p:tgtEl>
                                        <p:attrNameLst>
                                          <p:attrName>style.visibility</p:attrName>
                                        </p:attrNameLst>
                                      </p:cBhvr>
                                      <p:to>
                                        <p:strVal val="visible"/>
                                      </p:to>
                                    </p:set>
                                    <p:animEffect transition="in" filter="fade">
                                      <p:cBhvr>
                                        <p:cTn id="216" dur="500"/>
                                        <p:tgtEl>
                                          <p:spTgt spid="70"/>
                                        </p:tgtEl>
                                      </p:cBhvr>
                                    </p:animEffect>
                                  </p:childTnLst>
                                </p:cTn>
                              </p:par>
                              <p:par>
                                <p:cTn id="217" presetID="10" presetClass="entr" presetSubtype="0" fill="hold" grpId="0" nodeType="withEffect">
                                  <p:stCondLst>
                                    <p:cond delay="0"/>
                                  </p:stCondLst>
                                  <p:childTnLst>
                                    <p:set>
                                      <p:cBhvr>
                                        <p:cTn id="218" dur="1" fill="hold">
                                          <p:stCondLst>
                                            <p:cond delay="0"/>
                                          </p:stCondLst>
                                        </p:cTn>
                                        <p:tgtEl>
                                          <p:spTgt spid="73"/>
                                        </p:tgtEl>
                                        <p:attrNameLst>
                                          <p:attrName>style.visibility</p:attrName>
                                        </p:attrNameLst>
                                      </p:cBhvr>
                                      <p:to>
                                        <p:strVal val="visible"/>
                                      </p:to>
                                    </p:set>
                                    <p:animEffect transition="in" filter="fade">
                                      <p:cBhvr>
                                        <p:cTn id="219" dur="500"/>
                                        <p:tgtEl>
                                          <p:spTgt spid="73"/>
                                        </p:tgtEl>
                                      </p:cBhvr>
                                    </p:animEffect>
                                  </p:childTnLst>
                                </p:cTn>
                              </p:par>
                            </p:childTnLst>
                          </p:cTn>
                        </p:par>
                      </p:childTnLst>
                    </p:cTn>
                  </p:par>
                  <p:par>
                    <p:cTn id="220" fill="hold">
                      <p:stCondLst>
                        <p:cond delay="indefinite"/>
                      </p:stCondLst>
                      <p:childTnLst>
                        <p:par>
                          <p:cTn id="221" fill="hold">
                            <p:stCondLst>
                              <p:cond delay="0"/>
                            </p:stCondLst>
                            <p:childTnLst>
                              <p:par>
                                <p:cTn id="222" presetID="10" presetClass="entr" presetSubtype="0" fill="hold" grpId="0" nodeType="clickEffect">
                                  <p:stCondLst>
                                    <p:cond delay="0"/>
                                  </p:stCondLst>
                                  <p:childTnLst>
                                    <p:set>
                                      <p:cBhvr>
                                        <p:cTn id="223" dur="1" fill="hold">
                                          <p:stCondLst>
                                            <p:cond delay="0"/>
                                          </p:stCondLst>
                                        </p:cTn>
                                        <p:tgtEl>
                                          <p:spTgt spid="75"/>
                                        </p:tgtEl>
                                        <p:attrNameLst>
                                          <p:attrName>style.visibility</p:attrName>
                                        </p:attrNameLst>
                                      </p:cBhvr>
                                      <p:to>
                                        <p:strVal val="visible"/>
                                      </p:to>
                                    </p:set>
                                    <p:animEffect transition="in" filter="fade">
                                      <p:cBhvr>
                                        <p:cTn id="224" dur="500"/>
                                        <p:tgtEl>
                                          <p:spTgt spid="75"/>
                                        </p:tgtEl>
                                      </p:cBhvr>
                                    </p:animEffect>
                                  </p:childTnLst>
                                </p:cTn>
                              </p:par>
                            </p:childTnLst>
                          </p:cTn>
                        </p:par>
                      </p:childTnLst>
                    </p:cTn>
                  </p:par>
                  <p:par>
                    <p:cTn id="225" fill="hold">
                      <p:stCondLst>
                        <p:cond delay="indefinite"/>
                      </p:stCondLst>
                      <p:childTnLst>
                        <p:par>
                          <p:cTn id="226" fill="hold">
                            <p:stCondLst>
                              <p:cond delay="0"/>
                            </p:stCondLst>
                            <p:childTnLst>
                              <p:par>
                                <p:cTn id="227" presetID="10" presetClass="entr" presetSubtype="0" fill="hold" grpId="0" nodeType="clickEffect">
                                  <p:stCondLst>
                                    <p:cond delay="0"/>
                                  </p:stCondLst>
                                  <p:childTnLst>
                                    <p:set>
                                      <p:cBhvr>
                                        <p:cTn id="228" dur="1" fill="hold">
                                          <p:stCondLst>
                                            <p:cond delay="0"/>
                                          </p:stCondLst>
                                        </p:cTn>
                                        <p:tgtEl>
                                          <p:spTgt spid="77"/>
                                        </p:tgtEl>
                                        <p:attrNameLst>
                                          <p:attrName>style.visibility</p:attrName>
                                        </p:attrNameLst>
                                      </p:cBhvr>
                                      <p:to>
                                        <p:strVal val="visible"/>
                                      </p:to>
                                    </p:set>
                                    <p:animEffect transition="in" filter="fade">
                                      <p:cBhvr>
                                        <p:cTn id="229" dur="500"/>
                                        <p:tgtEl>
                                          <p:spTgt spid="77"/>
                                        </p:tgtEl>
                                      </p:cBhvr>
                                    </p:animEffect>
                                  </p:childTnLst>
                                </p:cTn>
                              </p:par>
                            </p:childTnLst>
                          </p:cTn>
                        </p:par>
                      </p:childTnLst>
                    </p:cTn>
                  </p:par>
                  <p:par>
                    <p:cTn id="230" fill="hold">
                      <p:stCondLst>
                        <p:cond delay="indefinite"/>
                      </p:stCondLst>
                      <p:childTnLst>
                        <p:par>
                          <p:cTn id="231" fill="hold">
                            <p:stCondLst>
                              <p:cond delay="0"/>
                            </p:stCondLst>
                            <p:childTnLst>
                              <p:par>
                                <p:cTn id="232" presetID="10" presetClass="exit" presetSubtype="0" fill="hold" grpId="1" nodeType="clickEffect">
                                  <p:stCondLst>
                                    <p:cond delay="0"/>
                                  </p:stCondLst>
                                  <p:childTnLst>
                                    <p:animEffect transition="out" filter="fade">
                                      <p:cBhvr>
                                        <p:cTn id="233" dur="500"/>
                                        <p:tgtEl>
                                          <p:spTgt spid="77"/>
                                        </p:tgtEl>
                                      </p:cBhvr>
                                    </p:animEffect>
                                    <p:set>
                                      <p:cBhvr>
                                        <p:cTn id="234" dur="1" fill="hold">
                                          <p:stCondLst>
                                            <p:cond delay="499"/>
                                          </p:stCondLst>
                                        </p:cTn>
                                        <p:tgtEl>
                                          <p:spTgt spid="77"/>
                                        </p:tgtEl>
                                        <p:attrNameLst>
                                          <p:attrName>style.visibility</p:attrName>
                                        </p:attrNameLst>
                                      </p:cBhvr>
                                      <p:to>
                                        <p:strVal val="hidden"/>
                                      </p:to>
                                    </p:set>
                                  </p:childTnLst>
                                </p:cTn>
                              </p:par>
                              <p:par>
                                <p:cTn id="235" presetID="10" presetClass="entr" presetSubtype="0" fill="hold" grpId="0" nodeType="withEffect">
                                  <p:stCondLst>
                                    <p:cond delay="0"/>
                                  </p:stCondLst>
                                  <p:childTnLst>
                                    <p:set>
                                      <p:cBhvr>
                                        <p:cTn id="236" dur="1" fill="hold">
                                          <p:stCondLst>
                                            <p:cond delay="0"/>
                                          </p:stCondLst>
                                        </p:cTn>
                                        <p:tgtEl>
                                          <p:spTgt spid="78"/>
                                        </p:tgtEl>
                                        <p:attrNameLst>
                                          <p:attrName>style.visibility</p:attrName>
                                        </p:attrNameLst>
                                      </p:cBhvr>
                                      <p:to>
                                        <p:strVal val="visible"/>
                                      </p:to>
                                    </p:set>
                                    <p:animEffect transition="in" filter="fade">
                                      <p:cBhvr>
                                        <p:cTn id="237" dur="500"/>
                                        <p:tgtEl>
                                          <p:spTgt spid="78"/>
                                        </p:tgtEl>
                                      </p:cBhvr>
                                    </p:animEffect>
                                  </p:childTnLst>
                                </p:cTn>
                              </p:par>
                            </p:childTnLst>
                          </p:cTn>
                        </p:par>
                      </p:childTnLst>
                    </p:cTn>
                  </p:par>
                  <p:par>
                    <p:cTn id="238" fill="hold">
                      <p:stCondLst>
                        <p:cond delay="indefinite"/>
                      </p:stCondLst>
                      <p:childTnLst>
                        <p:par>
                          <p:cTn id="239" fill="hold">
                            <p:stCondLst>
                              <p:cond delay="0"/>
                            </p:stCondLst>
                            <p:childTnLst>
                              <p:par>
                                <p:cTn id="240" presetID="10" presetClass="exit" presetSubtype="0" fill="hold" grpId="1" nodeType="clickEffect">
                                  <p:stCondLst>
                                    <p:cond delay="0"/>
                                  </p:stCondLst>
                                  <p:childTnLst>
                                    <p:animEffect transition="out" filter="fade">
                                      <p:cBhvr>
                                        <p:cTn id="241" dur="500"/>
                                        <p:tgtEl>
                                          <p:spTgt spid="78"/>
                                        </p:tgtEl>
                                      </p:cBhvr>
                                    </p:animEffect>
                                    <p:set>
                                      <p:cBhvr>
                                        <p:cTn id="242" dur="1" fill="hold">
                                          <p:stCondLst>
                                            <p:cond delay="499"/>
                                          </p:stCondLst>
                                        </p:cTn>
                                        <p:tgtEl>
                                          <p:spTgt spid="78"/>
                                        </p:tgtEl>
                                        <p:attrNameLst>
                                          <p:attrName>style.visibility</p:attrName>
                                        </p:attrNameLst>
                                      </p:cBhvr>
                                      <p:to>
                                        <p:strVal val="hidden"/>
                                      </p:to>
                                    </p:set>
                                  </p:childTnLst>
                                </p:cTn>
                              </p:par>
                              <p:par>
                                <p:cTn id="243" presetID="10" presetClass="entr" presetSubtype="0" fill="hold" grpId="0" nodeType="withEffect">
                                  <p:stCondLst>
                                    <p:cond delay="0"/>
                                  </p:stCondLst>
                                  <p:childTnLst>
                                    <p:set>
                                      <p:cBhvr>
                                        <p:cTn id="244" dur="1" fill="hold">
                                          <p:stCondLst>
                                            <p:cond delay="0"/>
                                          </p:stCondLst>
                                        </p:cTn>
                                        <p:tgtEl>
                                          <p:spTgt spid="79"/>
                                        </p:tgtEl>
                                        <p:attrNameLst>
                                          <p:attrName>style.visibility</p:attrName>
                                        </p:attrNameLst>
                                      </p:cBhvr>
                                      <p:to>
                                        <p:strVal val="visible"/>
                                      </p:to>
                                    </p:set>
                                    <p:animEffect transition="in" filter="fade">
                                      <p:cBhvr>
                                        <p:cTn id="245" dur="500"/>
                                        <p:tgtEl>
                                          <p:spTgt spid="79"/>
                                        </p:tgtEl>
                                      </p:cBhvr>
                                    </p:animEffect>
                                  </p:childTnLst>
                                </p:cTn>
                              </p:par>
                            </p:childTnLst>
                          </p:cTn>
                        </p:par>
                      </p:childTnLst>
                    </p:cTn>
                  </p:par>
                  <p:par>
                    <p:cTn id="246" fill="hold">
                      <p:stCondLst>
                        <p:cond delay="indefinite"/>
                      </p:stCondLst>
                      <p:childTnLst>
                        <p:par>
                          <p:cTn id="247" fill="hold">
                            <p:stCondLst>
                              <p:cond delay="0"/>
                            </p:stCondLst>
                            <p:childTnLst>
                              <p:par>
                                <p:cTn id="248" presetID="24" presetClass="emph" presetSubtype="0" fill="hold" grpId="1" nodeType="clickEffect">
                                  <p:stCondLst>
                                    <p:cond delay="0"/>
                                  </p:stCondLst>
                                  <p:childTnLst>
                                    <p:animClr clrSpc="hsl" dir="cw">
                                      <p:cBhvr override="childStyle">
                                        <p:cTn id="249" dur="500" fill="hold"/>
                                        <p:tgtEl>
                                          <p:spTgt spid="62"/>
                                        </p:tgtEl>
                                        <p:attrNameLst>
                                          <p:attrName>style.color</p:attrName>
                                        </p:attrNameLst>
                                      </p:cBhvr>
                                      <p:by>
                                        <p:hsl h="0" s="-12549" l="-25098"/>
                                      </p:by>
                                    </p:animClr>
                                    <p:animClr clrSpc="hsl" dir="cw">
                                      <p:cBhvr>
                                        <p:cTn id="250" dur="500" fill="hold"/>
                                        <p:tgtEl>
                                          <p:spTgt spid="62"/>
                                        </p:tgtEl>
                                        <p:attrNameLst>
                                          <p:attrName>fillcolor</p:attrName>
                                        </p:attrNameLst>
                                      </p:cBhvr>
                                      <p:by>
                                        <p:hsl h="0" s="-12549" l="-25098"/>
                                      </p:by>
                                    </p:animClr>
                                    <p:animClr clrSpc="hsl" dir="cw">
                                      <p:cBhvr>
                                        <p:cTn id="251" dur="500" fill="hold"/>
                                        <p:tgtEl>
                                          <p:spTgt spid="62"/>
                                        </p:tgtEl>
                                        <p:attrNameLst>
                                          <p:attrName>stroke.color</p:attrName>
                                        </p:attrNameLst>
                                      </p:cBhvr>
                                      <p:by>
                                        <p:hsl h="0" s="-12549" l="-25098"/>
                                      </p:by>
                                    </p:animClr>
                                    <p:set>
                                      <p:cBhvr>
                                        <p:cTn id="252" dur="500" fill="hold"/>
                                        <p:tgtEl>
                                          <p:spTgt spid="62"/>
                                        </p:tgtEl>
                                        <p:attrNameLst>
                                          <p:attrName>fill.type</p:attrName>
                                        </p:attrNameLst>
                                      </p:cBhvr>
                                      <p:to>
                                        <p:strVal val="solid"/>
                                      </p:to>
                                    </p:set>
                                  </p:childTnLst>
                                </p:cTn>
                              </p:par>
                              <p:par>
                                <p:cTn id="253" presetID="24" presetClass="emph" presetSubtype="0" fill="hold" grpId="1" nodeType="withEffect">
                                  <p:stCondLst>
                                    <p:cond delay="0"/>
                                  </p:stCondLst>
                                  <p:childTnLst>
                                    <p:animClr clrSpc="hsl" dir="cw">
                                      <p:cBhvr override="childStyle">
                                        <p:cTn id="254" dur="500" fill="hold"/>
                                        <p:tgtEl>
                                          <p:spTgt spid="79"/>
                                        </p:tgtEl>
                                        <p:attrNameLst>
                                          <p:attrName>style.color</p:attrName>
                                        </p:attrNameLst>
                                      </p:cBhvr>
                                      <p:by>
                                        <p:hsl h="0" s="-12549" l="-25098"/>
                                      </p:by>
                                    </p:animClr>
                                    <p:animClr clrSpc="hsl" dir="cw">
                                      <p:cBhvr>
                                        <p:cTn id="255" dur="500" fill="hold"/>
                                        <p:tgtEl>
                                          <p:spTgt spid="79"/>
                                        </p:tgtEl>
                                        <p:attrNameLst>
                                          <p:attrName>fillcolor</p:attrName>
                                        </p:attrNameLst>
                                      </p:cBhvr>
                                      <p:by>
                                        <p:hsl h="0" s="-12549" l="-25098"/>
                                      </p:by>
                                    </p:animClr>
                                    <p:animClr clrSpc="hsl" dir="cw">
                                      <p:cBhvr>
                                        <p:cTn id="256" dur="500" fill="hold"/>
                                        <p:tgtEl>
                                          <p:spTgt spid="79"/>
                                        </p:tgtEl>
                                        <p:attrNameLst>
                                          <p:attrName>stroke.color</p:attrName>
                                        </p:attrNameLst>
                                      </p:cBhvr>
                                      <p:by>
                                        <p:hsl h="0" s="-12549" l="-25098"/>
                                      </p:by>
                                    </p:animClr>
                                    <p:set>
                                      <p:cBhvr>
                                        <p:cTn id="257" dur="500" fill="hold"/>
                                        <p:tgtEl>
                                          <p:spTgt spid="79"/>
                                        </p:tgtEl>
                                        <p:attrNameLst>
                                          <p:attrName>fill.type</p:attrName>
                                        </p:attrNameLst>
                                      </p:cBhvr>
                                      <p:to>
                                        <p:strVal val="solid"/>
                                      </p:to>
                                    </p:set>
                                  </p:childTnLst>
                                </p:cTn>
                              </p:par>
                            </p:childTnLst>
                          </p:cTn>
                        </p:par>
                      </p:childTnLst>
                    </p:cTn>
                  </p:par>
                  <p:par>
                    <p:cTn id="258" fill="hold">
                      <p:stCondLst>
                        <p:cond delay="indefinite"/>
                      </p:stCondLst>
                      <p:childTnLst>
                        <p:par>
                          <p:cTn id="259" fill="hold">
                            <p:stCondLst>
                              <p:cond delay="0"/>
                            </p:stCondLst>
                            <p:childTnLst>
                              <p:par>
                                <p:cTn id="260" presetID="30" presetClass="emph" presetSubtype="0" fill="hold" grpId="2" nodeType="clickEffect">
                                  <p:stCondLst>
                                    <p:cond delay="0"/>
                                  </p:stCondLst>
                                  <p:childTnLst>
                                    <p:animClr clrSpc="hsl" dir="cw">
                                      <p:cBhvr override="childStyle">
                                        <p:cTn id="261" dur="500" fill="hold"/>
                                        <p:tgtEl>
                                          <p:spTgt spid="79"/>
                                        </p:tgtEl>
                                        <p:attrNameLst>
                                          <p:attrName>style.color</p:attrName>
                                        </p:attrNameLst>
                                      </p:cBhvr>
                                      <p:by>
                                        <p:hsl h="0" s="12549" l="25098"/>
                                      </p:by>
                                    </p:animClr>
                                    <p:animClr clrSpc="hsl" dir="cw">
                                      <p:cBhvr>
                                        <p:cTn id="262" dur="500" fill="hold"/>
                                        <p:tgtEl>
                                          <p:spTgt spid="79"/>
                                        </p:tgtEl>
                                        <p:attrNameLst>
                                          <p:attrName>fillcolor</p:attrName>
                                        </p:attrNameLst>
                                      </p:cBhvr>
                                      <p:by>
                                        <p:hsl h="0" s="12549" l="25098"/>
                                      </p:by>
                                    </p:animClr>
                                    <p:animClr clrSpc="hsl" dir="cw">
                                      <p:cBhvr>
                                        <p:cTn id="263" dur="500" fill="hold"/>
                                        <p:tgtEl>
                                          <p:spTgt spid="79"/>
                                        </p:tgtEl>
                                        <p:attrNameLst>
                                          <p:attrName>stroke.color</p:attrName>
                                        </p:attrNameLst>
                                      </p:cBhvr>
                                      <p:by>
                                        <p:hsl h="0" s="12549" l="25098"/>
                                      </p:by>
                                    </p:animClr>
                                    <p:set>
                                      <p:cBhvr>
                                        <p:cTn id="264" dur="500" fill="hold"/>
                                        <p:tgtEl>
                                          <p:spTgt spid="79"/>
                                        </p:tgtEl>
                                        <p:attrNameLst>
                                          <p:attrName>fill.type</p:attrName>
                                        </p:attrNameLst>
                                      </p:cBhvr>
                                      <p:to>
                                        <p:strVal val="solid"/>
                                      </p:to>
                                    </p:set>
                                  </p:childTnLst>
                                </p:cTn>
                              </p:par>
                            </p:childTnLst>
                          </p:cTn>
                        </p:par>
                      </p:childTnLst>
                    </p:cTn>
                  </p:par>
                  <p:par>
                    <p:cTn id="265" fill="hold">
                      <p:stCondLst>
                        <p:cond delay="indefinite"/>
                      </p:stCondLst>
                      <p:childTnLst>
                        <p:par>
                          <p:cTn id="266" fill="hold">
                            <p:stCondLst>
                              <p:cond delay="0"/>
                            </p:stCondLst>
                            <p:childTnLst>
                              <p:par>
                                <p:cTn id="267" presetID="10" presetClass="exit" presetSubtype="0" fill="hold" grpId="2" nodeType="clickEffect">
                                  <p:stCondLst>
                                    <p:cond delay="0"/>
                                  </p:stCondLst>
                                  <p:childTnLst>
                                    <p:animEffect transition="out" filter="fade">
                                      <p:cBhvr>
                                        <p:cTn id="268" dur="500"/>
                                        <p:tgtEl>
                                          <p:spTgt spid="62"/>
                                        </p:tgtEl>
                                      </p:cBhvr>
                                    </p:animEffect>
                                    <p:set>
                                      <p:cBhvr>
                                        <p:cTn id="269" dur="1" fill="hold">
                                          <p:stCondLst>
                                            <p:cond delay="499"/>
                                          </p:stCondLst>
                                        </p:cTn>
                                        <p:tgtEl>
                                          <p:spTgt spid="62"/>
                                        </p:tgtEl>
                                        <p:attrNameLst>
                                          <p:attrName>style.visibility</p:attrName>
                                        </p:attrNameLst>
                                      </p:cBhvr>
                                      <p:to>
                                        <p:strVal val="hidden"/>
                                      </p:to>
                                    </p:set>
                                  </p:childTnLst>
                                </p:cTn>
                              </p:par>
                              <p:par>
                                <p:cTn id="270" presetID="10" presetClass="exit" presetSubtype="0" fill="hold" grpId="1" nodeType="withEffect">
                                  <p:stCondLst>
                                    <p:cond delay="0"/>
                                  </p:stCondLst>
                                  <p:childTnLst>
                                    <p:animEffect transition="out" filter="fade">
                                      <p:cBhvr>
                                        <p:cTn id="271" dur="500"/>
                                        <p:tgtEl>
                                          <p:spTgt spid="59"/>
                                        </p:tgtEl>
                                      </p:cBhvr>
                                    </p:animEffect>
                                    <p:set>
                                      <p:cBhvr>
                                        <p:cTn id="272" dur="1" fill="hold">
                                          <p:stCondLst>
                                            <p:cond delay="499"/>
                                          </p:stCondLst>
                                        </p:cTn>
                                        <p:tgtEl>
                                          <p:spTgt spid="59"/>
                                        </p:tgtEl>
                                        <p:attrNameLst>
                                          <p:attrName>style.visibility</p:attrName>
                                        </p:attrNameLst>
                                      </p:cBhvr>
                                      <p:to>
                                        <p:strVal val="hidden"/>
                                      </p:to>
                                    </p:set>
                                  </p:childTnLst>
                                </p:cTn>
                              </p:par>
                              <p:par>
                                <p:cTn id="273" presetID="42" presetClass="entr" presetSubtype="0" fill="hold" grpId="0" nodeType="withEffect">
                                  <p:stCondLst>
                                    <p:cond delay="0"/>
                                  </p:stCondLst>
                                  <p:childTnLst>
                                    <p:set>
                                      <p:cBhvr>
                                        <p:cTn id="274" dur="1" fill="hold">
                                          <p:stCondLst>
                                            <p:cond delay="0"/>
                                          </p:stCondLst>
                                        </p:cTn>
                                        <p:tgtEl>
                                          <p:spTgt spid="80"/>
                                        </p:tgtEl>
                                        <p:attrNameLst>
                                          <p:attrName>style.visibility</p:attrName>
                                        </p:attrNameLst>
                                      </p:cBhvr>
                                      <p:to>
                                        <p:strVal val="visible"/>
                                      </p:to>
                                    </p:set>
                                    <p:animEffect transition="in" filter="fade">
                                      <p:cBhvr>
                                        <p:cTn id="275" dur="1000"/>
                                        <p:tgtEl>
                                          <p:spTgt spid="80"/>
                                        </p:tgtEl>
                                      </p:cBhvr>
                                    </p:animEffect>
                                    <p:anim calcmode="lin" valueType="num">
                                      <p:cBhvr>
                                        <p:cTn id="276" dur="1000" fill="hold"/>
                                        <p:tgtEl>
                                          <p:spTgt spid="80"/>
                                        </p:tgtEl>
                                        <p:attrNameLst>
                                          <p:attrName>ppt_x</p:attrName>
                                        </p:attrNameLst>
                                      </p:cBhvr>
                                      <p:tavLst>
                                        <p:tav tm="0">
                                          <p:val>
                                            <p:strVal val="#ppt_x"/>
                                          </p:val>
                                        </p:tav>
                                        <p:tav tm="100000">
                                          <p:val>
                                            <p:strVal val="#ppt_x"/>
                                          </p:val>
                                        </p:tav>
                                      </p:tavLst>
                                    </p:anim>
                                    <p:anim calcmode="lin" valueType="num">
                                      <p:cBhvr>
                                        <p:cTn id="277"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278" fill="hold">
                      <p:stCondLst>
                        <p:cond delay="indefinite"/>
                      </p:stCondLst>
                      <p:childTnLst>
                        <p:par>
                          <p:cTn id="279" fill="hold">
                            <p:stCondLst>
                              <p:cond delay="0"/>
                            </p:stCondLst>
                            <p:childTnLst>
                              <p:par>
                                <p:cTn id="280" presetID="10" presetClass="entr" presetSubtype="0" fill="hold" nodeType="clickEffect">
                                  <p:stCondLst>
                                    <p:cond delay="0"/>
                                  </p:stCondLst>
                                  <p:childTnLst>
                                    <p:set>
                                      <p:cBhvr>
                                        <p:cTn id="281" dur="1" fill="hold">
                                          <p:stCondLst>
                                            <p:cond delay="0"/>
                                          </p:stCondLst>
                                        </p:cTn>
                                        <p:tgtEl>
                                          <p:spTgt spid="81"/>
                                        </p:tgtEl>
                                        <p:attrNameLst>
                                          <p:attrName>style.visibility</p:attrName>
                                        </p:attrNameLst>
                                      </p:cBhvr>
                                      <p:to>
                                        <p:strVal val="visible"/>
                                      </p:to>
                                    </p:set>
                                    <p:animEffect transition="in" filter="fade">
                                      <p:cBhvr>
                                        <p:cTn id="282" dur="500"/>
                                        <p:tgtEl>
                                          <p:spTgt spid="81"/>
                                        </p:tgtEl>
                                      </p:cBhvr>
                                    </p:animEffect>
                                  </p:childTnLst>
                                </p:cTn>
                              </p:par>
                              <p:par>
                                <p:cTn id="283" presetID="10" presetClass="entr" presetSubtype="0" fill="hold" grpId="0" nodeType="withEffect">
                                  <p:stCondLst>
                                    <p:cond delay="0"/>
                                  </p:stCondLst>
                                  <p:childTnLst>
                                    <p:set>
                                      <p:cBhvr>
                                        <p:cTn id="284" dur="1" fill="hold">
                                          <p:stCondLst>
                                            <p:cond delay="0"/>
                                          </p:stCondLst>
                                        </p:cTn>
                                        <p:tgtEl>
                                          <p:spTgt spid="84"/>
                                        </p:tgtEl>
                                        <p:attrNameLst>
                                          <p:attrName>style.visibility</p:attrName>
                                        </p:attrNameLst>
                                      </p:cBhvr>
                                      <p:to>
                                        <p:strVal val="visible"/>
                                      </p:to>
                                    </p:set>
                                    <p:animEffect transition="in" filter="fade">
                                      <p:cBhvr>
                                        <p:cTn id="285" dur="500"/>
                                        <p:tgtEl>
                                          <p:spTgt spid="84"/>
                                        </p:tgtEl>
                                      </p:cBhvr>
                                    </p:animEffect>
                                  </p:childTnLst>
                                </p:cTn>
                              </p:par>
                            </p:childTnLst>
                          </p:cTn>
                        </p:par>
                      </p:childTnLst>
                    </p:cTn>
                  </p:par>
                  <p:par>
                    <p:cTn id="286" fill="hold">
                      <p:stCondLst>
                        <p:cond delay="indefinite"/>
                      </p:stCondLst>
                      <p:childTnLst>
                        <p:par>
                          <p:cTn id="287" fill="hold">
                            <p:stCondLst>
                              <p:cond delay="0"/>
                            </p:stCondLst>
                            <p:childTnLst>
                              <p:par>
                                <p:cTn id="288" presetID="10" presetClass="entr" presetSubtype="0" fill="hold" grpId="0" nodeType="clickEffect">
                                  <p:stCondLst>
                                    <p:cond delay="0"/>
                                  </p:stCondLst>
                                  <p:childTnLst>
                                    <p:set>
                                      <p:cBhvr>
                                        <p:cTn id="289" dur="1" fill="hold">
                                          <p:stCondLst>
                                            <p:cond delay="0"/>
                                          </p:stCondLst>
                                        </p:cTn>
                                        <p:tgtEl>
                                          <p:spTgt spid="83"/>
                                        </p:tgtEl>
                                        <p:attrNameLst>
                                          <p:attrName>style.visibility</p:attrName>
                                        </p:attrNameLst>
                                      </p:cBhvr>
                                      <p:to>
                                        <p:strVal val="visible"/>
                                      </p:to>
                                    </p:set>
                                    <p:animEffect transition="in" filter="fade">
                                      <p:cBhvr>
                                        <p:cTn id="290" dur="500"/>
                                        <p:tgtEl>
                                          <p:spTgt spid="83"/>
                                        </p:tgtEl>
                                      </p:cBhvr>
                                    </p:animEffect>
                                  </p:childTnLst>
                                </p:cTn>
                              </p:par>
                            </p:childTnLst>
                          </p:cTn>
                        </p:par>
                      </p:childTnLst>
                    </p:cTn>
                  </p:par>
                  <p:par>
                    <p:cTn id="291" fill="hold">
                      <p:stCondLst>
                        <p:cond delay="indefinite"/>
                      </p:stCondLst>
                      <p:childTnLst>
                        <p:par>
                          <p:cTn id="292" fill="hold">
                            <p:stCondLst>
                              <p:cond delay="0"/>
                            </p:stCondLst>
                            <p:childTnLst>
                              <p:par>
                                <p:cTn id="293" presetID="10" presetClass="entr" presetSubtype="0" fill="hold" grpId="0" nodeType="clickEffect">
                                  <p:stCondLst>
                                    <p:cond delay="0"/>
                                  </p:stCondLst>
                                  <p:childTnLst>
                                    <p:set>
                                      <p:cBhvr>
                                        <p:cTn id="294" dur="1" fill="hold">
                                          <p:stCondLst>
                                            <p:cond delay="0"/>
                                          </p:stCondLst>
                                        </p:cTn>
                                        <p:tgtEl>
                                          <p:spTgt spid="86"/>
                                        </p:tgtEl>
                                        <p:attrNameLst>
                                          <p:attrName>style.visibility</p:attrName>
                                        </p:attrNameLst>
                                      </p:cBhvr>
                                      <p:to>
                                        <p:strVal val="visible"/>
                                      </p:to>
                                    </p:set>
                                    <p:animEffect transition="in" filter="fade">
                                      <p:cBhvr>
                                        <p:cTn id="295" dur="500"/>
                                        <p:tgtEl>
                                          <p:spTgt spid="86"/>
                                        </p:tgtEl>
                                      </p:cBhvr>
                                    </p:animEffect>
                                  </p:childTnLst>
                                </p:cTn>
                              </p:par>
                            </p:childTnLst>
                          </p:cTn>
                        </p:par>
                      </p:childTnLst>
                    </p:cTn>
                  </p:par>
                  <p:par>
                    <p:cTn id="296" fill="hold">
                      <p:stCondLst>
                        <p:cond delay="indefinite"/>
                      </p:stCondLst>
                      <p:childTnLst>
                        <p:par>
                          <p:cTn id="297" fill="hold">
                            <p:stCondLst>
                              <p:cond delay="0"/>
                            </p:stCondLst>
                            <p:childTnLst>
                              <p:par>
                                <p:cTn id="298" presetID="10" presetClass="exit" presetSubtype="0" fill="hold" grpId="1" nodeType="clickEffect">
                                  <p:stCondLst>
                                    <p:cond delay="0"/>
                                  </p:stCondLst>
                                  <p:childTnLst>
                                    <p:animEffect transition="out" filter="fade">
                                      <p:cBhvr>
                                        <p:cTn id="299" dur="500"/>
                                        <p:tgtEl>
                                          <p:spTgt spid="86"/>
                                        </p:tgtEl>
                                      </p:cBhvr>
                                    </p:animEffect>
                                    <p:set>
                                      <p:cBhvr>
                                        <p:cTn id="300" dur="1" fill="hold">
                                          <p:stCondLst>
                                            <p:cond delay="499"/>
                                          </p:stCondLst>
                                        </p:cTn>
                                        <p:tgtEl>
                                          <p:spTgt spid="86"/>
                                        </p:tgtEl>
                                        <p:attrNameLst>
                                          <p:attrName>style.visibility</p:attrName>
                                        </p:attrNameLst>
                                      </p:cBhvr>
                                      <p:to>
                                        <p:strVal val="hidden"/>
                                      </p:to>
                                    </p:set>
                                  </p:childTnLst>
                                </p:cTn>
                              </p:par>
                              <p:par>
                                <p:cTn id="301" presetID="10" presetClass="entr" presetSubtype="0" fill="hold" grpId="0" nodeType="withEffect">
                                  <p:stCondLst>
                                    <p:cond delay="0"/>
                                  </p:stCondLst>
                                  <p:childTnLst>
                                    <p:set>
                                      <p:cBhvr>
                                        <p:cTn id="302" dur="1" fill="hold">
                                          <p:stCondLst>
                                            <p:cond delay="0"/>
                                          </p:stCondLst>
                                        </p:cTn>
                                        <p:tgtEl>
                                          <p:spTgt spid="87"/>
                                        </p:tgtEl>
                                        <p:attrNameLst>
                                          <p:attrName>style.visibility</p:attrName>
                                        </p:attrNameLst>
                                      </p:cBhvr>
                                      <p:to>
                                        <p:strVal val="visible"/>
                                      </p:to>
                                    </p:set>
                                    <p:animEffect transition="in" filter="fade">
                                      <p:cBhvr>
                                        <p:cTn id="303" dur="500"/>
                                        <p:tgtEl>
                                          <p:spTgt spid="87"/>
                                        </p:tgtEl>
                                      </p:cBhvr>
                                    </p:animEffect>
                                  </p:childTnLst>
                                </p:cTn>
                              </p:par>
                            </p:childTnLst>
                          </p:cTn>
                        </p:par>
                      </p:childTnLst>
                    </p:cTn>
                  </p:par>
                  <p:par>
                    <p:cTn id="304" fill="hold">
                      <p:stCondLst>
                        <p:cond delay="indefinite"/>
                      </p:stCondLst>
                      <p:childTnLst>
                        <p:par>
                          <p:cTn id="305" fill="hold">
                            <p:stCondLst>
                              <p:cond delay="0"/>
                            </p:stCondLst>
                            <p:childTnLst>
                              <p:par>
                                <p:cTn id="306" presetID="10" presetClass="exit" presetSubtype="0" fill="hold" grpId="1" nodeType="clickEffect">
                                  <p:stCondLst>
                                    <p:cond delay="0"/>
                                  </p:stCondLst>
                                  <p:childTnLst>
                                    <p:animEffect transition="out" filter="fade">
                                      <p:cBhvr>
                                        <p:cTn id="307" dur="500"/>
                                        <p:tgtEl>
                                          <p:spTgt spid="87"/>
                                        </p:tgtEl>
                                      </p:cBhvr>
                                    </p:animEffect>
                                    <p:set>
                                      <p:cBhvr>
                                        <p:cTn id="308" dur="1" fill="hold">
                                          <p:stCondLst>
                                            <p:cond delay="499"/>
                                          </p:stCondLst>
                                        </p:cTn>
                                        <p:tgtEl>
                                          <p:spTgt spid="87"/>
                                        </p:tgtEl>
                                        <p:attrNameLst>
                                          <p:attrName>style.visibility</p:attrName>
                                        </p:attrNameLst>
                                      </p:cBhvr>
                                      <p:to>
                                        <p:strVal val="hidden"/>
                                      </p:to>
                                    </p:set>
                                  </p:childTnLst>
                                </p:cTn>
                              </p:par>
                              <p:par>
                                <p:cTn id="309" presetID="10" presetClass="entr" presetSubtype="0" fill="hold" grpId="0" nodeType="withEffect">
                                  <p:stCondLst>
                                    <p:cond delay="0"/>
                                  </p:stCondLst>
                                  <p:childTnLst>
                                    <p:set>
                                      <p:cBhvr>
                                        <p:cTn id="310" dur="1" fill="hold">
                                          <p:stCondLst>
                                            <p:cond delay="0"/>
                                          </p:stCondLst>
                                        </p:cTn>
                                        <p:tgtEl>
                                          <p:spTgt spid="88"/>
                                        </p:tgtEl>
                                        <p:attrNameLst>
                                          <p:attrName>style.visibility</p:attrName>
                                        </p:attrNameLst>
                                      </p:cBhvr>
                                      <p:to>
                                        <p:strVal val="visible"/>
                                      </p:to>
                                    </p:set>
                                    <p:animEffect transition="in" filter="fade">
                                      <p:cBhvr>
                                        <p:cTn id="311" dur="500"/>
                                        <p:tgtEl>
                                          <p:spTgt spid="88"/>
                                        </p:tgtEl>
                                      </p:cBhvr>
                                    </p:animEffect>
                                  </p:childTnLst>
                                </p:cTn>
                              </p:par>
                            </p:childTnLst>
                          </p:cTn>
                        </p:par>
                      </p:childTnLst>
                    </p:cTn>
                  </p:par>
                  <p:par>
                    <p:cTn id="312" fill="hold">
                      <p:stCondLst>
                        <p:cond delay="indefinite"/>
                      </p:stCondLst>
                      <p:childTnLst>
                        <p:par>
                          <p:cTn id="313" fill="hold">
                            <p:stCondLst>
                              <p:cond delay="0"/>
                            </p:stCondLst>
                            <p:childTnLst>
                              <p:par>
                                <p:cTn id="314" presetID="42" presetClass="entr" presetSubtype="0" fill="hold" grpId="0" nodeType="clickEffect">
                                  <p:stCondLst>
                                    <p:cond delay="0"/>
                                  </p:stCondLst>
                                  <p:childTnLst>
                                    <p:set>
                                      <p:cBhvr>
                                        <p:cTn id="315" dur="1" fill="hold">
                                          <p:stCondLst>
                                            <p:cond delay="0"/>
                                          </p:stCondLst>
                                        </p:cTn>
                                        <p:tgtEl>
                                          <p:spTgt spid="89"/>
                                        </p:tgtEl>
                                        <p:attrNameLst>
                                          <p:attrName>style.visibility</p:attrName>
                                        </p:attrNameLst>
                                      </p:cBhvr>
                                      <p:to>
                                        <p:strVal val="visible"/>
                                      </p:to>
                                    </p:set>
                                    <p:animEffect transition="in" filter="fade">
                                      <p:cBhvr>
                                        <p:cTn id="316" dur="1000"/>
                                        <p:tgtEl>
                                          <p:spTgt spid="89"/>
                                        </p:tgtEl>
                                      </p:cBhvr>
                                    </p:animEffect>
                                    <p:anim calcmode="lin" valueType="num">
                                      <p:cBhvr>
                                        <p:cTn id="317" dur="1000" fill="hold"/>
                                        <p:tgtEl>
                                          <p:spTgt spid="89"/>
                                        </p:tgtEl>
                                        <p:attrNameLst>
                                          <p:attrName>ppt_x</p:attrName>
                                        </p:attrNameLst>
                                      </p:cBhvr>
                                      <p:tavLst>
                                        <p:tav tm="0">
                                          <p:val>
                                            <p:strVal val="#ppt_x"/>
                                          </p:val>
                                        </p:tav>
                                        <p:tav tm="100000">
                                          <p:val>
                                            <p:strVal val="#ppt_x"/>
                                          </p:val>
                                        </p:tav>
                                      </p:tavLst>
                                    </p:anim>
                                    <p:anim calcmode="lin" valueType="num">
                                      <p:cBhvr>
                                        <p:cTn id="318" dur="1000" fill="hold"/>
                                        <p:tgtEl>
                                          <p:spTgt spid="89"/>
                                        </p:tgtEl>
                                        <p:attrNameLst>
                                          <p:attrName>ppt_y</p:attrName>
                                        </p:attrNameLst>
                                      </p:cBhvr>
                                      <p:tavLst>
                                        <p:tav tm="0">
                                          <p:val>
                                            <p:strVal val="#ppt_y+.1"/>
                                          </p:val>
                                        </p:tav>
                                        <p:tav tm="100000">
                                          <p:val>
                                            <p:strVal val="#ppt_y"/>
                                          </p:val>
                                        </p:tav>
                                      </p:tavLst>
                                    </p:anim>
                                  </p:childTnLst>
                                </p:cTn>
                              </p:par>
                            </p:childTnLst>
                          </p:cTn>
                        </p:par>
                      </p:childTnLst>
                    </p:cTn>
                  </p:par>
                  <p:par>
                    <p:cTn id="319" fill="hold">
                      <p:stCondLst>
                        <p:cond delay="indefinite"/>
                      </p:stCondLst>
                      <p:childTnLst>
                        <p:par>
                          <p:cTn id="320" fill="hold">
                            <p:stCondLst>
                              <p:cond delay="0"/>
                            </p:stCondLst>
                            <p:childTnLst>
                              <p:par>
                                <p:cTn id="321" presetID="24" presetClass="emph" presetSubtype="0" fill="hold" grpId="1" nodeType="clickEffect">
                                  <p:stCondLst>
                                    <p:cond delay="0"/>
                                  </p:stCondLst>
                                  <p:childTnLst>
                                    <p:animClr clrSpc="hsl" dir="cw">
                                      <p:cBhvr override="childStyle">
                                        <p:cTn id="322" dur="500" fill="hold"/>
                                        <p:tgtEl>
                                          <p:spTgt spid="26"/>
                                        </p:tgtEl>
                                        <p:attrNameLst>
                                          <p:attrName>style.color</p:attrName>
                                        </p:attrNameLst>
                                      </p:cBhvr>
                                      <p:by>
                                        <p:hsl h="0" s="-12549" l="-25098"/>
                                      </p:by>
                                    </p:animClr>
                                    <p:animClr clrSpc="hsl" dir="cw">
                                      <p:cBhvr>
                                        <p:cTn id="323" dur="500" fill="hold"/>
                                        <p:tgtEl>
                                          <p:spTgt spid="26"/>
                                        </p:tgtEl>
                                        <p:attrNameLst>
                                          <p:attrName>fillcolor</p:attrName>
                                        </p:attrNameLst>
                                      </p:cBhvr>
                                      <p:by>
                                        <p:hsl h="0" s="-12549" l="-25098"/>
                                      </p:by>
                                    </p:animClr>
                                    <p:animClr clrSpc="hsl" dir="cw">
                                      <p:cBhvr>
                                        <p:cTn id="324" dur="500" fill="hold"/>
                                        <p:tgtEl>
                                          <p:spTgt spid="26"/>
                                        </p:tgtEl>
                                        <p:attrNameLst>
                                          <p:attrName>stroke.color</p:attrName>
                                        </p:attrNameLst>
                                      </p:cBhvr>
                                      <p:by>
                                        <p:hsl h="0" s="-12549" l="-25098"/>
                                      </p:by>
                                    </p:animClr>
                                    <p:set>
                                      <p:cBhvr>
                                        <p:cTn id="325" dur="500" fill="hold"/>
                                        <p:tgtEl>
                                          <p:spTgt spid="26"/>
                                        </p:tgtEl>
                                        <p:attrNameLst>
                                          <p:attrName>fill.type</p:attrName>
                                        </p:attrNameLst>
                                      </p:cBhvr>
                                      <p:to>
                                        <p:strVal val="solid"/>
                                      </p:to>
                                    </p:set>
                                  </p:childTnLst>
                                </p:cTn>
                              </p:par>
                            </p:childTnLst>
                          </p:cTn>
                        </p:par>
                      </p:childTnLst>
                    </p:cTn>
                  </p:par>
                  <p:par>
                    <p:cTn id="326" fill="hold">
                      <p:stCondLst>
                        <p:cond delay="indefinite"/>
                      </p:stCondLst>
                      <p:childTnLst>
                        <p:par>
                          <p:cTn id="327" fill="hold">
                            <p:stCondLst>
                              <p:cond delay="0"/>
                            </p:stCondLst>
                            <p:childTnLst>
                              <p:par>
                                <p:cTn id="328" presetID="24" presetClass="emph" presetSubtype="0" fill="hold" grpId="1" nodeType="clickEffect">
                                  <p:stCondLst>
                                    <p:cond delay="0"/>
                                  </p:stCondLst>
                                  <p:childTnLst>
                                    <p:animClr clrSpc="hsl" dir="cw">
                                      <p:cBhvr override="childStyle">
                                        <p:cTn id="329" dur="500" fill="hold"/>
                                        <p:tgtEl>
                                          <p:spTgt spid="73"/>
                                        </p:tgtEl>
                                        <p:attrNameLst>
                                          <p:attrName>style.color</p:attrName>
                                        </p:attrNameLst>
                                      </p:cBhvr>
                                      <p:by>
                                        <p:hsl h="0" s="-12549" l="-25098"/>
                                      </p:by>
                                    </p:animClr>
                                    <p:animClr clrSpc="hsl" dir="cw">
                                      <p:cBhvr>
                                        <p:cTn id="330" dur="500" fill="hold"/>
                                        <p:tgtEl>
                                          <p:spTgt spid="73"/>
                                        </p:tgtEl>
                                        <p:attrNameLst>
                                          <p:attrName>fillcolor</p:attrName>
                                        </p:attrNameLst>
                                      </p:cBhvr>
                                      <p:by>
                                        <p:hsl h="0" s="-12549" l="-25098"/>
                                      </p:by>
                                    </p:animClr>
                                    <p:animClr clrSpc="hsl" dir="cw">
                                      <p:cBhvr>
                                        <p:cTn id="331" dur="500" fill="hold"/>
                                        <p:tgtEl>
                                          <p:spTgt spid="73"/>
                                        </p:tgtEl>
                                        <p:attrNameLst>
                                          <p:attrName>stroke.color</p:attrName>
                                        </p:attrNameLst>
                                      </p:cBhvr>
                                      <p:by>
                                        <p:hsl h="0" s="-12549" l="-25098"/>
                                      </p:by>
                                    </p:animClr>
                                    <p:set>
                                      <p:cBhvr>
                                        <p:cTn id="332" dur="500" fill="hold"/>
                                        <p:tgtEl>
                                          <p:spTgt spid="73"/>
                                        </p:tgtEl>
                                        <p:attrNameLst>
                                          <p:attrName>fill.type</p:attrName>
                                        </p:attrNameLst>
                                      </p:cBhvr>
                                      <p:to>
                                        <p:strVal val="solid"/>
                                      </p:to>
                                    </p:set>
                                  </p:childTnLst>
                                </p:cTn>
                              </p:par>
                            </p:childTnLst>
                          </p:cTn>
                        </p:par>
                      </p:childTnLst>
                    </p:cTn>
                  </p:par>
                  <p:par>
                    <p:cTn id="333" fill="hold">
                      <p:stCondLst>
                        <p:cond delay="indefinite"/>
                      </p:stCondLst>
                      <p:childTnLst>
                        <p:par>
                          <p:cTn id="334" fill="hold">
                            <p:stCondLst>
                              <p:cond delay="0"/>
                            </p:stCondLst>
                            <p:childTnLst>
                              <p:par>
                                <p:cTn id="335" presetID="24" presetClass="emph" presetSubtype="0" fill="hold" grpId="1" nodeType="clickEffect">
                                  <p:stCondLst>
                                    <p:cond delay="0"/>
                                  </p:stCondLst>
                                  <p:childTnLst>
                                    <p:animClr clrSpc="hsl" dir="cw">
                                      <p:cBhvr override="childStyle">
                                        <p:cTn id="336" dur="500" fill="hold"/>
                                        <p:tgtEl>
                                          <p:spTgt spid="84"/>
                                        </p:tgtEl>
                                        <p:attrNameLst>
                                          <p:attrName>style.color</p:attrName>
                                        </p:attrNameLst>
                                      </p:cBhvr>
                                      <p:by>
                                        <p:hsl h="0" s="-12549" l="-25098"/>
                                      </p:by>
                                    </p:animClr>
                                    <p:animClr clrSpc="hsl" dir="cw">
                                      <p:cBhvr>
                                        <p:cTn id="337" dur="500" fill="hold"/>
                                        <p:tgtEl>
                                          <p:spTgt spid="84"/>
                                        </p:tgtEl>
                                        <p:attrNameLst>
                                          <p:attrName>fillcolor</p:attrName>
                                        </p:attrNameLst>
                                      </p:cBhvr>
                                      <p:by>
                                        <p:hsl h="0" s="-12549" l="-25098"/>
                                      </p:by>
                                    </p:animClr>
                                    <p:animClr clrSpc="hsl" dir="cw">
                                      <p:cBhvr>
                                        <p:cTn id="338" dur="500" fill="hold"/>
                                        <p:tgtEl>
                                          <p:spTgt spid="84"/>
                                        </p:tgtEl>
                                        <p:attrNameLst>
                                          <p:attrName>stroke.color</p:attrName>
                                        </p:attrNameLst>
                                      </p:cBhvr>
                                      <p:by>
                                        <p:hsl h="0" s="-12549" l="-25098"/>
                                      </p:by>
                                    </p:animClr>
                                    <p:set>
                                      <p:cBhvr>
                                        <p:cTn id="339" dur="500" fill="hold"/>
                                        <p:tgtEl>
                                          <p:spTgt spid="84"/>
                                        </p:tgtEl>
                                        <p:attrNameLst>
                                          <p:attrName>fill.type</p:attrName>
                                        </p:attrNameLst>
                                      </p:cBhvr>
                                      <p:to>
                                        <p:strVal val="solid"/>
                                      </p:to>
                                    </p:set>
                                  </p:childTnLst>
                                </p:cTn>
                              </p:par>
                            </p:childTnLst>
                          </p:cTn>
                        </p:par>
                      </p:childTnLst>
                    </p:cTn>
                  </p:par>
                  <p:par>
                    <p:cTn id="340" fill="hold">
                      <p:stCondLst>
                        <p:cond delay="indefinite"/>
                      </p:stCondLst>
                      <p:childTnLst>
                        <p:par>
                          <p:cTn id="341" fill="hold">
                            <p:stCondLst>
                              <p:cond delay="0"/>
                            </p:stCondLst>
                            <p:childTnLst>
                              <p:par>
                                <p:cTn id="342" presetID="42" presetClass="entr" presetSubtype="0" fill="hold" grpId="0" nodeType="clickEffect">
                                  <p:stCondLst>
                                    <p:cond delay="0"/>
                                  </p:stCondLst>
                                  <p:childTnLst>
                                    <p:set>
                                      <p:cBhvr>
                                        <p:cTn id="343" dur="1" fill="hold">
                                          <p:stCondLst>
                                            <p:cond delay="0"/>
                                          </p:stCondLst>
                                        </p:cTn>
                                        <p:tgtEl>
                                          <p:spTgt spid="95"/>
                                        </p:tgtEl>
                                        <p:attrNameLst>
                                          <p:attrName>style.visibility</p:attrName>
                                        </p:attrNameLst>
                                      </p:cBhvr>
                                      <p:to>
                                        <p:strVal val="visible"/>
                                      </p:to>
                                    </p:set>
                                    <p:animEffect transition="in" filter="fade">
                                      <p:cBhvr>
                                        <p:cTn id="344" dur="1000"/>
                                        <p:tgtEl>
                                          <p:spTgt spid="95"/>
                                        </p:tgtEl>
                                      </p:cBhvr>
                                    </p:animEffect>
                                    <p:anim calcmode="lin" valueType="num">
                                      <p:cBhvr>
                                        <p:cTn id="345" dur="1000" fill="hold"/>
                                        <p:tgtEl>
                                          <p:spTgt spid="95"/>
                                        </p:tgtEl>
                                        <p:attrNameLst>
                                          <p:attrName>ppt_x</p:attrName>
                                        </p:attrNameLst>
                                      </p:cBhvr>
                                      <p:tavLst>
                                        <p:tav tm="0">
                                          <p:val>
                                            <p:strVal val="#ppt_x"/>
                                          </p:val>
                                        </p:tav>
                                        <p:tav tm="100000">
                                          <p:val>
                                            <p:strVal val="#ppt_x"/>
                                          </p:val>
                                        </p:tav>
                                      </p:tavLst>
                                    </p:anim>
                                    <p:anim calcmode="lin" valueType="num">
                                      <p:cBhvr>
                                        <p:cTn id="346"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p:bldP spid="15" grpId="0" animBg="1"/>
      <p:bldP spid="19" grpId="0" animBg="1"/>
      <p:bldP spid="20" grpId="0"/>
      <p:bldP spid="20" grpId="1"/>
      <p:bldP spid="21" grpId="0"/>
      <p:bldP spid="21" grpId="1"/>
      <p:bldP spid="25" grpId="0"/>
      <p:bldP spid="26" grpId="0"/>
      <p:bldP spid="26" grpId="1"/>
      <p:bldP spid="27" grpId="0" animBg="1"/>
      <p:bldP spid="28" grpId="0"/>
      <p:bldP spid="28" grpId="1"/>
      <p:bldP spid="29" grpId="0"/>
      <p:bldP spid="29" grpId="1"/>
      <p:bldP spid="30" grpId="0" animBg="1"/>
      <p:bldP spid="30" grpId="1" animBg="1"/>
      <p:bldP spid="30" grpId="2" animBg="1"/>
      <p:bldP spid="31" grpId="0" animBg="1"/>
      <p:bldP spid="31" grpId="1" animBg="1"/>
      <p:bldP spid="31" grpId="2" animBg="1"/>
      <p:bldP spid="35" grpId="0"/>
      <p:bldP spid="47" grpId="0" animBg="1"/>
      <p:bldP spid="47" grpId="1" animBg="1"/>
      <p:bldP spid="49" grpId="0" animBg="1"/>
      <p:bldP spid="59" grpId="0" animBg="1"/>
      <p:bldP spid="59" grpId="1" animBg="1"/>
      <p:bldP spid="60" grpId="0"/>
      <p:bldP spid="60" grpId="1"/>
      <p:bldP spid="61" grpId="0"/>
      <p:bldP spid="61" grpId="1"/>
      <p:bldP spid="62" grpId="0" animBg="1"/>
      <p:bldP spid="62" grpId="1" animBg="1"/>
      <p:bldP spid="62" grpId="2" animBg="1"/>
      <p:bldP spid="65" grpId="0" animBg="1"/>
      <p:bldP spid="65" grpId="1" animBg="1"/>
      <p:bldP spid="67" grpId="0" animBg="1"/>
      <p:bldP spid="72" grpId="0"/>
      <p:bldP spid="73" grpId="0"/>
      <p:bldP spid="73" grpId="1"/>
      <p:bldP spid="74" grpId="0"/>
      <p:bldP spid="75" grpId="0" animBg="1"/>
      <p:bldP spid="77" grpId="0"/>
      <p:bldP spid="77" grpId="1"/>
      <p:bldP spid="78" grpId="0"/>
      <p:bldP spid="78" grpId="1"/>
      <p:bldP spid="79" grpId="0" animBg="1"/>
      <p:bldP spid="79" grpId="1" animBg="1"/>
      <p:bldP spid="79" grpId="2" animBg="1"/>
      <p:bldP spid="80" grpId="0" animBg="1"/>
      <p:bldP spid="83" grpId="0" animBg="1"/>
      <p:bldP spid="84" grpId="0"/>
      <p:bldP spid="84" grpId="1"/>
      <p:bldP spid="86" grpId="0"/>
      <p:bldP spid="86" grpId="1"/>
      <p:bldP spid="87" grpId="0"/>
      <p:bldP spid="87" grpId="1"/>
      <p:bldP spid="88" grpId="0" animBg="1"/>
      <p:bldP spid="89" grpId="0" animBg="1"/>
      <p:bldP spid="95" grpId="0"/>
      <p:bldP spid="10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33AA-3A66-DD31-9A50-4A1F63DEAA48}"/>
              </a:ext>
            </a:extLst>
          </p:cNvPr>
          <p:cNvSpPr>
            <a:spLocks noGrp="1"/>
          </p:cNvSpPr>
          <p:nvPr>
            <p:ph type="title"/>
          </p:nvPr>
        </p:nvSpPr>
        <p:spPr/>
        <p:txBody>
          <a:bodyPr/>
          <a:lstStyle/>
          <a:p>
            <a:r>
              <a:rPr lang="en-US" dirty="0"/>
              <a:t>SOFTWARE AND HARDWARE REQUIRMENT</a:t>
            </a:r>
          </a:p>
        </p:txBody>
      </p:sp>
      <p:sp>
        <p:nvSpPr>
          <p:cNvPr id="3" name="Content Placeholder 2">
            <a:extLst>
              <a:ext uri="{FF2B5EF4-FFF2-40B4-BE49-F238E27FC236}">
                <a16:creationId xmlns:a16="http://schemas.microsoft.com/office/drawing/2014/main" id="{753956B8-A391-7959-1A98-7FA48279BA48}"/>
              </a:ext>
            </a:extLst>
          </p:cNvPr>
          <p:cNvSpPr>
            <a:spLocks noGrp="1"/>
          </p:cNvSpPr>
          <p:nvPr>
            <p:ph idx="1"/>
          </p:nvPr>
        </p:nvSpPr>
        <p:spPr/>
        <p:txBody>
          <a:bodyPr/>
          <a:lstStyle/>
          <a:p>
            <a:pPr marL="305435" indent="-305435"/>
            <a:r>
              <a:rPr lang="en-US" dirty="0"/>
              <a:t>Integrated development environment (IDE) preferably​ VS CODE.</a:t>
            </a:r>
          </a:p>
          <a:p>
            <a:pPr marL="305435" indent="-305435"/>
            <a:r>
              <a:rPr lang="en-US" dirty="0"/>
              <a:t>Process and their resource requirements, allocation state and available state.</a:t>
            </a:r>
          </a:p>
          <a:p>
            <a:pPr marL="305435" indent="-305435"/>
            <a:r>
              <a:rPr lang="en-US" dirty="0"/>
              <a:t>Process scheduler for bringing in processes into ready queue and then transferring them from ready queue to  the running state. </a:t>
            </a:r>
          </a:p>
          <a:p>
            <a:pPr marL="305435" indent="-305435"/>
            <a:endParaRPr lang="en-US" dirty="0"/>
          </a:p>
          <a:p>
            <a:pPr marL="305435" indent="-305435"/>
            <a:endParaRPr lang="en-US" dirty="0"/>
          </a:p>
        </p:txBody>
      </p:sp>
    </p:spTree>
    <p:extLst>
      <p:ext uri="{BB962C8B-B14F-4D97-AF65-F5344CB8AC3E}">
        <p14:creationId xmlns:p14="http://schemas.microsoft.com/office/powerpoint/2010/main" val="861274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00EF9-DE1C-40B6-9B79-C373B964A3B5}"/>
              </a:ext>
            </a:extLst>
          </p:cNvPr>
          <p:cNvSpPr>
            <a:spLocks noGrp="1"/>
          </p:cNvSpPr>
          <p:nvPr>
            <p:ph type="title"/>
          </p:nvPr>
        </p:nvSpPr>
        <p:spPr/>
        <p:txBody>
          <a:bodyPr/>
          <a:lstStyle/>
          <a:p>
            <a:pPr algn="ctr"/>
            <a:r>
              <a:rPr lang="en-US"/>
              <a:t>RESULTS</a:t>
            </a:r>
            <a:endParaRPr lang="en-IN"/>
          </a:p>
        </p:txBody>
      </p:sp>
      <p:sp>
        <p:nvSpPr>
          <p:cNvPr id="3" name="Content Placeholder 2">
            <a:extLst>
              <a:ext uri="{FF2B5EF4-FFF2-40B4-BE49-F238E27FC236}">
                <a16:creationId xmlns:a16="http://schemas.microsoft.com/office/drawing/2014/main" id="{417E5E26-F827-438E-8654-EFFE74308B94}"/>
              </a:ext>
            </a:extLst>
          </p:cNvPr>
          <p:cNvSpPr>
            <a:spLocks noGrp="1"/>
          </p:cNvSpPr>
          <p:nvPr>
            <p:ph idx="1"/>
          </p:nvPr>
        </p:nvSpPr>
        <p:spPr/>
        <p:txBody>
          <a:bodyPr/>
          <a:lstStyle/>
          <a:p>
            <a:pPr marL="431800" indent="-285750" algn="just">
              <a:spcBef>
                <a:spcPts val="0"/>
              </a:spcBef>
              <a:spcAft>
                <a:spcPts val="0"/>
              </a:spcAft>
              <a:buClr>
                <a:schemeClr val="accent1">
                  <a:lumMod val="60000"/>
                  <a:lumOff val="40000"/>
                </a:schemeClr>
              </a:buClr>
              <a:buSzPts val="1300"/>
            </a:pPr>
            <a:r>
              <a:rPr lang="en-US">
                <a:solidFill>
                  <a:schemeClr val="tx2">
                    <a:lumMod val="50000"/>
                  </a:schemeClr>
                </a:solidFill>
                <a:latin typeface="+mj-lt"/>
                <a:ea typeface="Arial"/>
                <a:cs typeface="Arial"/>
                <a:sym typeface="Arial"/>
              </a:rPr>
              <a:t>The algorithm proposed by us found to be is n times faster than the original banker’s algorithm.</a:t>
            </a:r>
          </a:p>
          <a:p>
            <a:pPr marL="742950" indent="-285750" algn="just">
              <a:spcBef>
                <a:spcPts val="0"/>
              </a:spcBef>
              <a:spcAft>
                <a:spcPts val="0"/>
              </a:spcAft>
              <a:buClr>
                <a:schemeClr val="accent1">
                  <a:lumMod val="60000"/>
                  <a:lumOff val="40000"/>
                </a:schemeClr>
              </a:buClr>
            </a:pPr>
            <a:endParaRPr lang="en-US">
              <a:solidFill>
                <a:schemeClr val="tx2">
                  <a:lumMod val="50000"/>
                </a:schemeClr>
              </a:solidFill>
              <a:latin typeface="+mj-lt"/>
              <a:ea typeface="Arial"/>
              <a:cs typeface="Arial"/>
              <a:sym typeface="Arial"/>
            </a:endParaRPr>
          </a:p>
          <a:p>
            <a:pPr marL="431800" indent="-285750" algn="just">
              <a:spcBef>
                <a:spcPts val="0"/>
              </a:spcBef>
              <a:spcAft>
                <a:spcPts val="0"/>
              </a:spcAft>
              <a:buClr>
                <a:schemeClr val="accent1">
                  <a:lumMod val="60000"/>
                  <a:lumOff val="40000"/>
                </a:schemeClr>
              </a:buClr>
              <a:buSzPts val="1300"/>
            </a:pPr>
            <a:r>
              <a:rPr lang="en-US">
                <a:solidFill>
                  <a:schemeClr val="tx2">
                    <a:lumMod val="50000"/>
                  </a:schemeClr>
                </a:solidFill>
                <a:latin typeface="+mj-lt"/>
                <a:ea typeface="Arial"/>
                <a:cs typeface="Arial"/>
                <a:sym typeface="Arial"/>
              </a:rPr>
              <a:t>In our algorithm, we have eliminated the use of complex and large dimensional permutation matrices. Our algorithm uses dynamic memory allocation for data structures that reduces the memory requirement.</a:t>
            </a:r>
          </a:p>
          <a:p>
            <a:pPr marL="742950" indent="-285750" algn="just">
              <a:spcBef>
                <a:spcPts val="0"/>
              </a:spcBef>
              <a:spcAft>
                <a:spcPts val="0"/>
              </a:spcAft>
              <a:buClr>
                <a:schemeClr val="accent1">
                  <a:lumMod val="60000"/>
                  <a:lumOff val="40000"/>
                </a:schemeClr>
              </a:buClr>
            </a:pPr>
            <a:endParaRPr lang="en-US">
              <a:solidFill>
                <a:schemeClr val="tx2">
                  <a:lumMod val="50000"/>
                </a:schemeClr>
              </a:solidFill>
              <a:latin typeface="+mj-lt"/>
              <a:ea typeface="Arial"/>
              <a:cs typeface="Arial"/>
              <a:sym typeface="Arial"/>
            </a:endParaRPr>
          </a:p>
          <a:p>
            <a:pPr marL="431800" indent="-285750" algn="just">
              <a:spcBef>
                <a:spcPts val="0"/>
              </a:spcBef>
              <a:spcAft>
                <a:spcPts val="0"/>
              </a:spcAft>
              <a:buClr>
                <a:schemeClr val="accent1">
                  <a:lumMod val="60000"/>
                  <a:lumOff val="40000"/>
                </a:schemeClr>
              </a:buClr>
              <a:buSzPts val="1300"/>
            </a:pPr>
            <a:r>
              <a:rPr lang="en-US">
                <a:solidFill>
                  <a:schemeClr val="tx2">
                    <a:lumMod val="50000"/>
                  </a:schemeClr>
                </a:solidFill>
                <a:latin typeface="+mj-lt"/>
                <a:ea typeface="Arial"/>
                <a:cs typeface="Arial"/>
                <a:sym typeface="Arial"/>
              </a:rPr>
              <a:t>In the best case condition, we found out that the algorithm needs only n comparisons to detect the safe state of any system, whereas the original banker’s algorithm would need O(n</a:t>
            </a:r>
            <a:r>
              <a:rPr lang="en-US" baseline="30000">
                <a:solidFill>
                  <a:schemeClr val="tx2">
                    <a:lumMod val="50000"/>
                  </a:schemeClr>
                </a:solidFill>
                <a:latin typeface="+mj-lt"/>
                <a:ea typeface="Arial"/>
                <a:cs typeface="Arial"/>
                <a:sym typeface="Arial"/>
              </a:rPr>
              <a:t>2</a:t>
            </a:r>
            <a:r>
              <a:rPr lang="en-US">
                <a:solidFill>
                  <a:schemeClr val="tx2">
                    <a:lumMod val="50000"/>
                  </a:schemeClr>
                </a:solidFill>
                <a:latin typeface="+mj-lt"/>
                <a:ea typeface="Arial"/>
                <a:cs typeface="Arial"/>
                <a:sym typeface="Arial"/>
              </a:rPr>
              <a:t>d)</a:t>
            </a:r>
          </a:p>
          <a:p>
            <a:endParaRPr lang="en-IN">
              <a:solidFill>
                <a:schemeClr val="tx2">
                  <a:lumMod val="50000"/>
                </a:schemeClr>
              </a:solidFill>
              <a:latin typeface="+mj-lt"/>
            </a:endParaRPr>
          </a:p>
        </p:txBody>
      </p:sp>
    </p:spTree>
    <p:extLst>
      <p:ext uri="{BB962C8B-B14F-4D97-AF65-F5344CB8AC3E}">
        <p14:creationId xmlns:p14="http://schemas.microsoft.com/office/powerpoint/2010/main" val="401627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00EF9-DE1C-40B6-9B79-C373B964A3B5}"/>
              </a:ext>
            </a:extLst>
          </p:cNvPr>
          <p:cNvSpPr>
            <a:spLocks noGrp="1"/>
          </p:cNvSpPr>
          <p:nvPr>
            <p:ph type="title"/>
          </p:nvPr>
        </p:nvSpPr>
        <p:spPr/>
        <p:txBody>
          <a:bodyPr/>
          <a:lstStyle/>
          <a:p>
            <a:pPr algn="ctr"/>
            <a:r>
              <a:rPr lang="en-US"/>
              <a:t>FUTURE SCOPE</a:t>
            </a:r>
            <a:endParaRPr lang="en-IN"/>
          </a:p>
        </p:txBody>
      </p:sp>
      <p:sp>
        <p:nvSpPr>
          <p:cNvPr id="3" name="Content Placeholder 2">
            <a:extLst>
              <a:ext uri="{FF2B5EF4-FFF2-40B4-BE49-F238E27FC236}">
                <a16:creationId xmlns:a16="http://schemas.microsoft.com/office/drawing/2014/main" id="{417E5E26-F827-438E-8654-EFFE74308B94}"/>
              </a:ext>
            </a:extLst>
          </p:cNvPr>
          <p:cNvSpPr>
            <a:spLocks noGrp="1"/>
          </p:cNvSpPr>
          <p:nvPr>
            <p:ph idx="1"/>
          </p:nvPr>
        </p:nvSpPr>
        <p:spPr/>
        <p:txBody>
          <a:bodyPr/>
          <a:lstStyle/>
          <a:p>
            <a:pPr marL="431800" indent="-285750" algn="just">
              <a:spcBef>
                <a:spcPts val="0"/>
              </a:spcBef>
              <a:spcAft>
                <a:spcPts val="0"/>
              </a:spcAft>
              <a:buClr>
                <a:schemeClr val="accent1">
                  <a:lumMod val="60000"/>
                  <a:lumOff val="40000"/>
                </a:schemeClr>
              </a:buClr>
              <a:buSzPts val="1300"/>
            </a:pPr>
            <a:r>
              <a:rPr lang="en-US">
                <a:solidFill>
                  <a:schemeClr val="tx2">
                    <a:lumMod val="50000"/>
                  </a:schemeClr>
                </a:solidFill>
                <a:latin typeface="+mj-lt"/>
                <a:ea typeface="Arial"/>
                <a:cs typeface="Arial"/>
                <a:sym typeface="Arial"/>
              </a:rPr>
              <a:t>In the future, we plan to apply the proposed new algorithm for the purpose of deadlock avoidance and conduct a more comprehensive analysis to validate our method with some undesired processes.</a:t>
            </a:r>
          </a:p>
          <a:p>
            <a:pPr marL="146050" indent="0" algn="just">
              <a:spcBef>
                <a:spcPts val="0"/>
              </a:spcBef>
              <a:spcAft>
                <a:spcPts val="0"/>
              </a:spcAft>
              <a:buClr>
                <a:schemeClr val="accent1">
                  <a:lumMod val="60000"/>
                  <a:lumOff val="40000"/>
                </a:schemeClr>
              </a:buClr>
              <a:buSzPts val="1300"/>
              <a:buNone/>
            </a:pPr>
            <a:endParaRPr lang="en-US">
              <a:solidFill>
                <a:schemeClr val="tx2">
                  <a:lumMod val="50000"/>
                </a:schemeClr>
              </a:solidFill>
              <a:latin typeface="+mj-lt"/>
              <a:ea typeface="Arial"/>
              <a:cs typeface="Arial"/>
              <a:sym typeface="Arial"/>
            </a:endParaRPr>
          </a:p>
          <a:p>
            <a:pPr marL="431800" indent="-285750" algn="just">
              <a:spcBef>
                <a:spcPts val="0"/>
              </a:spcBef>
              <a:spcAft>
                <a:spcPts val="0"/>
              </a:spcAft>
              <a:buClr>
                <a:schemeClr val="accent1">
                  <a:lumMod val="60000"/>
                  <a:lumOff val="40000"/>
                </a:schemeClr>
              </a:buClr>
              <a:buSzPts val="1300"/>
            </a:pPr>
            <a:r>
              <a:rPr lang="en-US">
                <a:solidFill>
                  <a:schemeClr val="tx2">
                    <a:lumMod val="50000"/>
                  </a:schemeClr>
                </a:solidFill>
                <a:latin typeface="+mj-lt"/>
                <a:ea typeface="Arial"/>
                <a:cs typeface="Arial"/>
                <a:sym typeface="Arial"/>
              </a:rPr>
              <a:t>We suggest to use linked list data structure for improving on the O(nd</a:t>
            </a:r>
            <a:r>
              <a:rPr lang="en-US" baseline="30000">
                <a:solidFill>
                  <a:schemeClr val="tx2">
                    <a:lumMod val="50000"/>
                  </a:schemeClr>
                </a:solidFill>
                <a:latin typeface="+mj-lt"/>
                <a:ea typeface="Arial"/>
                <a:cs typeface="Arial"/>
                <a:sym typeface="Arial"/>
              </a:rPr>
              <a:t>2</a:t>
            </a:r>
            <a:r>
              <a:rPr lang="en-US">
                <a:solidFill>
                  <a:schemeClr val="tx2">
                    <a:lumMod val="50000"/>
                  </a:schemeClr>
                </a:solidFill>
                <a:latin typeface="+mj-lt"/>
                <a:ea typeface="Arial"/>
                <a:cs typeface="Arial"/>
                <a:sym typeface="Arial"/>
              </a:rPr>
              <a:t>) space complexity. Because linked list is dynamic data structure, it is very efficient for memory utilization, access time is very fast and there is no need for pre-allocation of memory.</a:t>
            </a:r>
          </a:p>
          <a:p>
            <a:pPr marL="431800" indent="-285750" algn="just">
              <a:spcBef>
                <a:spcPts val="0"/>
              </a:spcBef>
              <a:spcAft>
                <a:spcPts val="0"/>
              </a:spcAft>
              <a:buClr>
                <a:schemeClr val="accent1">
                  <a:lumMod val="60000"/>
                  <a:lumOff val="40000"/>
                </a:schemeClr>
              </a:buClr>
              <a:buSzPts val="1300"/>
            </a:pPr>
            <a:endParaRPr lang="en-US">
              <a:solidFill>
                <a:schemeClr val="tx2">
                  <a:lumMod val="50000"/>
                </a:schemeClr>
              </a:solidFill>
              <a:latin typeface="+mj-lt"/>
              <a:ea typeface="Arial"/>
              <a:cs typeface="Arial"/>
              <a:sym typeface="Arial"/>
            </a:endParaRPr>
          </a:p>
          <a:p>
            <a:pPr marL="431800" indent="-285750" algn="just">
              <a:spcBef>
                <a:spcPts val="0"/>
              </a:spcBef>
              <a:spcAft>
                <a:spcPts val="0"/>
              </a:spcAft>
              <a:buClr>
                <a:schemeClr val="accent1">
                  <a:lumMod val="60000"/>
                  <a:lumOff val="40000"/>
                </a:schemeClr>
              </a:buClr>
              <a:buSzPts val="1300"/>
            </a:pPr>
            <a:r>
              <a:rPr lang="en-US">
                <a:solidFill>
                  <a:schemeClr val="tx2">
                    <a:lumMod val="50000"/>
                  </a:schemeClr>
                </a:solidFill>
                <a:latin typeface="+mj-lt"/>
                <a:ea typeface="Arial"/>
                <a:cs typeface="Arial"/>
                <a:sym typeface="Arial"/>
              </a:rPr>
              <a:t>The present and future of this area is bright, and full of opportunities and great challenges as it possesses high demands. In future it can be used for the auto added process and killing the undesired process</a:t>
            </a:r>
          </a:p>
        </p:txBody>
      </p:sp>
    </p:spTree>
    <p:extLst>
      <p:ext uri="{BB962C8B-B14F-4D97-AF65-F5344CB8AC3E}">
        <p14:creationId xmlns:p14="http://schemas.microsoft.com/office/powerpoint/2010/main" val="2611644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00EF9-DE1C-40B6-9B79-C373B964A3B5}"/>
              </a:ext>
            </a:extLst>
          </p:cNvPr>
          <p:cNvSpPr>
            <a:spLocks noGrp="1"/>
          </p:cNvSpPr>
          <p:nvPr>
            <p:ph type="title"/>
          </p:nvPr>
        </p:nvSpPr>
        <p:spPr/>
        <p:txBody>
          <a:bodyPr/>
          <a:lstStyle/>
          <a:p>
            <a:pPr algn="ctr"/>
            <a:r>
              <a:rPr lang="en-US"/>
              <a:t>CONCLUSION</a:t>
            </a:r>
            <a:endParaRPr lang="en-IN"/>
          </a:p>
        </p:txBody>
      </p:sp>
      <p:sp>
        <p:nvSpPr>
          <p:cNvPr id="3" name="Content Placeholder 2">
            <a:extLst>
              <a:ext uri="{FF2B5EF4-FFF2-40B4-BE49-F238E27FC236}">
                <a16:creationId xmlns:a16="http://schemas.microsoft.com/office/drawing/2014/main" id="{417E5E26-F827-438E-8654-EFFE74308B94}"/>
              </a:ext>
            </a:extLst>
          </p:cNvPr>
          <p:cNvSpPr>
            <a:spLocks noGrp="1"/>
          </p:cNvSpPr>
          <p:nvPr>
            <p:ph idx="1"/>
          </p:nvPr>
        </p:nvSpPr>
        <p:spPr/>
        <p:txBody>
          <a:bodyPr/>
          <a:lstStyle/>
          <a:p>
            <a:pPr marL="431800" indent="-285750" algn="just">
              <a:spcBef>
                <a:spcPts val="0"/>
              </a:spcBef>
              <a:spcAft>
                <a:spcPts val="0"/>
              </a:spcAft>
              <a:buClr>
                <a:schemeClr val="accent1">
                  <a:lumMod val="60000"/>
                  <a:lumOff val="40000"/>
                </a:schemeClr>
              </a:buClr>
              <a:buSzPts val="1300"/>
            </a:pPr>
            <a:r>
              <a:rPr lang="en-US">
                <a:solidFill>
                  <a:schemeClr val="tx2">
                    <a:lumMod val="50000"/>
                  </a:schemeClr>
                </a:solidFill>
                <a:latin typeface="+mj-lt"/>
                <a:ea typeface="Arial"/>
                <a:cs typeface="Arial"/>
                <a:sym typeface="Arial"/>
              </a:rPr>
              <a:t>In this study we have discussed on improving the problems of CBA which are high cost in terms of not only the time complexity and space complexity of the algorithm, but also in its limits the concurrency of the system.</a:t>
            </a:r>
          </a:p>
          <a:p>
            <a:pPr marL="431800" indent="-285750" algn="just">
              <a:spcBef>
                <a:spcPts val="0"/>
              </a:spcBef>
              <a:spcAft>
                <a:spcPts val="0"/>
              </a:spcAft>
              <a:buClr>
                <a:schemeClr val="accent1">
                  <a:lumMod val="60000"/>
                  <a:lumOff val="40000"/>
                </a:schemeClr>
              </a:buClr>
              <a:buSzPts val="1300"/>
            </a:pPr>
            <a:endParaRPr lang="en-US">
              <a:solidFill>
                <a:schemeClr val="tx2">
                  <a:lumMod val="50000"/>
                </a:schemeClr>
              </a:solidFill>
              <a:latin typeface="+mj-lt"/>
              <a:ea typeface="Arial"/>
              <a:cs typeface="Arial"/>
              <a:sym typeface="Arial"/>
            </a:endParaRPr>
          </a:p>
          <a:p>
            <a:pPr marL="431800" indent="-285750" algn="just">
              <a:spcBef>
                <a:spcPts val="0"/>
              </a:spcBef>
              <a:spcAft>
                <a:spcPts val="0"/>
              </a:spcAft>
              <a:buClr>
                <a:schemeClr val="accent1">
                  <a:lumMod val="60000"/>
                  <a:lumOff val="40000"/>
                </a:schemeClr>
              </a:buClr>
              <a:buSzPts val="1300"/>
            </a:pPr>
            <a:r>
              <a:rPr lang="en-US">
                <a:solidFill>
                  <a:schemeClr val="tx2">
                    <a:lumMod val="50000"/>
                  </a:schemeClr>
                </a:solidFill>
                <a:latin typeface="+mj-lt"/>
                <a:ea typeface="Arial"/>
                <a:cs typeface="Arial"/>
                <a:sym typeface="Arial"/>
              </a:rPr>
              <a:t>The proposed algorithm uses dynamic memory allocation for data structures. We considerably reduce the time complexity of the safety check from O(n</a:t>
            </a:r>
            <a:r>
              <a:rPr lang="en-US" baseline="30000">
                <a:solidFill>
                  <a:schemeClr val="tx2">
                    <a:lumMod val="50000"/>
                  </a:schemeClr>
                </a:solidFill>
                <a:latin typeface="+mj-lt"/>
                <a:ea typeface="Arial"/>
                <a:cs typeface="Arial"/>
                <a:sym typeface="Arial"/>
              </a:rPr>
              <a:t>2</a:t>
            </a:r>
            <a:r>
              <a:rPr lang="en-US">
                <a:solidFill>
                  <a:schemeClr val="tx2">
                    <a:lumMod val="50000"/>
                  </a:schemeClr>
                </a:solidFill>
                <a:latin typeface="+mj-lt"/>
                <a:ea typeface="Arial"/>
                <a:cs typeface="Arial"/>
                <a:sym typeface="Arial"/>
              </a:rPr>
              <a:t>d) to best case of O(n) and average case of O(</a:t>
            </a:r>
            <a:r>
              <a:rPr lang="en-US" err="1">
                <a:solidFill>
                  <a:schemeClr val="tx2">
                    <a:lumMod val="50000"/>
                  </a:schemeClr>
                </a:solidFill>
                <a:latin typeface="+mj-lt"/>
                <a:ea typeface="Arial"/>
                <a:cs typeface="Arial"/>
                <a:sym typeface="Arial"/>
              </a:rPr>
              <a:t>nlogn</a:t>
            </a:r>
            <a:r>
              <a:rPr lang="en-US">
                <a:solidFill>
                  <a:schemeClr val="tx2">
                    <a:lumMod val="50000"/>
                  </a:schemeClr>
                </a:solidFill>
                <a:latin typeface="+mj-lt"/>
                <a:ea typeface="Arial"/>
                <a:cs typeface="Arial"/>
                <a:sym typeface="Arial"/>
              </a:rPr>
              <a:t> +nm)</a:t>
            </a:r>
          </a:p>
          <a:p>
            <a:pPr marL="431800" indent="-285750" algn="just">
              <a:spcBef>
                <a:spcPts val="0"/>
              </a:spcBef>
              <a:spcAft>
                <a:spcPts val="0"/>
              </a:spcAft>
              <a:buClr>
                <a:schemeClr val="accent1">
                  <a:lumMod val="60000"/>
                  <a:lumOff val="40000"/>
                </a:schemeClr>
              </a:buClr>
              <a:buSzPts val="1300"/>
            </a:pPr>
            <a:endParaRPr lang="en-US">
              <a:solidFill>
                <a:schemeClr val="tx2">
                  <a:lumMod val="50000"/>
                </a:schemeClr>
              </a:solidFill>
              <a:latin typeface="+mj-lt"/>
              <a:ea typeface="Arial"/>
              <a:cs typeface="Arial"/>
              <a:sym typeface="Arial"/>
            </a:endParaRPr>
          </a:p>
          <a:p>
            <a:pPr marL="431800" indent="-285750" algn="just">
              <a:spcBef>
                <a:spcPts val="0"/>
              </a:spcBef>
              <a:spcAft>
                <a:spcPts val="0"/>
              </a:spcAft>
              <a:buClr>
                <a:schemeClr val="accent1">
                  <a:lumMod val="60000"/>
                  <a:lumOff val="40000"/>
                </a:schemeClr>
              </a:buClr>
              <a:buSzPts val="1300"/>
            </a:pPr>
            <a:r>
              <a:rPr lang="en-US">
                <a:solidFill>
                  <a:schemeClr val="tx2">
                    <a:lumMod val="50000"/>
                  </a:schemeClr>
                </a:solidFill>
                <a:latin typeface="+mj-lt"/>
                <a:ea typeface="Arial"/>
                <a:cs typeface="Arial"/>
                <a:sym typeface="Arial"/>
              </a:rPr>
              <a:t>The experiment indicates that such an improved algorithm can increase the efficiency of deadlock detection. However, this algorithm turns out to be restrictive for some arrangement of processes. If that happens, it may return an apparent deadlock. Therefore, more comprehensive analysis is required to validate our method with such undesired processes.</a:t>
            </a:r>
          </a:p>
          <a:p>
            <a:pPr marL="431800" indent="-285750" algn="just">
              <a:spcBef>
                <a:spcPts val="0"/>
              </a:spcBef>
              <a:spcAft>
                <a:spcPts val="0"/>
              </a:spcAft>
              <a:buClr>
                <a:schemeClr val="accent1">
                  <a:lumMod val="60000"/>
                  <a:lumOff val="40000"/>
                </a:schemeClr>
              </a:buClr>
              <a:buSzPts val="1300"/>
            </a:pPr>
            <a:endParaRPr lang="en-US">
              <a:solidFill>
                <a:schemeClr val="tx2">
                  <a:lumMod val="50000"/>
                </a:schemeClr>
              </a:solidFill>
              <a:latin typeface="+mj-lt"/>
              <a:ea typeface="Arial"/>
              <a:cs typeface="Arial"/>
              <a:sym typeface="Arial"/>
            </a:endParaRPr>
          </a:p>
        </p:txBody>
      </p:sp>
    </p:spTree>
    <p:extLst>
      <p:ext uri="{BB962C8B-B14F-4D97-AF65-F5344CB8AC3E}">
        <p14:creationId xmlns:p14="http://schemas.microsoft.com/office/powerpoint/2010/main" val="306702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28A7D-E4D6-00A5-A880-4CA8F582334A}"/>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2AE4FC1B-61FB-8413-8028-4F3D54860310}"/>
              </a:ext>
            </a:extLst>
          </p:cNvPr>
          <p:cNvSpPr>
            <a:spLocks noGrp="1"/>
          </p:cNvSpPr>
          <p:nvPr>
            <p:ph idx="1"/>
          </p:nvPr>
        </p:nvSpPr>
        <p:spPr/>
        <p:txBody>
          <a:bodyPr/>
          <a:lstStyle/>
          <a:p>
            <a:pPr marL="285750" indent="-285750"/>
            <a:r>
              <a:rPr lang="en-US" dirty="0">
                <a:ea typeface="+mn-lt"/>
                <a:cs typeface="+mn-lt"/>
              </a:rPr>
              <a:t>An Improved Safety Detection Algorithm Towards Deadlock Avoidance by </a:t>
            </a:r>
            <a:r>
              <a:rPr lang="en-US" dirty="0" err="1">
                <a:ea typeface="+mn-lt"/>
                <a:cs typeface="+mn-lt"/>
              </a:rPr>
              <a:t>Momotaz</a:t>
            </a:r>
            <a:r>
              <a:rPr lang="en-US" dirty="0">
                <a:ea typeface="+mn-lt"/>
                <a:cs typeface="+mn-lt"/>
              </a:rPr>
              <a:t> Begum</a:t>
            </a:r>
          </a:p>
          <a:p>
            <a:pPr marL="285750" indent="-285750"/>
            <a:r>
              <a:rPr lang="en-US" dirty="0">
                <a:ea typeface="+mn-lt"/>
                <a:cs typeface="+mn-lt"/>
              </a:rPr>
              <a:t>Deadlock avoidance algorithm with a modified bankers algorithm by Ferenc </a:t>
            </a:r>
            <a:r>
              <a:rPr lang="en-US" dirty="0" err="1">
                <a:ea typeface="+mn-lt"/>
                <a:cs typeface="+mn-lt"/>
              </a:rPr>
              <a:t>belik</a:t>
            </a:r>
            <a:r>
              <a:rPr lang="en-US" dirty="0">
                <a:ea typeface="+mn-lt"/>
                <a:cs typeface="+mn-lt"/>
              </a:rPr>
              <a:t>.</a:t>
            </a:r>
          </a:p>
          <a:p>
            <a:pPr marL="285750" indent="-285750"/>
            <a:r>
              <a:rPr lang="en-US" dirty="0"/>
              <a:t>Dynamic and improved Implementation of bankers  algorithm​ by Ms. </a:t>
            </a:r>
            <a:r>
              <a:rPr lang="en-US" dirty="0" err="1"/>
              <a:t>Kshipra</a:t>
            </a:r>
            <a:r>
              <a:rPr lang="en-US" dirty="0"/>
              <a:t> Dixit.</a:t>
            </a:r>
          </a:p>
          <a:p>
            <a:pPr marL="285750" indent="-285750"/>
            <a:r>
              <a:rPr lang="en-US" dirty="0">
                <a:ea typeface="+mn-lt"/>
                <a:cs typeface="+mn-lt"/>
              </a:rPr>
              <a:t>An Improved Parallel Banker's Algorithm Based on Petri Net by </a:t>
            </a:r>
            <a:r>
              <a:rPr lang="en-US" dirty="0" err="1">
                <a:ea typeface="+mn-lt"/>
                <a:cs typeface="+mn-lt"/>
              </a:rPr>
              <a:t>Xiaohui</a:t>
            </a:r>
            <a:r>
              <a:rPr lang="en-US" dirty="0">
                <a:ea typeface="+mn-lt"/>
                <a:cs typeface="+mn-lt"/>
              </a:rPr>
              <a:t> </a:t>
            </a:r>
            <a:r>
              <a:rPr lang="en-US" dirty="0" err="1">
                <a:ea typeface="+mn-lt"/>
                <a:cs typeface="+mn-lt"/>
              </a:rPr>
              <a:t>Ma,Junya</a:t>
            </a:r>
            <a:r>
              <a:rPr lang="en-US" dirty="0">
                <a:ea typeface="+mn-lt"/>
                <a:cs typeface="+mn-lt"/>
              </a:rPr>
              <a:t> Yan.</a:t>
            </a:r>
          </a:p>
          <a:p>
            <a:pPr marL="285750" indent="-285750"/>
            <a:r>
              <a:rPr lang="en-US" dirty="0">
                <a:ea typeface="+mn-lt"/>
                <a:cs typeface="+mn-lt"/>
              </a:rPr>
              <a:t>Modified Banker's algorithm with dynamically release resources by Dan Song.</a:t>
            </a:r>
          </a:p>
        </p:txBody>
      </p:sp>
    </p:spTree>
    <p:extLst>
      <p:ext uri="{BB962C8B-B14F-4D97-AF65-F5344CB8AC3E}">
        <p14:creationId xmlns:p14="http://schemas.microsoft.com/office/powerpoint/2010/main" val="4096357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86849" y="1155275"/>
            <a:ext cx="3081576" cy="1746762"/>
          </a:xfrm>
        </p:spPr>
        <p:txBody>
          <a:bodyPr>
            <a:normAutofit/>
          </a:bodyPr>
          <a:lstStyle/>
          <a:p>
            <a:r>
              <a:rPr lang="en-US">
                <a:solidFill>
                  <a:schemeClr val="tx2">
                    <a:lumMod val="50000"/>
                  </a:schemeClr>
                </a:solidFill>
              </a:rPr>
              <a:t>Thank You</a:t>
            </a:r>
          </a:p>
        </p:txBody>
      </p:sp>
    </p:spTree>
    <p:extLst>
      <p:ext uri="{BB962C8B-B14F-4D97-AF65-F5344CB8AC3E}">
        <p14:creationId xmlns:p14="http://schemas.microsoft.com/office/powerpoint/2010/main" val="3501347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6C886-4A54-4C25-9F98-48BD8562AA00}"/>
              </a:ext>
            </a:extLst>
          </p:cNvPr>
          <p:cNvSpPr>
            <a:spLocks noGrp="1"/>
          </p:cNvSpPr>
          <p:nvPr>
            <p:ph type="title"/>
          </p:nvPr>
        </p:nvSpPr>
        <p:spPr>
          <a:xfrm>
            <a:off x="575894" y="985373"/>
            <a:ext cx="11029616" cy="668836"/>
          </a:xfrm>
        </p:spPr>
        <p:txBody>
          <a:bodyPr>
            <a:normAutofit/>
          </a:bodyPr>
          <a:lstStyle/>
          <a:p>
            <a:pPr algn="ctr"/>
            <a:r>
              <a:rPr lang="en-US" sz="3600"/>
              <a:t>ABSTRACT</a:t>
            </a:r>
            <a:endParaRPr lang="en-IN" sz="3600"/>
          </a:p>
        </p:txBody>
      </p:sp>
      <p:sp>
        <p:nvSpPr>
          <p:cNvPr id="3" name="TextBox 2">
            <a:extLst>
              <a:ext uri="{FF2B5EF4-FFF2-40B4-BE49-F238E27FC236}">
                <a16:creationId xmlns:a16="http://schemas.microsoft.com/office/drawing/2014/main" id="{77DF5E20-008F-4CCD-AD02-AB01268283B8}"/>
              </a:ext>
            </a:extLst>
          </p:cNvPr>
          <p:cNvSpPr txBox="1"/>
          <p:nvPr/>
        </p:nvSpPr>
        <p:spPr>
          <a:xfrm>
            <a:off x="575894" y="2224726"/>
            <a:ext cx="11029616" cy="3139321"/>
          </a:xfrm>
          <a:prstGeom prst="rect">
            <a:avLst/>
          </a:prstGeom>
          <a:noFill/>
        </p:spPr>
        <p:txBody>
          <a:bodyPr wrap="square" rtlCol="0">
            <a:spAutoFit/>
          </a:bodyPr>
          <a:lstStyle/>
          <a:p>
            <a:pPr algn="just"/>
            <a:endParaRPr lang="en-US"/>
          </a:p>
          <a:p>
            <a:pPr algn="just"/>
            <a:r>
              <a:rPr lang="en-US"/>
              <a:t>This report presents the review of two innovative techniques for safe state detection in a system.</a:t>
            </a:r>
          </a:p>
          <a:p>
            <a:pPr algn="just"/>
            <a:endParaRPr lang="en-US"/>
          </a:p>
          <a:p>
            <a:pPr marL="285750" indent="-285750" algn="just">
              <a:buFont typeface="Arial" panose="020B0604020202020204" pitchFamily="34" charset="0"/>
              <a:buChar char="•"/>
            </a:pPr>
            <a:r>
              <a:rPr lang="en-US"/>
              <a:t>The first approach is based on the maximum resource requirements of processes and the minimum resources availability. </a:t>
            </a:r>
          </a:p>
          <a:p>
            <a:pPr marL="285750" indent="-285750" algn="just">
              <a:buFont typeface="Arial" panose="020B0604020202020204" pitchFamily="34" charset="0"/>
              <a:buChar char="•"/>
            </a:pPr>
            <a:endParaRPr lang="en-US"/>
          </a:p>
          <a:p>
            <a:pPr marL="285750" indent="-285750" algn="just">
              <a:buFont typeface="Arial" panose="020B0604020202020204" pitchFamily="34" charset="0"/>
              <a:buChar char="•"/>
            </a:pPr>
            <a:r>
              <a:rPr lang="en-US"/>
              <a:t>The second approach is the review of a Modified Safety Algorithm based on dynamic programming. In this technique, the burst time of the processes is also considered to find the optimal safe sequence of processes that leads to a minimum average waiting time.</a:t>
            </a:r>
          </a:p>
          <a:p>
            <a:pPr algn="just"/>
            <a:endParaRPr lang="en-US"/>
          </a:p>
          <a:p>
            <a:pPr algn="just"/>
            <a:endParaRPr lang="en-IN"/>
          </a:p>
        </p:txBody>
      </p:sp>
    </p:spTree>
    <p:extLst>
      <p:ext uri="{BB962C8B-B14F-4D97-AF65-F5344CB8AC3E}">
        <p14:creationId xmlns:p14="http://schemas.microsoft.com/office/powerpoint/2010/main" val="242728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734DC-3C2A-4686-B02E-B3FF56DF8488}"/>
              </a:ext>
            </a:extLst>
          </p:cNvPr>
          <p:cNvSpPr>
            <a:spLocks noGrp="1"/>
          </p:cNvSpPr>
          <p:nvPr>
            <p:ph type="title"/>
          </p:nvPr>
        </p:nvSpPr>
        <p:spPr/>
        <p:txBody>
          <a:bodyPr>
            <a:normAutofit/>
          </a:bodyPr>
          <a:lstStyle/>
          <a:p>
            <a:pPr algn="ctr"/>
            <a:r>
              <a:rPr lang="en-US" sz="3200"/>
              <a:t>PROBLEM STATEMENT</a:t>
            </a:r>
            <a:endParaRPr lang="en-IN" sz="3200"/>
          </a:p>
        </p:txBody>
      </p:sp>
      <p:sp>
        <p:nvSpPr>
          <p:cNvPr id="3" name="TextBox 2">
            <a:extLst>
              <a:ext uri="{FF2B5EF4-FFF2-40B4-BE49-F238E27FC236}">
                <a16:creationId xmlns:a16="http://schemas.microsoft.com/office/drawing/2014/main" id="{B1DD11BC-1C1E-4417-84E3-6E912CDC143F}"/>
              </a:ext>
            </a:extLst>
          </p:cNvPr>
          <p:cNvSpPr txBox="1"/>
          <p:nvPr/>
        </p:nvSpPr>
        <p:spPr>
          <a:xfrm>
            <a:off x="472326" y="2460396"/>
            <a:ext cx="11236751" cy="3416320"/>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n-US"/>
              <a:t>The Classic Bankers safety detection algorithm </a:t>
            </a:r>
            <a:r>
              <a:rPr lang="en-US">
                <a:ea typeface="+mn-lt"/>
                <a:cs typeface="+mn-lt"/>
              </a:rPr>
              <a:t>(CBA) achieves</a:t>
            </a:r>
            <a:r>
              <a:rPr lang="en-US"/>
              <a:t> a high runtime complexity of O(n</a:t>
            </a:r>
            <a:r>
              <a:rPr lang="en-US" baseline="30000"/>
              <a:t>2</a:t>
            </a:r>
            <a:r>
              <a:rPr lang="en-US"/>
              <a:t>m) where n is the number of processes and m is number of resource instances. This leads to lot of time consumption when number of processes are large.  </a:t>
            </a:r>
          </a:p>
          <a:p>
            <a:pPr marL="285750" indent="-285750" algn="just">
              <a:buFont typeface="Arial" panose="020B0604020202020204" pitchFamily="34" charset="0"/>
              <a:buChar char="•"/>
            </a:pPr>
            <a:endParaRPr lang="en-US"/>
          </a:p>
          <a:p>
            <a:pPr marL="285750" indent="-285750" algn="just">
              <a:buFont typeface="Arial" panose="020B0604020202020204" pitchFamily="34" charset="0"/>
              <a:buChar char="•"/>
            </a:pPr>
            <a:r>
              <a:rPr lang="en-US"/>
              <a:t>A need for improvisation in the CBA has been felt since a long time. Several researches have been conducted along this direction and have suggested a multitude of variations. In our research review we have mainly focused upon the improved safety algorithm stemming from one such variation.</a:t>
            </a:r>
          </a:p>
          <a:p>
            <a:pPr algn="just"/>
            <a:endParaRPr lang="en-US"/>
          </a:p>
          <a:p>
            <a:pPr marL="285750" indent="-285750" algn="just">
              <a:buFont typeface="Arial" panose="020B0604020202020204" pitchFamily="34" charset="0"/>
              <a:buChar char="•"/>
            </a:pPr>
            <a:r>
              <a:rPr lang="en-US"/>
              <a:t>Another limitation of the CBA is that it returns one of the many possible safe sequences. However, the optimal safe sequence is the one that leads to minimum starvation of the processes i.e. has minimum average waiting time. Hence, we have made an attempt to finding the optimal safe sequence through a Dynamic Programming based approach</a:t>
            </a:r>
            <a:endParaRPr lang="en-IN"/>
          </a:p>
        </p:txBody>
      </p:sp>
    </p:spTree>
    <p:extLst>
      <p:ext uri="{BB962C8B-B14F-4D97-AF65-F5344CB8AC3E}">
        <p14:creationId xmlns:p14="http://schemas.microsoft.com/office/powerpoint/2010/main" val="69763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7F79-8CDD-4A5B-A471-3049F4890538}"/>
              </a:ext>
            </a:extLst>
          </p:cNvPr>
          <p:cNvSpPr>
            <a:spLocks noGrp="1"/>
          </p:cNvSpPr>
          <p:nvPr>
            <p:ph type="title"/>
          </p:nvPr>
        </p:nvSpPr>
        <p:spPr/>
        <p:txBody>
          <a:bodyPr>
            <a:normAutofit/>
          </a:bodyPr>
          <a:lstStyle/>
          <a:p>
            <a:pPr algn="ctr"/>
            <a:r>
              <a:rPr lang="en-US" sz="3200"/>
              <a:t>INTRODUCTION</a:t>
            </a:r>
            <a:endParaRPr lang="en-IN" sz="3200"/>
          </a:p>
        </p:txBody>
      </p:sp>
      <p:sp>
        <p:nvSpPr>
          <p:cNvPr id="3" name="Content Placeholder 2">
            <a:extLst>
              <a:ext uri="{FF2B5EF4-FFF2-40B4-BE49-F238E27FC236}">
                <a16:creationId xmlns:a16="http://schemas.microsoft.com/office/drawing/2014/main" id="{DD4F661B-4905-4F2C-9F7F-68BF856C1FD4}"/>
              </a:ext>
            </a:extLst>
          </p:cNvPr>
          <p:cNvSpPr>
            <a:spLocks noGrp="1"/>
          </p:cNvSpPr>
          <p:nvPr>
            <p:ph idx="1"/>
          </p:nvPr>
        </p:nvSpPr>
        <p:spPr>
          <a:xfrm>
            <a:off x="486925" y="2121031"/>
            <a:ext cx="6668019" cy="4524866"/>
          </a:xfrm>
        </p:spPr>
        <p:txBody>
          <a:bodyPr/>
          <a:lstStyle/>
          <a:p>
            <a:pPr marL="305435" indent="-305435" algn="just"/>
            <a:r>
              <a:rPr lang="en-US"/>
              <a:t>Deadlock is a phenomenon due to the blocking of system resources among competing processes. It describes a state of a collection of some parts trapped into an endless loop waiting for service which is occupied by other parts, vice versa.</a:t>
            </a:r>
          </a:p>
          <a:p>
            <a:pPr marL="305435" indent="-305435" algn="just"/>
            <a:r>
              <a:rPr lang="en-US"/>
              <a:t>Safe sequence is an enumeration P</a:t>
            </a:r>
            <a:r>
              <a:rPr lang="en-US" baseline="-25000"/>
              <a:t>1</a:t>
            </a:r>
            <a:r>
              <a:rPr lang="en-US"/>
              <a:t>,P</a:t>
            </a:r>
            <a:r>
              <a:rPr lang="en-US" baseline="-25000"/>
              <a:t>2</a:t>
            </a:r>
            <a:r>
              <a:rPr lang="en-US"/>
              <a:t>,... , ,</a:t>
            </a:r>
            <a:r>
              <a:rPr lang="en-US" err="1"/>
              <a:t>P</a:t>
            </a:r>
            <a:r>
              <a:rPr lang="en-US" baseline="-25000" err="1"/>
              <a:t>n</a:t>
            </a:r>
            <a:r>
              <a:rPr lang="en-US"/>
              <a:t> of all the processes in the system, such that for each i=1,2, ... ,n, the resources that P</a:t>
            </a:r>
            <a:r>
              <a:rPr lang="en-US" baseline="-25000"/>
              <a:t>i</a:t>
            </a:r>
            <a:r>
              <a:rPr lang="en-US"/>
              <a:t> may request are a subset of the union of resources that are currently available, and resources currently held by  P</a:t>
            </a:r>
            <a:r>
              <a:rPr lang="en-US" baseline="-25000"/>
              <a:t>1</a:t>
            </a:r>
            <a:r>
              <a:rPr lang="en-US"/>
              <a:t>P</a:t>
            </a:r>
            <a:r>
              <a:rPr lang="en-US" baseline="-25000"/>
              <a:t>2</a:t>
            </a:r>
            <a:r>
              <a:rPr lang="en-US"/>
              <a:t>….P</a:t>
            </a:r>
            <a:r>
              <a:rPr lang="en-US" baseline="-25000"/>
              <a:t>i-1</a:t>
            </a:r>
            <a:r>
              <a:rPr lang="en-US"/>
              <a:t>. </a:t>
            </a:r>
          </a:p>
          <a:p>
            <a:pPr marL="305435" indent="-305435" algn="just"/>
            <a:r>
              <a:rPr lang="en-US"/>
              <a:t>Theorem : A system of processes and resources is in a safe state if and only if there exists a safe sequence{ P</a:t>
            </a:r>
            <a:r>
              <a:rPr lang="en-US" baseline="-25000"/>
              <a:t>1</a:t>
            </a:r>
            <a:r>
              <a:rPr lang="en-US"/>
              <a:t>,P</a:t>
            </a:r>
            <a:r>
              <a:rPr lang="en-US" baseline="-25000"/>
              <a:t>2</a:t>
            </a:r>
            <a:r>
              <a:rPr lang="en-US"/>
              <a:t>,...</a:t>
            </a:r>
            <a:r>
              <a:rPr lang="en-US" err="1"/>
              <a:t>P</a:t>
            </a:r>
            <a:r>
              <a:rPr lang="en-US" baseline="-25000" err="1"/>
              <a:t>n</a:t>
            </a:r>
            <a:r>
              <a:rPr lang="en-US"/>
              <a:t>}. If there is no safe sequence, the system is in an unsafe state.</a:t>
            </a:r>
          </a:p>
          <a:p>
            <a:pPr marL="305435" indent="-305435" algn="just"/>
            <a:endParaRPr lang="en-IN"/>
          </a:p>
        </p:txBody>
      </p:sp>
      <p:pic>
        <p:nvPicPr>
          <p:cNvPr id="5" name="Picture 4">
            <a:extLst>
              <a:ext uri="{FF2B5EF4-FFF2-40B4-BE49-F238E27FC236}">
                <a16:creationId xmlns:a16="http://schemas.microsoft.com/office/drawing/2014/main" id="{D4435F0D-1FD4-4DF3-B622-1FE2A9438DED}"/>
              </a:ext>
            </a:extLst>
          </p:cNvPr>
          <p:cNvPicPr>
            <a:picLocks noChangeAspect="1"/>
          </p:cNvPicPr>
          <p:nvPr/>
        </p:nvPicPr>
        <p:blipFill>
          <a:blip r:embed="rId2"/>
          <a:stretch>
            <a:fillRect/>
          </a:stretch>
        </p:blipFill>
        <p:spPr>
          <a:xfrm>
            <a:off x="7448627" y="2432116"/>
            <a:ext cx="4332449" cy="3261673"/>
          </a:xfrm>
          <a:prstGeom prst="rect">
            <a:avLst/>
          </a:prstGeom>
          <a:ln w="19050">
            <a:solidFill>
              <a:schemeClr val="tx1"/>
            </a:solidFill>
          </a:ln>
        </p:spPr>
      </p:pic>
    </p:spTree>
    <p:extLst>
      <p:ext uri="{BB962C8B-B14F-4D97-AF65-F5344CB8AC3E}">
        <p14:creationId xmlns:p14="http://schemas.microsoft.com/office/powerpoint/2010/main" val="1266797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90B7-9976-4114-92A4-EF377DF6F819}"/>
              </a:ext>
            </a:extLst>
          </p:cNvPr>
          <p:cNvSpPr>
            <a:spLocks noGrp="1"/>
          </p:cNvSpPr>
          <p:nvPr>
            <p:ph type="title"/>
          </p:nvPr>
        </p:nvSpPr>
        <p:spPr/>
        <p:txBody>
          <a:bodyPr>
            <a:normAutofit/>
          </a:bodyPr>
          <a:lstStyle/>
          <a:p>
            <a:pPr algn="ctr"/>
            <a:r>
              <a:rPr lang="en-US" sz="3200"/>
              <a:t>LITERATURE REVIEW</a:t>
            </a:r>
            <a:endParaRPr lang="en-IN" sz="3200"/>
          </a:p>
        </p:txBody>
      </p:sp>
      <p:sp>
        <p:nvSpPr>
          <p:cNvPr id="3" name="Content Placeholder 2">
            <a:extLst>
              <a:ext uri="{FF2B5EF4-FFF2-40B4-BE49-F238E27FC236}">
                <a16:creationId xmlns:a16="http://schemas.microsoft.com/office/drawing/2014/main" id="{D14A23FB-2745-47AF-9DDD-CF599364725D}"/>
              </a:ext>
            </a:extLst>
          </p:cNvPr>
          <p:cNvSpPr>
            <a:spLocks noGrp="1"/>
          </p:cNvSpPr>
          <p:nvPr>
            <p:ph idx="1"/>
          </p:nvPr>
        </p:nvSpPr>
        <p:spPr/>
        <p:txBody>
          <a:bodyPr/>
          <a:lstStyle/>
          <a:p>
            <a:r>
              <a:rPr lang="en-US"/>
              <a:t>The fundamental deadlock avoidance approach is the well-known Banker’s Algorithm in the operating system realm. Dijkstra first introduced BA for single multiple-instance resource systems, and later Habermann improved it for multiple-instance multiple-resource systems. In BA, each process declares the maximum possible number of instances for each resource it may need. </a:t>
            </a:r>
          </a:p>
          <a:p>
            <a:r>
              <a:rPr lang="en-US"/>
              <a:t> The run-time complexity of the Habermann’s BA in software is O(mn</a:t>
            </a:r>
            <a:r>
              <a:rPr lang="en-US" baseline="30000"/>
              <a:t>2</a:t>
            </a:r>
            <a:r>
              <a:rPr lang="en-US"/>
              <a:t>) , where  and m and n  are the numbers of resources and processes, respectively. The efficiency of the algorithm was later improved to O(</a:t>
            </a:r>
            <a:r>
              <a:rPr lang="en-US" err="1"/>
              <a:t>mn</a:t>
            </a:r>
            <a:r>
              <a:rPr lang="en-US"/>
              <a:t>) by Holt. </a:t>
            </a:r>
          </a:p>
          <a:p>
            <a:r>
              <a:rPr lang="en-US"/>
              <a:t>Even though BA was proposed a few decades ago, minor variations to BA are still being proposed for critical systems that can greatly benefit from the algorithm. For instance, in 2002, J. </a:t>
            </a:r>
            <a:r>
              <a:rPr lang="en-US" err="1"/>
              <a:t>Ezpeleta</a:t>
            </a:r>
            <a:r>
              <a:rPr lang="en-US"/>
              <a:t> at al. proposed a banker’s solution for deadlock avoidance in flexible manufacturing systems. </a:t>
            </a:r>
          </a:p>
          <a:p>
            <a:endParaRPr lang="en-IN"/>
          </a:p>
        </p:txBody>
      </p:sp>
    </p:spTree>
    <p:extLst>
      <p:ext uri="{BB962C8B-B14F-4D97-AF65-F5344CB8AC3E}">
        <p14:creationId xmlns:p14="http://schemas.microsoft.com/office/powerpoint/2010/main" val="916225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7D28-A390-4798-AA00-D0894F183380}"/>
              </a:ext>
            </a:extLst>
          </p:cNvPr>
          <p:cNvSpPr>
            <a:spLocks noGrp="1"/>
          </p:cNvSpPr>
          <p:nvPr>
            <p:ph type="title"/>
          </p:nvPr>
        </p:nvSpPr>
        <p:spPr/>
        <p:txBody>
          <a:bodyPr/>
          <a:lstStyle/>
          <a:p>
            <a:pPr algn="ctr"/>
            <a:r>
              <a:rPr lang="en-US"/>
              <a:t>CLASSSIC BANKERS ALGORITHM</a:t>
            </a:r>
            <a:endParaRPr lang="en-IN"/>
          </a:p>
        </p:txBody>
      </p:sp>
      <p:sp>
        <p:nvSpPr>
          <p:cNvPr id="6" name="Text Placeholder 2">
            <a:extLst>
              <a:ext uri="{FF2B5EF4-FFF2-40B4-BE49-F238E27FC236}">
                <a16:creationId xmlns:a16="http://schemas.microsoft.com/office/drawing/2014/main" id="{4EAA18DB-BA4A-4F48-93EC-D599AF0AB818}"/>
              </a:ext>
            </a:extLst>
          </p:cNvPr>
          <p:cNvSpPr txBox="1">
            <a:spLocks/>
          </p:cNvSpPr>
          <p:nvPr/>
        </p:nvSpPr>
        <p:spPr>
          <a:xfrm>
            <a:off x="367645" y="1932495"/>
            <a:ext cx="5590096" cy="5650785"/>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146050" indent="0">
              <a:lnSpc>
                <a:spcPct val="150000"/>
              </a:lnSpc>
              <a:spcBef>
                <a:spcPts val="0"/>
              </a:spcBef>
              <a:spcAft>
                <a:spcPts val="0"/>
              </a:spcAft>
              <a:buFont typeface="Wingdings 2" panose="05020102010507070707" pitchFamily="18" charset="2"/>
              <a:buNone/>
            </a:pPr>
            <a:r>
              <a:rPr lang="en-US" sz="1600" dirty="0">
                <a:solidFill>
                  <a:srgbClr val="000000"/>
                </a:solidFill>
              </a:rPr>
              <a:t>Classic Safety Algorithm: </a:t>
            </a:r>
            <a:endParaRPr lang="en-US" sz="1600" dirty="0"/>
          </a:p>
          <a:p>
            <a:pPr marL="146050" indent="0">
              <a:lnSpc>
                <a:spcPct val="150000"/>
              </a:lnSpc>
              <a:spcBef>
                <a:spcPts val="0"/>
              </a:spcBef>
              <a:spcAft>
                <a:spcPts val="0"/>
              </a:spcAft>
              <a:buFont typeface="Wingdings 2" panose="05020102010507070707" pitchFamily="18" charset="2"/>
              <a:buNone/>
            </a:pPr>
            <a:r>
              <a:rPr lang="en-US" sz="1600" dirty="0">
                <a:solidFill>
                  <a:srgbClr val="000000"/>
                </a:solidFill>
              </a:rPr>
              <a:t>1. define vector: Finish[k] = false ( ∀ k ≤ n) </a:t>
            </a:r>
            <a:endParaRPr lang="en-US" sz="1600" dirty="0"/>
          </a:p>
          <a:p>
            <a:pPr marL="146050" indent="0">
              <a:lnSpc>
                <a:spcPct val="150000"/>
              </a:lnSpc>
              <a:spcBef>
                <a:spcPts val="0"/>
              </a:spcBef>
              <a:spcAft>
                <a:spcPts val="0"/>
              </a:spcAft>
              <a:buFont typeface="Wingdings 2" panose="05020102010507070707" pitchFamily="18" charset="2"/>
              <a:buNone/>
            </a:pPr>
            <a:r>
              <a:rPr lang="en-US" sz="1600" dirty="0">
                <a:solidFill>
                  <a:srgbClr val="000000"/>
                </a:solidFill>
              </a:rPr>
              <a:t>2. find an i such that (Finish[i] == false &amp;&amp; Need[i] ≤ Work) if no such i, then go to STEP 4 </a:t>
            </a:r>
            <a:endParaRPr lang="en-US" sz="1600" dirty="0"/>
          </a:p>
          <a:p>
            <a:pPr marL="146050" indent="0">
              <a:lnSpc>
                <a:spcPct val="150000"/>
              </a:lnSpc>
              <a:spcBef>
                <a:spcPts val="0"/>
              </a:spcBef>
              <a:spcAft>
                <a:spcPts val="0"/>
              </a:spcAft>
              <a:buFont typeface="Wingdings 2" panose="05020102010507070707" pitchFamily="18" charset="2"/>
              <a:buNone/>
            </a:pPr>
            <a:r>
              <a:rPr lang="en-US" sz="1600" dirty="0">
                <a:solidFill>
                  <a:srgbClr val="000000"/>
                </a:solidFill>
              </a:rPr>
              <a:t>3. update: Work = Work + Allocation[i], Finish[i] = true go to STEP 2 </a:t>
            </a:r>
            <a:endParaRPr lang="en-US" sz="1600" dirty="0"/>
          </a:p>
          <a:p>
            <a:pPr marL="146050" indent="0">
              <a:lnSpc>
                <a:spcPct val="150000"/>
              </a:lnSpc>
              <a:spcBef>
                <a:spcPts val="0"/>
              </a:spcBef>
              <a:spcAft>
                <a:spcPts val="0"/>
              </a:spcAft>
              <a:buFont typeface="Wingdings 2" panose="05020102010507070707" pitchFamily="18" charset="2"/>
              <a:buNone/>
            </a:pPr>
            <a:r>
              <a:rPr lang="en-US" sz="1600" dirty="0">
                <a:solidFill>
                  <a:srgbClr val="000000"/>
                </a:solidFill>
              </a:rPr>
              <a:t>4. if (Finish[i] == true) ∀ i, then the system is in a safe state otherwise, the system is in an unsafe state.</a:t>
            </a:r>
          </a:p>
          <a:p>
            <a:pPr marL="146050" indent="0">
              <a:lnSpc>
                <a:spcPct val="150000"/>
              </a:lnSpc>
              <a:spcBef>
                <a:spcPts val="0"/>
              </a:spcBef>
              <a:spcAft>
                <a:spcPts val="0"/>
              </a:spcAft>
              <a:buFont typeface="Wingdings 2" panose="05020102010507070707" pitchFamily="18" charset="2"/>
              <a:buNone/>
            </a:pPr>
            <a:endParaRPr lang="en-US" sz="1600" dirty="0">
              <a:solidFill>
                <a:srgbClr val="000000"/>
              </a:solidFill>
            </a:endParaRPr>
          </a:p>
          <a:p>
            <a:pPr marL="146050" indent="0">
              <a:lnSpc>
                <a:spcPct val="150000"/>
              </a:lnSpc>
              <a:spcBef>
                <a:spcPts val="0"/>
              </a:spcBef>
              <a:spcAft>
                <a:spcPts val="0"/>
              </a:spcAft>
              <a:buFont typeface="Wingdings 2" panose="05020102010507070707" pitchFamily="18" charset="2"/>
              <a:buNone/>
            </a:pPr>
            <a:r>
              <a:rPr lang="en-US" sz="1600" b="1" dirty="0">
                <a:solidFill>
                  <a:srgbClr val="000000"/>
                </a:solidFill>
              </a:rPr>
              <a:t>Link to Program Code:</a:t>
            </a:r>
            <a:endParaRPr lang="en-US" sz="1600" b="1" dirty="0">
              <a:solidFill>
                <a:srgbClr val="828282"/>
              </a:solidFill>
              <a:hlinkClick r:id="rId2">
                <a:extLst>
                  <a:ext uri="{A12FA001-AC4F-418D-AE19-62706E023703}">
                    <ahyp:hlinkClr xmlns:ahyp="http://schemas.microsoft.com/office/drawing/2018/hyperlinkcolor" val="tx"/>
                  </a:ext>
                </a:extLst>
              </a:hlinkClick>
            </a:endParaRPr>
          </a:p>
          <a:p>
            <a:pPr marL="146050" indent="0">
              <a:lnSpc>
                <a:spcPct val="150000"/>
              </a:lnSpc>
              <a:spcBef>
                <a:spcPts val="0"/>
              </a:spcBef>
              <a:spcAft>
                <a:spcPts val="0"/>
              </a:spcAft>
              <a:buFont typeface="Wingdings 2" panose="05020102010507070707" pitchFamily="18" charset="2"/>
              <a:buNone/>
            </a:pPr>
            <a:r>
              <a:rPr lang="en-US" sz="1600" dirty="0">
                <a:solidFill>
                  <a:srgbClr val="0070C0"/>
                </a:solidFill>
                <a:hlinkClick r:id="rId2">
                  <a:extLst>
                    <a:ext uri="{A12FA001-AC4F-418D-AE19-62706E023703}">
                      <ahyp:hlinkClr xmlns:ahyp="http://schemas.microsoft.com/office/drawing/2018/hyperlinkcolor" val="tx"/>
                    </a:ext>
                  </a:extLst>
                </a:hlinkClick>
              </a:rPr>
              <a:t>https://docs.google.com/document/d/1udQhNA6eUfaCGdGe7Apx59nLApbj5H7zh3sCvwLe_-o/edit?usp=sharing</a:t>
            </a:r>
            <a:endParaRPr lang="en-US" sz="1600" dirty="0">
              <a:solidFill>
                <a:srgbClr val="0070C0"/>
              </a:solidFill>
            </a:endParaRPr>
          </a:p>
          <a:p>
            <a:pPr marL="146050" indent="0">
              <a:lnSpc>
                <a:spcPct val="150000"/>
              </a:lnSpc>
              <a:buFont typeface="Wingdings 2" panose="05020102010507070707" pitchFamily="18" charset="2"/>
              <a:buNone/>
            </a:pPr>
            <a:br>
              <a:rPr lang="en-US" sz="1600" dirty="0"/>
            </a:br>
            <a:endParaRPr lang="en-US" sz="1600" dirty="0"/>
          </a:p>
        </p:txBody>
      </p:sp>
      <p:pic>
        <p:nvPicPr>
          <p:cNvPr id="15" name="Picture 14">
            <a:extLst>
              <a:ext uri="{FF2B5EF4-FFF2-40B4-BE49-F238E27FC236}">
                <a16:creationId xmlns:a16="http://schemas.microsoft.com/office/drawing/2014/main" id="{6D077512-BD2E-4954-904D-D76C464F0416}"/>
              </a:ext>
            </a:extLst>
          </p:cNvPr>
          <p:cNvPicPr>
            <a:picLocks noChangeAspect="1"/>
          </p:cNvPicPr>
          <p:nvPr/>
        </p:nvPicPr>
        <p:blipFill rotWithShape="1">
          <a:blip r:embed="rId3"/>
          <a:srcRect l="1447" t="1886" r="2074" b="2815"/>
          <a:stretch/>
        </p:blipFill>
        <p:spPr>
          <a:xfrm>
            <a:off x="6390953" y="2174323"/>
            <a:ext cx="5315844" cy="1977535"/>
          </a:xfrm>
          <a:prstGeom prst="rect">
            <a:avLst/>
          </a:prstGeom>
          <a:ln w="19050">
            <a:solidFill>
              <a:schemeClr val="tx1"/>
            </a:solidFill>
          </a:ln>
        </p:spPr>
      </p:pic>
      <p:pic>
        <p:nvPicPr>
          <p:cNvPr id="21" name="Picture 20">
            <a:extLst>
              <a:ext uri="{FF2B5EF4-FFF2-40B4-BE49-F238E27FC236}">
                <a16:creationId xmlns:a16="http://schemas.microsoft.com/office/drawing/2014/main" id="{93786C90-D0E1-4419-A63A-BA3C2BBD3646}"/>
              </a:ext>
            </a:extLst>
          </p:cNvPr>
          <p:cNvPicPr>
            <a:picLocks noChangeAspect="1"/>
          </p:cNvPicPr>
          <p:nvPr/>
        </p:nvPicPr>
        <p:blipFill rotWithShape="1">
          <a:blip r:embed="rId4"/>
          <a:srcRect r="9597"/>
          <a:stretch/>
        </p:blipFill>
        <p:spPr>
          <a:xfrm>
            <a:off x="6390952" y="4534874"/>
            <a:ext cx="5315844" cy="2049747"/>
          </a:xfrm>
          <a:prstGeom prst="rect">
            <a:avLst/>
          </a:prstGeom>
        </p:spPr>
      </p:pic>
    </p:spTree>
    <p:extLst>
      <p:ext uri="{BB962C8B-B14F-4D97-AF65-F5344CB8AC3E}">
        <p14:creationId xmlns:p14="http://schemas.microsoft.com/office/powerpoint/2010/main" val="2478703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E1B24-E111-4F89-8D1A-04619A13BFFD}"/>
              </a:ext>
            </a:extLst>
          </p:cNvPr>
          <p:cNvSpPr>
            <a:spLocks noGrp="1"/>
          </p:cNvSpPr>
          <p:nvPr>
            <p:ph type="title"/>
          </p:nvPr>
        </p:nvSpPr>
        <p:spPr/>
        <p:txBody>
          <a:bodyPr/>
          <a:lstStyle/>
          <a:p>
            <a:pPr algn="ctr"/>
            <a:r>
              <a:rPr lang="en-US"/>
              <a:t>PROPOSED METHODOLOGY</a:t>
            </a:r>
            <a:endParaRPr lang="en-IN"/>
          </a:p>
        </p:txBody>
      </p:sp>
      <p:sp>
        <p:nvSpPr>
          <p:cNvPr id="3" name="Content Placeholder 2">
            <a:extLst>
              <a:ext uri="{FF2B5EF4-FFF2-40B4-BE49-F238E27FC236}">
                <a16:creationId xmlns:a16="http://schemas.microsoft.com/office/drawing/2014/main" id="{F41271CE-B493-4607-928A-BE7896CFC4EC}"/>
              </a:ext>
            </a:extLst>
          </p:cNvPr>
          <p:cNvSpPr>
            <a:spLocks noGrp="1"/>
          </p:cNvSpPr>
          <p:nvPr>
            <p:ph idx="1"/>
          </p:nvPr>
        </p:nvSpPr>
        <p:spPr>
          <a:xfrm>
            <a:off x="439791" y="1932494"/>
            <a:ext cx="5989290" cy="4044139"/>
          </a:xfrm>
        </p:spPr>
        <p:txBody>
          <a:bodyPr>
            <a:normAutofit/>
          </a:bodyPr>
          <a:lstStyle/>
          <a:p>
            <a:pPr algn="just"/>
            <a:r>
              <a:rPr lang="en-US" sz="1600"/>
              <a:t>Our proposed algorithm is based on a sorting method and the linked list data structure. In this algorithm the processes are sorted in increasing order based on the maximum 	number of resources of any type needed by a process. </a:t>
            </a:r>
          </a:p>
          <a:p>
            <a:pPr algn="just"/>
            <a:endParaRPr lang="en-US" sz="600"/>
          </a:p>
          <a:p>
            <a:pPr algn="just"/>
            <a:r>
              <a:rPr lang="en-US" sz="1600"/>
              <a:t>Therefore, when we check the processes in safety algorithm the processes with lowest resource requirement comes first. We don’t need to check the process sequence more than once. Here we use the linked list as data structure to store the additional resource requirement of each process to complete its execution. </a:t>
            </a:r>
          </a:p>
          <a:p>
            <a:pPr algn="just"/>
            <a:endParaRPr lang="en-US" sz="600"/>
          </a:p>
          <a:p>
            <a:pPr algn="just"/>
            <a:r>
              <a:rPr lang="en-US" sz="1600"/>
              <a:t>By using sorting method, our algorithm reduces the complexity of the safety detection part.</a:t>
            </a:r>
            <a:endParaRPr lang="en-IN" sz="1600"/>
          </a:p>
        </p:txBody>
      </p:sp>
      <p:sp>
        <p:nvSpPr>
          <p:cNvPr id="4" name="Text Placeholder 3">
            <a:extLst>
              <a:ext uri="{FF2B5EF4-FFF2-40B4-BE49-F238E27FC236}">
                <a16:creationId xmlns:a16="http://schemas.microsoft.com/office/drawing/2014/main" id="{CA9C1620-2016-422E-B40E-DEF7ACB7DD46}"/>
              </a:ext>
            </a:extLst>
          </p:cNvPr>
          <p:cNvSpPr txBox="1">
            <a:spLocks/>
          </p:cNvSpPr>
          <p:nvPr/>
        </p:nvSpPr>
        <p:spPr>
          <a:xfrm>
            <a:off x="693581" y="5844554"/>
            <a:ext cx="6847129" cy="881366"/>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600" dirty="0"/>
              <a:t>Link to Program Code:  </a:t>
            </a:r>
            <a:r>
              <a:rPr lang="en-US" sz="1600" dirty="0">
                <a:solidFill>
                  <a:schemeClr val="accent1">
                    <a:lumMod val="60000"/>
                    <a:lumOff val="40000"/>
                  </a:schemeClr>
                </a:solidFill>
                <a:hlinkClick r:id="rId2">
                  <a:extLst>
                    <a:ext uri="{A12FA001-AC4F-418D-AE19-62706E023703}">
                      <ahyp:hlinkClr xmlns:ahyp="http://schemas.microsoft.com/office/drawing/2018/hyperlinkcolor" val="tx"/>
                    </a:ext>
                  </a:extLst>
                </a:hlinkClick>
              </a:rPr>
              <a:t>https://docs.google.com/document/d/1kf1ERlHpFKQK__-t3SfwvPyslOhorYZwn-Ja79-	</a:t>
            </a:r>
            <a:r>
              <a:rPr lang="en-US" sz="1600" dirty="0" err="1">
                <a:solidFill>
                  <a:schemeClr val="accent1">
                    <a:lumMod val="60000"/>
                    <a:lumOff val="40000"/>
                  </a:schemeClr>
                </a:solidFill>
                <a:hlinkClick r:id="rId2">
                  <a:extLst>
                    <a:ext uri="{A12FA001-AC4F-418D-AE19-62706E023703}">
                      <ahyp:hlinkClr xmlns:ahyp="http://schemas.microsoft.com/office/drawing/2018/hyperlinkcolor" val="tx"/>
                    </a:ext>
                  </a:extLst>
                </a:hlinkClick>
              </a:rPr>
              <a:t>cjAk</a:t>
            </a:r>
            <a:r>
              <a:rPr lang="en-US" sz="1600" dirty="0">
                <a:solidFill>
                  <a:schemeClr val="accent1">
                    <a:lumMod val="60000"/>
                    <a:lumOff val="40000"/>
                  </a:schemeClr>
                </a:solidFill>
                <a:hlinkClick r:id="rId2">
                  <a:extLst>
                    <a:ext uri="{A12FA001-AC4F-418D-AE19-62706E023703}">
                      <ahyp:hlinkClr xmlns:ahyp="http://schemas.microsoft.com/office/drawing/2018/hyperlinkcolor" val="tx"/>
                    </a:ext>
                  </a:extLst>
                </a:hlinkClick>
              </a:rPr>
              <a:t>/</a:t>
            </a:r>
            <a:r>
              <a:rPr lang="en-US" sz="1600" dirty="0" err="1">
                <a:solidFill>
                  <a:schemeClr val="accent1">
                    <a:lumMod val="60000"/>
                    <a:lumOff val="40000"/>
                  </a:schemeClr>
                </a:solidFill>
                <a:hlinkClick r:id="rId2">
                  <a:extLst>
                    <a:ext uri="{A12FA001-AC4F-418D-AE19-62706E023703}">
                      <ahyp:hlinkClr xmlns:ahyp="http://schemas.microsoft.com/office/drawing/2018/hyperlinkcolor" val="tx"/>
                    </a:ext>
                  </a:extLst>
                </a:hlinkClick>
              </a:rPr>
              <a:t>edit?usp</a:t>
            </a:r>
            <a:r>
              <a:rPr lang="en-US" sz="1600" dirty="0">
                <a:solidFill>
                  <a:schemeClr val="accent1">
                    <a:lumMod val="60000"/>
                    <a:lumOff val="40000"/>
                  </a:schemeClr>
                </a:solidFill>
                <a:hlinkClick r:id="rId2">
                  <a:extLst>
                    <a:ext uri="{A12FA001-AC4F-418D-AE19-62706E023703}">
                      <ahyp:hlinkClr xmlns:ahyp="http://schemas.microsoft.com/office/drawing/2018/hyperlinkcolor" val="tx"/>
                    </a:ext>
                  </a:extLst>
                </a:hlinkClick>
              </a:rPr>
              <a:t>=sharing</a:t>
            </a:r>
            <a:endParaRPr lang="en-US" sz="1600" dirty="0">
              <a:solidFill>
                <a:schemeClr val="accent1">
                  <a:lumMod val="60000"/>
                  <a:lumOff val="40000"/>
                </a:schemeClr>
              </a:solidFill>
            </a:endParaRPr>
          </a:p>
          <a:p>
            <a:endParaRPr lang="en-IN" sz="1600" dirty="0"/>
          </a:p>
        </p:txBody>
      </p:sp>
      <p:pic>
        <p:nvPicPr>
          <p:cNvPr id="5" name="Picture 4">
            <a:extLst>
              <a:ext uri="{FF2B5EF4-FFF2-40B4-BE49-F238E27FC236}">
                <a16:creationId xmlns:a16="http://schemas.microsoft.com/office/drawing/2014/main" id="{BE046EF8-B973-4A43-9B3D-2959F3CF5740}"/>
              </a:ext>
            </a:extLst>
          </p:cNvPr>
          <p:cNvPicPr>
            <a:picLocks noChangeAspect="1"/>
          </p:cNvPicPr>
          <p:nvPr/>
        </p:nvPicPr>
        <p:blipFill rotWithShape="1">
          <a:blip r:embed="rId3"/>
          <a:srcRect l="1447" t="1886" r="2074" b="2815"/>
          <a:stretch/>
        </p:blipFill>
        <p:spPr>
          <a:xfrm>
            <a:off x="7714888" y="2277407"/>
            <a:ext cx="3865917" cy="1438151"/>
          </a:xfrm>
          <a:prstGeom prst="rect">
            <a:avLst/>
          </a:prstGeom>
          <a:ln w="19050">
            <a:solidFill>
              <a:schemeClr val="tx1"/>
            </a:solidFill>
          </a:ln>
        </p:spPr>
      </p:pic>
      <p:pic>
        <p:nvPicPr>
          <p:cNvPr id="6" name="Picture 5">
            <a:extLst>
              <a:ext uri="{FF2B5EF4-FFF2-40B4-BE49-F238E27FC236}">
                <a16:creationId xmlns:a16="http://schemas.microsoft.com/office/drawing/2014/main" id="{5BA99E3E-2FBE-42C4-B740-29C4640606B4}"/>
              </a:ext>
            </a:extLst>
          </p:cNvPr>
          <p:cNvPicPr>
            <a:picLocks noChangeAspect="1"/>
          </p:cNvPicPr>
          <p:nvPr/>
        </p:nvPicPr>
        <p:blipFill rotWithShape="1">
          <a:blip r:embed="rId4"/>
          <a:srcRect r="40865"/>
          <a:stretch/>
        </p:blipFill>
        <p:spPr>
          <a:xfrm>
            <a:off x="7684887" y="4055314"/>
            <a:ext cx="3925921" cy="1790700"/>
          </a:xfrm>
          <a:prstGeom prst="rect">
            <a:avLst/>
          </a:prstGeom>
        </p:spPr>
      </p:pic>
    </p:spTree>
    <p:extLst>
      <p:ext uri="{BB962C8B-B14F-4D97-AF65-F5344CB8AC3E}">
        <p14:creationId xmlns:p14="http://schemas.microsoft.com/office/powerpoint/2010/main" val="103918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40463953-553C-4FC6-AA1D-AC2C3C3630AA}"/>
              </a:ext>
            </a:extLst>
          </p:cNvPr>
          <p:cNvSpPr txBox="1">
            <a:spLocks/>
          </p:cNvSpPr>
          <p:nvPr/>
        </p:nvSpPr>
        <p:spPr>
          <a:xfrm>
            <a:off x="216032" y="930897"/>
            <a:ext cx="3893270" cy="5707930"/>
          </a:xfrm>
          <a:prstGeom prst="rect">
            <a:avLst/>
          </a:prstGeom>
        </p:spPr>
        <p:txBody>
          <a:bodyPr vert="horz" lIns="91440" tIns="45720" rIns="91440" bIns="45720" rtlCol="0" anchor="t">
            <a:noAutofit/>
          </a:bodyPr>
          <a:lstStyle>
            <a:lvl1pPr marL="0" indent="0" algn="l" defTabSz="342900" rtl="0" eaLnBrk="1" latinLnBrk="0" hangingPunct="1">
              <a:spcBef>
                <a:spcPts val="750"/>
              </a:spcBef>
              <a:spcAft>
                <a:spcPts val="0"/>
              </a:spcAft>
              <a:buClr>
                <a:schemeClr val="accent1"/>
              </a:buClr>
              <a:buSzPct val="80000"/>
              <a:buFont typeface="Wingdings 3" charset="2"/>
              <a:buNone/>
              <a:defRPr sz="1050" kern="1200">
                <a:solidFill>
                  <a:schemeClr val="tx1">
                    <a:lumMod val="75000"/>
                    <a:lumOff val="25000"/>
                  </a:schemeClr>
                </a:solidFill>
                <a:latin typeface="+mn-lt"/>
                <a:ea typeface="+mn-ea"/>
                <a:cs typeface="+mn-cs"/>
              </a:defRPr>
            </a:lvl1pPr>
            <a:lvl2pPr marL="342797" indent="0" algn="l" defTabSz="342900" rtl="0" eaLnBrk="1" latinLnBrk="0" hangingPunct="1">
              <a:spcBef>
                <a:spcPts val="750"/>
              </a:spcBef>
              <a:spcAft>
                <a:spcPts val="0"/>
              </a:spcAft>
              <a:buClr>
                <a:schemeClr val="accent1"/>
              </a:buClr>
              <a:buSzPct val="80000"/>
              <a:buFont typeface="Wingdings 3" charset="2"/>
              <a:buNone/>
              <a:defRPr sz="1050" kern="1200">
                <a:solidFill>
                  <a:schemeClr val="tx1">
                    <a:lumMod val="75000"/>
                    <a:lumOff val="25000"/>
                  </a:schemeClr>
                </a:solidFill>
                <a:latin typeface="+mn-lt"/>
                <a:ea typeface="+mn-ea"/>
                <a:cs typeface="+mn-cs"/>
              </a:defRPr>
            </a:lvl2pPr>
            <a:lvl3pPr marL="685595" indent="0" algn="l" defTabSz="342900" rtl="0" eaLnBrk="1" latinLnBrk="0" hangingPunct="1">
              <a:spcBef>
                <a:spcPts val="750"/>
              </a:spcBef>
              <a:spcAft>
                <a:spcPts val="0"/>
              </a:spcAft>
              <a:buClr>
                <a:schemeClr val="accent1"/>
              </a:buClr>
              <a:buSzPct val="80000"/>
              <a:buFont typeface="Wingdings 3" charset="2"/>
              <a:buNone/>
              <a:defRPr sz="900" kern="1200">
                <a:solidFill>
                  <a:schemeClr val="tx1">
                    <a:lumMod val="75000"/>
                    <a:lumOff val="25000"/>
                  </a:schemeClr>
                </a:solidFill>
                <a:latin typeface="+mn-lt"/>
                <a:ea typeface="+mn-ea"/>
                <a:cs typeface="+mn-cs"/>
              </a:defRPr>
            </a:lvl3pPr>
            <a:lvl4pPr marL="1028392" indent="0" algn="l" defTabSz="342900" rtl="0" eaLnBrk="1" latinLnBrk="0" hangingPunct="1">
              <a:spcBef>
                <a:spcPts val="750"/>
              </a:spcBef>
              <a:spcAft>
                <a:spcPts val="0"/>
              </a:spcAft>
              <a:buClr>
                <a:schemeClr val="accent1"/>
              </a:buClr>
              <a:buSzPct val="80000"/>
              <a:buFont typeface="Wingdings 3" charset="2"/>
              <a:buNone/>
              <a:defRPr sz="750" kern="1200">
                <a:solidFill>
                  <a:schemeClr val="tx1">
                    <a:lumMod val="75000"/>
                    <a:lumOff val="25000"/>
                  </a:schemeClr>
                </a:solidFill>
                <a:latin typeface="+mn-lt"/>
                <a:ea typeface="+mn-ea"/>
                <a:cs typeface="+mn-cs"/>
              </a:defRPr>
            </a:lvl4pPr>
            <a:lvl5pPr marL="1371188" indent="0" algn="l" defTabSz="342900" rtl="0" eaLnBrk="1" latinLnBrk="0" hangingPunct="1">
              <a:spcBef>
                <a:spcPts val="750"/>
              </a:spcBef>
              <a:spcAft>
                <a:spcPts val="0"/>
              </a:spcAft>
              <a:buClr>
                <a:schemeClr val="accent1"/>
              </a:buClr>
              <a:buSzPct val="80000"/>
              <a:buFont typeface="Wingdings 3" charset="2"/>
              <a:buNone/>
              <a:defRPr sz="750" kern="1200">
                <a:solidFill>
                  <a:schemeClr val="tx1">
                    <a:lumMod val="75000"/>
                    <a:lumOff val="25000"/>
                  </a:schemeClr>
                </a:solidFill>
                <a:latin typeface="+mn-lt"/>
                <a:ea typeface="+mn-ea"/>
                <a:cs typeface="+mn-cs"/>
              </a:defRPr>
            </a:lvl5pPr>
            <a:lvl6pPr marL="1713986" indent="0" algn="l" defTabSz="342900" rtl="0" eaLnBrk="1" latinLnBrk="0" hangingPunct="1">
              <a:spcBef>
                <a:spcPts val="750"/>
              </a:spcBef>
              <a:spcAft>
                <a:spcPts val="0"/>
              </a:spcAft>
              <a:buClr>
                <a:schemeClr val="accent1"/>
              </a:buClr>
              <a:buSzPct val="80000"/>
              <a:buFont typeface="Wingdings 3" charset="2"/>
              <a:buNone/>
              <a:defRPr sz="750" kern="1200">
                <a:solidFill>
                  <a:schemeClr val="tx1">
                    <a:lumMod val="75000"/>
                    <a:lumOff val="25000"/>
                  </a:schemeClr>
                </a:solidFill>
                <a:latin typeface="+mn-lt"/>
                <a:ea typeface="+mn-ea"/>
                <a:cs typeface="+mn-cs"/>
              </a:defRPr>
            </a:lvl6pPr>
            <a:lvl7pPr marL="2056783" indent="0" algn="l" defTabSz="342900" rtl="0" eaLnBrk="1" latinLnBrk="0" hangingPunct="1">
              <a:spcBef>
                <a:spcPts val="750"/>
              </a:spcBef>
              <a:spcAft>
                <a:spcPts val="0"/>
              </a:spcAft>
              <a:buClr>
                <a:schemeClr val="accent1"/>
              </a:buClr>
              <a:buSzPct val="80000"/>
              <a:buFont typeface="Wingdings 3" charset="2"/>
              <a:buNone/>
              <a:defRPr sz="750" kern="1200">
                <a:solidFill>
                  <a:schemeClr val="tx1">
                    <a:lumMod val="75000"/>
                    <a:lumOff val="25000"/>
                  </a:schemeClr>
                </a:solidFill>
                <a:latin typeface="+mn-lt"/>
                <a:ea typeface="+mn-ea"/>
                <a:cs typeface="+mn-cs"/>
              </a:defRPr>
            </a:lvl7pPr>
            <a:lvl8pPr marL="2399580" indent="0" algn="l" defTabSz="342900" rtl="0" eaLnBrk="1" latinLnBrk="0" hangingPunct="1">
              <a:spcBef>
                <a:spcPts val="750"/>
              </a:spcBef>
              <a:spcAft>
                <a:spcPts val="0"/>
              </a:spcAft>
              <a:buClr>
                <a:schemeClr val="accent1"/>
              </a:buClr>
              <a:buSzPct val="80000"/>
              <a:buFont typeface="Wingdings 3" charset="2"/>
              <a:buNone/>
              <a:defRPr sz="750" kern="1200">
                <a:solidFill>
                  <a:schemeClr val="tx1">
                    <a:lumMod val="75000"/>
                    <a:lumOff val="25000"/>
                  </a:schemeClr>
                </a:solidFill>
                <a:latin typeface="+mn-lt"/>
                <a:ea typeface="+mn-ea"/>
                <a:cs typeface="+mn-cs"/>
              </a:defRPr>
            </a:lvl8pPr>
            <a:lvl9pPr marL="2742377" indent="0" algn="l" defTabSz="342900" rtl="0" eaLnBrk="1" latinLnBrk="0" hangingPunct="1">
              <a:spcBef>
                <a:spcPts val="750"/>
              </a:spcBef>
              <a:spcAft>
                <a:spcPts val="0"/>
              </a:spcAft>
              <a:buClr>
                <a:schemeClr val="accent1"/>
              </a:buClr>
              <a:buSzPct val="80000"/>
              <a:buFont typeface="Wingdings 3" charset="2"/>
              <a:buNone/>
              <a:defRPr sz="750" kern="1200">
                <a:solidFill>
                  <a:schemeClr val="tx1">
                    <a:lumMod val="75000"/>
                    <a:lumOff val="25000"/>
                  </a:schemeClr>
                </a:solidFill>
                <a:latin typeface="+mn-lt"/>
                <a:ea typeface="+mn-ea"/>
                <a:cs typeface="+mn-cs"/>
              </a:defRPr>
            </a:lvl9pPr>
          </a:lstStyle>
          <a:p>
            <a:pPr algn="just"/>
            <a:r>
              <a:rPr lang="en-IN" sz="1400" b="1">
                <a:latin typeface="+mj-lt"/>
                <a:ea typeface="Roboto" panose="02000000000000000000" pitchFamily="2" charset="0"/>
              </a:rPr>
              <a:t>1.  </a:t>
            </a:r>
            <a:r>
              <a:rPr lang="en-IN" sz="1400">
                <a:latin typeface="+mj-lt"/>
                <a:ea typeface="Roboto" panose="02000000000000000000" pitchFamily="2" charset="0"/>
              </a:rPr>
              <a:t>for (1≤ i ≤n){ Completed process[i]:= 0 }</a:t>
            </a:r>
          </a:p>
          <a:p>
            <a:pPr algn="just"/>
            <a:r>
              <a:rPr lang="en-IN" sz="1400" b="1">
                <a:latin typeface="+mj-lt"/>
                <a:ea typeface="Roboto" panose="02000000000000000000" pitchFamily="2" charset="0"/>
              </a:rPr>
              <a:t>2.  </a:t>
            </a:r>
            <a:r>
              <a:rPr lang="en-IN" sz="1400">
                <a:latin typeface="+mj-lt"/>
                <a:ea typeface="Roboto" panose="02000000000000000000" pitchFamily="2" charset="0"/>
              </a:rPr>
              <a:t>for (1≤i≤n,1≤ j ≤d) {</a:t>
            </a:r>
          </a:p>
          <a:p>
            <a:pPr algn="just"/>
            <a:r>
              <a:rPr lang="en-IN" sz="1400">
                <a:latin typeface="+mj-lt"/>
                <a:ea typeface="Roboto" panose="02000000000000000000" pitchFamily="2" charset="0"/>
              </a:rPr>
              <a:t>	if (Maximum need[</a:t>
            </a:r>
            <a:r>
              <a:rPr lang="en-IN" sz="1400" err="1">
                <a:latin typeface="+mj-lt"/>
                <a:ea typeface="Roboto" panose="02000000000000000000" pitchFamily="2" charset="0"/>
              </a:rPr>
              <a:t>i,j</a:t>
            </a:r>
            <a:r>
              <a:rPr lang="en-IN" sz="1400">
                <a:latin typeface="+mj-lt"/>
                <a:ea typeface="Roboto" panose="02000000000000000000" pitchFamily="2" charset="0"/>
              </a:rPr>
              <a:t>]&gt;Resource[j] )</a:t>
            </a:r>
          </a:p>
          <a:p>
            <a:pPr algn="just"/>
            <a:r>
              <a:rPr lang="en-IN" sz="1400">
                <a:latin typeface="+mj-lt"/>
                <a:ea typeface="Roboto" panose="02000000000000000000" pitchFamily="2" charset="0"/>
              </a:rPr>
              <a:t>	{ return unsafe state} }</a:t>
            </a:r>
          </a:p>
          <a:p>
            <a:pPr algn="just"/>
            <a:r>
              <a:rPr lang="en-IN" sz="1400" b="1">
                <a:latin typeface="+mj-lt"/>
                <a:ea typeface="Roboto" panose="02000000000000000000" pitchFamily="2" charset="0"/>
              </a:rPr>
              <a:t>3. </a:t>
            </a:r>
            <a:r>
              <a:rPr lang="en-IN" sz="1400">
                <a:latin typeface="+mj-lt"/>
                <a:ea typeface="Roboto" panose="02000000000000000000" pitchFamily="2" charset="0"/>
              </a:rPr>
              <a:t>Sort(Process[n] ,Maximum Needed</a:t>
            </a:r>
          </a:p>
          <a:p>
            <a:pPr algn="just"/>
            <a:r>
              <a:rPr lang="en-IN" sz="1400">
                <a:latin typeface="+mj-lt"/>
                <a:ea typeface="Roboto" panose="02000000000000000000" pitchFamily="2" charset="0"/>
              </a:rPr>
              <a:t>	allocation[n]) </a:t>
            </a:r>
          </a:p>
          <a:p>
            <a:pPr algn="just"/>
            <a:r>
              <a:rPr lang="en-IN" sz="1400" b="1">
                <a:latin typeface="+mj-lt"/>
                <a:ea typeface="Roboto" panose="02000000000000000000" pitchFamily="2" charset="0"/>
              </a:rPr>
              <a:t>4</a:t>
            </a:r>
            <a:r>
              <a:rPr lang="en-IN" sz="1400">
                <a:latin typeface="+mj-lt"/>
                <a:ea typeface="Roboto" panose="02000000000000000000" pitchFamily="2" charset="0"/>
              </a:rPr>
              <a:t>. for (1≤ i ≤ n) {</a:t>
            </a:r>
          </a:p>
          <a:p>
            <a:pPr lvl="1" algn="just"/>
            <a:r>
              <a:rPr lang="en-IN" sz="1400">
                <a:latin typeface="+mj-lt"/>
                <a:ea typeface="Roboto" panose="02000000000000000000" pitchFamily="2" charset="0"/>
              </a:rPr>
              <a:t>if ( Maximum Needed allocation[i]</a:t>
            </a:r>
          </a:p>
          <a:p>
            <a:pPr lvl="1" algn="just"/>
            <a:r>
              <a:rPr lang="en-IN" sz="1400">
                <a:latin typeface="+mj-lt"/>
                <a:ea typeface="Roboto" panose="02000000000000000000" pitchFamily="2" charset="0"/>
              </a:rPr>
              <a:t>≤Minimum Available and</a:t>
            </a:r>
          </a:p>
          <a:p>
            <a:pPr lvl="1" algn="just"/>
            <a:r>
              <a:rPr lang="en-IN" sz="1400">
                <a:latin typeface="+mj-lt"/>
                <a:ea typeface="Roboto" panose="02000000000000000000" pitchFamily="2" charset="0"/>
              </a:rPr>
              <a:t>Completed process[Process[i]] == 0){</a:t>
            </a:r>
          </a:p>
          <a:p>
            <a:pPr lvl="1" algn="just"/>
            <a:r>
              <a:rPr lang="en-IN" sz="1400">
                <a:latin typeface="+mj-lt"/>
                <a:ea typeface="Roboto" panose="02000000000000000000" pitchFamily="2" charset="0"/>
              </a:rPr>
              <a:t>Completed process[Process[i]]:= 1</a:t>
            </a:r>
          </a:p>
          <a:p>
            <a:pPr lvl="1" algn="just"/>
            <a:r>
              <a:rPr lang="en-IN" sz="1400">
                <a:latin typeface="+mj-lt"/>
                <a:ea typeface="Roboto" panose="02000000000000000000" pitchFamily="2" charset="0"/>
              </a:rPr>
              <a:t>Safe sequence:= { Safe sequence U Process[i]}</a:t>
            </a:r>
          </a:p>
          <a:p>
            <a:pPr lvl="1" algn="just"/>
            <a:r>
              <a:rPr lang="en-IN" sz="1400">
                <a:latin typeface="+mj-lt"/>
                <a:ea typeface="Roboto" panose="02000000000000000000" pitchFamily="2" charset="0"/>
              </a:rPr>
              <a:t>Available resources[d]:=Available resources[d]</a:t>
            </a:r>
          </a:p>
          <a:p>
            <a:pPr lvl="1" algn="just"/>
            <a:r>
              <a:rPr lang="en-IN" sz="1400">
                <a:latin typeface="+mj-lt"/>
                <a:ea typeface="Roboto" panose="02000000000000000000" pitchFamily="2" charset="0"/>
              </a:rPr>
              <a:t>+ Current allocation[Process[i],d]</a:t>
            </a:r>
          </a:p>
          <a:p>
            <a:pPr lvl="1" algn="just"/>
            <a:r>
              <a:rPr lang="en-IN" sz="1400">
                <a:latin typeface="+mj-lt"/>
                <a:ea typeface="Roboto" panose="02000000000000000000" pitchFamily="2" charset="0"/>
              </a:rPr>
              <a:t>Compute(Minimum Available) }</a:t>
            </a:r>
          </a:p>
          <a:p>
            <a:pPr lvl="1" algn="just"/>
            <a:r>
              <a:rPr lang="en-IN" sz="1400">
                <a:latin typeface="+mj-lt"/>
                <a:ea typeface="Roboto" panose="02000000000000000000" pitchFamily="2" charset="0"/>
              </a:rPr>
              <a:t>else { for (1≤j≤d)</a:t>
            </a:r>
          </a:p>
          <a:p>
            <a:pPr lvl="1" algn="just"/>
            <a:r>
              <a:rPr lang="en-IN" sz="1400">
                <a:latin typeface="+mj-lt"/>
                <a:ea typeface="Roboto" panose="02000000000000000000" pitchFamily="2" charset="0"/>
              </a:rPr>
              <a:t>If (Needed allocation[Process[i],j]≤ Available resources[j])</a:t>
            </a:r>
          </a:p>
          <a:p>
            <a:pPr lvl="1" algn="just"/>
            <a:endParaRPr lang="en-IN" sz="1400">
              <a:latin typeface="+mj-lt"/>
              <a:ea typeface="Roboto" panose="02000000000000000000" pitchFamily="2" charset="0"/>
            </a:endParaRPr>
          </a:p>
        </p:txBody>
      </p:sp>
      <p:sp>
        <p:nvSpPr>
          <p:cNvPr id="3" name="Content Placeholder 5">
            <a:extLst>
              <a:ext uri="{FF2B5EF4-FFF2-40B4-BE49-F238E27FC236}">
                <a16:creationId xmlns:a16="http://schemas.microsoft.com/office/drawing/2014/main" id="{23E1F13F-8E9B-40D3-9F47-3E77BC1ACB0C}"/>
              </a:ext>
            </a:extLst>
          </p:cNvPr>
          <p:cNvSpPr txBox="1">
            <a:spLocks/>
          </p:cNvSpPr>
          <p:nvPr/>
        </p:nvSpPr>
        <p:spPr>
          <a:xfrm>
            <a:off x="4289196" y="930897"/>
            <a:ext cx="3253818" cy="5927103"/>
          </a:xfrm>
          <a:prstGeom prst="rect">
            <a:avLst/>
          </a:prstGeom>
        </p:spPr>
        <p:txBody>
          <a:bodyP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24000" lvl="1" indent="0">
              <a:buNone/>
            </a:pPr>
            <a:r>
              <a:rPr lang="en-IN" sz="1500">
                <a:latin typeface="+mj-lt"/>
                <a:ea typeface="Roboto" panose="02000000000000000000" pitchFamily="2" charset="0"/>
              </a:rPr>
              <a:t>	{ Continue ;}</a:t>
            </a:r>
          </a:p>
          <a:p>
            <a:pPr marL="324000" lvl="1" indent="0">
              <a:buNone/>
            </a:pPr>
            <a:r>
              <a:rPr lang="en-IN" sz="1500">
                <a:latin typeface="+mj-lt"/>
                <a:ea typeface="Roboto" panose="02000000000000000000" pitchFamily="2" charset="0"/>
              </a:rPr>
              <a:t> else { Break ;}</a:t>
            </a:r>
          </a:p>
          <a:p>
            <a:pPr marL="324000" lvl="1" indent="0">
              <a:buNone/>
            </a:pPr>
            <a:r>
              <a:rPr lang="en-IN" sz="1500">
                <a:latin typeface="+mj-lt"/>
                <a:ea typeface="Roboto" panose="02000000000000000000" pitchFamily="2" charset="0"/>
              </a:rPr>
              <a:t>	if (j == d) </a:t>
            </a:r>
            <a:r>
              <a:rPr lang="en-IN" sz="1500" b="1">
                <a:latin typeface="+mj-lt"/>
                <a:ea typeface="Roboto" panose="02000000000000000000" pitchFamily="2" charset="0"/>
              </a:rPr>
              <a:t>{</a:t>
            </a:r>
          </a:p>
          <a:p>
            <a:pPr marL="324000" lvl="1" indent="0">
              <a:buNone/>
            </a:pPr>
            <a:r>
              <a:rPr lang="en-IN" sz="1500">
                <a:latin typeface="+mj-lt"/>
                <a:ea typeface="Roboto" panose="02000000000000000000" pitchFamily="2" charset="0"/>
              </a:rPr>
              <a:t>Completed process[Process[i]]:= 1</a:t>
            </a:r>
          </a:p>
          <a:p>
            <a:pPr marL="324000" lvl="1" indent="0">
              <a:buNone/>
            </a:pPr>
            <a:r>
              <a:rPr lang="en-IN" sz="1500">
                <a:latin typeface="+mj-lt"/>
                <a:ea typeface="Roboto" panose="02000000000000000000" pitchFamily="2" charset="0"/>
              </a:rPr>
              <a:t>Safe sequence := { Safe sequence U Process[i] }</a:t>
            </a:r>
          </a:p>
          <a:p>
            <a:pPr marL="324000" lvl="1" indent="0">
              <a:buNone/>
            </a:pPr>
            <a:r>
              <a:rPr lang="en-IN" sz="1500">
                <a:latin typeface="+mj-lt"/>
                <a:ea typeface="Roboto" panose="02000000000000000000" pitchFamily="2" charset="0"/>
              </a:rPr>
              <a:t>Available resources[d]:=Available resources[d] + </a:t>
            </a:r>
          </a:p>
          <a:p>
            <a:pPr marL="324000" lvl="1" indent="0">
              <a:buNone/>
            </a:pPr>
            <a:r>
              <a:rPr lang="en-IN" sz="1500">
                <a:latin typeface="+mj-lt"/>
                <a:ea typeface="Roboto" panose="02000000000000000000" pitchFamily="2" charset="0"/>
              </a:rPr>
              <a:t>Current allocation[Process[i],d]</a:t>
            </a:r>
          </a:p>
          <a:p>
            <a:pPr marL="324000" lvl="1" indent="0">
              <a:buNone/>
            </a:pPr>
            <a:r>
              <a:rPr lang="en-IN" sz="1500">
                <a:latin typeface="+mj-lt"/>
                <a:ea typeface="Roboto" panose="02000000000000000000" pitchFamily="2" charset="0"/>
              </a:rPr>
              <a:t>Compute(Minimum Available) </a:t>
            </a:r>
            <a:r>
              <a:rPr lang="en-IN" sz="1500" b="1">
                <a:latin typeface="+mj-lt"/>
                <a:ea typeface="Roboto" panose="02000000000000000000" pitchFamily="2" charset="0"/>
              </a:rPr>
              <a:t>}</a:t>
            </a:r>
          </a:p>
          <a:p>
            <a:pPr marL="324000" lvl="1" indent="0">
              <a:buNone/>
            </a:pPr>
            <a:r>
              <a:rPr lang="en-IN" sz="1500">
                <a:latin typeface="+mj-lt"/>
                <a:ea typeface="Roboto" panose="02000000000000000000" pitchFamily="2" charset="0"/>
              </a:rPr>
              <a:t>else {return unsafe state ;} } }</a:t>
            </a:r>
          </a:p>
          <a:p>
            <a:pPr marL="0" indent="0">
              <a:buFont typeface="Wingdings 2" panose="05020102010507070707" pitchFamily="18" charset="2"/>
              <a:buNone/>
            </a:pPr>
            <a:r>
              <a:rPr lang="en-IN" sz="1500" b="1">
                <a:latin typeface="+mj-lt"/>
                <a:ea typeface="Roboto" panose="02000000000000000000" pitchFamily="2" charset="0"/>
              </a:rPr>
              <a:t>      5. </a:t>
            </a:r>
            <a:r>
              <a:rPr lang="en-IN" sz="1500">
                <a:latin typeface="+mj-lt"/>
                <a:ea typeface="Roboto" panose="02000000000000000000" pitchFamily="2" charset="0"/>
              </a:rPr>
              <a:t>for (1≤ i ≤ n ) {</a:t>
            </a:r>
          </a:p>
          <a:p>
            <a:pPr marL="324000" lvl="1" indent="0">
              <a:buNone/>
            </a:pPr>
            <a:r>
              <a:rPr lang="en-IN" sz="1500">
                <a:latin typeface="+mj-lt"/>
                <a:ea typeface="Roboto" panose="02000000000000000000" pitchFamily="2" charset="0"/>
              </a:rPr>
              <a:t>	if (Completed process[i]== 0)</a:t>
            </a:r>
          </a:p>
          <a:p>
            <a:pPr marL="324000" lvl="1" indent="0">
              <a:buNone/>
            </a:pPr>
            <a:r>
              <a:rPr lang="en-IN" sz="1500">
                <a:latin typeface="+mj-lt"/>
                <a:ea typeface="Roboto" panose="02000000000000000000" pitchFamily="2" charset="0"/>
              </a:rPr>
              <a:t>	{return unsafe state } }</a:t>
            </a:r>
          </a:p>
          <a:p>
            <a:pPr marL="0" indent="0">
              <a:buFont typeface="Wingdings 2" panose="05020102010507070707" pitchFamily="18" charset="2"/>
              <a:buNone/>
            </a:pPr>
            <a:r>
              <a:rPr lang="en-IN" sz="1500" b="1">
                <a:latin typeface="+mj-lt"/>
                <a:ea typeface="Roboto" panose="02000000000000000000" pitchFamily="2" charset="0"/>
              </a:rPr>
              <a:t>      6. </a:t>
            </a:r>
            <a:r>
              <a:rPr lang="en-IN" sz="1500">
                <a:latin typeface="+mj-lt"/>
                <a:ea typeface="Roboto" panose="02000000000000000000" pitchFamily="2" charset="0"/>
              </a:rPr>
              <a:t>return safe state and Safe 	sequence.</a:t>
            </a:r>
          </a:p>
          <a:p>
            <a:endParaRPr lang="en-IN" sz="1500">
              <a:latin typeface="+mj-lt"/>
              <a:ea typeface="Roboto" panose="02000000000000000000" pitchFamily="2" charset="0"/>
            </a:endParaRPr>
          </a:p>
          <a:p>
            <a:endParaRPr lang="en-IN" sz="1500">
              <a:latin typeface="+mj-lt"/>
            </a:endParaRPr>
          </a:p>
        </p:txBody>
      </p:sp>
      <p:sp>
        <p:nvSpPr>
          <p:cNvPr id="4" name="TextBox 3">
            <a:extLst>
              <a:ext uri="{FF2B5EF4-FFF2-40B4-BE49-F238E27FC236}">
                <a16:creationId xmlns:a16="http://schemas.microsoft.com/office/drawing/2014/main" id="{A395929C-7959-4492-AB29-510B897374BA}"/>
              </a:ext>
            </a:extLst>
          </p:cNvPr>
          <p:cNvSpPr txBox="1"/>
          <p:nvPr/>
        </p:nvSpPr>
        <p:spPr>
          <a:xfrm>
            <a:off x="216032" y="141402"/>
            <a:ext cx="11378152"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a:t>ALGORITHM</a:t>
            </a:r>
            <a:endParaRPr lang="en-IN" sz="3200"/>
          </a:p>
        </p:txBody>
      </p:sp>
      <p:pic>
        <p:nvPicPr>
          <p:cNvPr id="8" name="Content Placeholder 4">
            <a:extLst>
              <a:ext uri="{FF2B5EF4-FFF2-40B4-BE49-F238E27FC236}">
                <a16:creationId xmlns:a16="http://schemas.microsoft.com/office/drawing/2014/main" id="{FC2BB4D3-832B-498E-8184-9D7559D053AB}"/>
              </a:ext>
            </a:extLst>
          </p:cNvPr>
          <p:cNvPicPr>
            <a:picLocks noChangeAspect="1"/>
          </p:cNvPicPr>
          <p:nvPr/>
        </p:nvPicPr>
        <p:blipFill>
          <a:blip r:embed="rId2"/>
          <a:stretch>
            <a:fillRect/>
          </a:stretch>
        </p:blipFill>
        <p:spPr>
          <a:xfrm>
            <a:off x="7722908" y="141402"/>
            <a:ext cx="4067180" cy="6408406"/>
          </a:xfrm>
          <a:prstGeom prst="rect">
            <a:avLst/>
          </a:prstGeom>
          <a:ln w="19050">
            <a:solidFill>
              <a:srgbClr val="002060"/>
            </a:solidFill>
          </a:ln>
        </p:spPr>
      </p:pic>
    </p:spTree>
    <p:extLst>
      <p:ext uri="{BB962C8B-B14F-4D97-AF65-F5344CB8AC3E}">
        <p14:creationId xmlns:p14="http://schemas.microsoft.com/office/powerpoint/2010/main" val="2917570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18601A-813C-41EC-8FB3-11135B36E75F}"/>
              </a:ext>
            </a:extLst>
          </p:cNvPr>
          <p:cNvSpPr txBox="1"/>
          <p:nvPr/>
        </p:nvSpPr>
        <p:spPr>
          <a:xfrm>
            <a:off x="412709" y="320511"/>
            <a:ext cx="11323661"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a:t>ANIMATION</a:t>
            </a:r>
            <a:endParaRPr lang="en-IN" sz="3200"/>
          </a:p>
        </p:txBody>
      </p:sp>
      <p:graphicFrame>
        <p:nvGraphicFramePr>
          <p:cNvPr id="4" name="Object 3">
            <a:extLst>
              <a:ext uri="{FF2B5EF4-FFF2-40B4-BE49-F238E27FC236}">
                <a16:creationId xmlns:a16="http://schemas.microsoft.com/office/drawing/2014/main" id="{41009A3B-9396-4ACE-BD67-3CD7FFC42444}"/>
              </a:ext>
            </a:extLst>
          </p:cNvPr>
          <p:cNvGraphicFramePr>
            <a:graphicFrameLocks noChangeAspect="1"/>
          </p:cNvGraphicFramePr>
          <p:nvPr>
            <p:extLst>
              <p:ext uri="{D42A27DB-BD31-4B8C-83A1-F6EECF244321}">
                <p14:modId xmlns:p14="http://schemas.microsoft.com/office/powerpoint/2010/main" val="3288578821"/>
              </p:ext>
            </p:extLst>
          </p:nvPr>
        </p:nvGraphicFramePr>
        <p:xfrm>
          <a:off x="534829" y="1037814"/>
          <a:ext cx="9340850" cy="2590800"/>
        </p:xfrm>
        <a:graphic>
          <a:graphicData uri="http://schemas.openxmlformats.org/presentationml/2006/ole">
            <mc:AlternateContent xmlns:mc="http://schemas.openxmlformats.org/markup-compatibility/2006">
              <mc:Choice xmlns:v="urn:schemas-microsoft-com:vml" Requires="v">
                <p:oleObj name="Worksheet" r:id="rId2" imgW="6713397" imgH="1859296" progId="Excel.Sheet.12">
                  <p:embed/>
                </p:oleObj>
              </mc:Choice>
              <mc:Fallback>
                <p:oleObj name="Worksheet" r:id="rId2" imgW="6713397" imgH="1859296" progId="Excel.Sheet.12">
                  <p:embed/>
                  <p:pic>
                    <p:nvPicPr>
                      <p:cNvPr id="4" name="Object 3">
                        <a:extLst>
                          <a:ext uri="{FF2B5EF4-FFF2-40B4-BE49-F238E27FC236}">
                            <a16:creationId xmlns:a16="http://schemas.microsoft.com/office/drawing/2014/main" id="{41009A3B-9396-4ACE-BD67-3CD7FFC42444}"/>
                          </a:ext>
                        </a:extLst>
                      </p:cNvPr>
                      <p:cNvPicPr/>
                      <p:nvPr/>
                    </p:nvPicPr>
                    <p:blipFill>
                      <a:blip r:embed="rId3"/>
                      <a:stretch>
                        <a:fillRect/>
                      </a:stretch>
                    </p:blipFill>
                    <p:spPr>
                      <a:xfrm>
                        <a:off x="534829" y="1037814"/>
                        <a:ext cx="9340850" cy="259080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34CB0B8D-36E4-47CE-BAFD-C95CFD5F3022}"/>
              </a:ext>
            </a:extLst>
          </p:cNvPr>
          <p:cNvGraphicFramePr>
            <a:graphicFrameLocks noChangeAspect="1"/>
          </p:cNvGraphicFramePr>
          <p:nvPr>
            <p:extLst>
              <p:ext uri="{D42A27DB-BD31-4B8C-83A1-F6EECF244321}">
                <p14:modId xmlns:p14="http://schemas.microsoft.com/office/powerpoint/2010/main" val="4099484527"/>
              </p:ext>
            </p:extLst>
          </p:nvPr>
        </p:nvGraphicFramePr>
        <p:xfrm>
          <a:off x="534829" y="1038202"/>
          <a:ext cx="8284051" cy="2959355"/>
        </p:xfrm>
        <a:graphic>
          <a:graphicData uri="http://schemas.openxmlformats.org/presentationml/2006/ole">
            <mc:AlternateContent xmlns:mc="http://schemas.openxmlformats.org/markup-compatibility/2006">
              <mc:Choice xmlns:v="urn:schemas-microsoft-com:vml" Requires="v">
                <p:oleObj name="Worksheet" r:id="rId4" imgW="5204425" imgH="1859296" progId="Excel.Sheet.12">
                  <p:embed/>
                </p:oleObj>
              </mc:Choice>
              <mc:Fallback>
                <p:oleObj name="Worksheet" r:id="rId4" imgW="5204425" imgH="1859296" progId="Excel.Sheet.12">
                  <p:embed/>
                  <p:pic>
                    <p:nvPicPr>
                      <p:cNvPr id="6" name="Object 5">
                        <a:extLst>
                          <a:ext uri="{FF2B5EF4-FFF2-40B4-BE49-F238E27FC236}">
                            <a16:creationId xmlns:a16="http://schemas.microsoft.com/office/drawing/2014/main" id="{34CB0B8D-36E4-47CE-BAFD-C95CFD5F3022}"/>
                          </a:ext>
                        </a:extLst>
                      </p:cNvPr>
                      <p:cNvPicPr/>
                      <p:nvPr/>
                    </p:nvPicPr>
                    <p:blipFill>
                      <a:blip r:embed="rId5"/>
                      <a:stretch>
                        <a:fillRect/>
                      </a:stretch>
                    </p:blipFill>
                    <p:spPr>
                      <a:xfrm>
                        <a:off x="534829" y="1038202"/>
                        <a:ext cx="8284051" cy="295935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B77BBEBB-595A-4FBA-9B02-5377F3BBC89F}"/>
              </a:ext>
            </a:extLst>
          </p:cNvPr>
          <p:cNvGraphicFramePr>
            <a:graphicFrameLocks noChangeAspect="1"/>
          </p:cNvGraphicFramePr>
          <p:nvPr>
            <p:extLst>
              <p:ext uri="{D42A27DB-BD31-4B8C-83A1-F6EECF244321}">
                <p14:modId xmlns:p14="http://schemas.microsoft.com/office/powerpoint/2010/main" val="3199058017"/>
              </p:ext>
            </p:extLst>
          </p:nvPr>
        </p:nvGraphicFramePr>
        <p:xfrm>
          <a:off x="557371" y="1037021"/>
          <a:ext cx="11099800" cy="2959100"/>
        </p:xfrm>
        <a:graphic>
          <a:graphicData uri="http://schemas.openxmlformats.org/presentationml/2006/ole">
            <mc:AlternateContent xmlns:mc="http://schemas.openxmlformats.org/markup-compatibility/2006">
              <mc:Choice xmlns:v="urn:schemas-microsoft-com:vml" Requires="v">
                <p:oleObj name="Worksheet" r:id="rId6" imgW="6972406" imgH="1859296" progId="Excel.Sheet.12">
                  <p:embed/>
                </p:oleObj>
              </mc:Choice>
              <mc:Fallback>
                <p:oleObj name="Worksheet" r:id="rId6" imgW="6972406" imgH="1859296" progId="Excel.Sheet.12">
                  <p:embed/>
                  <p:pic>
                    <p:nvPicPr>
                      <p:cNvPr id="7" name="Object 6">
                        <a:extLst>
                          <a:ext uri="{FF2B5EF4-FFF2-40B4-BE49-F238E27FC236}">
                            <a16:creationId xmlns:a16="http://schemas.microsoft.com/office/drawing/2014/main" id="{B77BBEBB-595A-4FBA-9B02-5377F3BBC89F}"/>
                          </a:ext>
                        </a:extLst>
                      </p:cNvPr>
                      <p:cNvPicPr/>
                      <p:nvPr/>
                    </p:nvPicPr>
                    <p:blipFill>
                      <a:blip r:embed="rId7"/>
                      <a:stretch>
                        <a:fillRect/>
                      </a:stretch>
                    </p:blipFill>
                    <p:spPr>
                      <a:xfrm>
                        <a:off x="557371" y="1037021"/>
                        <a:ext cx="11099800" cy="2959100"/>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483A7AED-F49A-4600-A2CD-98AE098DE188}"/>
              </a:ext>
            </a:extLst>
          </p:cNvPr>
          <p:cNvSpPr txBox="1"/>
          <p:nvPr/>
        </p:nvSpPr>
        <p:spPr>
          <a:xfrm>
            <a:off x="9424941" y="2193405"/>
            <a:ext cx="2767059" cy="646331"/>
          </a:xfrm>
          <a:prstGeom prst="rect">
            <a:avLst/>
          </a:prstGeom>
          <a:noFill/>
        </p:spPr>
        <p:txBody>
          <a:bodyPr wrap="square" rtlCol="0">
            <a:spAutoFit/>
          </a:bodyPr>
          <a:lstStyle/>
          <a:p>
            <a:r>
              <a:rPr lang="en-US"/>
              <a:t>Sort on the basis of </a:t>
            </a:r>
            <a:r>
              <a:rPr lang="en-US" err="1"/>
              <a:t>Max_Needed_Allocation</a:t>
            </a:r>
            <a:endParaRPr lang="en-IN"/>
          </a:p>
        </p:txBody>
      </p:sp>
      <p:sp>
        <p:nvSpPr>
          <p:cNvPr id="3" name="TextBox 2">
            <a:extLst>
              <a:ext uri="{FF2B5EF4-FFF2-40B4-BE49-F238E27FC236}">
                <a16:creationId xmlns:a16="http://schemas.microsoft.com/office/drawing/2014/main" id="{39E76E56-D04C-4460-BB98-DEAB272BB32B}"/>
              </a:ext>
            </a:extLst>
          </p:cNvPr>
          <p:cNvSpPr txBox="1"/>
          <p:nvPr/>
        </p:nvSpPr>
        <p:spPr>
          <a:xfrm>
            <a:off x="4776595" y="4255794"/>
            <a:ext cx="4100659" cy="369332"/>
          </a:xfrm>
          <a:prstGeom prst="rect">
            <a:avLst/>
          </a:prstGeom>
          <a:noFill/>
        </p:spPr>
        <p:txBody>
          <a:bodyPr wrap="square" rtlCol="0">
            <a:spAutoFit/>
          </a:bodyPr>
          <a:lstStyle/>
          <a:p>
            <a:r>
              <a:rPr lang="en-IN"/>
              <a:t>Available = [4 5 2 4 7].</a:t>
            </a:r>
          </a:p>
        </p:txBody>
      </p:sp>
      <p:sp>
        <p:nvSpPr>
          <p:cNvPr id="5" name="TextBox 4">
            <a:extLst>
              <a:ext uri="{FF2B5EF4-FFF2-40B4-BE49-F238E27FC236}">
                <a16:creationId xmlns:a16="http://schemas.microsoft.com/office/drawing/2014/main" id="{E4B69CDA-2EDA-48D6-90B2-C2854938D7FE}"/>
              </a:ext>
            </a:extLst>
          </p:cNvPr>
          <p:cNvSpPr txBox="1"/>
          <p:nvPr/>
        </p:nvSpPr>
        <p:spPr>
          <a:xfrm>
            <a:off x="2309567" y="5137607"/>
            <a:ext cx="6919274" cy="1200329"/>
          </a:xfrm>
          <a:prstGeom prst="rect">
            <a:avLst/>
          </a:prstGeom>
          <a:noFill/>
        </p:spPr>
        <p:txBody>
          <a:bodyPr wrap="square" rtlCol="0">
            <a:spAutoFit/>
          </a:bodyPr>
          <a:lstStyle/>
          <a:p>
            <a:r>
              <a:rPr lang="en-US" err="1"/>
              <a:t>Max_Needed_Allocation</a:t>
            </a:r>
            <a:r>
              <a:rPr lang="en-US"/>
              <a:t>(P3) = 2</a:t>
            </a:r>
          </a:p>
          <a:p>
            <a:r>
              <a:rPr lang="en-US"/>
              <a:t>Min Available = 2</a:t>
            </a:r>
          </a:p>
          <a:p>
            <a:r>
              <a:rPr lang="en-US" err="1"/>
              <a:t>Max_Needed_Allocation</a:t>
            </a:r>
            <a:r>
              <a:rPr lang="en-US"/>
              <a:t> &lt;= Min Available</a:t>
            </a:r>
          </a:p>
          <a:p>
            <a:r>
              <a:rPr lang="en-US" b="1"/>
              <a:t>=&gt; P3 can be executed </a:t>
            </a:r>
            <a:endParaRPr lang="en-IN" b="1"/>
          </a:p>
        </p:txBody>
      </p:sp>
      <p:sp>
        <p:nvSpPr>
          <p:cNvPr id="9" name="TextBox 8">
            <a:extLst>
              <a:ext uri="{FF2B5EF4-FFF2-40B4-BE49-F238E27FC236}">
                <a16:creationId xmlns:a16="http://schemas.microsoft.com/office/drawing/2014/main" id="{9559C343-71E9-4733-9A7F-DC378E6F7270}"/>
              </a:ext>
            </a:extLst>
          </p:cNvPr>
          <p:cNvSpPr txBox="1"/>
          <p:nvPr/>
        </p:nvSpPr>
        <p:spPr>
          <a:xfrm>
            <a:off x="4766428" y="4249226"/>
            <a:ext cx="3940404" cy="369332"/>
          </a:xfrm>
          <a:prstGeom prst="rect">
            <a:avLst/>
          </a:prstGeom>
          <a:noFill/>
        </p:spPr>
        <p:txBody>
          <a:bodyPr wrap="square" rtlCol="0">
            <a:spAutoFit/>
          </a:bodyPr>
          <a:lstStyle/>
          <a:p>
            <a:r>
              <a:rPr lang="en-US"/>
              <a:t>Available += Allocation(P3)</a:t>
            </a:r>
            <a:endParaRPr lang="en-IN"/>
          </a:p>
        </p:txBody>
      </p:sp>
      <p:sp>
        <p:nvSpPr>
          <p:cNvPr id="10" name="TextBox 9">
            <a:extLst>
              <a:ext uri="{FF2B5EF4-FFF2-40B4-BE49-F238E27FC236}">
                <a16:creationId xmlns:a16="http://schemas.microsoft.com/office/drawing/2014/main" id="{8EC8CBA8-E07C-4286-B919-82E2BB372AF9}"/>
              </a:ext>
            </a:extLst>
          </p:cNvPr>
          <p:cNvSpPr txBox="1"/>
          <p:nvPr/>
        </p:nvSpPr>
        <p:spPr>
          <a:xfrm>
            <a:off x="4776595" y="4249226"/>
            <a:ext cx="2714920" cy="369332"/>
          </a:xfrm>
          <a:prstGeom prst="rect">
            <a:avLst/>
          </a:prstGeom>
          <a:noFill/>
        </p:spPr>
        <p:txBody>
          <a:bodyPr wrap="square" rtlCol="0">
            <a:spAutoFit/>
          </a:bodyPr>
          <a:lstStyle/>
          <a:p>
            <a:r>
              <a:rPr lang="en-US"/>
              <a:t>Available = [</a:t>
            </a:r>
            <a:r>
              <a:rPr lang="en-IN"/>
              <a:t>6 8 4 4 8]</a:t>
            </a:r>
          </a:p>
        </p:txBody>
      </p:sp>
      <p:sp>
        <p:nvSpPr>
          <p:cNvPr id="11" name="TextBox 10">
            <a:extLst>
              <a:ext uri="{FF2B5EF4-FFF2-40B4-BE49-F238E27FC236}">
                <a16:creationId xmlns:a16="http://schemas.microsoft.com/office/drawing/2014/main" id="{F1CF104E-151E-49A2-977E-3AFD7D433368}"/>
              </a:ext>
            </a:extLst>
          </p:cNvPr>
          <p:cNvSpPr txBox="1"/>
          <p:nvPr/>
        </p:nvSpPr>
        <p:spPr>
          <a:xfrm>
            <a:off x="2309567" y="5140777"/>
            <a:ext cx="4524866" cy="1200329"/>
          </a:xfrm>
          <a:prstGeom prst="rect">
            <a:avLst/>
          </a:prstGeom>
          <a:noFill/>
        </p:spPr>
        <p:txBody>
          <a:bodyPr wrap="square" lIns="91440" tIns="45720" rIns="91440" bIns="45720" rtlCol="0" anchor="t">
            <a:spAutoFit/>
          </a:bodyPr>
          <a:lstStyle/>
          <a:p>
            <a:r>
              <a:rPr lang="en-US" err="1"/>
              <a:t>Max_Needed_Allocation</a:t>
            </a:r>
            <a:r>
              <a:rPr lang="en-US"/>
              <a:t>(P1) = 3</a:t>
            </a:r>
          </a:p>
          <a:p>
            <a:r>
              <a:rPr lang="en-US"/>
              <a:t>Min Available = 4</a:t>
            </a:r>
          </a:p>
          <a:p>
            <a:r>
              <a:rPr lang="en-US" err="1"/>
              <a:t>Max_Needed_Alloction</a:t>
            </a:r>
            <a:r>
              <a:rPr lang="en-US"/>
              <a:t> &lt;= Min Available</a:t>
            </a:r>
          </a:p>
          <a:p>
            <a:r>
              <a:rPr lang="en-US" b="1"/>
              <a:t>=&gt; P1 can be executed</a:t>
            </a:r>
            <a:endParaRPr lang="en-IN" b="1"/>
          </a:p>
        </p:txBody>
      </p:sp>
      <p:sp>
        <p:nvSpPr>
          <p:cNvPr id="12" name="TextBox 11">
            <a:extLst>
              <a:ext uri="{FF2B5EF4-FFF2-40B4-BE49-F238E27FC236}">
                <a16:creationId xmlns:a16="http://schemas.microsoft.com/office/drawing/2014/main" id="{2C58B8F4-1D7E-4E0B-83A0-A8B8CDD2DD84}"/>
              </a:ext>
            </a:extLst>
          </p:cNvPr>
          <p:cNvSpPr txBox="1"/>
          <p:nvPr/>
        </p:nvSpPr>
        <p:spPr>
          <a:xfrm>
            <a:off x="4766428" y="4267087"/>
            <a:ext cx="2856321" cy="369332"/>
          </a:xfrm>
          <a:prstGeom prst="rect">
            <a:avLst/>
          </a:prstGeom>
          <a:noFill/>
        </p:spPr>
        <p:txBody>
          <a:bodyPr wrap="square" rtlCol="0">
            <a:spAutoFit/>
          </a:bodyPr>
          <a:lstStyle/>
          <a:p>
            <a:r>
              <a:rPr lang="en-US"/>
              <a:t>Available += Allocation(P1)</a:t>
            </a:r>
            <a:endParaRPr lang="en-IN"/>
          </a:p>
        </p:txBody>
      </p:sp>
      <p:sp>
        <p:nvSpPr>
          <p:cNvPr id="13" name="TextBox 12">
            <a:extLst>
              <a:ext uri="{FF2B5EF4-FFF2-40B4-BE49-F238E27FC236}">
                <a16:creationId xmlns:a16="http://schemas.microsoft.com/office/drawing/2014/main" id="{4AF5751C-C631-4864-8E74-3F106AB48F86}"/>
              </a:ext>
            </a:extLst>
          </p:cNvPr>
          <p:cNvSpPr txBox="1"/>
          <p:nvPr/>
        </p:nvSpPr>
        <p:spPr>
          <a:xfrm>
            <a:off x="4766428" y="4243609"/>
            <a:ext cx="2931736" cy="369332"/>
          </a:xfrm>
          <a:prstGeom prst="rect">
            <a:avLst/>
          </a:prstGeom>
          <a:noFill/>
        </p:spPr>
        <p:txBody>
          <a:bodyPr wrap="square" rtlCol="0">
            <a:spAutoFit/>
          </a:bodyPr>
          <a:lstStyle/>
          <a:p>
            <a:r>
              <a:rPr lang="en-US"/>
              <a:t>Available = [</a:t>
            </a:r>
            <a:r>
              <a:rPr lang="en-IN"/>
              <a:t>6 12 4 9 8]</a:t>
            </a:r>
          </a:p>
        </p:txBody>
      </p:sp>
      <p:sp>
        <p:nvSpPr>
          <p:cNvPr id="15" name="TextBox 14">
            <a:extLst>
              <a:ext uri="{FF2B5EF4-FFF2-40B4-BE49-F238E27FC236}">
                <a16:creationId xmlns:a16="http://schemas.microsoft.com/office/drawing/2014/main" id="{C3F565A1-E1C5-47BF-89CC-5243D39BC62A}"/>
              </a:ext>
            </a:extLst>
          </p:cNvPr>
          <p:cNvSpPr txBox="1"/>
          <p:nvPr/>
        </p:nvSpPr>
        <p:spPr>
          <a:xfrm>
            <a:off x="2309567" y="5139559"/>
            <a:ext cx="4392891" cy="1477328"/>
          </a:xfrm>
          <a:prstGeom prst="rect">
            <a:avLst/>
          </a:prstGeom>
          <a:noFill/>
        </p:spPr>
        <p:txBody>
          <a:bodyPr wrap="square" rtlCol="0">
            <a:spAutoFit/>
          </a:bodyPr>
          <a:lstStyle/>
          <a:p>
            <a:r>
              <a:rPr lang="en-US" err="1"/>
              <a:t>Max_Needed_Allocation</a:t>
            </a:r>
            <a:r>
              <a:rPr lang="en-US"/>
              <a:t>(P2) = 3</a:t>
            </a:r>
          </a:p>
          <a:p>
            <a:r>
              <a:rPr lang="en-US"/>
              <a:t>Min Available = 4</a:t>
            </a:r>
          </a:p>
          <a:p>
            <a:r>
              <a:rPr lang="en-US" err="1"/>
              <a:t>Max_Needed_Alloction</a:t>
            </a:r>
            <a:r>
              <a:rPr lang="en-US"/>
              <a:t> &lt;= Min Available</a:t>
            </a:r>
          </a:p>
          <a:p>
            <a:r>
              <a:rPr lang="en-US" b="1"/>
              <a:t>=&gt; P2 can be executed</a:t>
            </a:r>
          </a:p>
          <a:p>
            <a:endParaRPr lang="en-IN"/>
          </a:p>
        </p:txBody>
      </p:sp>
      <p:sp>
        <p:nvSpPr>
          <p:cNvPr id="16" name="TextBox 15">
            <a:extLst>
              <a:ext uri="{FF2B5EF4-FFF2-40B4-BE49-F238E27FC236}">
                <a16:creationId xmlns:a16="http://schemas.microsoft.com/office/drawing/2014/main" id="{04C0B3C8-91FB-4227-8C73-DBB057098B12}"/>
              </a:ext>
            </a:extLst>
          </p:cNvPr>
          <p:cNvSpPr txBox="1"/>
          <p:nvPr/>
        </p:nvSpPr>
        <p:spPr>
          <a:xfrm>
            <a:off x="4782121" y="4250599"/>
            <a:ext cx="2960016" cy="369332"/>
          </a:xfrm>
          <a:prstGeom prst="rect">
            <a:avLst/>
          </a:prstGeom>
          <a:noFill/>
        </p:spPr>
        <p:txBody>
          <a:bodyPr wrap="square" rtlCol="0">
            <a:spAutoFit/>
          </a:bodyPr>
          <a:lstStyle/>
          <a:p>
            <a:r>
              <a:rPr lang="en-IN"/>
              <a:t>Available += Allocation(P2)</a:t>
            </a:r>
          </a:p>
        </p:txBody>
      </p:sp>
      <p:sp>
        <p:nvSpPr>
          <p:cNvPr id="17" name="TextBox 16">
            <a:extLst>
              <a:ext uri="{FF2B5EF4-FFF2-40B4-BE49-F238E27FC236}">
                <a16:creationId xmlns:a16="http://schemas.microsoft.com/office/drawing/2014/main" id="{AE669C4A-031F-4C50-B606-ADBA31C157B5}"/>
              </a:ext>
            </a:extLst>
          </p:cNvPr>
          <p:cNvSpPr txBox="1"/>
          <p:nvPr/>
        </p:nvSpPr>
        <p:spPr>
          <a:xfrm>
            <a:off x="4782121" y="4246951"/>
            <a:ext cx="2873517" cy="369332"/>
          </a:xfrm>
          <a:prstGeom prst="rect">
            <a:avLst/>
          </a:prstGeom>
          <a:noFill/>
        </p:spPr>
        <p:txBody>
          <a:bodyPr wrap="square" rtlCol="0">
            <a:spAutoFit/>
          </a:bodyPr>
          <a:lstStyle/>
          <a:p>
            <a:r>
              <a:rPr lang="en-IN"/>
              <a:t>Available = [8 12 4 15 13]</a:t>
            </a:r>
          </a:p>
        </p:txBody>
      </p:sp>
      <p:sp>
        <p:nvSpPr>
          <p:cNvPr id="18" name="TextBox 17">
            <a:extLst>
              <a:ext uri="{FF2B5EF4-FFF2-40B4-BE49-F238E27FC236}">
                <a16:creationId xmlns:a16="http://schemas.microsoft.com/office/drawing/2014/main" id="{05025581-D35B-4CA9-B25C-527C939BAAAD}"/>
              </a:ext>
            </a:extLst>
          </p:cNvPr>
          <p:cNvSpPr txBox="1"/>
          <p:nvPr/>
        </p:nvSpPr>
        <p:spPr>
          <a:xfrm>
            <a:off x="6834433" y="4991319"/>
            <a:ext cx="3440783" cy="646331"/>
          </a:xfrm>
          <a:prstGeom prst="rect">
            <a:avLst/>
          </a:prstGeom>
          <a:noFill/>
        </p:spPr>
        <p:txBody>
          <a:bodyPr wrap="square" rtlCol="0">
            <a:spAutoFit/>
          </a:bodyPr>
          <a:lstStyle/>
          <a:p>
            <a:r>
              <a:rPr lang="en-US"/>
              <a:t>Continuing in a similar manner for all processes……</a:t>
            </a:r>
            <a:endParaRPr lang="en-IN"/>
          </a:p>
        </p:txBody>
      </p:sp>
      <p:graphicFrame>
        <p:nvGraphicFramePr>
          <p:cNvPr id="20" name="Object 19">
            <a:extLst>
              <a:ext uri="{FF2B5EF4-FFF2-40B4-BE49-F238E27FC236}">
                <a16:creationId xmlns:a16="http://schemas.microsoft.com/office/drawing/2014/main" id="{758B5E66-6B64-4EC3-8369-6B36919D1670}"/>
              </a:ext>
            </a:extLst>
          </p:cNvPr>
          <p:cNvGraphicFramePr>
            <a:graphicFrameLocks noChangeAspect="1"/>
          </p:cNvGraphicFramePr>
          <p:nvPr>
            <p:extLst>
              <p:ext uri="{D42A27DB-BD31-4B8C-83A1-F6EECF244321}">
                <p14:modId xmlns:p14="http://schemas.microsoft.com/office/powerpoint/2010/main" val="802651808"/>
              </p:ext>
            </p:extLst>
          </p:nvPr>
        </p:nvGraphicFramePr>
        <p:xfrm>
          <a:off x="229755" y="1167359"/>
          <a:ext cx="11689567" cy="2698422"/>
        </p:xfrm>
        <a:graphic>
          <a:graphicData uri="http://schemas.openxmlformats.org/presentationml/2006/ole">
            <mc:AlternateContent xmlns:mc="http://schemas.openxmlformats.org/markup-compatibility/2006">
              <mc:Choice xmlns:v="urn:schemas-microsoft-com:vml" Requires="v">
                <p:oleObj name="Worksheet" r:id="rId8" imgW="8785895" imgH="2026857" progId="Excel.Sheet.12">
                  <p:embed/>
                </p:oleObj>
              </mc:Choice>
              <mc:Fallback>
                <p:oleObj name="Worksheet" r:id="rId8" imgW="8785895" imgH="2026857" progId="Excel.Sheet.12">
                  <p:embed/>
                  <p:pic>
                    <p:nvPicPr>
                      <p:cNvPr id="20" name="Object 19">
                        <a:extLst>
                          <a:ext uri="{FF2B5EF4-FFF2-40B4-BE49-F238E27FC236}">
                            <a16:creationId xmlns:a16="http://schemas.microsoft.com/office/drawing/2014/main" id="{758B5E66-6B64-4EC3-8369-6B36919D1670}"/>
                          </a:ext>
                        </a:extLst>
                      </p:cNvPr>
                      <p:cNvPicPr/>
                      <p:nvPr/>
                    </p:nvPicPr>
                    <p:blipFill>
                      <a:blip r:embed="rId9"/>
                      <a:stretch>
                        <a:fillRect/>
                      </a:stretch>
                    </p:blipFill>
                    <p:spPr>
                      <a:xfrm>
                        <a:off x="229755" y="1167359"/>
                        <a:ext cx="11689567" cy="2698422"/>
                      </a:xfrm>
                      <a:prstGeom prst="rect">
                        <a:avLst/>
                      </a:prstGeom>
                    </p:spPr>
                  </p:pic>
                </p:oleObj>
              </mc:Fallback>
            </mc:AlternateContent>
          </a:graphicData>
        </a:graphic>
      </p:graphicFrame>
      <p:sp>
        <p:nvSpPr>
          <p:cNvPr id="21" name="TextBox 20">
            <a:extLst>
              <a:ext uri="{FF2B5EF4-FFF2-40B4-BE49-F238E27FC236}">
                <a16:creationId xmlns:a16="http://schemas.microsoft.com/office/drawing/2014/main" id="{4A9A20B7-24EE-458C-A160-0C883958D9F7}"/>
              </a:ext>
            </a:extLst>
          </p:cNvPr>
          <p:cNvSpPr txBox="1"/>
          <p:nvPr/>
        </p:nvSpPr>
        <p:spPr>
          <a:xfrm>
            <a:off x="3604789" y="4571906"/>
            <a:ext cx="5624052" cy="369332"/>
          </a:xfrm>
          <a:prstGeom prst="rect">
            <a:avLst/>
          </a:prstGeom>
          <a:noFill/>
        </p:spPr>
        <p:txBody>
          <a:bodyPr wrap="square" rtlCol="0">
            <a:spAutoFit/>
          </a:bodyPr>
          <a:lstStyle/>
          <a:p>
            <a:r>
              <a:rPr lang="en-US"/>
              <a:t>Safe Sequence = </a:t>
            </a:r>
            <a:r>
              <a:rPr lang="en-US" b="1">
                <a:solidFill>
                  <a:schemeClr val="accent1">
                    <a:lumMod val="60000"/>
                    <a:lumOff val="40000"/>
                  </a:schemeClr>
                </a:solidFill>
              </a:rPr>
              <a:t>P3 P</a:t>
            </a:r>
            <a:r>
              <a:rPr lang="en-US" b="1">
                <a:solidFill>
                  <a:schemeClr val="accent1">
                    <a:lumMod val="60000"/>
                    <a:lumOff val="40000"/>
                  </a:schemeClr>
                </a:solidFill>
                <a:latin typeface="Arial" panose="020B0604020202020204" pitchFamily="34" charset="0"/>
                <a:cs typeface="Arial" panose="020B0604020202020204" pitchFamily="34" charset="0"/>
              </a:rPr>
              <a:t>1</a:t>
            </a:r>
            <a:r>
              <a:rPr lang="en-US" b="1">
                <a:solidFill>
                  <a:schemeClr val="accent1">
                    <a:lumMod val="60000"/>
                    <a:lumOff val="40000"/>
                  </a:schemeClr>
                </a:solidFill>
              </a:rPr>
              <a:t> P2 P4 P0 P5 P6 P7</a:t>
            </a:r>
            <a:endParaRPr lang="en-IN" b="1">
              <a:solidFill>
                <a:schemeClr val="accent1">
                  <a:lumMod val="60000"/>
                  <a:lumOff val="40000"/>
                </a:schemeClr>
              </a:solidFill>
            </a:endParaRPr>
          </a:p>
        </p:txBody>
      </p:sp>
    </p:spTree>
    <p:extLst>
      <p:ext uri="{BB962C8B-B14F-4D97-AF65-F5344CB8AC3E}">
        <p14:creationId xmlns:p14="http://schemas.microsoft.com/office/powerpoint/2010/main" val="1544814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xit" presetSubtype="0" fill="hold" nodeType="clickEffect">
                                  <p:stCondLst>
                                    <p:cond delay="0"/>
                                  </p:stCondLst>
                                  <p:childTnLst>
                                    <p:animEffect transition="out" filter="fade">
                                      <p:cBhvr>
                                        <p:cTn id="11" dur="1000"/>
                                        <p:tgtEl>
                                          <p:spTgt spid="4"/>
                                        </p:tgtEl>
                                      </p:cBhvr>
                                    </p:animEffect>
                                    <p:anim calcmode="lin" valueType="num">
                                      <p:cBhvr>
                                        <p:cTn id="12" dur="1000"/>
                                        <p:tgtEl>
                                          <p:spTgt spid="4"/>
                                        </p:tgtEl>
                                        <p:attrNameLst>
                                          <p:attrName>ppt_x</p:attrName>
                                        </p:attrNameLst>
                                      </p:cBhvr>
                                      <p:tavLst>
                                        <p:tav tm="0">
                                          <p:val>
                                            <p:strVal val="ppt_x"/>
                                          </p:val>
                                        </p:tav>
                                        <p:tav tm="100000">
                                          <p:val>
                                            <p:strVal val="ppt_x"/>
                                          </p:val>
                                        </p:tav>
                                      </p:tavLst>
                                    </p:anim>
                                    <p:anim calcmode="lin" valueType="num">
                                      <p:cBhvr>
                                        <p:cTn id="13" dur="1000"/>
                                        <p:tgtEl>
                                          <p:spTgt spid="4"/>
                                        </p:tgtEl>
                                        <p:attrNameLst>
                                          <p:attrName>ppt_y</p:attrName>
                                        </p:attrNameLst>
                                      </p:cBhvr>
                                      <p:tavLst>
                                        <p:tav tm="0">
                                          <p:val>
                                            <p:strVal val="ppt_y"/>
                                          </p:val>
                                        </p:tav>
                                        <p:tav tm="100000">
                                          <p:val>
                                            <p:strVal val="ppt_y+.1"/>
                                          </p:val>
                                        </p:tav>
                                      </p:tavLst>
                                    </p:anim>
                                    <p:set>
                                      <p:cBhvr>
                                        <p:cTn id="14" dur="1" fill="hold">
                                          <p:stCondLst>
                                            <p:cond delay="9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xit" presetSubtype="0" fill="hold" nodeType="clickEffect">
                                  <p:stCondLst>
                                    <p:cond delay="0"/>
                                  </p:stCondLst>
                                  <p:childTnLst>
                                    <p:animEffect transition="out" filter="fade">
                                      <p:cBhvr>
                                        <p:cTn id="30" dur="1000"/>
                                        <p:tgtEl>
                                          <p:spTgt spid="6"/>
                                        </p:tgtEl>
                                      </p:cBhvr>
                                    </p:animEffect>
                                    <p:anim calcmode="lin" valueType="num">
                                      <p:cBhvr>
                                        <p:cTn id="31" dur="1000"/>
                                        <p:tgtEl>
                                          <p:spTgt spid="6"/>
                                        </p:tgtEl>
                                        <p:attrNameLst>
                                          <p:attrName>ppt_x</p:attrName>
                                        </p:attrNameLst>
                                      </p:cBhvr>
                                      <p:tavLst>
                                        <p:tav tm="0">
                                          <p:val>
                                            <p:strVal val="ppt_x"/>
                                          </p:val>
                                        </p:tav>
                                        <p:tav tm="100000">
                                          <p:val>
                                            <p:strVal val="ppt_x"/>
                                          </p:val>
                                        </p:tav>
                                      </p:tavLst>
                                    </p:anim>
                                    <p:anim calcmode="lin" valueType="num">
                                      <p:cBhvr>
                                        <p:cTn id="32" dur="1000"/>
                                        <p:tgtEl>
                                          <p:spTgt spid="6"/>
                                        </p:tgtEl>
                                        <p:attrNameLst>
                                          <p:attrName>ppt_y</p:attrName>
                                        </p:attrNameLst>
                                      </p:cBhvr>
                                      <p:tavLst>
                                        <p:tav tm="0">
                                          <p:val>
                                            <p:strVal val="ppt_y"/>
                                          </p:val>
                                        </p:tav>
                                        <p:tav tm="100000">
                                          <p:val>
                                            <p:strVal val="ppt_y+.1"/>
                                          </p:val>
                                        </p:tav>
                                      </p:tavLst>
                                    </p:anim>
                                    <p:set>
                                      <p:cBhvr>
                                        <p:cTn id="33" dur="1" fill="hold">
                                          <p:stCondLst>
                                            <p:cond delay="999"/>
                                          </p:stCondLst>
                                        </p:cTn>
                                        <p:tgtEl>
                                          <p:spTgt spid="6"/>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8"/>
                                        </p:tgtEl>
                                      </p:cBhvr>
                                    </p:animEffect>
                                    <p:set>
                                      <p:cBhvr>
                                        <p:cTn id="38" dur="1" fill="hold">
                                          <p:stCondLst>
                                            <p:cond delay="499"/>
                                          </p:stCondLst>
                                        </p:cTn>
                                        <p:tgtEl>
                                          <p:spTgt spid="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1000"/>
                                        <p:tgtEl>
                                          <p:spTgt spid="7"/>
                                        </p:tgtEl>
                                      </p:cBhvr>
                                    </p:animEffect>
                                    <p:anim calcmode="lin" valueType="num">
                                      <p:cBhvr>
                                        <p:cTn id="44" dur="1000" fill="hold"/>
                                        <p:tgtEl>
                                          <p:spTgt spid="7"/>
                                        </p:tgtEl>
                                        <p:attrNameLst>
                                          <p:attrName>ppt_x</p:attrName>
                                        </p:attrNameLst>
                                      </p:cBhvr>
                                      <p:tavLst>
                                        <p:tav tm="0">
                                          <p:val>
                                            <p:strVal val="#ppt_x"/>
                                          </p:val>
                                        </p:tav>
                                        <p:tav tm="100000">
                                          <p:val>
                                            <p:strVal val="#ppt_x"/>
                                          </p:val>
                                        </p:tav>
                                      </p:tavLst>
                                    </p:anim>
                                    <p:anim calcmode="lin" valueType="num">
                                      <p:cBhvr>
                                        <p:cTn id="4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0" end="0"/>
                                            </p:txEl>
                                          </p:spTgt>
                                        </p:tgtEl>
                                        <p:attrNameLst>
                                          <p:attrName>style.visibility</p:attrName>
                                        </p:attrNameLst>
                                      </p:cBhvr>
                                      <p:to>
                                        <p:strVal val="visible"/>
                                      </p:to>
                                    </p:set>
                                    <p:animEffect transition="in" filter="fade">
                                      <p:cBhvr>
                                        <p:cTn id="50" dur="500"/>
                                        <p:tgtEl>
                                          <p:spTgt spid="3">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
                                            <p:txEl>
                                              <p:pRg st="0" end="0"/>
                                            </p:txEl>
                                          </p:spTgt>
                                        </p:tgtEl>
                                        <p:attrNameLst>
                                          <p:attrName>style.visibility</p:attrName>
                                        </p:attrNameLst>
                                      </p:cBhvr>
                                      <p:to>
                                        <p:strVal val="visible"/>
                                      </p:to>
                                    </p:set>
                                    <p:animEffect transition="in" filter="fade">
                                      <p:cBhvr>
                                        <p:cTn id="55" dur="500"/>
                                        <p:tgtEl>
                                          <p:spTgt spid="5">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
                                            <p:txEl>
                                              <p:pRg st="1" end="1"/>
                                            </p:txEl>
                                          </p:spTgt>
                                        </p:tgtEl>
                                        <p:attrNameLst>
                                          <p:attrName>style.visibility</p:attrName>
                                        </p:attrNameLst>
                                      </p:cBhvr>
                                      <p:to>
                                        <p:strVal val="visible"/>
                                      </p:to>
                                    </p:set>
                                    <p:animEffect transition="in" filter="fade">
                                      <p:cBhvr>
                                        <p:cTn id="60" dur="500"/>
                                        <p:tgtEl>
                                          <p:spTgt spid="5">
                                            <p:txEl>
                                              <p:pRg st="1" end="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
                                            <p:txEl>
                                              <p:pRg st="2" end="2"/>
                                            </p:txEl>
                                          </p:spTgt>
                                        </p:tgtEl>
                                        <p:attrNameLst>
                                          <p:attrName>style.visibility</p:attrName>
                                        </p:attrNameLst>
                                      </p:cBhvr>
                                      <p:to>
                                        <p:strVal val="visible"/>
                                      </p:to>
                                    </p:set>
                                    <p:animEffect transition="in" filter="fade">
                                      <p:cBhvr>
                                        <p:cTn id="65" dur="500"/>
                                        <p:tgtEl>
                                          <p:spTgt spid="5">
                                            <p:txEl>
                                              <p:pRg st="2" end="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5">
                                            <p:txEl>
                                              <p:pRg st="3" end="3"/>
                                            </p:txEl>
                                          </p:spTgt>
                                        </p:tgtEl>
                                        <p:attrNameLst>
                                          <p:attrName>style.visibility</p:attrName>
                                        </p:attrNameLst>
                                      </p:cBhvr>
                                      <p:to>
                                        <p:strVal val="visible"/>
                                      </p:to>
                                    </p:set>
                                    <p:animEffect transition="in" filter="fade">
                                      <p:cBhvr>
                                        <p:cTn id="70" dur="500"/>
                                        <p:tgtEl>
                                          <p:spTgt spid="5">
                                            <p:txEl>
                                              <p:pRg st="3" end="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0" nodeType="clickEffect">
                                  <p:stCondLst>
                                    <p:cond delay="0"/>
                                  </p:stCondLst>
                                  <p:childTnLst>
                                    <p:animEffect transition="out" filter="fade">
                                      <p:cBhvr>
                                        <p:cTn id="74" dur="500"/>
                                        <p:tgtEl>
                                          <p:spTgt spid="3">
                                            <p:txEl>
                                              <p:pRg st="0" end="0"/>
                                            </p:txEl>
                                          </p:spTgt>
                                        </p:tgtEl>
                                      </p:cBhvr>
                                    </p:animEffect>
                                    <p:set>
                                      <p:cBhvr>
                                        <p:cTn id="75"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fade">
                                      <p:cBhvr>
                                        <p:cTn id="80" dur="1000"/>
                                        <p:tgtEl>
                                          <p:spTgt spid="9"/>
                                        </p:tgtEl>
                                      </p:cBhvr>
                                    </p:animEffect>
                                    <p:anim calcmode="lin" valueType="num">
                                      <p:cBhvr>
                                        <p:cTn id="81" dur="1000" fill="hold"/>
                                        <p:tgtEl>
                                          <p:spTgt spid="9"/>
                                        </p:tgtEl>
                                        <p:attrNameLst>
                                          <p:attrName>ppt_x</p:attrName>
                                        </p:attrNameLst>
                                      </p:cBhvr>
                                      <p:tavLst>
                                        <p:tav tm="0">
                                          <p:val>
                                            <p:strVal val="#ppt_x"/>
                                          </p:val>
                                        </p:tav>
                                        <p:tav tm="100000">
                                          <p:val>
                                            <p:strVal val="#ppt_x"/>
                                          </p:val>
                                        </p:tav>
                                      </p:tavLst>
                                    </p:anim>
                                    <p:anim calcmode="lin" valueType="num">
                                      <p:cBhvr>
                                        <p:cTn id="8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1" nodeType="clickEffect">
                                  <p:stCondLst>
                                    <p:cond delay="0"/>
                                  </p:stCondLst>
                                  <p:childTnLst>
                                    <p:animEffect transition="out" filter="fade">
                                      <p:cBhvr>
                                        <p:cTn id="86" dur="500"/>
                                        <p:tgtEl>
                                          <p:spTgt spid="9"/>
                                        </p:tgtEl>
                                      </p:cBhvr>
                                    </p:animEffect>
                                    <p:set>
                                      <p:cBhvr>
                                        <p:cTn id="87" dur="1" fill="hold">
                                          <p:stCondLst>
                                            <p:cond delay="499"/>
                                          </p:stCondLst>
                                        </p:cTn>
                                        <p:tgtEl>
                                          <p:spTgt spid="9"/>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0"/>
                                        </p:tgtEl>
                                        <p:attrNameLst>
                                          <p:attrName>style.visibility</p:attrName>
                                        </p:attrNameLst>
                                      </p:cBhvr>
                                      <p:to>
                                        <p:strVal val="visible"/>
                                      </p:to>
                                    </p:set>
                                    <p:animEffect transition="in" filter="fade">
                                      <p:cBhvr>
                                        <p:cTn id="92" dur="500"/>
                                        <p:tgtEl>
                                          <p:spTgt spid="10"/>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0" nodeType="clickEffect">
                                  <p:stCondLst>
                                    <p:cond delay="0"/>
                                  </p:stCondLst>
                                  <p:childTnLst>
                                    <p:animEffect transition="out" filter="fade">
                                      <p:cBhvr>
                                        <p:cTn id="96" dur="500"/>
                                        <p:tgtEl>
                                          <p:spTgt spid="5">
                                            <p:txEl>
                                              <p:pRg st="0" end="0"/>
                                            </p:txEl>
                                          </p:spTgt>
                                        </p:tgtEl>
                                      </p:cBhvr>
                                    </p:animEffect>
                                    <p:set>
                                      <p:cBhvr>
                                        <p:cTn id="97" dur="1" fill="hold">
                                          <p:stCondLst>
                                            <p:cond delay="499"/>
                                          </p:stCondLst>
                                        </p:cTn>
                                        <p:tgtEl>
                                          <p:spTgt spid="5">
                                            <p:txEl>
                                              <p:pRg st="0" end="0"/>
                                            </p:txEl>
                                          </p:spTgt>
                                        </p:tgtEl>
                                        <p:attrNameLst>
                                          <p:attrName>style.visibility</p:attrName>
                                        </p:attrNameLst>
                                      </p:cBhvr>
                                      <p:to>
                                        <p:strVal val="hidden"/>
                                      </p:to>
                                    </p:set>
                                  </p:childTnLst>
                                </p:cTn>
                              </p:par>
                              <p:par>
                                <p:cTn id="98" presetID="10" presetClass="exit" presetSubtype="0" fill="hold" grpId="0" nodeType="withEffect">
                                  <p:stCondLst>
                                    <p:cond delay="0"/>
                                  </p:stCondLst>
                                  <p:childTnLst>
                                    <p:animEffect transition="out" filter="fade">
                                      <p:cBhvr>
                                        <p:cTn id="99" dur="500"/>
                                        <p:tgtEl>
                                          <p:spTgt spid="5">
                                            <p:txEl>
                                              <p:pRg st="1" end="1"/>
                                            </p:txEl>
                                          </p:spTgt>
                                        </p:tgtEl>
                                      </p:cBhvr>
                                    </p:animEffect>
                                    <p:set>
                                      <p:cBhvr>
                                        <p:cTn id="100" dur="1" fill="hold">
                                          <p:stCondLst>
                                            <p:cond delay="499"/>
                                          </p:stCondLst>
                                        </p:cTn>
                                        <p:tgtEl>
                                          <p:spTgt spid="5">
                                            <p:txEl>
                                              <p:pRg st="1" end="1"/>
                                            </p:txEl>
                                          </p:spTgt>
                                        </p:tgtEl>
                                        <p:attrNameLst>
                                          <p:attrName>style.visibility</p:attrName>
                                        </p:attrNameLst>
                                      </p:cBhvr>
                                      <p:to>
                                        <p:strVal val="hidden"/>
                                      </p:to>
                                    </p:set>
                                  </p:childTnLst>
                                </p:cTn>
                              </p:par>
                              <p:par>
                                <p:cTn id="101" presetID="10" presetClass="exit" presetSubtype="0" fill="hold" grpId="0" nodeType="withEffect">
                                  <p:stCondLst>
                                    <p:cond delay="0"/>
                                  </p:stCondLst>
                                  <p:childTnLst>
                                    <p:animEffect transition="out" filter="fade">
                                      <p:cBhvr>
                                        <p:cTn id="102" dur="500"/>
                                        <p:tgtEl>
                                          <p:spTgt spid="5">
                                            <p:txEl>
                                              <p:pRg st="2" end="2"/>
                                            </p:txEl>
                                          </p:spTgt>
                                        </p:tgtEl>
                                      </p:cBhvr>
                                    </p:animEffect>
                                    <p:set>
                                      <p:cBhvr>
                                        <p:cTn id="103" dur="1" fill="hold">
                                          <p:stCondLst>
                                            <p:cond delay="499"/>
                                          </p:stCondLst>
                                        </p:cTn>
                                        <p:tgtEl>
                                          <p:spTgt spid="5">
                                            <p:txEl>
                                              <p:pRg st="2" end="2"/>
                                            </p:txEl>
                                          </p:spTgt>
                                        </p:tgtEl>
                                        <p:attrNameLst>
                                          <p:attrName>style.visibility</p:attrName>
                                        </p:attrNameLst>
                                      </p:cBhvr>
                                      <p:to>
                                        <p:strVal val="hidden"/>
                                      </p:to>
                                    </p:set>
                                  </p:childTnLst>
                                </p:cTn>
                              </p:par>
                              <p:par>
                                <p:cTn id="104" presetID="10" presetClass="exit" presetSubtype="0" fill="hold" grpId="0" nodeType="withEffect">
                                  <p:stCondLst>
                                    <p:cond delay="0"/>
                                  </p:stCondLst>
                                  <p:childTnLst>
                                    <p:animEffect transition="out" filter="fade">
                                      <p:cBhvr>
                                        <p:cTn id="105" dur="500"/>
                                        <p:tgtEl>
                                          <p:spTgt spid="5">
                                            <p:txEl>
                                              <p:pRg st="3" end="3"/>
                                            </p:txEl>
                                          </p:spTgt>
                                        </p:tgtEl>
                                      </p:cBhvr>
                                    </p:animEffect>
                                    <p:set>
                                      <p:cBhvr>
                                        <p:cTn id="106" dur="1" fill="hold">
                                          <p:stCondLst>
                                            <p:cond delay="499"/>
                                          </p:stCondLst>
                                        </p:cTn>
                                        <p:tgtEl>
                                          <p:spTgt spid="5">
                                            <p:txEl>
                                              <p:pRg st="3" end="3"/>
                                            </p:txEl>
                                          </p:spTgt>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11">
                                            <p:txEl>
                                              <p:pRg st="0" end="0"/>
                                            </p:txEl>
                                          </p:spTgt>
                                        </p:tgtEl>
                                        <p:attrNameLst>
                                          <p:attrName>style.visibility</p:attrName>
                                        </p:attrNameLst>
                                      </p:cBhvr>
                                      <p:to>
                                        <p:strVal val="visible"/>
                                      </p:to>
                                    </p:set>
                                    <p:animEffect transition="in" filter="fade">
                                      <p:cBhvr>
                                        <p:cTn id="111" dur="500"/>
                                        <p:tgtEl>
                                          <p:spTgt spid="11">
                                            <p:txEl>
                                              <p:pRg st="0" end="0"/>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11">
                                            <p:txEl>
                                              <p:pRg st="1" end="1"/>
                                            </p:txEl>
                                          </p:spTgt>
                                        </p:tgtEl>
                                        <p:attrNameLst>
                                          <p:attrName>style.visibility</p:attrName>
                                        </p:attrNameLst>
                                      </p:cBhvr>
                                      <p:to>
                                        <p:strVal val="visible"/>
                                      </p:to>
                                    </p:set>
                                    <p:animEffect transition="in" filter="fade">
                                      <p:cBhvr>
                                        <p:cTn id="116" dur="500"/>
                                        <p:tgtEl>
                                          <p:spTgt spid="11">
                                            <p:txEl>
                                              <p:pRg st="1" end="1"/>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11">
                                            <p:txEl>
                                              <p:pRg st="2" end="2"/>
                                            </p:txEl>
                                          </p:spTgt>
                                        </p:tgtEl>
                                        <p:attrNameLst>
                                          <p:attrName>style.visibility</p:attrName>
                                        </p:attrNameLst>
                                      </p:cBhvr>
                                      <p:to>
                                        <p:strVal val="visible"/>
                                      </p:to>
                                    </p:set>
                                    <p:animEffect transition="in" filter="fade">
                                      <p:cBhvr>
                                        <p:cTn id="121" dur="500"/>
                                        <p:tgtEl>
                                          <p:spTgt spid="11">
                                            <p:txEl>
                                              <p:pRg st="2" end="2"/>
                                            </p:txEl>
                                          </p:spTgt>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11">
                                            <p:txEl>
                                              <p:pRg st="3" end="3"/>
                                            </p:txEl>
                                          </p:spTgt>
                                        </p:tgtEl>
                                        <p:attrNameLst>
                                          <p:attrName>style.visibility</p:attrName>
                                        </p:attrNameLst>
                                      </p:cBhvr>
                                      <p:to>
                                        <p:strVal val="visible"/>
                                      </p:to>
                                    </p:set>
                                    <p:animEffect transition="in" filter="fade">
                                      <p:cBhvr>
                                        <p:cTn id="126" dur="500"/>
                                        <p:tgtEl>
                                          <p:spTgt spid="11">
                                            <p:txEl>
                                              <p:pRg st="3" end="3"/>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xit" presetSubtype="0" fill="hold" grpId="1" nodeType="clickEffect">
                                  <p:stCondLst>
                                    <p:cond delay="0"/>
                                  </p:stCondLst>
                                  <p:childTnLst>
                                    <p:animEffect transition="out" filter="fade">
                                      <p:cBhvr>
                                        <p:cTn id="130" dur="500"/>
                                        <p:tgtEl>
                                          <p:spTgt spid="10"/>
                                        </p:tgtEl>
                                      </p:cBhvr>
                                    </p:animEffect>
                                    <p:set>
                                      <p:cBhvr>
                                        <p:cTn id="131" dur="1" fill="hold">
                                          <p:stCondLst>
                                            <p:cond delay="499"/>
                                          </p:stCondLst>
                                        </p:cTn>
                                        <p:tgtEl>
                                          <p:spTgt spid="10"/>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12"/>
                                        </p:tgtEl>
                                        <p:attrNameLst>
                                          <p:attrName>style.visibility</p:attrName>
                                        </p:attrNameLst>
                                      </p:cBhvr>
                                      <p:to>
                                        <p:strVal val="visible"/>
                                      </p:to>
                                    </p:set>
                                    <p:animEffect transition="in" filter="fade">
                                      <p:cBhvr>
                                        <p:cTn id="136" dur="500"/>
                                        <p:tgtEl>
                                          <p:spTgt spid="12"/>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xit" presetSubtype="0" fill="hold" grpId="1" nodeType="clickEffect">
                                  <p:stCondLst>
                                    <p:cond delay="0"/>
                                  </p:stCondLst>
                                  <p:childTnLst>
                                    <p:animEffect transition="out" filter="fade">
                                      <p:cBhvr>
                                        <p:cTn id="140" dur="500"/>
                                        <p:tgtEl>
                                          <p:spTgt spid="12"/>
                                        </p:tgtEl>
                                      </p:cBhvr>
                                    </p:animEffect>
                                    <p:set>
                                      <p:cBhvr>
                                        <p:cTn id="141" dur="1" fill="hold">
                                          <p:stCondLst>
                                            <p:cond delay="499"/>
                                          </p:stCondLst>
                                        </p:cTn>
                                        <p:tgtEl>
                                          <p:spTgt spid="12"/>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grpId="0" nodeType="clickEffect">
                                  <p:stCondLst>
                                    <p:cond delay="0"/>
                                  </p:stCondLst>
                                  <p:childTnLst>
                                    <p:set>
                                      <p:cBhvr>
                                        <p:cTn id="145" dur="1" fill="hold">
                                          <p:stCondLst>
                                            <p:cond delay="0"/>
                                          </p:stCondLst>
                                        </p:cTn>
                                        <p:tgtEl>
                                          <p:spTgt spid="13"/>
                                        </p:tgtEl>
                                        <p:attrNameLst>
                                          <p:attrName>style.visibility</p:attrName>
                                        </p:attrNameLst>
                                      </p:cBhvr>
                                      <p:to>
                                        <p:strVal val="visible"/>
                                      </p:to>
                                    </p:set>
                                    <p:animEffect transition="in" filter="fade">
                                      <p:cBhvr>
                                        <p:cTn id="146" dur="500"/>
                                        <p:tgtEl>
                                          <p:spTgt spid="13"/>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xit" presetSubtype="0" fill="hold" grpId="0" nodeType="clickEffect">
                                  <p:stCondLst>
                                    <p:cond delay="0"/>
                                  </p:stCondLst>
                                  <p:childTnLst>
                                    <p:animEffect transition="out" filter="fade">
                                      <p:cBhvr>
                                        <p:cTn id="150" dur="500"/>
                                        <p:tgtEl>
                                          <p:spTgt spid="11">
                                            <p:txEl>
                                              <p:pRg st="0" end="0"/>
                                            </p:txEl>
                                          </p:spTgt>
                                        </p:tgtEl>
                                      </p:cBhvr>
                                    </p:animEffect>
                                    <p:set>
                                      <p:cBhvr>
                                        <p:cTn id="151" dur="1" fill="hold">
                                          <p:stCondLst>
                                            <p:cond delay="499"/>
                                          </p:stCondLst>
                                        </p:cTn>
                                        <p:tgtEl>
                                          <p:spTgt spid="11">
                                            <p:txEl>
                                              <p:pRg st="0" end="0"/>
                                            </p:txEl>
                                          </p:spTgt>
                                        </p:tgtEl>
                                        <p:attrNameLst>
                                          <p:attrName>style.visibility</p:attrName>
                                        </p:attrNameLst>
                                      </p:cBhvr>
                                      <p:to>
                                        <p:strVal val="hidden"/>
                                      </p:to>
                                    </p:set>
                                  </p:childTnLst>
                                </p:cTn>
                              </p:par>
                              <p:par>
                                <p:cTn id="152" presetID="10" presetClass="exit" presetSubtype="0" fill="hold" grpId="0" nodeType="withEffect">
                                  <p:stCondLst>
                                    <p:cond delay="0"/>
                                  </p:stCondLst>
                                  <p:childTnLst>
                                    <p:animEffect transition="out" filter="fade">
                                      <p:cBhvr>
                                        <p:cTn id="153" dur="500"/>
                                        <p:tgtEl>
                                          <p:spTgt spid="11">
                                            <p:txEl>
                                              <p:pRg st="1" end="1"/>
                                            </p:txEl>
                                          </p:spTgt>
                                        </p:tgtEl>
                                      </p:cBhvr>
                                    </p:animEffect>
                                    <p:set>
                                      <p:cBhvr>
                                        <p:cTn id="154" dur="1" fill="hold">
                                          <p:stCondLst>
                                            <p:cond delay="499"/>
                                          </p:stCondLst>
                                        </p:cTn>
                                        <p:tgtEl>
                                          <p:spTgt spid="11">
                                            <p:txEl>
                                              <p:pRg st="1" end="1"/>
                                            </p:txEl>
                                          </p:spTgt>
                                        </p:tgtEl>
                                        <p:attrNameLst>
                                          <p:attrName>style.visibility</p:attrName>
                                        </p:attrNameLst>
                                      </p:cBhvr>
                                      <p:to>
                                        <p:strVal val="hidden"/>
                                      </p:to>
                                    </p:set>
                                  </p:childTnLst>
                                </p:cTn>
                              </p:par>
                              <p:par>
                                <p:cTn id="155" presetID="10" presetClass="exit" presetSubtype="0" fill="hold" grpId="0" nodeType="withEffect">
                                  <p:stCondLst>
                                    <p:cond delay="0"/>
                                  </p:stCondLst>
                                  <p:childTnLst>
                                    <p:animEffect transition="out" filter="fade">
                                      <p:cBhvr>
                                        <p:cTn id="156" dur="500"/>
                                        <p:tgtEl>
                                          <p:spTgt spid="11">
                                            <p:txEl>
                                              <p:pRg st="2" end="2"/>
                                            </p:txEl>
                                          </p:spTgt>
                                        </p:tgtEl>
                                      </p:cBhvr>
                                    </p:animEffect>
                                    <p:set>
                                      <p:cBhvr>
                                        <p:cTn id="157" dur="1" fill="hold">
                                          <p:stCondLst>
                                            <p:cond delay="499"/>
                                          </p:stCondLst>
                                        </p:cTn>
                                        <p:tgtEl>
                                          <p:spTgt spid="11">
                                            <p:txEl>
                                              <p:pRg st="2" end="2"/>
                                            </p:txEl>
                                          </p:spTgt>
                                        </p:tgtEl>
                                        <p:attrNameLst>
                                          <p:attrName>style.visibility</p:attrName>
                                        </p:attrNameLst>
                                      </p:cBhvr>
                                      <p:to>
                                        <p:strVal val="hidden"/>
                                      </p:to>
                                    </p:set>
                                  </p:childTnLst>
                                </p:cTn>
                              </p:par>
                              <p:par>
                                <p:cTn id="158" presetID="10" presetClass="exit" presetSubtype="0" fill="hold" grpId="0" nodeType="withEffect">
                                  <p:stCondLst>
                                    <p:cond delay="0"/>
                                  </p:stCondLst>
                                  <p:childTnLst>
                                    <p:animEffect transition="out" filter="fade">
                                      <p:cBhvr>
                                        <p:cTn id="159" dur="500"/>
                                        <p:tgtEl>
                                          <p:spTgt spid="11">
                                            <p:txEl>
                                              <p:pRg st="3" end="3"/>
                                            </p:txEl>
                                          </p:spTgt>
                                        </p:tgtEl>
                                      </p:cBhvr>
                                    </p:animEffect>
                                    <p:set>
                                      <p:cBhvr>
                                        <p:cTn id="160" dur="1" fill="hold">
                                          <p:stCondLst>
                                            <p:cond delay="499"/>
                                          </p:stCondLst>
                                        </p:cTn>
                                        <p:tgtEl>
                                          <p:spTgt spid="11">
                                            <p:txEl>
                                              <p:pRg st="3" end="3"/>
                                            </p:txEl>
                                          </p:spTgt>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nodeType="clickEffect">
                                  <p:stCondLst>
                                    <p:cond delay="0"/>
                                  </p:stCondLst>
                                  <p:childTnLst>
                                    <p:set>
                                      <p:cBhvr>
                                        <p:cTn id="164" dur="1" fill="hold">
                                          <p:stCondLst>
                                            <p:cond delay="0"/>
                                          </p:stCondLst>
                                        </p:cTn>
                                        <p:tgtEl>
                                          <p:spTgt spid="15">
                                            <p:txEl>
                                              <p:pRg st="0" end="0"/>
                                            </p:txEl>
                                          </p:spTgt>
                                        </p:tgtEl>
                                        <p:attrNameLst>
                                          <p:attrName>style.visibility</p:attrName>
                                        </p:attrNameLst>
                                      </p:cBhvr>
                                      <p:to>
                                        <p:strVal val="visible"/>
                                      </p:to>
                                    </p:set>
                                    <p:animEffect transition="in" filter="fade">
                                      <p:cBhvr>
                                        <p:cTn id="165" dur="500"/>
                                        <p:tgtEl>
                                          <p:spTgt spid="15">
                                            <p:txEl>
                                              <p:pRg st="0" end="0"/>
                                            </p:txEl>
                                          </p:spTgt>
                                        </p:tgtEl>
                                      </p:cBhvr>
                                    </p:animEffect>
                                  </p:childTnLst>
                                </p:cTn>
                              </p:par>
                              <p:par>
                                <p:cTn id="166" presetID="10" presetClass="entr" presetSubtype="0" fill="hold" nodeType="withEffect">
                                  <p:stCondLst>
                                    <p:cond delay="0"/>
                                  </p:stCondLst>
                                  <p:childTnLst>
                                    <p:set>
                                      <p:cBhvr>
                                        <p:cTn id="167" dur="1" fill="hold">
                                          <p:stCondLst>
                                            <p:cond delay="0"/>
                                          </p:stCondLst>
                                        </p:cTn>
                                        <p:tgtEl>
                                          <p:spTgt spid="15">
                                            <p:txEl>
                                              <p:pRg st="1" end="1"/>
                                            </p:txEl>
                                          </p:spTgt>
                                        </p:tgtEl>
                                        <p:attrNameLst>
                                          <p:attrName>style.visibility</p:attrName>
                                        </p:attrNameLst>
                                      </p:cBhvr>
                                      <p:to>
                                        <p:strVal val="visible"/>
                                      </p:to>
                                    </p:set>
                                    <p:animEffect transition="in" filter="fade">
                                      <p:cBhvr>
                                        <p:cTn id="168" dur="500"/>
                                        <p:tgtEl>
                                          <p:spTgt spid="15">
                                            <p:txEl>
                                              <p:pRg st="1" end="1"/>
                                            </p:txEl>
                                          </p:spTgt>
                                        </p:tgtEl>
                                      </p:cBhvr>
                                    </p:animEffect>
                                  </p:childTnLst>
                                </p:cTn>
                              </p:par>
                              <p:par>
                                <p:cTn id="169" presetID="10" presetClass="entr" presetSubtype="0" fill="hold" nodeType="withEffect">
                                  <p:stCondLst>
                                    <p:cond delay="0"/>
                                  </p:stCondLst>
                                  <p:childTnLst>
                                    <p:set>
                                      <p:cBhvr>
                                        <p:cTn id="170" dur="1" fill="hold">
                                          <p:stCondLst>
                                            <p:cond delay="0"/>
                                          </p:stCondLst>
                                        </p:cTn>
                                        <p:tgtEl>
                                          <p:spTgt spid="15">
                                            <p:txEl>
                                              <p:pRg st="2" end="2"/>
                                            </p:txEl>
                                          </p:spTgt>
                                        </p:tgtEl>
                                        <p:attrNameLst>
                                          <p:attrName>style.visibility</p:attrName>
                                        </p:attrNameLst>
                                      </p:cBhvr>
                                      <p:to>
                                        <p:strVal val="visible"/>
                                      </p:to>
                                    </p:set>
                                    <p:animEffect transition="in" filter="fade">
                                      <p:cBhvr>
                                        <p:cTn id="171" dur="500"/>
                                        <p:tgtEl>
                                          <p:spTgt spid="15">
                                            <p:txEl>
                                              <p:pRg st="2" end="2"/>
                                            </p:txEl>
                                          </p:spTgt>
                                        </p:tgtEl>
                                      </p:cBhvr>
                                    </p:animEffect>
                                  </p:childTnLst>
                                </p:cTn>
                              </p:par>
                              <p:par>
                                <p:cTn id="172" presetID="10" presetClass="entr" presetSubtype="0" fill="hold" nodeType="withEffect">
                                  <p:stCondLst>
                                    <p:cond delay="0"/>
                                  </p:stCondLst>
                                  <p:childTnLst>
                                    <p:set>
                                      <p:cBhvr>
                                        <p:cTn id="173" dur="1" fill="hold">
                                          <p:stCondLst>
                                            <p:cond delay="0"/>
                                          </p:stCondLst>
                                        </p:cTn>
                                        <p:tgtEl>
                                          <p:spTgt spid="15">
                                            <p:txEl>
                                              <p:pRg st="3" end="3"/>
                                            </p:txEl>
                                          </p:spTgt>
                                        </p:tgtEl>
                                        <p:attrNameLst>
                                          <p:attrName>style.visibility</p:attrName>
                                        </p:attrNameLst>
                                      </p:cBhvr>
                                      <p:to>
                                        <p:strVal val="visible"/>
                                      </p:to>
                                    </p:set>
                                    <p:animEffect transition="in" filter="fade">
                                      <p:cBhvr>
                                        <p:cTn id="174" dur="500"/>
                                        <p:tgtEl>
                                          <p:spTgt spid="15">
                                            <p:txEl>
                                              <p:pRg st="3" end="3"/>
                                            </p:txEl>
                                          </p:spTgt>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xit" presetSubtype="0" fill="hold" grpId="1" nodeType="clickEffect">
                                  <p:stCondLst>
                                    <p:cond delay="0"/>
                                  </p:stCondLst>
                                  <p:childTnLst>
                                    <p:animEffect transition="out" filter="fade">
                                      <p:cBhvr>
                                        <p:cTn id="178" dur="500"/>
                                        <p:tgtEl>
                                          <p:spTgt spid="13"/>
                                        </p:tgtEl>
                                      </p:cBhvr>
                                    </p:animEffect>
                                    <p:set>
                                      <p:cBhvr>
                                        <p:cTn id="179" dur="1" fill="hold">
                                          <p:stCondLst>
                                            <p:cond delay="499"/>
                                          </p:stCondLst>
                                        </p:cTn>
                                        <p:tgtEl>
                                          <p:spTgt spid="13"/>
                                        </p:tgtEl>
                                        <p:attrNameLst>
                                          <p:attrName>style.visibility</p:attrName>
                                        </p:attrNameLst>
                                      </p:cBhvr>
                                      <p:to>
                                        <p:strVal val="hidden"/>
                                      </p:to>
                                    </p:set>
                                  </p:childTnLst>
                                </p:cTn>
                              </p:par>
                            </p:childTnLst>
                          </p:cTn>
                        </p:par>
                      </p:childTnLst>
                    </p:cTn>
                  </p:par>
                  <p:par>
                    <p:cTn id="180" fill="hold">
                      <p:stCondLst>
                        <p:cond delay="indefinite"/>
                      </p:stCondLst>
                      <p:childTnLst>
                        <p:par>
                          <p:cTn id="181" fill="hold">
                            <p:stCondLst>
                              <p:cond delay="0"/>
                            </p:stCondLst>
                            <p:childTnLst>
                              <p:par>
                                <p:cTn id="182" presetID="10" presetClass="entr" presetSubtype="0" fill="hold" grpId="0" nodeType="clickEffect">
                                  <p:stCondLst>
                                    <p:cond delay="0"/>
                                  </p:stCondLst>
                                  <p:childTnLst>
                                    <p:set>
                                      <p:cBhvr>
                                        <p:cTn id="183" dur="1" fill="hold">
                                          <p:stCondLst>
                                            <p:cond delay="0"/>
                                          </p:stCondLst>
                                        </p:cTn>
                                        <p:tgtEl>
                                          <p:spTgt spid="16"/>
                                        </p:tgtEl>
                                        <p:attrNameLst>
                                          <p:attrName>style.visibility</p:attrName>
                                        </p:attrNameLst>
                                      </p:cBhvr>
                                      <p:to>
                                        <p:strVal val="visible"/>
                                      </p:to>
                                    </p:set>
                                    <p:animEffect transition="in" filter="fade">
                                      <p:cBhvr>
                                        <p:cTn id="184" dur="500"/>
                                        <p:tgtEl>
                                          <p:spTgt spid="16"/>
                                        </p:tgtEl>
                                      </p:cBhvr>
                                    </p:animEffect>
                                  </p:childTnLst>
                                </p:cTn>
                              </p:par>
                            </p:childTnLst>
                          </p:cTn>
                        </p:par>
                      </p:childTnLst>
                    </p:cTn>
                  </p:par>
                  <p:par>
                    <p:cTn id="185" fill="hold">
                      <p:stCondLst>
                        <p:cond delay="indefinite"/>
                      </p:stCondLst>
                      <p:childTnLst>
                        <p:par>
                          <p:cTn id="186" fill="hold">
                            <p:stCondLst>
                              <p:cond delay="0"/>
                            </p:stCondLst>
                            <p:childTnLst>
                              <p:par>
                                <p:cTn id="187" presetID="10" presetClass="exit" presetSubtype="0" fill="hold" grpId="1" nodeType="clickEffect">
                                  <p:stCondLst>
                                    <p:cond delay="0"/>
                                  </p:stCondLst>
                                  <p:childTnLst>
                                    <p:animEffect transition="out" filter="fade">
                                      <p:cBhvr>
                                        <p:cTn id="188" dur="500"/>
                                        <p:tgtEl>
                                          <p:spTgt spid="16"/>
                                        </p:tgtEl>
                                      </p:cBhvr>
                                    </p:animEffect>
                                    <p:set>
                                      <p:cBhvr>
                                        <p:cTn id="189" dur="1" fill="hold">
                                          <p:stCondLst>
                                            <p:cond delay="499"/>
                                          </p:stCondLst>
                                        </p:cTn>
                                        <p:tgtEl>
                                          <p:spTgt spid="16"/>
                                        </p:tgtEl>
                                        <p:attrNameLst>
                                          <p:attrName>style.visibility</p:attrName>
                                        </p:attrNameLst>
                                      </p:cBhvr>
                                      <p:to>
                                        <p:strVal val="hidden"/>
                                      </p:to>
                                    </p:set>
                                  </p:childTnLst>
                                </p:cTn>
                              </p:par>
                            </p:childTnLst>
                          </p:cTn>
                        </p:par>
                      </p:childTnLst>
                    </p:cTn>
                  </p:par>
                  <p:par>
                    <p:cTn id="190" fill="hold">
                      <p:stCondLst>
                        <p:cond delay="indefinite"/>
                      </p:stCondLst>
                      <p:childTnLst>
                        <p:par>
                          <p:cTn id="191" fill="hold">
                            <p:stCondLst>
                              <p:cond delay="0"/>
                            </p:stCondLst>
                            <p:childTnLst>
                              <p:par>
                                <p:cTn id="192" presetID="10" presetClass="entr" presetSubtype="0" fill="hold" grpId="0" nodeType="clickEffect">
                                  <p:stCondLst>
                                    <p:cond delay="0"/>
                                  </p:stCondLst>
                                  <p:childTnLst>
                                    <p:set>
                                      <p:cBhvr>
                                        <p:cTn id="193" dur="1" fill="hold">
                                          <p:stCondLst>
                                            <p:cond delay="0"/>
                                          </p:stCondLst>
                                        </p:cTn>
                                        <p:tgtEl>
                                          <p:spTgt spid="17"/>
                                        </p:tgtEl>
                                        <p:attrNameLst>
                                          <p:attrName>style.visibility</p:attrName>
                                        </p:attrNameLst>
                                      </p:cBhvr>
                                      <p:to>
                                        <p:strVal val="visible"/>
                                      </p:to>
                                    </p:set>
                                    <p:animEffect transition="in" filter="fade">
                                      <p:cBhvr>
                                        <p:cTn id="194" dur="500"/>
                                        <p:tgtEl>
                                          <p:spTgt spid="17"/>
                                        </p:tgtEl>
                                      </p:cBhvr>
                                    </p:animEffect>
                                  </p:childTnLst>
                                </p:cTn>
                              </p:par>
                            </p:childTnLst>
                          </p:cTn>
                        </p:par>
                      </p:childTnLst>
                    </p:cTn>
                  </p:par>
                  <p:par>
                    <p:cTn id="195" fill="hold">
                      <p:stCondLst>
                        <p:cond delay="indefinite"/>
                      </p:stCondLst>
                      <p:childTnLst>
                        <p:par>
                          <p:cTn id="196" fill="hold">
                            <p:stCondLst>
                              <p:cond delay="0"/>
                            </p:stCondLst>
                            <p:childTnLst>
                              <p:par>
                                <p:cTn id="197" presetID="10" presetClass="exit" presetSubtype="0" fill="hold" grpId="0" nodeType="clickEffect">
                                  <p:stCondLst>
                                    <p:cond delay="0"/>
                                  </p:stCondLst>
                                  <p:childTnLst>
                                    <p:animEffect transition="out" filter="fade">
                                      <p:cBhvr>
                                        <p:cTn id="198" dur="500"/>
                                        <p:tgtEl>
                                          <p:spTgt spid="15">
                                            <p:txEl>
                                              <p:pRg st="0" end="0"/>
                                            </p:txEl>
                                          </p:spTgt>
                                        </p:tgtEl>
                                      </p:cBhvr>
                                    </p:animEffect>
                                    <p:set>
                                      <p:cBhvr>
                                        <p:cTn id="199" dur="1" fill="hold">
                                          <p:stCondLst>
                                            <p:cond delay="499"/>
                                          </p:stCondLst>
                                        </p:cTn>
                                        <p:tgtEl>
                                          <p:spTgt spid="15">
                                            <p:txEl>
                                              <p:pRg st="0" end="0"/>
                                            </p:txEl>
                                          </p:spTgt>
                                        </p:tgtEl>
                                        <p:attrNameLst>
                                          <p:attrName>style.visibility</p:attrName>
                                        </p:attrNameLst>
                                      </p:cBhvr>
                                      <p:to>
                                        <p:strVal val="hidden"/>
                                      </p:to>
                                    </p:set>
                                  </p:childTnLst>
                                </p:cTn>
                              </p:par>
                              <p:par>
                                <p:cTn id="200" presetID="10" presetClass="exit" presetSubtype="0" fill="hold" grpId="0" nodeType="withEffect">
                                  <p:stCondLst>
                                    <p:cond delay="0"/>
                                  </p:stCondLst>
                                  <p:childTnLst>
                                    <p:animEffect transition="out" filter="fade">
                                      <p:cBhvr>
                                        <p:cTn id="201" dur="500"/>
                                        <p:tgtEl>
                                          <p:spTgt spid="15">
                                            <p:txEl>
                                              <p:pRg st="1" end="1"/>
                                            </p:txEl>
                                          </p:spTgt>
                                        </p:tgtEl>
                                      </p:cBhvr>
                                    </p:animEffect>
                                    <p:set>
                                      <p:cBhvr>
                                        <p:cTn id="202" dur="1" fill="hold">
                                          <p:stCondLst>
                                            <p:cond delay="499"/>
                                          </p:stCondLst>
                                        </p:cTn>
                                        <p:tgtEl>
                                          <p:spTgt spid="15">
                                            <p:txEl>
                                              <p:pRg st="1" end="1"/>
                                            </p:txEl>
                                          </p:spTgt>
                                        </p:tgtEl>
                                        <p:attrNameLst>
                                          <p:attrName>style.visibility</p:attrName>
                                        </p:attrNameLst>
                                      </p:cBhvr>
                                      <p:to>
                                        <p:strVal val="hidden"/>
                                      </p:to>
                                    </p:set>
                                  </p:childTnLst>
                                </p:cTn>
                              </p:par>
                              <p:par>
                                <p:cTn id="203" presetID="10" presetClass="exit" presetSubtype="0" fill="hold" grpId="0" nodeType="withEffect">
                                  <p:stCondLst>
                                    <p:cond delay="0"/>
                                  </p:stCondLst>
                                  <p:childTnLst>
                                    <p:animEffect transition="out" filter="fade">
                                      <p:cBhvr>
                                        <p:cTn id="204" dur="500"/>
                                        <p:tgtEl>
                                          <p:spTgt spid="15">
                                            <p:txEl>
                                              <p:pRg st="2" end="2"/>
                                            </p:txEl>
                                          </p:spTgt>
                                        </p:tgtEl>
                                      </p:cBhvr>
                                    </p:animEffect>
                                    <p:set>
                                      <p:cBhvr>
                                        <p:cTn id="205" dur="1" fill="hold">
                                          <p:stCondLst>
                                            <p:cond delay="499"/>
                                          </p:stCondLst>
                                        </p:cTn>
                                        <p:tgtEl>
                                          <p:spTgt spid="15">
                                            <p:txEl>
                                              <p:pRg st="2" end="2"/>
                                            </p:txEl>
                                          </p:spTgt>
                                        </p:tgtEl>
                                        <p:attrNameLst>
                                          <p:attrName>style.visibility</p:attrName>
                                        </p:attrNameLst>
                                      </p:cBhvr>
                                      <p:to>
                                        <p:strVal val="hidden"/>
                                      </p:to>
                                    </p:set>
                                  </p:childTnLst>
                                </p:cTn>
                              </p:par>
                              <p:par>
                                <p:cTn id="206" presetID="10" presetClass="exit" presetSubtype="0" fill="hold" grpId="0" nodeType="withEffect">
                                  <p:stCondLst>
                                    <p:cond delay="0"/>
                                  </p:stCondLst>
                                  <p:childTnLst>
                                    <p:animEffect transition="out" filter="fade">
                                      <p:cBhvr>
                                        <p:cTn id="207" dur="500"/>
                                        <p:tgtEl>
                                          <p:spTgt spid="15">
                                            <p:txEl>
                                              <p:pRg st="3" end="3"/>
                                            </p:txEl>
                                          </p:spTgt>
                                        </p:tgtEl>
                                      </p:cBhvr>
                                    </p:animEffect>
                                    <p:set>
                                      <p:cBhvr>
                                        <p:cTn id="208" dur="1" fill="hold">
                                          <p:stCondLst>
                                            <p:cond delay="499"/>
                                          </p:stCondLst>
                                        </p:cTn>
                                        <p:tgtEl>
                                          <p:spTgt spid="15">
                                            <p:txEl>
                                              <p:pRg st="3" end="3"/>
                                            </p:txEl>
                                          </p:spTgt>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10" presetClass="exit" presetSubtype="0" fill="hold" grpId="1" nodeType="clickEffect">
                                  <p:stCondLst>
                                    <p:cond delay="0"/>
                                  </p:stCondLst>
                                  <p:childTnLst>
                                    <p:animEffect transition="out" filter="fade">
                                      <p:cBhvr>
                                        <p:cTn id="212" dur="500"/>
                                        <p:tgtEl>
                                          <p:spTgt spid="17"/>
                                        </p:tgtEl>
                                      </p:cBhvr>
                                    </p:animEffect>
                                    <p:set>
                                      <p:cBhvr>
                                        <p:cTn id="213" dur="1" fill="hold">
                                          <p:stCondLst>
                                            <p:cond delay="499"/>
                                          </p:stCondLst>
                                        </p:cTn>
                                        <p:tgtEl>
                                          <p:spTgt spid="17"/>
                                        </p:tgtEl>
                                        <p:attrNameLst>
                                          <p:attrName>style.visibility</p:attrName>
                                        </p:attrNameLst>
                                      </p:cBhvr>
                                      <p:to>
                                        <p:strVal val="hidden"/>
                                      </p:to>
                                    </p:set>
                                  </p:childTnLst>
                                </p:cTn>
                              </p:par>
                            </p:childTnLst>
                          </p:cTn>
                        </p:par>
                      </p:childTnLst>
                    </p:cTn>
                  </p:par>
                  <p:par>
                    <p:cTn id="214" fill="hold">
                      <p:stCondLst>
                        <p:cond delay="indefinite"/>
                      </p:stCondLst>
                      <p:childTnLst>
                        <p:par>
                          <p:cTn id="215" fill="hold">
                            <p:stCondLst>
                              <p:cond delay="0"/>
                            </p:stCondLst>
                            <p:childTnLst>
                              <p:par>
                                <p:cTn id="216" presetID="10" presetClass="entr" presetSubtype="0" fill="hold" grpId="0" nodeType="clickEffect">
                                  <p:stCondLst>
                                    <p:cond delay="0"/>
                                  </p:stCondLst>
                                  <p:childTnLst>
                                    <p:set>
                                      <p:cBhvr>
                                        <p:cTn id="217" dur="1" fill="hold">
                                          <p:stCondLst>
                                            <p:cond delay="0"/>
                                          </p:stCondLst>
                                        </p:cTn>
                                        <p:tgtEl>
                                          <p:spTgt spid="18"/>
                                        </p:tgtEl>
                                        <p:attrNameLst>
                                          <p:attrName>style.visibility</p:attrName>
                                        </p:attrNameLst>
                                      </p:cBhvr>
                                      <p:to>
                                        <p:strVal val="visible"/>
                                      </p:to>
                                    </p:set>
                                    <p:animEffect transition="in" filter="fade">
                                      <p:cBhvr>
                                        <p:cTn id="218" dur="500"/>
                                        <p:tgtEl>
                                          <p:spTgt spid="18"/>
                                        </p:tgtEl>
                                      </p:cBhvr>
                                    </p:animEffect>
                                  </p:childTnLst>
                                </p:cTn>
                              </p:par>
                            </p:childTnLst>
                          </p:cTn>
                        </p:par>
                      </p:childTnLst>
                    </p:cTn>
                  </p:par>
                  <p:par>
                    <p:cTn id="219" fill="hold">
                      <p:stCondLst>
                        <p:cond delay="indefinite"/>
                      </p:stCondLst>
                      <p:childTnLst>
                        <p:par>
                          <p:cTn id="220" fill="hold">
                            <p:stCondLst>
                              <p:cond delay="0"/>
                            </p:stCondLst>
                            <p:childTnLst>
                              <p:par>
                                <p:cTn id="221" presetID="10" presetClass="exit" presetSubtype="0" fill="hold" nodeType="clickEffect">
                                  <p:stCondLst>
                                    <p:cond delay="0"/>
                                  </p:stCondLst>
                                  <p:childTnLst>
                                    <p:animEffect transition="out" filter="fade">
                                      <p:cBhvr>
                                        <p:cTn id="222" dur="500"/>
                                        <p:tgtEl>
                                          <p:spTgt spid="7"/>
                                        </p:tgtEl>
                                      </p:cBhvr>
                                    </p:animEffect>
                                    <p:set>
                                      <p:cBhvr>
                                        <p:cTn id="223" dur="1" fill="hold">
                                          <p:stCondLst>
                                            <p:cond delay="499"/>
                                          </p:stCondLst>
                                        </p:cTn>
                                        <p:tgtEl>
                                          <p:spTgt spid="7"/>
                                        </p:tgtEl>
                                        <p:attrNameLst>
                                          <p:attrName>style.visibility</p:attrName>
                                        </p:attrNameLst>
                                      </p:cBhvr>
                                      <p:to>
                                        <p:strVal val="hidden"/>
                                      </p:to>
                                    </p:set>
                                  </p:childTnLst>
                                </p:cTn>
                              </p:par>
                            </p:childTnLst>
                          </p:cTn>
                        </p:par>
                      </p:childTnLst>
                    </p:cTn>
                  </p:par>
                  <p:par>
                    <p:cTn id="224" fill="hold">
                      <p:stCondLst>
                        <p:cond delay="indefinite"/>
                      </p:stCondLst>
                      <p:childTnLst>
                        <p:par>
                          <p:cTn id="225" fill="hold">
                            <p:stCondLst>
                              <p:cond delay="0"/>
                            </p:stCondLst>
                            <p:childTnLst>
                              <p:par>
                                <p:cTn id="226" presetID="42" presetClass="entr" presetSubtype="0" fill="hold" nodeType="clickEffect">
                                  <p:stCondLst>
                                    <p:cond delay="0"/>
                                  </p:stCondLst>
                                  <p:childTnLst>
                                    <p:set>
                                      <p:cBhvr>
                                        <p:cTn id="227" dur="1" fill="hold">
                                          <p:stCondLst>
                                            <p:cond delay="0"/>
                                          </p:stCondLst>
                                        </p:cTn>
                                        <p:tgtEl>
                                          <p:spTgt spid="20"/>
                                        </p:tgtEl>
                                        <p:attrNameLst>
                                          <p:attrName>style.visibility</p:attrName>
                                        </p:attrNameLst>
                                      </p:cBhvr>
                                      <p:to>
                                        <p:strVal val="visible"/>
                                      </p:to>
                                    </p:set>
                                    <p:animEffect transition="in" filter="fade">
                                      <p:cBhvr>
                                        <p:cTn id="228" dur="1000"/>
                                        <p:tgtEl>
                                          <p:spTgt spid="20"/>
                                        </p:tgtEl>
                                      </p:cBhvr>
                                    </p:animEffect>
                                    <p:anim calcmode="lin" valueType="num">
                                      <p:cBhvr>
                                        <p:cTn id="229" dur="1000" fill="hold"/>
                                        <p:tgtEl>
                                          <p:spTgt spid="20"/>
                                        </p:tgtEl>
                                        <p:attrNameLst>
                                          <p:attrName>ppt_x</p:attrName>
                                        </p:attrNameLst>
                                      </p:cBhvr>
                                      <p:tavLst>
                                        <p:tav tm="0">
                                          <p:val>
                                            <p:strVal val="#ppt_x"/>
                                          </p:val>
                                        </p:tav>
                                        <p:tav tm="100000">
                                          <p:val>
                                            <p:strVal val="#ppt_x"/>
                                          </p:val>
                                        </p:tav>
                                      </p:tavLst>
                                    </p:anim>
                                    <p:anim calcmode="lin" valueType="num">
                                      <p:cBhvr>
                                        <p:cTn id="23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10" presetClass="exit" presetSubtype="0" fill="hold" grpId="1" nodeType="clickEffect">
                                  <p:stCondLst>
                                    <p:cond delay="0"/>
                                  </p:stCondLst>
                                  <p:childTnLst>
                                    <p:animEffect transition="out" filter="fade">
                                      <p:cBhvr>
                                        <p:cTn id="234" dur="500"/>
                                        <p:tgtEl>
                                          <p:spTgt spid="18"/>
                                        </p:tgtEl>
                                      </p:cBhvr>
                                    </p:animEffect>
                                    <p:set>
                                      <p:cBhvr>
                                        <p:cTn id="235" dur="1" fill="hold">
                                          <p:stCondLst>
                                            <p:cond delay="499"/>
                                          </p:stCondLst>
                                        </p:cTn>
                                        <p:tgtEl>
                                          <p:spTgt spid="18"/>
                                        </p:tgtEl>
                                        <p:attrNameLst>
                                          <p:attrName>style.visibility</p:attrName>
                                        </p:attrNameLst>
                                      </p:cBhvr>
                                      <p:to>
                                        <p:strVal val="hidden"/>
                                      </p:to>
                                    </p:set>
                                  </p:childTnLst>
                                </p:cTn>
                              </p:par>
                            </p:childTnLst>
                          </p:cTn>
                        </p:par>
                      </p:childTnLst>
                    </p:cTn>
                  </p:par>
                  <p:par>
                    <p:cTn id="236" fill="hold">
                      <p:stCondLst>
                        <p:cond delay="indefinite"/>
                      </p:stCondLst>
                      <p:childTnLst>
                        <p:par>
                          <p:cTn id="237" fill="hold">
                            <p:stCondLst>
                              <p:cond delay="0"/>
                            </p:stCondLst>
                            <p:childTnLst>
                              <p:par>
                                <p:cTn id="238" presetID="42" presetClass="entr" presetSubtype="0" fill="hold" grpId="0" nodeType="clickEffect">
                                  <p:stCondLst>
                                    <p:cond delay="0"/>
                                  </p:stCondLst>
                                  <p:childTnLst>
                                    <p:set>
                                      <p:cBhvr>
                                        <p:cTn id="239" dur="1" fill="hold">
                                          <p:stCondLst>
                                            <p:cond delay="0"/>
                                          </p:stCondLst>
                                        </p:cTn>
                                        <p:tgtEl>
                                          <p:spTgt spid="21"/>
                                        </p:tgtEl>
                                        <p:attrNameLst>
                                          <p:attrName>style.visibility</p:attrName>
                                        </p:attrNameLst>
                                      </p:cBhvr>
                                      <p:to>
                                        <p:strVal val="visible"/>
                                      </p:to>
                                    </p:set>
                                    <p:animEffect transition="in" filter="fade">
                                      <p:cBhvr>
                                        <p:cTn id="240" dur="1000"/>
                                        <p:tgtEl>
                                          <p:spTgt spid="21"/>
                                        </p:tgtEl>
                                      </p:cBhvr>
                                    </p:animEffect>
                                    <p:anim calcmode="lin" valueType="num">
                                      <p:cBhvr>
                                        <p:cTn id="241" dur="1000" fill="hold"/>
                                        <p:tgtEl>
                                          <p:spTgt spid="21"/>
                                        </p:tgtEl>
                                        <p:attrNameLst>
                                          <p:attrName>ppt_x</p:attrName>
                                        </p:attrNameLst>
                                      </p:cBhvr>
                                      <p:tavLst>
                                        <p:tav tm="0">
                                          <p:val>
                                            <p:strVal val="#ppt_x"/>
                                          </p:val>
                                        </p:tav>
                                        <p:tav tm="100000">
                                          <p:val>
                                            <p:strVal val="#ppt_x"/>
                                          </p:val>
                                        </p:tav>
                                      </p:tavLst>
                                    </p:anim>
                                    <p:anim calcmode="lin" valueType="num">
                                      <p:cBhvr>
                                        <p:cTn id="24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3" grpId="0" build="allAtOnce"/>
      <p:bldP spid="5" grpId="0" build="allAtOnce"/>
      <p:bldP spid="9" grpId="0"/>
      <p:bldP spid="9" grpId="1"/>
      <p:bldP spid="10" grpId="0"/>
      <p:bldP spid="10" grpId="1"/>
      <p:bldP spid="11" grpId="0" uiExpand="1" build="allAtOnce"/>
      <p:bldP spid="12" grpId="0"/>
      <p:bldP spid="12" grpId="1"/>
      <p:bldP spid="13" grpId="0"/>
      <p:bldP spid="13" grpId="1"/>
      <p:bldP spid="15" grpId="0" build="allAtOnce"/>
      <p:bldP spid="16" grpId="0"/>
      <p:bldP spid="16" grpId="1"/>
      <p:bldP spid="17" grpId="0"/>
      <p:bldP spid="17" grpId="1"/>
      <p:bldP spid="18" grpId="0"/>
      <p:bldP spid="18" grpId="1"/>
      <p:bldP spid="21" grpId="0"/>
    </p:bld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2.xml><?xml version="1.0" encoding="utf-8"?>
<ds:datastoreItem xmlns:ds="http://schemas.openxmlformats.org/officeDocument/2006/customXml" ds:itemID="{E503B719-B9A6-4DC9-AA9D-06F16B758BCB}">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5B48092-4A2C-4E16-B971-9ACADFFF69E4}">
  <ds:schemaRefs>
    <ds:schemaRef ds:uri="http://purl.org/dc/terms/"/>
    <ds:schemaRef ds:uri="71af3243-3dd4-4a8d-8c0d-dd76da1f02a5"/>
    <ds:schemaRef ds:uri="http://purl.org/dc/elements/1.1/"/>
    <ds:schemaRef ds:uri="http://schemas.microsoft.com/office/2006/metadata/properties"/>
    <ds:schemaRef ds:uri="http://www.w3.org/XML/1998/namespace"/>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TM03457464[[fn=Dividend]]</Template>
  <TotalTime>5</TotalTime>
  <Words>2705</Words>
  <Application>Microsoft Office PowerPoint</Application>
  <PresentationFormat>Widescreen</PresentationFormat>
  <Paragraphs>192</Paragraphs>
  <Slides>19</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7" baseType="lpstr">
      <vt:lpstr>Arial</vt:lpstr>
      <vt:lpstr>Arial</vt:lpstr>
      <vt:lpstr>Calibri</vt:lpstr>
      <vt:lpstr>Gill Sans MT</vt:lpstr>
      <vt:lpstr>Wingdings 2</vt:lpstr>
      <vt:lpstr>Wingdings 3</vt:lpstr>
      <vt:lpstr>Dividend</vt:lpstr>
      <vt:lpstr>Worksheet</vt:lpstr>
      <vt:lpstr>Improved Safety ALGORITHM</vt:lpstr>
      <vt:lpstr>ABSTRACT</vt:lpstr>
      <vt:lpstr>PROBLEM STATEMENT</vt:lpstr>
      <vt:lpstr>INTRODUCTION</vt:lpstr>
      <vt:lpstr>LITERATURE REVIEW</vt:lpstr>
      <vt:lpstr>CLASSSIC BANKERS ALGORITHM</vt:lpstr>
      <vt:lpstr>PROPOSED METHODOLOGY</vt:lpstr>
      <vt:lpstr>PowerPoint Presentation</vt:lpstr>
      <vt:lpstr>PowerPoint Presentation</vt:lpstr>
      <vt:lpstr>DEADLOCK AVOIDANCE  WITH BURST  TIME :  Dynamic Programming</vt:lpstr>
      <vt:lpstr>DEFINITIONS USED IN THE ALGORITHM</vt:lpstr>
      <vt:lpstr>ALGORITHM</vt:lpstr>
      <vt:lpstr>ANIMATION</vt:lpstr>
      <vt:lpstr>SOFTWARE AND HARDWARE REQUIRMENT</vt:lpstr>
      <vt:lpstr>RESULTS</vt:lpstr>
      <vt:lpstr>FUTURE SCOPE</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Improved Safety ALGORITHM</dc:title>
  <dc:creator>Lakshay Chandra</dc:creator>
  <cp:lastModifiedBy>Lakshay  Chandra</cp:lastModifiedBy>
  <cp:revision>48</cp:revision>
  <dcterms:created xsi:type="dcterms:W3CDTF">2022-04-17T09:38:58Z</dcterms:created>
  <dcterms:modified xsi:type="dcterms:W3CDTF">2023-08-31T15:58:43Z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