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fntdata" ContentType="application/x-fontdata"/>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embeddedFontLst>
    <p:embeddedFont>
      <p:font typeface="DM Sans"/>
      <p:boldItalic r:id="rId22"/>
      <p:regular r:id="rId23"/>
      <p:italic r:id="rId24"/>
      <p:bold r:id="rId25"/>
    </p:embeddedFont>
    <p:embeddedFont>
      <p:font typeface="Rubik"/>
      <p:boldItalic r:id="rId26"/>
      <p:regular r:id="rId27"/>
      <p:italic r:id="rId28"/>
      <p:bold r:id="rId2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 Id="rId22" Type="http://schemas.openxmlformats.org/officeDocument/2006/relationships/font" Target="fonts/DMSans-boldItalic.fntdata"/><Relationship Id="rId23" Type="http://schemas.openxmlformats.org/officeDocument/2006/relationships/font" Target="fonts/DMSans-regular.fntdata"/><Relationship Id="rId24" Type="http://schemas.openxmlformats.org/officeDocument/2006/relationships/font" Target="fonts/DMSans-italic.fntdata"/><Relationship Id="rId25" Type="http://schemas.openxmlformats.org/officeDocument/2006/relationships/font" Target="fonts/DMSans-bold.fntdata"/><Relationship Id="rId26" Type="http://schemas.openxmlformats.org/officeDocument/2006/relationships/font" Target="fonts/Rubik-boldItalic.fntdata"/><Relationship Id="rId27" Type="http://schemas.openxmlformats.org/officeDocument/2006/relationships/font" Target="fonts/Rubik-regular.fntdata"/><Relationship Id="rId28" Type="http://schemas.openxmlformats.org/officeDocument/2006/relationships/font" Target="fonts/Rubik-italic.fntdata"/><Relationship Id="rId29" Type="http://schemas.openxmlformats.org/officeDocument/2006/relationships/font" Target="fonts/Rubik-bold.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sv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6"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svg"/><Relationship Id="rId7" Type="http://schemas.openxmlformats.org/officeDocument/2006/relationships/slideLayout" Target="../slideLayouts/slideLayout1.xml"/><Relationship Id="rId8"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11-1.png"/><Relationship Id="rId2" Type="http://schemas.openxmlformats.org/officeDocument/2006/relationships/image" Target="../media/image-11-2.sv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12-1.png"/><Relationship Id="rId2" Type="http://schemas.openxmlformats.org/officeDocument/2006/relationships/image" Target="../media/image-12-2.sv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6"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svg"/><Relationship Id="rId7" Type="http://schemas.openxmlformats.org/officeDocument/2006/relationships/slideLayout" Target="../slideLayouts/slideLayout1.xml"/><Relationship Id="rId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sv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last_slide&amp;utm_content=08515d5a-4b81-41b6-bdf8-91e84104a991&amp;utm_term=PDF-PPTX-lastslide&amp;ad_group=last_slide" TargetMode="External"/><Relationship Id="rId1" Type="http://schemas.openxmlformats.org/officeDocument/2006/relationships/image" Target="../media/image-15-1.png"/><Relationship Id="rId2" Type="http://schemas.openxmlformats.org/officeDocument/2006/relationships/image" Target="../media/image-15-2.png"/><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2-1.png"/><Relationship Id="rId2" Type="http://schemas.openxmlformats.org/officeDocument/2006/relationships/image" Target="../media/image-2-2.sv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3-1.png"/><Relationship Id="rId2" Type="http://schemas.openxmlformats.org/officeDocument/2006/relationships/image" Target="../media/image-3-2.sv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4-1.png"/><Relationship Id="rId2" Type="http://schemas.openxmlformats.org/officeDocument/2006/relationships/image" Target="../media/image-4-2.sv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sv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7"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svg"/><Relationship Id="rId8" Type="http://schemas.openxmlformats.org/officeDocument/2006/relationships/slideLayout" Target="../slideLayouts/slideLayout1.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7"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sv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sv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product-presentation&amp;utm_source=powerpoint-export&amp;utm_campaign=bottom_bar_cta&amp;utm_content=08515d5a-4b81-41b6-bdf8-91e84104a991&amp;utm_term=PDF-PPTX-lastslide&amp;ad_group=last_slide" TargetMode="External"/><Relationship Id="rId1" Type="http://schemas.openxmlformats.org/officeDocument/2006/relationships/image" Target="../media/image-9-1.png"/><Relationship Id="rId2" Type="http://schemas.openxmlformats.org/officeDocument/2006/relationships/image" Target="../media/image-9-2.sv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0EEEB"/>
        </a:solidFill>
      </p:bgPr>
    </p:bg>
    <p:spTree>
      <p:nvGrpSpPr>
        <p:cNvPr id="1" name=""/>
        <p:cNvGrpSpPr/>
        <p:nvPr/>
      </p:nvGrpSpPr>
      <p:grpSpPr>
        <a:xfrm>
          <a:off x="0" y="0"/>
          <a:ext cx="0" cy="0"/>
          <a:chOff x="0" y="0"/>
          <a:chExt cx="0" cy="0"/>
        </a:xfrm>
      </p:grpSpPr>
      <p:pic>
        <p:nvPicPr>
          <p:cNvPr id="3" name="Image 0" descr="https://images.unsplash.com/photo-1515523110800-9415d13b84a8?crop=entropy&amp;cs=tinysrgb&amp;fit=max&amp;fm=jpg&amp;ixid=M3wyMTIyMnwwfDF8c2VhcmNofDF8fFByb2plY3QlMjBwcmVzZW50YXRpb24lMjBhbmQlMjB1cGRhdGluZyUyMG9uJTIwd2hhdCUyMHdlJTIwYXJlJTIwd29ya2luZyUyMG9uLiUyMERpdmlkZWQlMjBpbnRvJTIwbWFpbmx5JTIwZm91ciUyMHBhcnRzJTNBJTIwUHJvYmxlbSUyMFN0YXRlbWVudCUyQyUyMExpdGVyYXR1cmUlMjBTdXJ2ZXklMkMlMjBEYXRhc2V0JTIwYW5kJTIwRmVhdHVyZXMlMjBQcmVwcm9jZXNzaW5nJTJDJTIwYW5kJTIwUHJvcG9zZWQlMjBNTCUyME1ldGhvZG9sb2d5LiUyMCUwQSUwQVRha2UlMjBjb250ZXh0JTIwZm9yJTIwdGhlJTIwcHJlc2VudGF0aW9uJTIwZnJvbSUyMHRoZSUyMHRleHQlMjBwYXN0ZWQlMjBiZWxvdy4lMEFXZSUyN3ZlJTIwZXhwbG9yZWQlMjB1dGlsaXppbmclMjBTcG9ydHNWVSUyMGRhdGElMjBmb3IlMjBhbmFseXppbmclMjBhbmQlMjBjbGFzc2lmeWluZyUyMGJhc2tldGJhbGwlMjBwbGF5cyUyQyUyMGZvY3VzaW5nJTIwb24lMjBvZmZlbnNpdmUlMjBhbmQlMjBkZWZlbnNpdmUlMjBzdHJhdGVnaWVzJTIwdG8lMjBlbmhhbmNlJTIwdGVhbSUyMHBlcmZvcm1hbmNlJTIwYW5kJTIwc3RyYXRlZ3klMjBmb3JtdWxhdGlvbi4lMjBPdXxlbnwxfDF8fHwxNzEwNTQxMjQzfDA&amp;ixlib=rb-4.0.3&amp;q=80&amp;w=1080">    </p:cNvPr>
          <p:cNvPicPr>
            <a:picLocks noChangeAspect="1"/>
          </p:cNvPicPr>
          <p:nvPr/>
        </p:nvPicPr>
        <p:blipFill>
          <a:blip r:embed="rId1"/>
          <a:srcRect l="0" r="0" t="8273" b="3922"/>
          <a:stretch/>
        </p:blipFill>
        <p:spPr>
          <a:xfrm>
            <a:off x="-15" y="0"/>
            <a:ext cx="3905250" cy="5143500"/>
          </a:xfrm>
          <a:prstGeom prst="rect">
            <a:avLst/>
          </a:prstGeom>
        </p:spPr>
      </p:pic>
      <p:sp>
        <p:nvSpPr>
          <p:cNvPr id="4" name="Shape 0"/>
          <p:cNvSpPr/>
          <p:nvPr/>
        </p:nvSpPr>
        <p:spPr>
          <a:xfrm>
            <a:off x="-23812" y="0"/>
            <a:ext cx="119063" cy="5143500"/>
          </a:xfrm>
          <a:prstGeom prst="roundRect">
            <a:avLst>
              <a:gd name="adj" fmla="val -767997"/>
            </a:avLst>
          </a:prstGeom>
          <a:solidFill>
            <a:srgbClr val="FBF8F5"/>
          </a:solidFill>
          <a:ln/>
        </p:spPr>
      </p:sp>
      <p:sp>
        <p:nvSpPr>
          <p:cNvPr id="5" name="Shape 1"/>
          <p:cNvSpPr/>
          <p:nvPr/>
        </p:nvSpPr>
        <p:spPr>
          <a:xfrm>
            <a:off x="9048788" y="0"/>
            <a:ext cx="119063" cy="5143500"/>
          </a:xfrm>
          <a:prstGeom prst="roundRect">
            <a:avLst>
              <a:gd name="adj" fmla="val -767997"/>
            </a:avLst>
          </a:prstGeom>
          <a:solidFill>
            <a:srgbClr val="FBF8F5"/>
          </a:solidFill>
          <a:ln/>
        </p:spPr>
      </p:sp>
      <p:sp>
        <p:nvSpPr>
          <p:cNvPr id="6" name="Shape 2"/>
          <p:cNvSpPr/>
          <p:nvPr/>
        </p:nvSpPr>
        <p:spPr>
          <a:xfrm>
            <a:off x="356" y="-23812"/>
            <a:ext cx="9143398" cy="119063"/>
          </a:xfrm>
          <a:prstGeom prst="roundRect">
            <a:avLst>
              <a:gd name="adj" fmla="val -767997"/>
            </a:avLst>
          </a:prstGeom>
          <a:solidFill>
            <a:srgbClr val="FBF8F5"/>
          </a:solidFill>
          <a:ln/>
        </p:spPr>
      </p:sp>
      <p:sp>
        <p:nvSpPr>
          <p:cNvPr id="7" name="Shape 3"/>
          <p:cNvSpPr/>
          <p:nvPr/>
        </p:nvSpPr>
        <p:spPr>
          <a:xfrm>
            <a:off x="356" y="5053064"/>
            <a:ext cx="9143398" cy="119062"/>
          </a:xfrm>
          <a:prstGeom prst="roundRect">
            <a:avLst>
              <a:gd name="adj" fmla="val -768003"/>
            </a:avLst>
          </a:prstGeom>
          <a:solidFill>
            <a:srgbClr val="FBF8F5"/>
          </a:solidFill>
          <a:ln/>
        </p:spPr>
      </p:sp>
      <p:sp>
        <p:nvSpPr>
          <p:cNvPr id="8" name="Shape 4"/>
          <p:cNvSpPr/>
          <p:nvPr/>
        </p:nvSpPr>
        <p:spPr>
          <a:xfrm rot="5400000">
            <a:off x="4240513" y="4816820"/>
            <a:ext cx="680080" cy="0"/>
          </a:xfrm>
          <a:prstGeom prst="line">
            <a:avLst/>
          </a:prstGeom>
          <a:solidFill>
            <a:srgbClr val="FBF8F5"/>
          </a:solidFill>
          <a:ln w="10583">
            <a:solidFill>
              <a:srgbClr val="CF5E39"/>
            </a:solidFill>
            <a:prstDash val="solid"/>
            <a:headEnd type="none"/>
            <a:tailEnd type="none"/>
          </a:ln>
        </p:spPr>
      </p:sp>
      <p:sp>
        <p:nvSpPr>
          <p:cNvPr id="9" name="Text 5"/>
          <p:cNvSpPr/>
          <p:nvPr/>
        </p:nvSpPr>
        <p:spPr>
          <a:xfrm>
            <a:off x="4387254" y="2017428"/>
            <a:ext cx="4572000" cy="1428750"/>
          </a:xfrm>
          <a:prstGeom prst="rect">
            <a:avLst/>
          </a:prstGeom>
          <a:noFill/>
          <a:ln/>
        </p:spPr>
        <p:txBody>
          <a:bodyPr wrap="square" lIns="0" tIns="0" rIns="0" bIns="0" rtlCol="0" anchor="b"/>
          <a:lstStyle/>
          <a:p>
            <a:pPr algn="l">
              <a:lnSpc>
                <a:spcPts val="3750"/>
              </a:lnSpc>
            </a:pPr>
            <a:r>
              <a:rPr lang="en-US" sz="3800" b="0" dirty="0">
                <a:solidFill>
                  <a:srgbClr val="281E32"/>
                </a:solidFill>
                <a:latin typeface="Rubik" pitchFamily="34" charset="0"/>
                <a:ea typeface="Rubik" pitchFamily="34" charset="-122"/>
                <a:cs typeface="Rubik" pitchFamily="34" charset="-120"/>
              </a:rPr>
              <a:t>Basketball Offensive Play Optimisation</a:t>
            </a:r>
            <a:endParaRPr lang="en-US" sz="3750" dirty="0"/>
          </a:p>
        </p:txBody>
      </p:sp>
      <p:sp>
        <p:nvSpPr>
          <p:cNvPr id="10" name="Text 6"/>
          <p:cNvSpPr/>
          <p:nvPr/>
        </p:nvSpPr>
        <p:spPr>
          <a:xfrm>
            <a:off x="4386873" y="4183700"/>
            <a:ext cx="4572000" cy="182860"/>
          </a:xfrm>
          <a:prstGeom prst="rect">
            <a:avLst/>
          </a:prstGeom>
          <a:noFill/>
          <a:ln/>
        </p:spPr>
        <p:txBody>
          <a:bodyPr wrap="square" lIns="0" tIns="0" rIns="0" bIns="0" rtlCol="0" anchor="b"/>
          <a:lstStyle/>
          <a:p>
            <a:pPr algn="l">
              <a:lnSpc>
                <a:spcPts val="1440"/>
              </a:lnSpc>
            </a:pPr>
            <a:r>
              <a:rPr lang="en-US" sz="900" b="1" spc="204" kern="0" dirty="0">
                <a:solidFill>
                  <a:srgbClr val="281E32"/>
                </a:solidFill>
                <a:latin typeface="DM Sans" pitchFamily="34" charset="0"/>
                <a:ea typeface="DM Sans" pitchFamily="34" charset="-122"/>
                <a:cs typeface="DM Sans" pitchFamily="34" charset="-120"/>
              </a:rPr>
              <a:t>DHRUV SRIVASTAVA AND YASH SANGTANI</a:t>
            </a:r>
            <a:endParaRPr lang="en-US" sz="900" dirty="0"/>
          </a:p>
        </p:txBody>
      </p:sp>
      <p:pic>
        <p:nvPicPr>
          <p:cNvPr id="11"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0EEEB"/>
        </a:solidFill>
      </p:bgPr>
    </p:bg>
    <p:spTree>
      <p:nvGrpSpPr>
        <p:cNvPr id="1" name=""/>
        <p:cNvGrpSpPr/>
        <p:nvPr/>
      </p:nvGrpSpPr>
      <p:grpSpPr>
        <a:xfrm>
          <a:off x="0" y="0"/>
          <a:ext cx="0" cy="0"/>
          <a:chOff x="0" y="0"/>
          <a:chExt cx="0" cy="0"/>
        </a:xfrm>
      </p:grpSpPr>
      <p:sp>
        <p:nvSpPr>
          <p:cNvPr id="3" name="Text 0"/>
          <p:cNvSpPr/>
          <p:nvPr/>
        </p:nvSpPr>
        <p:spPr>
          <a:xfrm>
            <a:off x="479635" y="3401932"/>
            <a:ext cx="2743200" cy="1493242"/>
          </a:xfrm>
          <a:prstGeom prst="rect">
            <a:avLst/>
          </a:prstGeom>
          <a:noFill/>
          <a:ln/>
        </p:spPr>
        <p:txBody>
          <a:bodyPr wrap="square" lIns="0" tIns="0" rIns="0" bIns="0" rtlCol="0" anchor="t"/>
          <a:lstStyle/>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Extracting chunks from large, unreadable JSON data.</a:t>
            </a:r>
            <a:endParaRPr lang="en-US" sz="1050" dirty="0"/>
          </a:p>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Since the data we are working with is the official NBA dataset, there was not much to clean.</a:t>
            </a:r>
            <a:endParaRPr lang="en-US" sz="1050" dirty="0"/>
          </a:p>
        </p:txBody>
      </p:sp>
      <p:sp>
        <p:nvSpPr>
          <p:cNvPr id="4" name="Text 1"/>
          <p:cNvSpPr/>
          <p:nvPr/>
        </p:nvSpPr>
        <p:spPr>
          <a:xfrm>
            <a:off x="479635" y="3164457"/>
            <a:ext cx="1828800" cy="182860"/>
          </a:xfrm>
          <a:prstGeom prst="rect">
            <a:avLst/>
          </a:prstGeom>
          <a:noFill/>
          <a:ln/>
        </p:spPr>
        <p:txBody>
          <a:bodyPr wrap="square" lIns="0" tIns="0" rIns="0" bIns="0" rtlCol="0" anchor="t"/>
          <a:lstStyle/>
          <a:p>
            <a:pPr algn="l">
              <a:lnSpc>
                <a:spcPts val="1440"/>
              </a:lnSpc>
            </a:pPr>
            <a:r>
              <a:rPr lang="en-US" sz="900" b="1" spc="204" kern="0" dirty="0">
                <a:solidFill>
                  <a:srgbClr val="CF5E39"/>
                </a:solidFill>
                <a:latin typeface="DM Sans" pitchFamily="34" charset="0"/>
                <a:ea typeface="DM Sans" pitchFamily="34" charset="-122"/>
                <a:cs typeface="DM Sans" pitchFamily="34" charset="-120"/>
              </a:rPr>
              <a:t>CLEANING DATA</a:t>
            </a:r>
            <a:endParaRPr lang="en-US" sz="900" dirty="0"/>
          </a:p>
        </p:txBody>
      </p:sp>
      <p:sp>
        <p:nvSpPr>
          <p:cNvPr id="5" name="Text 2"/>
          <p:cNvSpPr/>
          <p:nvPr/>
        </p:nvSpPr>
        <p:spPr>
          <a:xfrm>
            <a:off x="476250" y="476250"/>
            <a:ext cx="8229600" cy="457200"/>
          </a:xfrm>
          <a:prstGeom prst="rect">
            <a:avLst/>
          </a:prstGeom>
          <a:noFill/>
          <a:ln/>
        </p:spPr>
        <p:txBody>
          <a:bodyPr wrap="square" lIns="0" tIns="0" rIns="0" bIns="0" rtlCol="0" anchor="t"/>
          <a:lstStyle/>
          <a:p>
            <a:pPr algn="l">
              <a:lnSpc>
                <a:spcPts val="3600"/>
              </a:lnSpc>
            </a:pPr>
            <a:r>
              <a:rPr lang="en-US" sz="3000" b="0" dirty="0">
                <a:solidFill>
                  <a:srgbClr val="281E32"/>
                </a:solidFill>
                <a:latin typeface="Rubik" pitchFamily="34" charset="0"/>
                <a:ea typeface="Rubik" pitchFamily="34" charset="-122"/>
                <a:cs typeface="Rubik" pitchFamily="34" charset="-120"/>
              </a:rPr>
              <a:t>Features Preprocessing</a:t>
            </a:r>
            <a:endParaRPr lang="en-US" sz="3000" dirty="0"/>
          </a:p>
        </p:txBody>
      </p:sp>
      <p:pic>
        <p:nvPicPr>
          <p:cNvPr id="6" name="Image 0" descr="https://images.unsplash.com/photo-1460925895917-afdab827c52f?crop=entropy&amp;cs=tinysrgb&amp;fit=max&amp;fm=jpg&amp;ixid=M3wyMTIyMnwwfDF8c2VhcmNofDN8fGRhdGElMjBwcmVwcm9jZXNzaW5nfGVufDF8MHx8fDE3MTA1MTA0Nzh8MA&amp;ixlib=rb-4.0.3&amp;q=80&amp;w=1080">    </p:cNvPr>
          <p:cNvPicPr>
            <a:picLocks noChangeAspect="1"/>
          </p:cNvPicPr>
          <p:nvPr/>
        </p:nvPicPr>
        <p:blipFill>
          <a:blip r:embed="rId1"/>
          <a:srcRect l="2182" r="10000" t="0" b="0"/>
          <a:stretch/>
        </p:blipFill>
        <p:spPr>
          <a:xfrm>
            <a:off x="479635" y="1547812"/>
            <a:ext cx="1762125" cy="1428750"/>
          </a:xfrm>
          <a:prstGeom prst="rect">
            <a:avLst/>
          </a:prstGeom>
        </p:spPr>
      </p:pic>
      <p:sp>
        <p:nvSpPr>
          <p:cNvPr id="7" name="Shape 3"/>
          <p:cNvSpPr/>
          <p:nvPr/>
        </p:nvSpPr>
        <p:spPr>
          <a:xfrm>
            <a:off x="-23812" y="0"/>
            <a:ext cx="119063" cy="5143500"/>
          </a:xfrm>
          <a:prstGeom prst="roundRect">
            <a:avLst>
              <a:gd name="adj" fmla="val -767997"/>
            </a:avLst>
          </a:prstGeom>
          <a:solidFill>
            <a:srgbClr val="FBF8F5"/>
          </a:solidFill>
          <a:ln/>
        </p:spPr>
      </p:sp>
      <p:sp>
        <p:nvSpPr>
          <p:cNvPr id="8" name="Shape 4"/>
          <p:cNvSpPr/>
          <p:nvPr/>
        </p:nvSpPr>
        <p:spPr>
          <a:xfrm>
            <a:off x="9048788" y="0"/>
            <a:ext cx="119063" cy="5143500"/>
          </a:xfrm>
          <a:prstGeom prst="roundRect">
            <a:avLst>
              <a:gd name="adj" fmla="val -767997"/>
            </a:avLst>
          </a:prstGeom>
          <a:solidFill>
            <a:srgbClr val="FBF8F5"/>
          </a:solidFill>
          <a:ln/>
        </p:spPr>
      </p:sp>
      <p:sp>
        <p:nvSpPr>
          <p:cNvPr id="9" name="Shape 5"/>
          <p:cNvSpPr/>
          <p:nvPr/>
        </p:nvSpPr>
        <p:spPr>
          <a:xfrm>
            <a:off x="356" y="5053064"/>
            <a:ext cx="9143398" cy="119062"/>
          </a:xfrm>
          <a:prstGeom prst="roundRect">
            <a:avLst>
              <a:gd name="adj" fmla="val -768003"/>
            </a:avLst>
          </a:prstGeom>
          <a:solidFill>
            <a:srgbClr val="FBF8F5"/>
          </a:solidFill>
          <a:ln/>
        </p:spPr>
      </p:sp>
      <p:sp>
        <p:nvSpPr>
          <p:cNvPr id="10" name="Text 6"/>
          <p:cNvSpPr/>
          <p:nvPr/>
        </p:nvSpPr>
        <p:spPr>
          <a:xfrm>
            <a:off x="3689161" y="3401932"/>
            <a:ext cx="1828800" cy="1493242"/>
          </a:xfrm>
          <a:prstGeom prst="rect">
            <a:avLst/>
          </a:prstGeom>
          <a:noFill/>
          <a:ln/>
        </p:spPr>
        <p:txBody>
          <a:bodyPr wrap="square" lIns="0" tIns="0" rIns="0" bIns="0" rtlCol="0" anchor="t"/>
          <a:lstStyle/>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Velocity of players</a:t>
            </a:r>
            <a:endParaRPr lang="en-US" sz="1050" dirty="0"/>
          </a:p>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Distance of each player from the ball.</a:t>
            </a:r>
            <a:endParaRPr lang="en-US" sz="1050" dirty="0"/>
          </a:p>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Distance of each player from the basket.</a:t>
            </a:r>
            <a:endParaRPr lang="en-US" sz="1050" dirty="0"/>
          </a:p>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Formation geometry</a:t>
            </a:r>
            <a:endParaRPr lang="en-US" sz="1050" dirty="0"/>
          </a:p>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screen count</a:t>
            </a:r>
            <a:endParaRPr lang="en-US" sz="1050" dirty="0"/>
          </a:p>
        </p:txBody>
      </p:sp>
      <p:sp>
        <p:nvSpPr>
          <p:cNvPr id="11" name="Text 7"/>
          <p:cNvSpPr/>
          <p:nvPr/>
        </p:nvSpPr>
        <p:spPr>
          <a:xfrm>
            <a:off x="3689161" y="3164457"/>
            <a:ext cx="1828800" cy="182860"/>
          </a:xfrm>
          <a:prstGeom prst="rect">
            <a:avLst/>
          </a:prstGeom>
          <a:noFill/>
          <a:ln/>
        </p:spPr>
        <p:txBody>
          <a:bodyPr wrap="square" lIns="0" tIns="0" rIns="0" bIns="0" rtlCol="0" anchor="t"/>
          <a:lstStyle/>
          <a:p>
            <a:pPr algn="l">
              <a:lnSpc>
                <a:spcPts val="1440"/>
              </a:lnSpc>
            </a:pPr>
            <a:r>
              <a:rPr lang="en-US" sz="900" b="1" spc="204" kern="0" dirty="0">
                <a:solidFill>
                  <a:srgbClr val="CF5E39"/>
                </a:solidFill>
                <a:latin typeface="DM Sans" pitchFamily="34" charset="0"/>
                <a:ea typeface="DM Sans" pitchFamily="34" charset="-122"/>
                <a:cs typeface="DM Sans" pitchFamily="34" charset="-120"/>
              </a:rPr>
              <a:t>FEATURE ENGINEERING</a:t>
            </a:r>
            <a:endParaRPr lang="en-US" sz="900" dirty="0"/>
          </a:p>
        </p:txBody>
      </p:sp>
      <p:pic>
        <p:nvPicPr>
          <p:cNvPr id="12" name="Image 1" descr="https://images.unsplash.com/photo-1504868584819-f8e8b4b6d7e3?crop=entropy&amp;cs=tinysrgb&amp;fit=max&amp;fm=jpg&amp;ixid=M3wyMTIyMnwwfDF8c2VhcmNofDR8fGRhdGElMjBwcmVwcm9jZXNzaW5nfGVufDF8MHx8fDE3MTA1MTA0Nzh8MA&amp;ixlib=rb-4.0.3&amp;q=80&amp;w=1080">    </p:cNvPr>
          <p:cNvPicPr>
            <a:picLocks noChangeAspect="1"/>
          </p:cNvPicPr>
          <p:nvPr/>
        </p:nvPicPr>
        <p:blipFill>
          <a:blip r:embed="rId2"/>
          <a:srcRect l="16249" r="2100" t="0" b="0"/>
          <a:stretch/>
        </p:blipFill>
        <p:spPr>
          <a:xfrm>
            <a:off x="3689161" y="1547812"/>
            <a:ext cx="1762125" cy="1428750"/>
          </a:xfrm>
          <a:prstGeom prst="rect">
            <a:avLst/>
          </a:prstGeom>
        </p:spPr>
      </p:pic>
      <p:sp>
        <p:nvSpPr>
          <p:cNvPr id="13" name="Text 8"/>
          <p:cNvSpPr/>
          <p:nvPr/>
        </p:nvSpPr>
        <p:spPr>
          <a:xfrm>
            <a:off x="6916016" y="3584805"/>
            <a:ext cx="1828800" cy="639961"/>
          </a:xfrm>
          <a:prstGeom prst="rect">
            <a:avLst/>
          </a:prstGeom>
          <a:noFill/>
          <a:ln/>
        </p:spPr>
        <p:txBody>
          <a:bodyPr wrap="square" lIns="0" tIns="0" rIns="0" bIns="0" rtlCol="0" anchor="t"/>
          <a:lstStyle/>
          <a:p>
            <a:pPr algn="l" marL="190500" indent="-190500">
              <a:lnSpc>
                <a:spcPts val="1680"/>
              </a:lnSpc>
              <a:buSzPct val="100000"/>
              <a:buChar char="•"/>
            </a:pPr>
            <a:r>
              <a:rPr lang="en-US" sz="1100" b="0" dirty="0">
                <a:solidFill>
                  <a:srgbClr val="513C66"/>
                </a:solidFill>
                <a:latin typeface="DM Sans" pitchFamily="34" charset="0"/>
                <a:ea typeface="DM Sans" pitchFamily="34" charset="-122"/>
                <a:cs typeface="DM Sans" pitchFamily="34" charset="-120"/>
              </a:rPr>
              <a:t>We got rid of unwanted column, such as epoch timestamp.</a:t>
            </a:r>
            <a:endParaRPr lang="en-US" sz="1050" dirty="0"/>
          </a:p>
        </p:txBody>
      </p:sp>
      <p:sp>
        <p:nvSpPr>
          <p:cNvPr id="14" name="Text 9"/>
          <p:cNvSpPr/>
          <p:nvPr/>
        </p:nvSpPr>
        <p:spPr>
          <a:xfrm>
            <a:off x="6916016" y="3164457"/>
            <a:ext cx="2743200" cy="365720"/>
          </a:xfrm>
          <a:prstGeom prst="rect">
            <a:avLst/>
          </a:prstGeom>
          <a:noFill/>
          <a:ln/>
        </p:spPr>
        <p:txBody>
          <a:bodyPr wrap="square" lIns="0" tIns="0" rIns="0" bIns="0" rtlCol="0" anchor="t"/>
          <a:lstStyle/>
          <a:p>
            <a:pPr algn="l">
              <a:lnSpc>
                <a:spcPts val="1440"/>
              </a:lnSpc>
            </a:pPr>
            <a:r>
              <a:rPr lang="en-US" sz="900" b="1" spc="204" kern="0" dirty="0">
                <a:solidFill>
                  <a:srgbClr val="CF5E39"/>
                </a:solidFill>
                <a:latin typeface="DM Sans" pitchFamily="34" charset="0"/>
                <a:ea typeface="DM Sans" pitchFamily="34" charset="-122"/>
                <a:cs typeface="DM Sans" pitchFamily="34" charset="-120"/>
              </a:rPr>
              <a:t>DIMENSIONALITY REDUCTION</a:t>
            </a:r>
            <a:endParaRPr lang="en-US" sz="900" dirty="0"/>
          </a:p>
        </p:txBody>
      </p:sp>
      <p:pic>
        <p:nvPicPr>
          <p:cNvPr id="15" name="Image 2" descr="https://images.unsplash.com/photo-1551288049-bebda4e38f71?crop=entropy&amp;cs=tinysrgb&amp;fit=max&amp;fm=jpg&amp;ixid=M3wyMTIyMnwwfDF8c2VhcmNofDJ8fGRhdGElMjBwcmVwcm9jZXNzaW5nfGVufDF8MHx8fDE3MTA1MTA0Nzh8MA&amp;ixlib=rb-4.0.3&amp;q=80&amp;w=1080">    </p:cNvPr>
          <p:cNvPicPr>
            <a:picLocks noChangeAspect="1"/>
          </p:cNvPicPr>
          <p:nvPr/>
        </p:nvPicPr>
        <p:blipFill>
          <a:blip r:embed="rId3"/>
          <a:srcRect l="2006" r="15772" t="0" b="0"/>
          <a:stretch/>
        </p:blipFill>
        <p:spPr>
          <a:xfrm>
            <a:off x="6916016" y="1547812"/>
            <a:ext cx="1762125" cy="1428750"/>
          </a:xfrm>
          <a:prstGeom prst="rect">
            <a:avLst/>
          </a:prstGeom>
        </p:spPr>
      </p:pic>
      <p:sp>
        <p:nvSpPr>
          <p:cNvPr id="16" name="Shape 10"/>
          <p:cNvSpPr/>
          <p:nvPr/>
        </p:nvSpPr>
        <p:spPr>
          <a:xfrm>
            <a:off x="356" y="-23812"/>
            <a:ext cx="9143398" cy="119063"/>
          </a:xfrm>
          <a:prstGeom prst="roundRect">
            <a:avLst>
              <a:gd name="adj" fmla="val -767997"/>
            </a:avLst>
          </a:prstGeom>
          <a:solidFill>
            <a:srgbClr val="FBF8F5"/>
          </a:solidFill>
          <a:ln/>
        </p:spPr>
      </p:sp>
      <p:pic>
        <p:nvPicPr>
          <p:cNvPr id="17" name="Image 3" descr="https://pitch-assets-ccb95893-de3f-4266-973c-20049231b248.s3.eu-west-1.amazonaws.com/try-pitch-pdf-export-logo.svg">
            <a:hlinkClick r:id="rId6" tooltip=""/>
          </p:cNvPr>
          <p:cNvPicPr>
            <a:picLocks noChangeAspect="1"/>
          </p:cNvPicPr>
          <p:nvPr/>
        </p:nvPicPr>
        <p:blipFill>
          <a:blip r:embed="rId4">
            <a:extLst>
              <a:ext uri="{96DAC541-7B7A-43D3-8B79-37D633B846F1}">
                <asvg:svgBlip xmlns:asvg="http://schemas.microsoft.com/office/drawing/2016/SVG/main" r:embed="rId5"/>
              </a:ext>
            </a:extLst>
          </a:blip>
          <a:srcRect l="0" r="0" t="0" b="0"/>
          <a:stretch/>
        </p:blipFill>
        <p:spPr>
          <a:xfrm>
            <a:off x="136595" y="4803153"/>
            <a:ext cx="515221" cy="2273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0EEEB"/>
        </a:solidFill>
      </p:bgPr>
    </p:bg>
    <p:spTree>
      <p:nvGrpSpPr>
        <p:cNvPr id="1" name=""/>
        <p:cNvGrpSpPr/>
        <p:nvPr/>
      </p:nvGrpSpPr>
      <p:grpSpPr>
        <a:xfrm>
          <a:off x="0" y="0"/>
          <a:ext cx="0" cy="0"/>
          <a:chOff x="0" y="0"/>
          <a:chExt cx="0" cy="0"/>
        </a:xfrm>
      </p:grpSpPr>
      <p:sp>
        <p:nvSpPr>
          <p:cNvPr id="3" name="Shape 0"/>
          <p:cNvSpPr/>
          <p:nvPr/>
        </p:nvSpPr>
        <p:spPr>
          <a:xfrm>
            <a:off x="952935" y="1593300"/>
            <a:ext cx="9525" cy="2614613"/>
          </a:xfrm>
          <a:prstGeom prst="roundRect">
            <a:avLst>
              <a:gd name="adj" fmla="val -9600000"/>
            </a:avLst>
          </a:prstGeom>
          <a:solidFill>
            <a:srgbClr val="CF5E39">
              <a:alpha val="30000"/>
            </a:srgbClr>
          </a:solidFill>
          <a:ln/>
        </p:spPr>
      </p:sp>
      <p:sp>
        <p:nvSpPr>
          <p:cNvPr id="4" name="Shape 1"/>
          <p:cNvSpPr/>
          <p:nvPr/>
        </p:nvSpPr>
        <p:spPr>
          <a:xfrm>
            <a:off x="8181975" y="1593300"/>
            <a:ext cx="9525" cy="2614613"/>
          </a:xfrm>
          <a:prstGeom prst="roundRect">
            <a:avLst>
              <a:gd name="adj" fmla="val -9600000"/>
            </a:avLst>
          </a:prstGeom>
          <a:solidFill>
            <a:srgbClr val="CF5E39">
              <a:alpha val="30000"/>
            </a:srgbClr>
          </a:solidFill>
          <a:ln/>
        </p:spPr>
      </p:sp>
      <p:sp>
        <p:nvSpPr>
          <p:cNvPr id="5" name="Shape 2"/>
          <p:cNvSpPr/>
          <p:nvPr/>
        </p:nvSpPr>
        <p:spPr>
          <a:xfrm>
            <a:off x="2398743" y="1593300"/>
            <a:ext cx="9525" cy="2614613"/>
          </a:xfrm>
          <a:prstGeom prst="roundRect">
            <a:avLst>
              <a:gd name="adj" fmla="val -9600000"/>
            </a:avLst>
          </a:prstGeom>
          <a:solidFill>
            <a:srgbClr val="CF5E39">
              <a:alpha val="30000"/>
            </a:srgbClr>
          </a:solidFill>
          <a:ln/>
        </p:spPr>
      </p:sp>
      <p:sp>
        <p:nvSpPr>
          <p:cNvPr id="6" name="Shape 3"/>
          <p:cNvSpPr/>
          <p:nvPr/>
        </p:nvSpPr>
        <p:spPr>
          <a:xfrm>
            <a:off x="3844551" y="1593300"/>
            <a:ext cx="9525" cy="2614613"/>
          </a:xfrm>
          <a:prstGeom prst="roundRect">
            <a:avLst>
              <a:gd name="adj" fmla="val -9600000"/>
            </a:avLst>
          </a:prstGeom>
          <a:solidFill>
            <a:srgbClr val="CF5E39">
              <a:alpha val="30000"/>
            </a:srgbClr>
          </a:solidFill>
          <a:ln/>
        </p:spPr>
      </p:sp>
      <p:sp>
        <p:nvSpPr>
          <p:cNvPr id="7" name="Shape 4"/>
          <p:cNvSpPr/>
          <p:nvPr/>
        </p:nvSpPr>
        <p:spPr>
          <a:xfrm>
            <a:off x="5290359" y="1593300"/>
            <a:ext cx="9525" cy="2614613"/>
          </a:xfrm>
          <a:prstGeom prst="roundRect">
            <a:avLst>
              <a:gd name="adj" fmla="val -9600000"/>
            </a:avLst>
          </a:prstGeom>
          <a:solidFill>
            <a:srgbClr val="CF5E39">
              <a:alpha val="30000"/>
            </a:srgbClr>
          </a:solidFill>
          <a:ln/>
        </p:spPr>
      </p:sp>
      <p:sp>
        <p:nvSpPr>
          <p:cNvPr id="8" name="Shape 5"/>
          <p:cNvSpPr/>
          <p:nvPr/>
        </p:nvSpPr>
        <p:spPr>
          <a:xfrm>
            <a:off x="6736167" y="1593300"/>
            <a:ext cx="9525" cy="2614613"/>
          </a:xfrm>
          <a:prstGeom prst="roundRect">
            <a:avLst>
              <a:gd name="adj" fmla="val -9600000"/>
            </a:avLst>
          </a:prstGeom>
          <a:solidFill>
            <a:srgbClr val="CF5E39">
              <a:alpha val="30000"/>
            </a:srgbClr>
          </a:solidFill>
          <a:ln/>
        </p:spPr>
      </p:sp>
      <p:sp>
        <p:nvSpPr>
          <p:cNvPr id="9" name="Text 6"/>
          <p:cNvSpPr/>
          <p:nvPr/>
        </p:nvSpPr>
        <p:spPr>
          <a:xfrm>
            <a:off x="953197" y="4297281"/>
            <a:ext cx="1828800" cy="365720"/>
          </a:xfrm>
          <a:prstGeom prst="rect">
            <a:avLst/>
          </a:prstGeom>
          <a:noFill/>
          <a:ln/>
        </p:spPr>
        <p:txBody>
          <a:bodyPr wrap="square" lIns="0" tIns="0" rIns="0" bIns="0" rtlCol="0" anchor="t"/>
          <a:lstStyle/>
          <a:p>
            <a:pPr algn="ctr">
              <a:lnSpc>
                <a:spcPts val="1440"/>
              </a:lnSpc>
            </a:pPr>
            <a:r>
              <a:rPr lang="en-US" sz="900" b="1" spc="204" kern="0" dirty="0">
                <a:solidFill>
                  <a:srgbClr val="281E32"/>
                </a:solidFill>
                <a:latin typeface="DM Sans" pitchFamily="34" charset="0"/>
                <a:ea typeface="DM Sans" pitchFamily="34" charset="-122"/>
                <a:cs typeface="DM Sans" pitchFamily="34" charset="-120"/>
              </a:rPr>
              <a:t>UNSUPERVISED LEARNING</a:t>
            </a:r>
            <a:endParaRPr lang="en-US" sz="900" dirty="0"/>
          </a:p>
        </p:txBody>
      </p:sp>
      <p:sp>
        <p:nvSpPr>
          <p:cNvPr id="10" name="Text 7"/>
          <p:cNvSpPr/>
          <p:nvPr/>
        </p:nvSpPr>
        <p:spPr>
          <a:xfrm>
            <a:off x="2399037" y="4297281"/>
            <a:ext cx="1828800" cy="365720"/>
          </a:xfrm>
          <a:prstGeom prst="rect">
            <a:avLst/>
          </a:prstGeom>
          <a:noFill/>
          <a:ln/>
        </p:spPr>
        <p:txBody>
          <a:bodyPr wrap="square" lIns="0" tIns="0" rIns="0" bIns="0" rtlCol="0" anchor="t"/>
          <a:lstStyle/>
          <a:p>
            <a:pPr algn="ctr">
              <a:lnSpc>
                <a:spcPts val="1440"/>
              </a:lnSpc>
            </a:pPr>
            <a:r>
              <a:rPr lang="en-US" sz="900" b="1" spc="204" kern="0" dirty="0">
                <a:solidFill>
                  <a:srgbClr val="281E32"/>
                </a:solidFill>
                <a:latin typeface="DM Sans" pitchFamily="34" charset="0"/>
                <a:ea typeface="DM Sans" pitchFamily="34" charset="-122"/>
                <a:cs typeface="DM Sans" pitchFamily="34" charset="-120"/>
              </a:rPr>
              <a:t>UNSUPERVISED LEARNING</a:t>
            </a:r>
            <a:endParaRPr lang="en-US" sz="900" dirty="0"/>
          </a:p>
        </p:txBody>
      </p:sp>
      <p:sp>
        <p:nvSpPr>
          <p:cNvPr id="11" name="Text 8"/>
          <p:cNvSpPr/>
          <p:nvPr/>
        </p:nvSpPr>
        <p:spPr>
          <a:xfrm>
            <a:off x="3844877" y="4297281"/>
            <a:ext cx="1828800" cy="182860"/>
          </a:xfrm>
          <a:prstGeom prst="rect">
            <a:avLst/>
          </a:prstGeom>
          <a:noFill/>
          <a:ln/>
        </p:spPr>
        <p:txBody>
          <a:bodyPr wrap="square" lIns="0" tIns="0" rIns="0" bIns="0" rtlCol="0" anchor="t"/>
          <a:lstStyle/>
          <a:p>
            <a:pPr algn="ctr">
              <a:lnSpc>
                <a:spcPts val="1440"/>
              </a:lnSpc>
            </a:pPr>
            <a:r>
              <a:rPr lang="en-US" sz="900" b="1" spc="204" kern="0" dirty="0">
                <a:solidFill>
                  <a:srgbClr val="281E32"/>
                </a:solidFill>
                <a:latin typeface="DM Sans" pitchFamily="34" charset="0"/>
                <a:ea typeface="DM Sans" pitchFamily="34" charset="-122"/>
                <a:cs typeface="DM Sans" pitchFamily="34" charset="-120"/>
              </a:rPr>
              <a:t>PHASE 3</a:t>
            </a:r>
            <a:endParaRPr lang="en-US" sz="900" dirty="0"/>
          </a:p>
        </p:txBody>
      </p:sp>
      <p:sp>
        <p:nvSpPr>
          <p:cNvPr id="12" name="Text 9"/>
          <p:cNvSpPr/>
          <p:nvPr/>
        </p:nvSpPr>
        <p:spPr>
          <a:xfrm>
            <a:off x="5290718" y="4297282"/>
            <a:ext cx="1828800" cy="182860"/>
          </a:xfrm>
          <a:prstGeom prst="rect">
            <a:avLst/>
          </a:prstGeom>
          <a:noFill/>
          <a:ln/>
        </p:spPr>
        <p:txBody>
          <a:bodyPr wrap="square" lIns="0" tIns="0" rIns="0" bIns="0" rtlCol="0" anchor="t"/>
          <a:lstStyle/>
          <a:p>
            <a:pPr algn="ctr">
              <a:lnSpc>
                <a:spcPts val="1440"/>
              </a:lnSpc>
            </a:pPr>
            <a:r>
              <a:rPr lang="en-US" sz="900" b="1" spc="204" kern="0" dirty="0">
                <a:solidFill>
                  <a:srgbClr val="281E32"/>
                </a:solidFill>
                <a:latin typeface="DM Sans" pitchFamily="34" charset="0"/>
                <a:ea typeface="DM Sans" pitchFamily="34" charset="-122"/>
                <a:cs typeface="DM Sans" pitchFamily="34" charset="-120"/>
              </a:rPr>
              <a:t>PHASE 4</a:t>
            </a:r>
            <a:endParaRPr lang="en-US" sz="900" dirty="0"/>
          </a:p>
        </p:txBody>
      </p:sp>
      <p:sp>
        <p:nvSpPr>
          <p:cNvPr id="13" name="Text 10"/>
          <p:cNvSpPr/>
          <p:nvPr/>
        </p:nvSpPr>
        <p:spPr>
          <a:xfrm>
            <a:off x="6736558" y="4297282"/>
            <a:ext cx="1828800" cy="182860"/>
          </a:xfrm>
          <a:prstGeom prst="rect">
            <a:avLst/>
          </a:prstGeom>
          <a:noFill/>
          <a:ln/>
        </p:spPr>
        <p:txBody>
          <a:bodyPr wrap="square" lIns="0" tIns="0" rIns="0" bIns="0" rtlCol="0" anchor="t"/>
          <a:lstStyle/>
          <a:p>
            <a:pPr algn="ctr">
              <a:lnSpc>
                <a:spcPts val="1440"/>
              </a:lnSpc>
            </a:pPr>
            <a:r>
              <a:rPr lang="en-US" sz="900" b="1" spc="204" kern="0" dirty="0">
                <a:solidFill>
                  <a:srgbClr val="281E32"/>
                </a:solidFill>
                <a:latin typeface="DM Sans" pitchFamily="34" charset="0"/>
                <a:ea typeface="DM Sans" pitchFamily="34" charset="-122"/>
                <a:cs typeface="DM Sans" pitchFamily="34" charset="-120"/>
              </a:rPr>
              <a:t>PHASE 5</a:t>
            </a:r>
            <a:endParaRPr lang="en-US" sz="900" dirty="0"/>
          </a:p>
        </p:txBody>
      </p:sp>
      <p:sp>
        <p:nvSpPr>
          <p:cNvPr id="14" name="Text 11"/>
          <p:cNvSpPr/>
          <p:nvPr/>
        </p:nvSpPr>
        <p:spPr>
          <a:xfrm>
            <a:off x="948593" y="1896480"/>
            <a:ext cx="1828800" cy="250031"/>
          </a:xfrm>
          <a:prstGeom prst="rect">
            <a:avLst/>
          </a:prstGeom>
          <a:noFill/>
          <a:ln/>
        </p:spPr>
        <p:txBody>
          <a:bodyPr wrap="square" lIns="0" tIns="0" rIns="0" bIns="0" rtlCol="0" anchor="t"/>
          <a:lstStyle/>
          <a:p>
            <a:pPr algn="ctr">
              <a:lnSpc>
                <a:spcPts val="1969"/>
              </a:lnSpc>
            </a:pPr>
            <a:r>
              <a:rPr lang="en-US" sz="1600" b="0" i="1" dirty="0">
                <a:solidFill>
                  <a:srgbClr val="281E32"/>
                </a:solidFill>
                <a:latin typeface="Rubik" pitchFamily="34" charset="0"/>
                <a:ea typeface="Rubik" pitchFamily="34" charset="-122"/>
                <a:cs typeface="Rubik" pitchFamily="34" charset="-120"/>
              </a:rPr>
              <a:t>Clustering</a:t>
            </a:r>
            <a:endParaRPr lang="en-US" sz="1575" dirty="0"/>
          </a:p>
        </p:txBody>
      </p:sp>
      <p:sp>
        <p:nvSpPr>
          <p:cNvPr id="15" name="Text 12"/>
          <p:cNvSpPr/>
          <p:nvPr/>
        </p:nvSpPr>
        <p:spPr>
          <a:xfrm>
            <a:off x="2399053" y="2572229"/>
            <a:ext cx="1828800" cy="250031"/>
          </a:xfrm>
          <a:prstGeom prst="rect">
            <a:avLst/>
          </a:prstGeom>
          <a:noFill/>
          <a:ln/>
        </p:spPr>
        <p:txBody>
          <a:bodyPr wrap="square" lIns="0" tIns="0" rIns="0" bIns="0" rtlCol="0" anchor="t"/>
          <a:lstStyle/>
          <a:p>
            <a:pPr algn="ctr">
              <a:lnSpc>
                <a:spcPts val="1969"/>
              </a:lnSpc>
            </a:pPr>
            <a:r>
              <a:rPr lang="en-US" sz="1600" b="0" i="1" dirty="0">
                <a:solidFill>
                  <a:srgbClr val="281E32"/>
                </a:solidFill>
                <a:latin typeface="Rubik" pitchFamily="34" charset="0"/>
                <a:ea typeface="Rubik" pitchFamily="34" charset="-122"/>
                <a:cs typeface="Rubik" pitchFamily="34" charset="-120"/>
              </a:rPr>
              <a:t>Second step</a:t>
            </a:r>
            <a:endParaRPr lang="en-US" sz="1575" dirty="0"/>
          </a:p>
        </p:txBody>
      </p:sp>
      <p:sp>
        <p:nvSpPr>
          <p:cNvPr id="16" name="Text 13"/>
          <p:cNvSpPr/>
          <p:nvPr/>
        </p:nvSpPr>
        <p:spPr>
          <a:xfrm>
            <a:off x="3844031" y="3155216"/>
            <a:ext cx="1828800" cy="250031"/>
          </a:xfrm>
          <a:prstGeom prst="rect">
            <a:avLst/>
          </a:prstGeom>
          <a:noFill/>
          <a:ln/>
        </p:spPr>
        <p:txBody>
          <a:bodyPr wrap="square" lIns="0" tIns="0" rIns="0" bIns="0" rtlCol="0" anchor="t"/>
          <a:lstStyle/>
          <a:p>
            <a:pPr algn="ctr">
              <a:lnSpc>
                <a:spcPts val="1969"/>
              </a:lnSpc>
            </a:pPr>
            <a:r>
              <a:rPr lang="en-US" sz="1600" b="0" i="1" dirty="0">
                <a:solidFill>
                  <a:srgbClr val="281E32"/>
                </a:solidFill>
                <a:latin typeface="Rubik" pitchFamily="34" charset="0"/>
                <a:ea typeface="Rubik" pitchFamily="34" charset="-122"/>
                <a:cs typeface="Rubik" pitchFamily="34" charset="-120"/>
              </a:rPr>
              <a:t>Third step</a:t>
            </a:r>
            <a:endParaRPr lang="en-US" sz="1575" dirty="0"/>
          </a:p>
        </p:txBody>
      </p:sp>
      <p:sp>
        <p:nvSpPr>
          <p:cNvPr id="17" name="Text 14"/>
          <p:cNvSpPr/>
          <p:nvPr/>
        </p:nvSpPr>
        <p:spPr>
          <a:xfrm>
            <a:off x="5290850" y="3784584"/>
            <a:ext cx="3657600" cy="250031"/>
          </a:xfrm>
          <a:prstGeom prst="rect">
            <a:avLst/>
          </a:prstGeom>
          <a:noFill/>
          <a:ln/>
        </p:spPr>
        <p:txBody>
          <a:bodyPr wrap="square" lIns="0" tIns="0" rIns="0" bIns="0" rtlCol="0" anchor="t"/>
          <a:lstStyle/>
          <a:p>
            <a:pPr algn="ctr">
              <a:lnSpc>
                <a:spcPts val="1969"/>
              </a:lnSpc>
            </a:pPr>
            <a:r>
              <a:rPr lang="en-US" sz="1600" b="0" i="1" dirty="0">
                <a:solidFill>
                  <a:srgbClr val="281E32"/>
                </a:solidFill>
                <a:latin typeface="Rubik" pitchFamily="34" charset="0"/>
                <a:ea typeface="Rubik" pitchFamily="34" charset="-122"/>
                <a:cs typeface="Rubik" pitchFamily="34" charset="-120"/>
              </a:rPr>
              <a:t>Final step</a:t>
            </a:r>
            <a:endParaRPr lang="en-US" sz="1575" dirty="0"/>
          </a:p>
        </p:txBody>
      </p:sp>
      <p:sp>
        <p:nvSpPr>
          <p:cNvPr id="18" name="Shape 15"/>
          <p:cNvSpPr/>
          <p:nvPr/>
        </p:nvSpPr>
        <p:spPr>
          <a:xfrm>
            <a:off x="5289141" y="3734032"/>
            <a:ext cx="2893020" cy="0"/>
          </a:xfrm>
          <a:prstGeom prst="line">
            <a:avLst/>
          </a:prstGeom>
          <a:solidFill>
            <a:srgbClr val="FBF8F5"/>
          </a:solidFill>
          <a:ln w="52917">
            <a:solidFill>
              <a:srgbClr val="CF5E39"/>
            </a:solidFill>
            <a:prstDash val="solid"/>
            <a:headEnd type="none"/>
            <a:tailEnd type="none"/>
          </a:ln>
        </p:spPr>
      </p:sp>
      <p:sp>
        <p:nvSpPr>
          <p:cNvPr id="19" name="Shape 16"/>
          <p:cNvSpPr/>
          <p:nvPr/>
        </p:nvSpPr>
        <p:spPr>
          <a:xfrm>
            <a:off x="3845345" y="3104409"/>
            <a:ext cx="1676659" cy="0"/>
          </a:xfrm>
          <a:prstGeom prst="line">
            <a:avLst/>
          </a:prstGeom>
          <a:solidFill>
            <a:srgbClr val="FBF8F5"/>
          </a:solidFill>
          <a:ln w="52917">
            <a:solidFill>
              <a:srgbClr val="CF5E39"/>
            </a:solidFill>
            <a:prstDash val="solid"/>
            <a:headEnd type="none"/>
            <a:tailEnd type="none"/>
          </a:ln>
        </p:spPr>
      </p:sp>
      <p:sp>
        <p:nvSpPr>
          <p:cNvPr id="20" name="Shape 17"/>
          <p:cNvSpPr/>
          <p:nvPr/>
        </p:nvSpPr>
        <p:spPr>
          <a:xfrm>
            <a:off x="2397500" y="2474785"/>
            <a:ext cx="1446871" cy="0"/>
          </a:xfrm>
          <a:prstGeom prst="line">
            <a:avLst/>
          </a:prstGeom>
          <a:solidFill>
            <a:srgbClr val="FBF8F5"/>
          </a:solidFill>
          <a:ln w="52917">
            <a:solidFill>
              <a:srgbClr val="CF5E39"/>
            </a:solidFill>
            <a:prstDash val="solid"/>
            <a:headEnd type="none"/>
            <a:tailEnd type="none"/>
          </a:ln>
        </p:spPr>
      </p:sp>
      <p:sp>
        <p:nvSpPr>
          <p:cNvPr id="21" name="Shape 18"/>
          <p:cNvSpPr/>
          <p:nvPr/>
        </p:nvSpPr>
        <p:spPr>
          <a:xfrm>
            <a:off x="949641" y="1845162"/>
            <a:ext cx="1450455" cy="0"/>
          </a:xfrm>
          <a:prstGeom prst="line">
            <a:avLst/>
          </a:prstGeom>
          <a:solidFill>
            <a:srgbClr val="FBF8F5"/>
          </a:solidFill>
          <a:ln w="52917">
            <a:solidFill>
              <a:srgbClr val="CF5E39"/>
            </a:solidFill>
            <a:prstDash val="solid"/>
            <a:headEnd type="none"/>
            <a:tailEnd type="none"/>
          </a:ln>
        </p:spPr>
      </p:sp>
      <p:sp>
        <p:nvSpPr>
          <p:cNvPr id="22" name="Shape 19"/>
          <p:cNvSpPr/>
          <p:nvPr/>
        </p:nvSpPr>
        <p:spPr>
          <a:xfrm>
            <a:off x="-23812" y="0"/>
            <a:ext cx="119063" cy="5143500"/>
          </a:xfrm>
          <a:prstGeom prst="roundRect">
            <a:avLst>
              <a:gd name="adj" fmla="val -767997"/>
            </a:avLst>
          </a:prstGeom>
          <a:solidFill>
            <a:srgbClr val="FBF8F5"/>
          </a:solidFill>
          <a:ln/>
        </p:spPr>
      </p:sp>
      <p:sp>
        <p:nvSpPr>
          <p:cNvPr id="23" name="Shape 20"/>
          <p:cNvSpPr/>
          <p:nvPr/>
        </p:nvSpPr>
        <p:spPr>
          <a:xfrm>
            <a:off x="9048788" y="0"/>
            <a:ext cx="119063" cy="5143500"/>
          </a:xfrm>
          <a:prstGeom prst="roundRect">
            <a:avLst>
              <a:gd name="adj" fmla="val -767997"/>
            </a:avLst>
          </a:prstGeom>
          <a:solidFill>
            <a:srgbClr val="FBF8F5"/>
          </a:solidFill>
          <a:ln/>
        </p:spPr>
      </p:sp>
      <p:sp>
        <p:nvSpPr>
          <p:cNvPr id="24" name="Shape 21"/>
          <p:cNvSpPr/>
          <p:nvPr/>
        </p:nvSpPr>
        <p:spPr>
          <a:xfrm>
            <a:off x="356" y="-23812"/>
            <a:ext cx="9143398" cy="119063"/>
          </a:xfrm>
          <a:prstGeom prst="roundRect">
            <a:avLst>
              <a:gd name="adj" fmla="val -767997"/>
            </a:avLst>
          </a:prstGeom>
          <a:solidFill>
            <a:srgbClr val="FBF8F5"/>
          </a:solidFill>
          <a:ln/>
        </p:spPr>
      </p:sp>
      <p:sp>
        <p:nvSpPr>
          <p:cNvPr id="25" name="Shape 22"/>
          <p:cNvSpPr/>
          <p:nvPr/>
        </p:nvSpPr>
        <p:spPr>
          <a:xfrm>
            <a:off x="356" y="5053064"/>
            <a:ext cx="9143398" cy="119062"/>
          </a:xfrm>
          <a:prstGeom prst="roundRect">
            <a:avLst>
              <a:gd name="adj" fmla="val -768003"/>
            </a:avLst>
          </a:prstGeom>
          <a:solidFill>
            <a:srgbClr val="FBF8F5"/>
          </a:solidFill>
          <a:ln/>
        </p:spPr>
      </p:sp>
      <p:sp>
        <p:nvSpPr>
          <p:cNvPr id="26" name="Text 23"/>
          <p:cNvSpPr/>
          <p:nvPr/>
        </p:nvSpPr>
        <p:spPr>
          <a:xfrm>
            <a:off x="476250" y="476250"/>
            <a:ext cx="8229600" cy="457200"/>
          </a:xfrm>
          <a:prstGeom prst="rect">
            <a:avLst/>
          </a:prstGeom>
          <a:noFill/>
          <a:ln/>
        </p:spPr>
        <p:txBody>
          <a:bodyPr wrap="square" lIns="0" tIns="0" rIns="0" bIns="0" rtlCol="0" anchor="t"/>
          <a:lstStyle/>
          <a:p>
            <a:pPr algn="ctr">
              <a:lnSpc>
                <a:spcPts val="3600"/>
              </a:lnSpc>
            </a:pPr>
            <a:r>
              <a:rPr lang="en-US" sz="3000" b="0" dirty="0">
                <a:solidFill>
                  <a:srgbClr val="281E32"/>
                </a:solidFill>
                <a:latin typeface="Rubik" pitchFamily="34" charset="0"/>
                <a:ea typeface="Rubik" pitchFamily="34" charset="-122"/>
                <a:cs typeface="Rubik" pitchFamily="34" charset="-120"/>
              </a:rPr>
              <a:t>Proposed ML Methodology</a:t>
            </a:r>
            <a:endParaRPr lang="en-US" sz="3000" dirty="0"/>
          </a:p>
        </p:txBody>
      </p:sp>
      <p:pic>
        <p:nvPicPr>
          <p:cNvPr id="27"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0EEEB"/>
        </a:solidFill>
      </p:bgPr>
    </p:bg>
    <p:spTree>
      <p:nvGrpSpPr>
        <p:cNvPr id="1" name=""/>
        <p:cNvGrpSpPr/>
        <p:nvPr/>
      </p:nvGrpSpPr>
      <p:grpSpPr>
        <a:xfrm>
          <a:off x="0" y="0"/>
          <a:ext cx="0" cy="0"/>
          <a:chOff x="0" y="0"/>
          <a:chExt cx="0" cy="0"/>
        </a:xfrm>
      </p:grpSpPr>
      <p:sp>
        <p:nvSpPr>
          <p:cNvPr id="3" name="Shape 0"/>
          <p:cNvSpPr/>
          <p:nvPr/>
        </p:nvSpPr>
        <p:spPr>
          <a:xfrm>
            <a:off x="-23812" y="0"/>
            <a:ext cx="119063" cy="5143500"/>
          </a:xfrm>
          <a:prstGeom prst="roundRect">
            <a:avLst>
              <a:gd name="adj" fmla="val -767997"/>
            </a:avLst>
          </a:prstGeom>
          <a:solidFill>
            <a:srgbClr val="FBF8F5"/>
          </a:solidFill>
          <a:ln/>
        </p:spPr>
      </p:sp>
      <p:sp>
        <p:nvSpPr>
          <p:cNvPr id="4" name="Shape 1"/>
          <p:cNvSpPr/>
          <p:nvPr/>
        </p:nvSpPr>
        <p:spPr>
          <a:xfrm>
            <a:off x="9048788" y="0"/>
            <a:ext cx="119063" cy="5143500"/>
          </a:xfrm>
          <a:prstGeom prst="roundRect">
            <a:avLst>
              <a:gd name="adj" fmla="val -767997"/>
            </a:avLst>
          </a:prstGeom>
          <a:solidFill>
            <a:srgbClr val="FBF8F5"/>
          </a:solidFill>
          <a:ln/>
        </p:spPr>
      </p:sp>
      <p:sp>
        <p:nvSpPr>
          <p:cNvPr id="5" name="Shape 2"/>
          <p:cNvSpPr/>
          <p:nvPr/>
        </p:nvSpPr>
        <p:spPr>
          <a:xfrm>
            <a:off x="356" y="5053064"/>
            <a:ext cx="9143398" cy="119062"/>
          </a:xfrm>
          <a:prstGeom prst="roundRect">
            <a:avLst>
              <a:gd name="adj" fmla="val -768003"/>
            </a:avLst>
          </a:prstGeom>
          <a:solidFill>
            <a:srgbClr val="FBF8F5"/>
          </a:solidFill>
          <a:ln/>
        </p:spPr>
      </p:sp>
      <p:sp>
        <p:nvSpPr>
          <p:cNvPr id="6" name="Text 3"/>
          <p:cNvSpPr/>
          <p:nvPr/>
        </p:nvSpPr>
        <p:spPr>
          <a:xfrm>
            <a:off x="356" y="-23812"/>
            <a:ext cx="9143398" cy="471487"/>
          </a:xfrm>
          <a:prstGeom prst="roundRect">
            <a:avLst>
              <a:gd name="adj" fmla="val -193940"/>
            </a:avLst>
          </a:prstGeom>
          <a:solidFill>
            <a:srgbClr val="FBF8F5"/>
          </a:solidFill>
          <a:ln/>
        </p:spPr>
        <p:txBody>
          <a:bodyPr wrap="square" lIns="507967" tIns="55662" rIns="507967" bIns="55662" rtlCol="0" anchor="ctr"/>
          <a:lstStyle/>
          <a:p>
            <a:pPr algn="ctr">
              <a:lnSpc>
                <a:spcPts val="1969"/>
              </a:lnSpc>
            </a:pPr>
            <a:endParaRPr lang="en-US" sz="1575" dirty="0"/>
          </a:p>
        </p:txBody>
      </p:sp>
      <p:sp>
        <p:nvSpPr>
          <p:cNvPr id="7" name="Text 4"/>
          <p:cNvSpPr/>
          <p:nvPr/>
        </p:nvSpPr>
        <p:spPr>
          <a:xfrm>
            <a:off x="190500" y="142875"/>
            <a:ext cx="9144000" cy="182860"/>
          </a:xfrm>
          <a:prstGeom prst="rect">
            <a:avLst/>
          </a:prstGeom>
          <a:noFill/>
          <a:ln/>
        </p:spPr>
        <p:txBody>
          <a:bodyPr wrap="square" lIns="0" tIns="0" rIns="0" bIns="0" rtlCol="0" anchor="t"/>
          <a:lstStyle/>
          <a:p>
            <a:pPr algn="l">
              <a:lnSpc>
                <a:spcPts val="1440"/>
              </a:lnSpc>
            </a:pPr>
            <a:r>
              <a:rPr lang="en-US" sz="900" b="1" spc="204" kern="0" dirty="0">
                <a:solidFill>
                  <a:srgbClr val="513C66"/>
                </a:solidFill>
                <a:latin typeface="DM Sans" pitchFamily="34" charset="0"/>
                <a:ea typeface="DM Sans" pitchFamily="34" charset="-122"/>
                <a:cs typeface="DM Sans" pitchFamily="34" charset="-120"/>
              </a:rPr>
              <a:t>RESULTS AND ANALYSIS</a:t>
            </a:r>
            <a:endParaRPr lang="en-US" sz="900" dirty="0"/>
          </a:p>
        </p:txBody>
      </p:sp>
      <p:sp>
        <p:nvSpPr>
          <p:cNvPr id="8" name="Text 5"/>
          <p:cNvSpPr/>
          <p:nvPr/>
        </p:nvSpPr>
        <p:spPr>
          <a:xfrm>
            <a:off x="476250" y="2067188"/>
            <a:ext cx="4572000" cy="1371600"/>
          </a:xfrm>
          <a:prstGeom prst="rect">
            <a:avLst/>
          </a:prstGeom>
          <a:noFill/>
          <a:ln/>
        </p:spPr>
        <p:txBody>
          <a:bodyPr wrap="square" lIns="0" tIns="0" rIns="0" bIns="0" rtlCol="0" anchor="ctr"/>
          <a:lstStyle/>
          <a:p>
            <a:pPr algn="l">
              <a:lnSpc>
                <a:spcPts val="3600"/>
              </a:lnSpc>
            </a:pPr>
            <a:r>
              <a:rPr lang="en-US" sz="3000" b="0" dirty="0">
                <a:solidFill>
                  <a:srgbClr val="281E32"/>
                </a:solidFill>
                <a:latin typeface="Rubik" pitchFamily="34" charset="0"/>
                <a:ea typeface="Rubik" pitchFamily="34" charset="-122"/>
                <a:cs typeface="Rubik" pitchFamily="34" charset="-120"/>
              </a:rPr>
              <a:t>Analyzing the classification results and insights</a:t>
            </a:r>
            <a:endParaRPr lang="en-US" sz="3000" dirty="0"/>
          </a:p>
        </p:txBody>
      </p:sp>
      <p:sp>
        <p:nvSpPr>
          <p:cNvPr id="9" name="Shape 6"/>
          <p:cNvSpPr/>
          <p:nvPr/>
        </p:nvSpPr>
        <p:spPr>
          <a:xfrm>
            <a:off x="6271315" y="1872074"/>
            <a:ext cx="2083215" cy="2088632"/>
          </a:xfrm>
          <a:prstGeom prst="ellipse">
            <a:avLst/>
          </a:prstGeom>
          <a:solidFill>
            <a:srgbClr val="281E32"/>
          </a:solidFill>
          <a:ln/>
        </p:spPr>
      </p:sp>
      <p:sp>
        <p:nvSpPr>
          <p:cNvPr id="10" name="Text 7"/>
          <p:cNvSpPr/>
          <p:nvPr/>
        </p:nvSpPr>
        <p:spPr>
          <a:xfrm>
            <a:off x="5647919" y="787642"/>
            <a:ext cx="2083215" cy="2083215"/>
          </a:xfrm>
          <a:prstGeom prst="ellipse">
            <a:avLst/>
          </a:prstGeom>
          <a:solidFill>
            <a:srgbClr val="E7AA8E"/>
          </a:solidFill>
          <a:ln/>
        </p:spPr>
        <p:txBody>
          <a:bodyPr wrap="square" lIns="115734" tIns="245935" rIns="115734" bIns="245935" rtlCol="0" anchor="ctr"/>
          <a:lstStyle/>
          <a:p>
            <a:pPr algn="ctr">
              <a:lnSpc>
                <a:spcPts val="1969"/>
              </a:lnSpc>
            </a:pPr>
            <a:endParaRPr lang="en-US" sz="1575" dirty="0"/>
          </a:p>
        </p:txBody>
      </p:sp>
      <p:sp>
        <p:nvSpPr>
          <p:cNvPr id="11" name="Text 8"/>
          <p:cNvSpPr/>
          <p:nvPr/>
        </p:nvSpPr>
        <p:spPr>
          <a:xfrm>
            <a:off x="5045643" y="1871594"/>
            <a:ext cx="2083215" cy="2083215"/>
          </a:xfrm>
          <a:prstGeom prst="ellipse">
            <a:avLst/>
          </a:prstGeom>
          <a:solidFill>
            <a:srgbClr val="CF5E39"/>
          </a:solidFill>
          <a:ln/>
        </p:spPr>
        <p:txBody>
          <a:bodyPr wrap="square" lIns="115734" tIns="245935" rIns="115734" bIns="245935" rtlCol="0" anchor="ctr"/>
          <a:lstStyle/>
          <a:p>
            <a:pPr algn="ctr">
              <a:lnSpc>
                <a:spcPts val="1969"/>
              </a:lnSpc>
            </a:pPr>
            <a:endParaRPr lang="en-US" sz="1575" dirty="0"/>
          </a:p>
        </p:txBody>
      </p:sp>
      <p:sp>
        <p:nvSpPr>
          <p:cNvPr id="12" name="Text 9"/>
          <p:cNvSpPr/>
          <p:nvPr/>
        </p:nvSpPr>
        <p:spPr>
          <a:xfrm>
            <a:off x="6267206" y="1872074"/>
            <a:ext cx="2083215" cy="2088632"/>
          </a:xfrm>
          <a:prstGeom prst="ellipse">
            <a:avLst/>
          </a:prstGeom>
          <a:solidFill>
            <a:srgbClr val="281E32">
              <a:alpha val="40000"/>
            </a:srgbClr>
          </a:solidFill>
          <a:ln/>
        </p:spPr>
        <p:txBody>
          <a:bodyPr wrap="square" lIns="115734" tIns="246575" rIns="115734" bIns="246575" rtlCol="0" anchor="ctr"/>
          <a:lstStyle/>
          <a:p>
            <a:pPr algn="ctr">
              <a:lnSpc>
                <a:spcPts val="1969"/>
              </a:lnSpc>
            </a:pPr>
            <a:endParaRPr lang="en-US" sz="1575" dirty="0"/>
          </a:p>
        </p:txBody>
      </p:sp>
      <p:sp>
        <p:nvSpPr>
          <p:cNvPr id="13" name="Text 10"/>
          <p:cNvSpPr/>
          <p:nvPr/>
        </p:nvSpPr>
        <p:spPr>
          <a:xfrm>
            <a:off x="5647919" y="787642"/>
            <a:ext cx="2083215" cy="2083215"/>
          </a:xfrm>
          <a:prstGeom prst="ellipse">
            <a:avLst/>
          </a:prstGeom>
          <a:solidFill>
            <a:srgbClr val="E7AA8E">
              <a:alpha val="45000"/>
            </a:srgbClr>
          </a:solidFill>
          <a:ln/>
        </p:spPr>
        <p:txBody>
          <a:bodyPr wrap="square" lIns="115734" tIns="245935" rIns="115734" bIns="245935" rtlCol="0" anchor="ctr"/>
          <a:lstStyle/>
          <a:p>
            <a:pPr algn="ctr">
              <a:lnSpc>
                <a:spcPts val="1969"/>
              </a:lnSpc>
            </a:pPr>
            <a:endParaRPr lang="en-US" sz="1575" dirty="0"/>
          </a:p>
        </p:txBody>
      </p:sp>
      <p:sp>
        <p:nvSpPr>
          <p:cNvPr id="14" name="Text 11"/>
          <p:cNvSpPr/>
          <p:nvPr/>
        </p:nvSpPr>
        <p:spPr>
          <a:xfrm>
            <a:off x="7124727" y="2851693"/>
            <a:ext cx="1828800" cy="213320"/>
          </a:xfrm>
          <a:prstGeom prst="rect">
            <a:avLst/>
          </a:prstGeom>
          <a:noFill/>
          <a:ln/>
        </p:spPr>
        <p:txBody>
          <a:bodyPr wrap="square" lIns="0" tIns="0" rIns="0" bIns="0" rtlCol="0" anchor="ctr"/>
          <a:lstStyle/>
          <a:p>
            <a:pPr algn="ctr">
              <a:lnSpc>
                <a:spcPts val="1680"/>
              </a:lnSpc>
            </a:pPr>
            <a:r>
              <a:rPr lang="en-US" sz="1100" b="0" dirty="0">
                <a:solidFill>
                  <a:srgbClr val="FBF8F5"/>
                </a:solidFill>
                <a:latin typeface="DM Sans" pitchFamily="34" charset="0"/>
                <a:ea typeface="DM Sans" pitchFamily="34" charset="-122"/>
                <a:cs typeface="DM Sans" pitchFamily="34" charset="-120"/>
              </a:rPr>
              <a:t>Another idea</a:t>
            </a:r>
            <a:endParaRPr lang="en-US" sz="1050" dirty="0"/>
          </a:p>
        </p:txBody>
      </p:sp>
      <p:sp>
        <p:nvSpPr>
          <p:cNvPr id="15" name="Text 12"/>
          <p:cNvSpPr/>
          <p:nvPr/>
        </p:nvSpPr>
        <p:spPr>
          <a:xfrm>
            <a:off x="5045674" y="2758693"/>
            <a:ext cx="1828800" cy="213320"/>
          </a:xfrm>
          <a:prstGeom prst="rect">
            <a:avLst/>
          </a:prstGeom>
          <a:noFill/>
          <a:ln/>
        </p:spPr>
        <p:txBody>
          <a:bodyPr wrap="square" lIns="0" tIns="0" rIns="0" bIns="0" rtlCol="0" anchor="ctr"/>
          <a:lstStyle/>
          <a:p>
            <a:pPr algn="ctr">
              <a:lnSpc>
                <a:spcPts val="1680"/>
              </a:lnSpc>
            </a:pPr>
            <a:r>
              <a:rPr lang="en-US" sz="1100" b="0" dirty="0">
                <a:solidFill>
                  <a:srgbClr val="FBF8F5"/>
                </a:solidFill>
                <a:latin typeface="DM Sans" pitchFamily="34" charset="0"/>
                <a:ea typeface="DM Sans" pitchFamily="34" charset="-122"/>
                <a:cs typeface="DM Sans" pitchFamily="34" charset="-120"/>
              </a:rPr>
              <a:t>One idea</a:t>
            </a:r>
            <a:endParaRPr lang="en-US" sz="1050" dirty="0"/>
          </a:p>
        </p:txBody>
      </p:sp>
      <p:sp>
        <p:nvSpPr>
          <p:cNvPr id="16" name="Text 13"/>
          <p:cNvSpPr/>
          <p:nvPr/>
        </p:nvSpPr>
        <p:spPr>
          <a:xfrm>
            <a:off x="5952927" y="1386686"/>
            <a:ext cx="1828800" cy="213320"/>
          </a:xfrm>
          <a:prstGeom prst="rect">
            <a:avLst/>
          </a:prstGeom>
          <a:noFill/>
          <a:ln/>
        </p:spPr>
        <p:txBody>
          <a:bodyPr wrap="square" lIns="0" tIns="0" rIns="0" bIns="0" rtlCol="0" anchor="ctr"/>
          <a:lstStyle/>
          <a:p>
            <a:pPr algn="ctr">
              <a:lnSpc>
                <a:spcPts val="1680"/>
              </a:lnSpc>
            </a:pPr>
            <a:r>
              <a:rPr lang="en-US" sz="1100" b="0" dirty="0">
                <a:solidFill>
                  <a:srgbClr val="FBF8F5"/>
                </a:solidFill>
                <a:latin typeface="DM Sans" pitchFamily="34" charset="0"/>
                <a:ea typeface="DM Sans" pitchFamily="34" charset="-122"/>
                <a:cs typeface="DM Sans" pitchFamily="34" charset="-120"/>
              </a:rPr>
              <a:t>Yet another idea</a:t>
            </a:r>
            <a:endParaRPr lang="en-US" sz="1050" dirty="0"/>
          </a:p>
        </p:txBody>
      </p:sp>
      <p:sp>
        <p:nvSpPr>
          <p:cNvPr id="17" name="Shape 14"/>
          <p:cNvSpPr/>
          <p:nvPr/>
        </p:nvSpPr>
        <p:spPr>
          <a:xfrm rot="5400000">
            <a:off x="6093946" y="3160489"/>
            <a:ext cx="1191162" cy="0"/>
          </a:xfrm>
          <a:prstGeom prst="line">
            <a:avLst/>
          </a:prstGeom>
          <a:solidFill>
            <a:srgbClr val="FBF8F5"/>
          </a:solidFill>
          <a:ln w="5292">
            <a:solidFill>
              <a:srgbClr val="FBF8F5"/>
            </a:solidFill>
            <a:prstDash val="solid"/>
            <a:headEnd type="none"/>
            <a:tailEnd type="none"/>
          </a:ln>
        </p:spPr>
      </p:sp>
      <p:sp>
        <p:nvSpPr>
          <p:cNvPr id="18" name="Text 15"/>
          <p:cNvSpPr/>
          <p:nvPr/>
        </p:nvSpPr>
        <p:spPr>
          <a:xfrm>
            <a:off x="6808700" y="4455939"/>
            <a:ext cx="1828800" cy="213320"/>
          </a:xfrm>
          <a:prstGeom prst="rect">
            <a:avLst/>
          </a:prstGeom>
          <a:noFill/>
          <a:ln/>
        </p:spPr>
        <p:txBody>
          <a:bodyPr wrap="square" lIns="0" tIns="0" rIns="0" bIns="0" rtlCol="0" anchor="b"/>
          <a:lstStyle/>
          <a:p>
            <a:pPr algn="l">
              <a:lnSpc>
                <a:spcPts val="1680"/>
              </a:lnSpc>
            </a:pPr>
            <a:r>
              <a:rPr lang="en-US" sz="1100" b="0" dirty="0">
                <a:solidFill>
                  <a:srgbClr val="513C66"/>
                </a:solidFill>
                <a:latin typeface="DM Sans" pitchFamily="34" charset="0"/>
                <a:ea typeface="DM Sans" pitchFamily="34" charset="-122"/>
                <a:cs typeface="DM Sans" pitchFamily="34" charset="-120"/>
              </a:rPr>
              <a:t>Awesome</a:t>
            </a:r>
            <a:endParaRPr lang="en-US" sz="1050" dirty="0"/>
          </a:p>
        </p:txBody>
      </p:sp>
      <p:sp>
        <p:nvSpPr>
          <p:cNvPr id="19" name="Shape 16"/>
          <p:cNvSpPr/>
          <p:nvPr/>
        </p:nvSpPr>
        <p:spPr>
          <a:xfrm rot="5400000">
            <a:off x="6229475" y="4180775"/>
            <a:ext cx="920104" cy="0"/>
          </a:xfrm>
          <a:prstGeom prst="line">
            <a:avLst/>
          </a:prstGeom>
          <a:solidFill>
            <a:srgbClr val="FBF8F5">
              <a:alpha val="30000"/>
            </a:srgbClr>
          </a:solidFill>
          <a:ln w="5292">
            <a:solidFill>
              <a:srgbClr val="513C66">
                <a:alpha val="30000"/>
              </a:srgbClr>
            </a:solidFill>
            <a:prstDash val="solid"/>
            <a:headEnd type="none"/>
            <a:tailEnd type="none"/>
          </a:ln>
        </p:spPr>
      </p:sp>
      <p:pic>
        <p:nvPicPr>
          <p:cNvPr id="20"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0EEEB"/>
        </a:solidFill>
      </p:bgPr>
    </p:bg>
    <p:spTree>
      <p:nvGrpSpPr>
        <p:cNvPr id="1" name=""/>
        <p:cNvGrpSpPr/>
        <p:nvPr/>
      </p:nvGrpSpPr>
      <p:grpSpPr>
        <a:xfrm>
          <a:off x="0" y="0"/>
          <a:ext cx="0" cy="0"/>
          <a:chOff x="0" y="0"/>
          <a:chExt cx="0" cy="0"/>
        </a:xfrm>
      </p:grpSpPr>
      <p:sp>
        <p:nvSpPr>
          <p:cNvPr id="3" name="Text 0"/>
          <p:cNvSpPr/>
          <p:nvPr/>
        </p:nvSpPr>
        <p:spPr>
          <a:xfrm>
            <a:off x="479635" y="3737595"/>
            <a:ext cx="2743200" cy="426641"/>
          </a:xfrm>
          <a:prstGeom prst="rect">
            <a:avLst/>
          </a:prstGeom>
          <a:noFill/>
          <a:ln/>
        </p:spPr>
        <p:txBody>
          <a:bodyPr wrap="square" lIns="0" tIns="0" rIns="0" bIns="0" rtlCol="0" anchor="t"/>
          <a:lstStyle/>
          <a:p>
            <a:pPr algn="l">
              <a:lnSpc>
                <a:spcPts val="1680"/>
              </a:lnSpc>
            </a:pPr>
            <a:r>
              <a:rPr lang="en-US" sz="1100" b="0" dirty="0">
                <a:solidFill>
                  <a:srgbClr val="513C66"/>
                </a:solidFill>
                <a:latin typeface="DM Sans" pitchFamily="34" charset="0"/>
                <a:ea typeface="DM Sans" pitchFamily="34" charset="-122"/>
                <a:cs typeface="DM Sans" pitchFamily="34" charset="-120"/>
              </a:rPr>
              <a:t>Key insights and discoveries from our research and analysis</a:t>
            </a:r>
            <a:endParaRPr lang="en-US" sz="1050" dirty="0"/>
          </a:p>
        </p:txBody>
      </p:sp>
      <p:sp>
        <p:nvSpPr>
          <p:cNvPr id="4" name="Text 1"/>
          <p:cNvSpPr/>
          <p:nvPr/>
        </p:nvSpPr>
        <p:spPr>
          <a:xfrm>
            <a:off x="479635" y="3500620"/>
            <a:ext cx="2743200" cy="182860"/>
          </a:xfrm>
          <a:prstGeom prst="rect">
            <a:avLst/>
          </a:prstGeom>
          <a:noFill/>
          <a:ln/>
        </p:spPr>
        <p:txBody>
          <a:bodyPr wrap="square" lIns="0" tIns="0" rIns="0" bIns="0" rtlCol="0" anchor="t"/>
          <a:lstStyle/>
          <a:p>
            <a:pPr algn="l">
              <a:lnSpc>
                <a:spcPts val="1440"/>
              </a:lnSpc>
            </a:pPr>
            <a:r>
              <a:rPr lang="en-US" sz="900" b="1" spc="204" kern="0" dirty="0">
                <a:solidFill>
                  <a:srgbClr val="281E32"/>
                </a:solidFill>
                <a:latin typeface="DM Sans" pitchFamily="34" charset="0"/>
                <a:ea typeface="DM Sans" pitchFamily="34" charset="-122"/>
                <a:cs typeface="DM Sans" pitchFamily="34" charset="-120"/>
              </a:rPr>
              <a:t>SUMMARIZING FINDINGS</a:t>
            </a:r>
            <a:endParaRPr lang="en-US" sz="900" dirty="0"/>
          </a:p>
        </p:txBody>
      </p:sp>
      <p:sp>
        <p:nvSpPr>
          <p:cNvPr id="5" name="Text 2"/>
          <p:cNvSpPr/>
          <p:nvPr/>
        </p:nvSpPr>
        <p:spPr>
          <a:xfrm>
            <a:off x="476250" y="476250"/>
            <a:ext cx="8229600" cy="457200"/>
          </a:xfrm>
          <a:prstGeom prst="rect">
            <a:avLst/>
          </a:prstGeom>
          <a:noFill/>
          <a:ln/>
        </p:spPr>
        <p:txBody>
          <a:bodyPr wrap="square" lIns="0" tIns="0" rIns="0" bIns="0" rtlCol="0" anchor="t"/>
          <a:lstStyle/>
          <a:p>
            <a:pPr algn="l">
              <a:lnSpc>
                <a:spcPts val="3600"/>
              </a:lnSpc>
            </a:pPr>
            <a:r>
              <a:rPr lang="en-US" sz="3000" b="0" dirty="0">
                <a:solidFill>
                  <a:srgbClr val="281E32"/>
                </a:solidFill>
                <a:latin typeface="Rubik" pitchFamily="34" charset="0"/>
                <a:ea typeface="Rubik" pitchFamily="34" charset="-122"/>
                <a:cs typeface="Rubik" pitchFamily="34" charset="-120"/>
              </a:rPr>
              <a:t>Conclusion</a:t>
            </a:r>
            <a:endParaRPr lang="en-US" sz="3000" dirty="0"/>
          </a:p>
        </p:txBody>
      </p:sp>
      <p:pic>
        <p:nvPicPr>
          <p:cNvPr id="6" name="Image 0" descr="https://images.unsplash.com/photo-1450101499163-c8848c66ca85?crop=entropy&amp;cs=tinysrgb&amp;fit=max&amp;fm=jpg&amp;ixid=M3wyMTIyMnwwfDF8c2VhcmNofDZ8fGNvbmNsdXNpb24lMjByZXNlYXJjaHxlbnwxfDB8fHwxNzEwNTQxMjQ0fDA&amp;ixlib=rb-4.0.3&amp;q=80&amp;w=1080">    </p:cNvPr>
          <p:cNvPicPr>
            <a:picLocks noChangeAspect="1"/>
          </p:cNvPicPr>
          <p:nvPr/>
        </p:nvPicPr>
        <p:blipFill>
          <a:blip r:embed="rId1"/>
          <a:srcRect l="2002" r="6643" t="0" b="0"/>
          <a:stretch/>
        </p:blipFill>
        <p:spPr>
          <a:xfrm>
            <a:off x="475329" y="1547812"/>
            <a:ext cx="2476500" cy="1809750"/>
          </a:xfrm>
          <a:prstGeom prst="rect">
            <a:avLst/>
          </a:prstGeom>
        </p:spPr>
      </p:pic>
      <p:sp>
        <p:nvSpPr>
          <p:cNvPr id="7" name="Shape 3"/>
          <p:cNvSpPr/>
          <p:nvPr/>
        </p:nvSpPr>
        <p:spPr>
          <a:xfrm>
            <a:off x="-23812" y="0"/>
            <a:ext cx="119063" cy="5143500"/>
          </a:xfrm>
          <a:prstGeom prst="roundRect">
            <a:avLst>
              <a:gd name="adj" fmla="val -767997"/>
            </a:avLst>
          </a:prstGeom>
          <a:solidFill>
            <a:srgbClr val="FBF8F5"/>
          </a:solidFill>
          <a:ln/>
        </p:spPr>
      </p:sp>
      <p:sp>
        <p:nvSpPr>
          <p:cNvPr id="8" name="Shape 4"/>
          <p:cNvSpPr/>
          <p:nvPr/>
        </p:nvSpPr>
        <p:spPr>
          <a:xfrm>
            <a:off x="9048788" y="0"/>
            <a:ext cx="119063" cy="5143500"/>
          </a:xfrm>
          <a:prstGeom prst="roundRect">
            <a:avLst>
              <a:gd name="adj" fmla="val -767997"/>
            </a:avLst>
          </a:prstGeom>
          <a:solidFill>
            <a:srgbClr val="FBF8F5"/>
          </a:solidFill>
          <a:ln/>
        </p:spPr>
      </p:sp>
      <p:sp>
        <p:nvSpPr>
          <p:cNvPr id="9" name="Shape 5"/>
          <p:cNvSpPr/>
          <p:nvPr/>
        </p:nvSpPr>
        <p:spPr>
          <a:xfrm>
            <a:off x="356" y="5053064"/>
            <a:ext cx="9143398" cy="119062"/>
          </a:xfrm>
          <a:prstGeom prst="roundRect">
            <a:avLst>
              <a:gd name="adj" fmla="val -768003"/>
            </a:avLst>
          </a:prstGeom>
          <a:solidFill>
            <a:srgbClr val="FBF8F5"/>
          </a:solidFill>
          <a:ln/>
        </p:spPr>
      </p:sp>
      <p:sp>
        <p:nvSpPr>
          <p:cNvPr id="10" name="Text 6"/>
          <p:cNvSpPr/>
          <p:nvPr/>
        </p:nvSpPr>
        <p:spPr>
          <a:xfrm>
            <a:off x="3330880" y="3737595"/>
            <a:ext cx="2743200" cy="426641"/>
          </a:xfrm>
          <a:prstGeom prst="rect">
            <a:avLst/>
          </a:prstGeom>
          <a:noFill/>
          <a:ln/>
        </p:spPr>
        <p:txBody>
          <a:bodyPr wrap="square" lIns="0" tIns="0" rIns="0" bIns="0" rtlCol="0" anchor="t"/>
          <a:lstStyle/>
          <a:p>
            <a:pPr algn="l">
              <a:lnSpc>
                <a:spcPts val="1680"/>
              </a:lnSpc>
            </a:pPr>
            <a:r>
              <a:rPr lang="en-US" sz="1100" b="0" dirty="0">
                <a:solidFill>
                  <a:srgbClr val="513C66"/>
                </a:solidFill>
                <a:latin typeface="DM Sans" pitchFamily="34" charset="0"/>
                <a:ea typeface="DM Sans" pitchFamily="34" charset="-122"/>
                <a:cs typeface="DM Sans" pitchFamily="34" charset="-120"/>
              </a:rPr>
              <a:t>Promising avenues for further exploration and investigation</a:t>
            </a:r>
            <a:endParaRPr lang="en-US" sz="1050" dirty="0"/>
          </a:p>
        </p:txBody>
      </p:sp>
      <p:sp>
        <p:nvSpPr>
          <p:cNvPr id="11" name="Text 7"/>
          <p:cNvSpPr/>
          <p:nvPr/>
        </p:nvSpPr>
        <p:spPr>
          <a:xfrm>
            <a:off x="3330880" y="3500620"/>
            <a:ext cx="2743200" cy="182860"/>
          </a:xfrm>
          <a:prstGeom prst="rect">
            <a:avLst/>
          </a:prstGeom>
          <a:noFill/>
          <a:ln/>
        </p:spPr>
        <p:txBody>
          <a:bodyPr wrap="square" lIns="0" tIns="0" rIns="0" bIns="0" rtlCol="0" anchor="t"/>
          <a:lstStyle/>
          <a:p>
            <a:pPr algn="l">
              <a:lnSpc>
                <a:spcPts val="1440"/>
              </a:lnSpc>
            </a:pPr>
            <a:r>
              <a:rPr lang="en-US" sz="900" b="1" spc="204" kern="0" dirty="0">
                <a:solidFill>
                  <a:srgbClr val="281E32"/>
                </a:solidFill>
                <a:latin typeface="DM Sans" pitchFamily="34" charset="0"/>
                <a:ea typeface="DM Sans" pitchFamily="34" charset="-122"/>
                <a:cs typeface="DM Sans" pitchFamily="34" charset="-120"/>
              </a:rPr>
              <a:t>FUTURE RESEARCH</a:t>
            </a:r>
            <a:endParaRPr lang="en-US" sz="900" dirty="0"/>
          </a:p>
        </p:txBody>
      </p:sp>
      <p:pic>
        <p:nvPicPr>
          <p:cNvPr id="12" name="Image 1" descr="https://images.unsplash.com/photo-1432888498266-38ffec3eaf0a?crop=entropy&amp;cs=tinysrgb&amp;fit=max&amp;fm=jpg&amp;ixid=M3wyMTIyMnwwfDF8c2VhcmNofDJ8fGNvbmNsdXNpb24lMjByZXNlYXJjaHxlbnwxfDB8fHwxNzEwNTQxMjQ0fDA&amp;ixlib=rb-4.0.3&amp;q=80&amp;w=1080">    </p:cNvPr>
          <p:cNvPicPr>
            <a:picLocks noChangeAspect="1"/>
          </p:cNvPicPr>
          <p:nvPr/>
        </p:nvPicPr>
        <p:blipFill>
          <a:blip r:embed="rId2"/>
          <a:srcRect l="2013" r="7139" t="0" b="0"/>
          <a:stretch/>
        </p:blipFill>
        <p:spPr>
          <a:xfrm>
            <a:off x="3326573" y="1547812"/>
            <a:ext cx="2476500" cy="1809750"/>
          </a:xfrm>
          <a:prstGeom prst="rect">
            <a:avLst/>
          </a:prstGeom>
        </p:spPr>
      </p:pic>
      <p:sp>
        <p:nvSpPr>
          <p:cNvPr id="13" name="Text 8"/>
          <p:cNvSpPr/>
          <p:nvPr/>
        </p:nvSpPr>
        <p:spPr>
          <a:xfrm>
            <a:off x="6192207" y="3737595"/>
            <a:ext cx="2743200" cy="426641"/>
          </a:xfrm>
          <a:prstGeom prst="rect">
            <a:avLst/>
          </a:prstGeom>
          <a:noFill/>
          <a:ln/>
        </p:spPr>
        <p:txBody>
          <a:bodyPr wrap="square" lIns="0" tIns="0" rIns="0" bIns="0" rtlCol="0" anchor="t"/>
          <a:lstStyle/>
          <a:p>
            <a:pPr algn="l">
              <a:lnSpc>
                <a:spcPts val="1680"/>
              </a:lnSpc>
            </a:pPr>
            <a:r>
              <a:rPr lang="en-US" sz="1100" b="0" dirty="0">
                <a:solidFill>
                  <a:srgbClr val="513C66"/>
                </a:solidFill>
                <a:latin typeface="DM Sans" pitchFamily="34" charset="0"/>
                <a:ea typeface="DM Sans" pitchFamily="34" charset="-122"/>
                <a:cs typeface="DM Sans" pitchFamily="34" charset="-120"/>
              </a:rPr>
              <a:t>Inspiring the audience to apply the findings to their work</a:t>
            </a:r>
            <a:endParaRPr lang="en-US" sz="1050" dirty="0"/>
          </a:p>
        </p:txBody>
      </p:sp>
      <p:sp>
        <p:nvSpPr>
          <p:cNvPr id="14" name="Text 9"/>
          <p:cNvSpPr/>
          <p:nvPr/>
        </p:nvSpPr>
        <p:spPr>
          <a:xfrm>
            <a:off x="6192207" y="3500620"/>
            <a:ext cx="2743200" cy="182860"/>
          </a:xfrm>
          <a:prstGeom prst="rect">
            <a:avLst/>
          </a:prstGeom>
          <a:noFill/>
          <a:ln/>
        </p:spPr>
        <p:txBody>
          <a:bodyPr wrap="square" lIns="0" tIns="0" rIns="0" bIns="0" rtlCol="0" anchor="t"/>
          <a:lstStyle/>
          <a:p>
            <a:pPr algn="l">
              <a:lnSpc>
                <a:spcPts val="1440"/>
              </a:lnSpc>
            </a:pPr>
            <a:r>
              <a:rPr lang="en-US" sz="900" b="1" spc="204" kern="0" dirty="0">
                <a:solidFill>
                  <a:srgbClr val="281E32"/>
                </a:solidFill>
                <a:latin typeface="DM Sans" pitchFamily="34" charset="0"/>
                <a:ea typeface="DM Sans" pitchFamily="34" charset="-122"/>
                <a:cs typeface="DM Sans" pitchFamily="34" charset="-120"/>
              </a:rPr>
              <a:t>CALL TO ACTION</a:t>
            </a:r>
            <a:endParaRPr lang="en-US" sz="900" dirty="0"/>
          </a:p>
        </p:txBody>
      </p:sp>
      <p:pic>
        <p:nvPicPr>
          <p:cNvPr id="15" name="Image 2" descr="https://images.unsplash.com/photo-1518186285589-2f7649de83e0?crop=entropy&amp;cs=tinysrgb&amp;fit=max&amp;fm=jpg&amp;ixid=M3wyMTIyMnwwfDF8c2VhcmNofDV8fGNvbmNsdXNpb24lMjByZXNlYXJjaHxlbnwxfDB8fHwxNzEwNTQxMjQ0fDA&amp;ixlib=rb-4.0.3&amp;q=80&amp;w=1080">    </p:cNvPr>
          <p:cNvPicPr>
            <a:picLocks noChangeAspect="1"/>
          </p:cNvPicPr>
          <p:nvPr/>
        </p:nvPicPr>
        <p:blipFill>
          <a:blip r:embed="rId3"/>
          <a:srcRect l="0" r="0" t="0" b="2564"/>
          <a:stretch/>
        </p:blipFill>
        <p:spPr>
          <a:xfrm>
            <a:off x="6187900" y="1547812"/>
            <a:ext cx="2476500" cy="1809750"/>
          </a:xfrm>
          <a:prstGeom prst="rect">
            <a:avLst/>
          </a:prstGeom>
        </p:spPr>
      </p:pic>
      <p:sp>
        <p:nvSpPr>
          <p:cNvPr id="16" name="Shape 10"/>
          <p:cNvSpPr/>
          <p:nvPr/>
        </p:nvSpPr>
        <p:spPr>
          <a:xfrm>
            <a:off x="356" y="-23812"/>
            <a:ext cx="9143398" cy="119063"/>
          </a:xfrm>
          <a:prstGeom prst="roundRect">
            <a:avLst>
              <a:gd name="adj" fmla="val -767997"/>
            </a:avLst>
          </a:prstGeom>
          <a:solidFill>
            <a:srgbClr val="FBF8F5"/>
          </a:solidFill>
          <a:ln/>
        </p:spPr>
      </p:sp>
      <p:pic>
        <p:nvPicPr>
          <p:cNvPr id="17" name="Image 3" descr="https://pitch-assets-ccb95893-de3f-4266-973c-20049231b248.s3.eu-west-1.amazonaws.com/try-pitch-pdf-export-logo.svg">
            <a:hlinkClick r:id="rId6" tooltip=""/>
          </p:cNvPr>
          <p:cNvPicPr>
            <a:picLocks noChangeAspect="1"/>
          </p:cNvPicPr>
          <p:nvPr/>
        </p:nvPicPr>
        <p:blipFill>
          <a:blip r:embed="rId4">
            <a:extLst>
              <a:ext uri="{96DAC541-7B7A-43D3-8B79-37D633B846F1}">
                <asvg:svgBlip xmlns:asvg="http://schemas.microsoft.com/office/drawing/2016/SVG/main" r:embed="rId5"/>
              </a:ext>
            </a:extLst>
          </a:blip>
          <a:srcRect l="0" r="0" t="0" b="0"/>
          <a:stretch/>
        </p:blipFill>
        <p:spPr>
          <a:xfrm>
            <a:off x="136595" y="4803153"/>
            <a:ext cx="515221" cy="2273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CF5E39"/>
        </a:solidFill>
      </p:bgPr>
    </p:bg>
    <p:spTree>
      <p:nvGrpSpPr>
        <p:cNvPr id="1" name=""/>
        <p:cNvGrpSpPr/>
        <p:nvPr/>
      </p:nvGrpSpPr>
      <p:grpSpPr>
        <a:xfrm>
          <a:off x="0" y="0"/>
          <a:ext cx="0" cy="0"/>
          <a:chOff x="0" y="0"/>
          <a:chExt cx="0" cy="0"/>
        </a:xfrm>
      </p:grpSpPr>
      <p:sp>
        <p:nvSpPr>
          <p:cNvPr id="3" name="Shape 0"/>
          <p:cNvSpPr/>
          <p:nvPr/>
        </p:nvSpPr>
        <p:spPr>
          <a:xfrm rot="5400000">
            <a:off x="4229053" y="4833042"/>
            <a:ext cx="680080" cy="0"/>
          </a:xfrm>
          <a:prstGeom prst="line">
            <a:avLst/>
          </a:prstGeom>
          <a:solidFill>
            <a:srgbClr val="FBF8F5"/>
          </a:solidFill>
          <a:ln w="10583">
            <a:solidFill>
              <a:srgbClr val="FBF8F5"/>
            </a:solidFill>
            <a:prstDash val="solid"/>
            <a:headEnd type="none"/>
            <a:tailEnd type="none"/>
          </a:ln>
        </p:spPr>
      </p:sp>
      <p:pic>
        <p:nvPicPr>
          <p:cNvPr id="4" name="Image 0" descr="https://images.unsplash.com/photo-1544655152-4dc3bc4df059?crop=entropy&amp;cs=tinysrgb&amp;fit=max&amp;fm=jpg&amp;ixid=M3wyMTIyMnwwfDF8c2VhcmNofDN8fGRpc2N1c3Npb258ZW58MXwxfHx8MTcxMDUxNjA0M3ww&amp;ixlib=rb-4.0.3&amp;q=80&amp;w=1080">    </p:cNvPr>
          <p:cNvPicPr>
            <a:picLocks noChangeAspect="1"/>
          </p:cNvPicPr>
          <p:nvPr/>
        </p:nvPicPr>
        <p:blipFill>
          <a:blip r:embed="rId1"/>
          <a:srcRect l="0" r="0" t="6091" b="5910"/>
          <a:stretch/>
        </p:blipFill>
        <p:spPr>
          <a:xfrm>
            <a:off x="-49" y="19"/>
            <a:ext cx="3896593" cy="5143432"/>
          </a:xfrm>
          <a:prstGeom prst="rect">
            <a:avLst/>
          </a:prstGeom>
        </p:spPr>
      </p:pic>
      <p:sp>
        <p:nvSpPr>
          <p:cNvPr id="5" name="Text 1"/>
          <p:cNvSpPr/>
          <p:nvPr/>
        </p:nvSpPr>
        <p:spPr>
          <a:xfrm>
            <a:off x="4572777" y="665823"/>
            <a:ext cx="4572000" cy="914400"/>
          </a:xfrm>
          <a:prstGeom prst="rect">
            <a:avLst/>
          </a:prstGeom>
          <a:noFill/>
          <a:ln/>
        </p:spPr>
        <p:txBody>
          <a:bodyPr wrap="square" lIns="0" tIns="0" rIns="0" bIns="0" rtlCol="0" anchor="t"/>
          <a:lstStyle/>
          <a:p>
            <a:pPr algn="l">
              <a:lnSpc>
                <a:spcPts val="3600"/>
              </a:lnSpc>
            </a:pPr>
            <a:r>
              <a:rPr lang="en-US" sz="3000" b="0" dirty="0">
                <a:solidFill>
                  <a:srgbClr val="FBF8F5"/>
                </a:solidFill>
                <a:latin typeface="Rubik" pitchFamily="34" charset="0"/>
                <a:ea typeface="Rubik" pitchFamily="34" charset="-122"/>
                <a:cs typeface="Rubik" pitchFamily="34" charset="-120"/>
              </a:rPr>
              <a:t>Questions and Discussion</a:t>
            </a:r>
            <a:endParaRPr lang="en-US" sz="3000" dirty="0"/>
          </a:p>
        </p:txBody>
      </p:sp>
      <p:sp>
        <p:nvSpPr>
          <p:cNvPr id="6" name="Text 2"/>
          <p:cNvSpPr/>
          <p:nvPr/>
        </p:nvSpPr>
        <p:spPr>
          <a:xfrm>
            <a:off x="4571887" y="2064181"/>
            <a:ext cx="4572000" cy="213320"/>
          </a:xfrm>
          <a:prstGeom prst="rect">
            <a:avLst/>
          </a:prstGeom>
          <a:noFill/>
          <a:ln/>
        </p:spPr>
        <p:txBody>
          <a:bodyPr wrap="square" lIns="0" tIns="0" rIns="0" bIns="0" rtlCol="0" anchor="t"/>
          <a:lstStyle/>
          <a:p>
            <a:pPr algn="l">
              <a:lnSpc>
                <a:spcPts val="1680"/>
              </a:lnSpc>
            </a:pPr>
            <a:r>
              <a:rPr lang="en-US" sz="1100" b="0" dirty="0">
                <a:solidFill>
                  <a:srgbClr val="F0EEEB"/>
                </a:solidFill>
                <a:latin typeface="DM Sans" pitchFamily="34" charset="0"/>
                <a:ea typeface="DM Sans" pitchFamily="34" charset="-122"/>
                <a:cs typeface="DM Sans" pitchFamily="34" charset="-120"/>
              </a:rPr>
              <a:t>+123456789</a:t>
            </a:r>
            <a:endParaRPr lang="en-US" sz="1050" dirty="0"/>
          </a:p>
        </p:txBody>
      </p:sp>
      <p:sp>
        <p:nvSpPr>
          <p:cNvPr id="7" name="Text 3"/>
          <p:cNvSpPr/>
          <p:nvPr/>
        </p:nvSpPr>
        <p:spPr>
          <a:xfrm>
            <a:off x="4573038" y="1854915"/>
            <a:ext cx="4572000" cy="182860"/>
          </a:xfrm>
          <a:prstGeom prst="rect">
            <a:avLst/>
          </a:prstGeom>
          <a:noFill/>
          <a:ln/>
        </p:spPr>
        <p:txBody>
          <a:bodyPr wrap="square" lIns="0" tIns="0" rIns="0" bIns="0" rtlCol="0" anchor="t"/>
          <a:lstStyle/>
          <a:p>
            <a:pPr algn="l">
              <a:lnSpc>
                <a:spcPts val="1440"/>
              </a:lnSpc>
            </a:pPr>
            <a:r>
              <a:rPr lang="en-US" sz="900" b="1" spc="204" kern="0" dirty="0">
                <a:solidFill>
                  <a:srgbClr val="FBF8F5"/>
                </a:solidFill>
                <a:latin typeface="DM Sans" pitchFamily="34" charset="0"/>
                <a:ea typeface="DM Sans" pitchFamily="34" charset="-122"/>
                <a:cs typeface="DM Sans" pitchFamily="34" charset="-120"/>
              </a:rPr>
              <a:t>PHONE</a:t>
            </a:r>
            <a:endParaRPr lang="en-US" sz="900" dirty="0"/>
          </a:p>
        </p:txBody>
      </p:sp>
      <p:sp>
        <p:nvSpPr>
          <p:cNvPr id="8" name="Text 4"/>
          <p:cNvSpPr/>
          <p:nvPr/>
        </p:nvSpPr>
        <p:spPr>
          <a:xfrm>
            <a:off x="4571887" y="3475244"/>
            <a:ext cx="4572000" cy="639961"/>
          </a:xfrm>
          <a:prstGeom prst="rect">
            <a:avLst/>
          </a:prstGeom>
          <a:noFill/>
          <a:ln/>
        </p:spPr>
        <p:txBody>
          <a:bodyPr wrap="square" lIns="0" tIns="0" rIns="0" bIns="0" rtlCol="0" anchor="t"/>
          <a:lstStyle/>
          <a:p>
            <a:pPr algn="l">
              <a:lnSpc>
                <a:spcPts val="1680"/>
              </a:lnSpc>
            </a:pPr>
            <a:r>
              <a:rPr lang="en-US" sz="1100" b="0" dirty="0">
                <a:solidFill>
                  <a:srgbClr val="F0EEEB"/>
                </a:solidFill>
                <a:latin typeface="DM Sans" pitchFamily="34" charset="0"/>
                <a:ea typeface="DM Sans" pitchFamily="34" charset="-122"/>
                <a:cs typeface="DM Sans" pitchFamily="34" charset="-120"/>
              </a:rPr>
              <a:t>123 Street</a:t>
            </a:r>
            <a:endParaRPr lang="en-US" sz="1050" dirty="0"/>
          </a:p>
          <a:p>
            <a:pPr algn="l">
              <a:lnSpc>
                <a:spcPts val="1680"/>
              </a:lnSpc>
            </a:pPr>
            <a:r>
              <a:rPr lang="en-US" sz="1100" b="0" dirty="0">
                <a:solidFill>
                  <a:srgbClr val="F0EEEB"/>
                </a:solidFill>
                <a:latin typeface="DM Sans" pitchFamily="34" charset="0"/>
                <a:ea typeface="DM Sans" pitchFamily="34" charset="-122"/>
                <a:cs typeface="DM Sans" pitchFamily="34" charset="-120"/>
              </a:rPr>
              <a:t>City</a:t>
            </a:r>
            <a:endParaRPr lang="en-US" sz="1050" dirty="0"/>
          </a:p>
          <a:p>
            <a:pPr algn="l">
              <a:lnSpc>
                <a:spcPts val="1680"/>
              </a:lnSpc>
            </a:pPr>
            <a:r>
              <a:rPr lang="en-US" sz="1100" b="0" dirty="0">
                <a:solidFill>
                  <a:srgbClr val="F0EEEB"/>
                </a:solidFill>
                <a:latin typeface="DM Sans" pitchFamily="34" charset="0"/>
                <a:ea typeface="DM Sans" pitchFamily="34" charset="-122"/>
                <a:cs typeface="DM Sans" pitchFamily="34" charset="-120"/>
              </a:rPr>
              <a:t>Country</a:t>
            </a:r>
            <a:endParaRPr lang="en-US" sz="1050" dirty="0"/>
          </a:p>
        </p:txBody>
      </p:sp>
      <p:sp>
        <p:nvSpPr>
          <p:cNvPr id="9" name="Text 5"/>
          <p:cNvSpPr/>
          <p:nvPr/>
        </p:nvSpPr>
        <p:spPr>
          <a:xfrm>
            <a:off x="4573038" y="3262206"/>
            <a:ext cx="4572000" cy="182860"/>
          </a:xfrm>
          <a:prstGeom prst="rect">
            <a:avLst/>
          </a:prstGeom>
          <a:noFill/>
          <a:ln/>
        </p:spPr>
        <p:txBody>
          <a:bodyPr wrap="square" lIns="0" tIns="0" rIns="0" bIns="0" rtlCol="0" anchor="t"/>
          <a:lstStyle/>
          <a:p>
            <a:pPr algn="l">
              <a:lnSpc>
                <a:spcPts val="1440"/>
              </a:lnSpc>
            </a:pPr>
            <a:r>
              <a:rPr lang="en-US" sz="900" b="1" spc="204" kern="0" dirty="0">
                <a:solidFill>
                  <a:srgbClr val="FBF8F5"/>
                </a:solidFill>
                <a:latin typeface="DM Sans" pitchFamily="34" charset="0"/>
                <a:ea typeface="DM Sans" pitchFamily="34" charset="-122"/>
                <a:cs typeface="DM Sans" pitchFamily="34" charset="-120"/>
              </a:rPr>
              <a:t>ADDRESS</a:t>
            </a:r>
            <a:endParaRPr lang="en-US" sz="900" dirty="0"/>
          </a:p>
        </p:txBody>
      </p:sp>
      <p:sp>
        <p:nvSpPr>
          <p:cNvPr id="10" name="Text 6"/>
          <p:cNvSpPr/>
          <p:nvPr/>
        </p:nvSpPr>
        <p:spPr>
          <a:xfrm>
            <a:off x="4571887" y="2782550"/>
            <a:ext cx="4572000" cy="213320"/>
          </a:xfrm>
          <a:prstGeom prst="rect">
            <a:avLst/>
          </a:prstGeom>
          <a:noFill/>
          <a:ln/>
        </p:spPr>
        <p:txBody>
          <a:bodyPr wrap="square" lIns="0" tIns="0" rIns="0" bIns="0" rtlCol="0" anchor="t"/>
          <a:lstStyle/>
          <a:p>
            <a:pPr algn="l">
              <a:lnSpc>
                <a:spcPts val="1680"/>
              </a:lnSpc>
            </a:pPr>
            <a:r>
              <a:rPr lang="en-US" sz="1100" b="0" dirty="0">
                <a:solidFill>
                  <a:srgbClr val="F0EEEB"/>
                </a:solidFill>
                <a:latin typeface="DM Sans" pitchFamily="34" charset="0"/>
                <a:ea typeface="DM Sans" pitchFamily="34" charset="-122"/>
                <a:cs typeface="DM Sans" pitchFamily="34" charset="-120"/>
              </a:rPr>
              <a:t>contact@yourcompany.com</a:t>
            </a:r>
            <a:endParaRPr lang="en-US" sz="1050" dirty="0"/>
          </a:p>
        </p:txBody>
      </p:sp>
      <p:sp>
        <p:nvSpPr>
          <p:cNvPr id="11" name="Text 7"/>
          <p:cNvSpPr/>
          <p:nvPr/>
        </p:nvSpPr>
        <p:spPr>
          <a:xfrm>
            <a:off x="4573038" y="2569513"/>
            <a:ext cx="4572000" cy="182860"/>
          </a:xfrm>
          <a:prstGeom prst="rect">
            <a:avLst/>
          </a:prstGeom>
          <a:noFill/>
          <a:ln/>
        </p:spPr>
        <p:txBody>
          <a:bodyPr wrap="square" lIns="0" tIns="0" rIns="0" bIns="0" rtlCol="0" anchor="t"/>
          <a:lstStyle/>
          <a:p>
            <a:pPr algn="l">
              <a:lnSpc>
                <a:spcPts val="1440"/>
              </a:lnSpc>
            </a:pPr>
            <a:r>
              <a:rPr lang="en-US" sz="900" b="1" spc="204" kern="0" dirty="0">
                <a:solidFill>
                  <a:srgbClr val="FBF8F5"/>
                </a:solidFill>
                <a:latin typeface="DM Sans" pitchFamily="34" charset="0"/>
                <a:ea typeface="DM Sans" pitchFamily="34" charset="-122"/>
                <a:cs typeface="DM Sans" pitchFamily="34" charset="-120"/>
              </a:rPr>
              <a:t>EMAIL</a:t>
            </a:r>
            <a:endParaRPr lang="en-US" sz="900" dirty="0"/>
          </a:p>
        </p:txBody>
      </p:sp>
      <p:sp>
        <p:nvSpPr>
          <p:cNvPr id="12" name="Shape 8"/>
          <p:cNvSpPr/>
          <p:nvPr/>
        </p:nvSpPr>
        <p:spPr>
          <a:xfrm>
            <a:off x="-23812" y="0"/>
            <a:ext cx="119063" cy="5143500"/>
          </a:xfrm>
          <a:prstGeom prst="roundRect">
            <a:avLst>
              <a:gd name="adj" fmla="val -767997"/>
            </a:avLst>
          </a:prstGeom>
          <a:solidFill>
            <a:srgbClr val="FBF8F5"/>
          </a:solidFill>
          <a:ln/>
        </p:spPr>
      </p:sp>
      <p:sp>
        <p:nvSpPr>
          <p:cNvPr id="13" name="Shape 9"/>
          <p:cNvSpPr/>
          <p:nvPr/>
        </p:nvSpPr>
        <p:spPr>
          <a:xfrm>
            <a:off x="9048788" y="0"/>
            <a:ext cx="119063" cy="5143500"/>
          </a:xfrm>
          <a:prstGeom prst="roundRect">
            <a:avLst>
              <a:gd name="adj" fmla="val -767997"/>
            </a:avLst>
          </a:prstGeom>
          <a:solidFill>
            <a:srgbClr val="FBF8F5"/>
          </a:solidFill>
          <a:ln/>
        </p:spPr>
      </p:sp>
      <p:sp>
        <p:nvSpPr>
          <p:cNvPr id="14" name="Shape 10"/>
          <p:cNvSpPr/>
          <p:nvPr/>
        </p:nvSpPr>
        <p:spPr>
          <a:xfrm>
            <a:off x="356" y="-23812"/>
            <a:ext cx="9143398" cy="119063"/>
          </a:xfrm>
          <a:prstGeom prst="roundRect">
            <a:avLst>
              <a:gd name="adj" fmla="val -767997"/>
            </a:avLst>
          </a:prstGeom>
          <a:solidFill>
            <a:srgbClr val="FBF8F5"/>
          </a:solidFill>
          <a:ln/>
        </p:spPr>
      </p:sp>
      <p:sp>
        <p:nvSpPr>
          <p:cNvPr id="15" name="Shape 11"/>
          <p:cNvSpPr/>
          <p:nvPr/>
        </p:nvSpPr>
        <p:spPr>
          <a:xfrm>
            <a:off x="356" y="5053064"/>
            <a:ext cx="9143398" cy="119062"/>
          </a:xfrm>
          <a:prstGeom prst="roundRect">
            <a:avLst>
              <a:gd name="adj" fmla="val -768003"/>
            </a:avLst>
          </a:prstGeom>
          <a:solidFill>
            <a:srgbClr val="FBF8F5"/>
          </a:solidFill>
          <a:ln/>
        </p:spPr>
      </p:sp>
      <p:pic>
        <p:nvPicPr>
          <p:cNvPr id="16"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0D0E13"/>
        </a:solidFill>
      </p:bgPr>
    </p:bg>
    <p:spTree>
      <p:nvGrpSpPr>
        <p:cNvPr id="1" name=""/>
        <p:cNvGrpSpPr/>
        <p:nvPr/>
      </p:nvGrpSpPr>
      <p:grpSpPr>
        <a:xfrm>
          <a:off x="0" y="0"/>
          <a:ext cx="0" cy="0"/>
          <a:chOff x="0" y="0"/>
          <a:chExt cx="0" cy="0"/>
        </a:xfrm>
      </p:grpSpPr>
      <p:pic>
        <p:nvPicPr>
          <p:cNvPr id="3" name="Image 0" descr="https://pitch-assets-ccb95893-de3f-4266-973c-20049231b248.s3.eu-west-1.amazonaws.com/6460c841-16e2-479d-a42e-af151bd1f22b?pitch-bytes=1017276&amp;pitch-content-type=image%2Fpng">    </p:cNvPr>
          <p:cNvPicPr>
            <a:picLocks noChangeAspect="1"/>
          </p:cNvPicPr>
          <p:nvPr/>
        </p:nvPicPr>
        <p:blipFill>
          <a:blip r:embed="rId1"/>
          <a:srcRect l="0" r="0" t="0" b="0"/>
          <a:stretch/>
        </p:blipFill>
        <p:spPr>
          <a:xfrm>
            <a:off x="0" y="0"/>
            <a:ext cx="9144000" cy="5143500"/>
          </a:xfrm>
          <a:prstGeom prst="rect">
            <a:avLst/>
          </a:prstGeom>
        </p:spPr>
      </p:pic>
      <p:pic>
        <p:nvPicPr>
          <p:cNvPr id="4" name="Image 1" descr="https://pitch-assets-ccb95893-de3f-4266-973c-20049231b248.s3.eu-west-1.amazonaws.com/2f9e2d8e-590b-4ba5-bf4d-045861e91daa?pitch-bytes=202963&amp;pitch-content-type=image%2Fpng">
            <a:hlinkClick r:id="rId3" tooltip=""/>
          </p:cNvPr>
          <p:cNvPicPr>
            <a:picLocks noChangeAspect="1"/>
          </p:cNvPicPr>
          <p:nvPr/>
        </p:nvPicPr>
        <p:blipFill>
          <a:blip r:embed="rId2"/>
          <a:srcRect l="0" r="0" t="0" b="0"/>
          <a:stretch/>
        </p:blipFill>
        <p:spPr>
          <a:xfrm>
            <a:off x="3144376" y="3373067"/>
            <a:ext cx="2856374" cy="457020"/>
          </a:xfrm>
          <a:prstGeom prst="rect">
            <a:avLst/>
          </a:prstGeom>
          <a:effectLst>
            <a:outerShdw sx="100000" sy="100000" kx="0" ky="0" algn="bl" rotWithShape="0" blurRad="152400" dist="50800" dir="3780000">
              <a:srgbClr val="000000">
                <a:alpha val="1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CF5E39"/>
        </a:solidFill>
      </p:bgPr>
    </p:bg>
    <p:spTree>
      <p:nvGrpSpPr>
        <p:cNvPr id="1" name=""/>
        <p:cNvGrpSpPr/>
        <p:nvPr/>
      </p:nvGrpSpPr>
      <p:grpSpPr>
        <a:xfrm>
          <a:off x="0" y="0"/>
          <a:ext cx="0" cy="0"/>
          <a:chOff x="0" y="0"/>
          <a:chExt cx="0" cy="0"/>
        </a:xfrm>
      </p:grpSpPr>
      <p:sp>
        <p:nvSpPr>
          <p:cNvPr id="3" name="Shape 0"/>
          <p:cNvSpPr/>
          <p:nvPr/>
        </p:nvSpPr>
        <p:spPr>
          <a:xfrm>
            <a:off x="6053003" y="1592018"/>
            <a:ext cx="9525" cy="3552825"/>
          </a:xfrm>
          <a:prstGeom prst="roundRect">
            <a:avLst>
              <a:gd name="adj" fmla="val -9600000"/>
            </a:avLst>
          </a:prstGeom>
          <a:solidFill>
            <a:srgbClr val="FBF8F5">
              <a:alpha val="30000"/>
            </a:srgbClr>
          </a:solidFill>
          <a:ln/>
        </p:spPr>
      </p:sp>
      <p:sp>
        <p:nvSpPr>
          <p:cNvPr id="4" name="Text 1"/>
          <p:cNvSpPr/>
          <p:nvPr/>
        </p:nvSpPr>
        <p:spPr>
          <a:xfrm>
            <a:off x="3081157" y="1592087"/>
            <a:ext cx="9525" cy="3552825"/>
          </a:xfrm>
          <a:prstGeom prst="roundRect">
            <a:avLst>
              <a:gd name="adj" fmla="val -9600000"/>
            </a:avLst>
          </a:prstGeom>
          <a:solidFill>
            <a:srgbClr val="FBF8F5">
              <a:alpha val="30000"/>
            </a:srgbClr>
          </a:solidFill>
          <a:ln/>
        </p:spPr>
        <p:txBody>
          <a:bodyPr wrap="square" lIns="529" tIns="419431" rIns="529" bIns="419431" rtlCol="0" anchor="ctr"/>
          <a:lstStyle/>
          <a:p>
            <a:pPr algn="ctr">
              <a:lnSpc>
                <a:spcPts val="1969"/>
              </a:lnSpc>
            </a:pPr>
            <a:endParaRPr lang="en-US" sz="1575" dirty="0"/>
          </a:p>
        </p:txBody>
      </p:sp>
      <p:sp>
        <p:nvSpPr>
          <p:cNvPr id="5" name="Text 2"/>
          <p:cNvSpPr/>
          <p:nvPr/>
        </p:nvSpPr>
        <p:spPr>
          <a:xfrm>
            <a:off x="476250" y="2173271"/>
            <a:ext cx="2743200" cy="1500188"/>
          </a:xfrm>
          <a:prstGeom prst="rect">
            <a:avLst/>
          </a:prstGeom>
          <a:noFill/>
          <a:ln/>
        </p:spPr>
        <p:txBody>
          <a:bodyPr wrap="square" lIns="0" tIns="0" rIns="0" bIns="0" rtlCol="0" anchor="t"/>
          <a:lstStyle/>
          <a:p>
            <a:pPr algn="l">
              <a:lnSpc>
                <a:spcPts val="1969"/>
              </a:lnSpc>
            </a:pPr>
            <a:r>
              <a:rPr lang="en-US" sz="1600" b="0" dirty="0">
                <a:solidFill>
                  <a:srgbClr val="FBF8F5"/>
                </a:solidFill>
                <a:latin typeface="Rubik" pitchFamily="34" charset="0"/>
                <a:ea typeface="Rubik" pitchFamily="34" charset="-122"/>
                <a:cs typeface="Rubik" pitchFamily="34" charset="-120"/>
              </a:rPr>
              <a:t>During an offensive possession, given an oppo-</a:t>
            </a:r>
            <a:endParaRPr lang="en-US" sz="1575" dirty="0"/>
          </a:p>
          <a:p>
            <a:pPr algn="l">
              <a:lnSpc>
                <a:spcPts val="1969"/>
              </a:lnSpc>
            </a:pPr>
            <a:r>
              <a:rPr lang="en-US" sz="1600" b="0" dirty="0">
                <a:solidFill>
                  <a:srgbClr val="FBF8F5"/>
                </a:solidFill>
                <a:latin typeface="Rubik" pitchFamily="34" charset="0"/>
                <a:ea typeface="Rubik" pitchFamily="34" charset="-122"/>
                <a:cs typeface="Rubik" pitchFamily="34" charset="-120"/>
              </a:rPr>
              <a:t>nent’s defensive scheme, what is the play scenario</a:t>
            </a:r>
            <a:endParaRPr lang="en-US" sz="1575" dirty="0"/>
          </a:p>
          <a:p>
            <a:pPr algn="l">
              <a:lnSpc>
                <a:spcPts val="1969"/>
              </a:lnSpc>
            </a:pPr>
            <a:r>
              <a:rPr lang="en-US" sz="1600" b="0" dirty="0">
                <a:solidFill>
                  <a:srgbClr val="FBF8F5"/>
                </a:solidFill>
                <a:latin typeface="Rubik" pitchFamily="34" charset="0"/>
                <a:ea typeface="Rubik" pitchFamily="34" charset="-122"/>
                <a:cs typeface="Rubik" pitchFamily="34" charset="-120"/>
              </a:rPr>
              <a:t>that has the highest probability of success?</a:t>
            </a:r>
            <a:endParaRPr lang="en-US" sz="1575" dirty="0"/>
          </a:p>
        </p:txBody>
      </p:sp>
      <p:sp>
        <p:nvSpPr>
          <p:cNvPr id="6" name="Text 3"/>
          <p:cNvSpPr/>
          <p:nvPr/>
        </p:nvSpPr>
        <p:spPr>
          <a:xfrm>
            <a:off x="475100" y="1589183"/>
            <a:ext cx="2743200" cy="240010"/>
          </a:xfrm>
          <a:prstGeom prst="rect">
            <a:avLst/>
          </a:prstGeom>
          <a:noFill/>
          <a:ln/>
        </p:spPr>
        <p:txBody>
          <a:bodyPr wrap="square" lIns="0" tIns="0" rIns="0" bIns="0" rtlCol="0" anchor="t"/>
          <a:lstStyle/>
          <a:p>
            <a:pPr algn="l">
              <a:lnSpc>
                <a:spcPts val="1890"/>
              </a:lnSpc>
            </a:pPr>
            <a:r>
              <a:rPr lang="en-US" sz="1600" b="1" dirty="0">
                <a:solidFill>
                  <a:srgbClr val="FBF8F5"/>
                </a:solidFill>
                <a:latin typeface="Rubik" pitchFamily="34" charset="0"/>
                <a:ea typeface="Rubik" pitchFamily="34" charset="-122"/>
                <a:cs typeface="Rubik" pitchFamily="34" charset="-120"/>
              </a:rPr>
              <a:t>01</a:t>
            </a:r>
            <a:endParaRPr lang="en-US" sz="1575" dirty="0"/>
          </a:p>
        </p:txBody>
      </p:sp>
      <p:sp>
        <p:nvSpPr>
          <p:cNvPr id="7" name="Text 4"/>
          <p:cNvSpPr/>
          <p:nvPr/>
        </p:nvSpPr>
        <p:spPr>
          <a:xfrm>
            <a:off x="475100" y="4239144"/>
            <a:ext cx="2743200" cy="426641"/>
          </a:xfrm>
          <a:prstGeom prst="rect">
            <a:avLst/>
          </a:prstGeom>
          <a:noFill/>
          <a:ln/>
        </p:spPr>
        <p:txBody>
          <a:bodyPr wrap="square" lIns="0" tIns="0" rIns="0" bIns="0" rtlCol="0" anchor="b"/>
          <a:lstStyle/>
          <a:p>
            <a:pPr algn="l">
              <a:lnSpc>
                <a:spcPts val="1680"/>
              </a:lnSpc>
            </a:pPr>
            <a:r>
              <a:rPr lang="en-US" sz="1100" b="0" dirty="0">
                <a:solidFill>
                  <a:srgbClr val="F0EEEB"/>
                </a:solidFill>
                <a:latin typeface="DM Sans" pitchFamily="34" charset="0"/>
                <a:ea typeface="DM Sans" pitchFamily="34" charset="-122"/>
                <a:cs typeface="DM Sans" pitchFamily="34" charset="-120"/>
              </a:rPr>
              <a:t>Analyze and classify basketball plays</a:t>
            </a:r>
            <a:endParaRPr lang="en-US" sz="1050" dirty="0"/>
          </a:p>
        </p:txBody>
      </p:sp>
      <p:sp>
        <p:nvSpPr>
          <p:cNvPr id="8" name="Text 5"/>
          <p:cNvSpPr/>
          <p:nvPr/>
        </p:nvSpPr>
        <p:spPr>
          <a:xfrm>
            <a:off x="3500334" y="2171906"/>
            <a:ext cx="2743200" cy="1000125"/>
          </a:xfrm>
          <a:prstGeom prst="rect">
            <a:avLst/>
          </a:prstGeom>
          <a:noFill/>
          <a:ln/>
        </p:spPr>
        <p:txBody>
          <a:bodyPr wrap="square" lIns="0" tIns="0" rIns="0" bIns="0" rtlCol="0" anchor="t"/>
          <a:lstStyle/>
          <a:p>
            <a:pPr algn="l">
              <a:lnSpc>
                <a:spcPts val="1969"/>
              </a:lnSpc>
            </a:pPr>
            <a:r>
              <a:rPr lang="en-US" sz="1600" b="0" dirty="0">
                <a:solidFill>
                  <a:srgbClr val="FBF8F5"/>
                </a:solidFill>
                <a:latin typeface="Rubik" pitchFamily="34" charset="0"/>
                <a:ea typeface="Rubik" pitchFamily="34" charset="-122"/>
                <a:cs typeface="Rubik" pitchFamily="34" charset="-120"/>
              </a:rPr>
              <a:t>What kind of kind of shot has the highest make probability given the situation?</a:t>
            </a:r>
            <a:endParaRPr lang="en-US" sz="1575" dirty="0"/>
          </a:p>
        </p:txBody>
      </p:sp>
      <p:sp>
        <p:nvSpPr>
          <p:cNvPr id="9" name="Text 6"/>
          <p:cNvSpPr/>
          <p:nvPr/>
        </p:nvSpPr>
        <p:spPr>
          <a:xfrm>
            <a:off x="3499184" y="1589183"/>
            <a:ext cx="2743200" cy="240010"/>
          </a:xfrm>
          <a:prstGeom prst="rect">
            <a:avLst/>
          </a:prstGeom>
          <a:noFill/>
          <a:ln/>
        </p:spPr>
        <p:txBody>
          <a:bodyPr wrap="square" lIns="0" tIns="0" rIns="0" bIns="0" rtlCol="0" anchor="t"/>
          <a:lstStyle/>
          <a:p>
            <a:pPr algn="l">
              <a:lnSpc>
                <a:spcPts val="1890"/>
              </a:lnSpc>
            </a:pPr>
            <a:r>
              <a:rPr lang="en-US" sz="1600" b="1" dirty="0">
                <a:solidFill>
                  <a:srgbClr val="FBF8F5"/>
                </a:solidFill>
                <a:latin typeface="Rubik" pitchFamily="34" charset="0"/>
                <a:ea typeface="Rubik" pitchFamily="34" charset="-122"/>
                <a:cs typeface="Rubik" pitchFamily="34" charset="-120"/>
              </a:rPr>
              <a:t>02</a:t>
            </a:r>
            <a:endParaRPr lang="en-US" sz="1575" dirty="0"/>
          </a:p>
        </p:txBody>
      </p:sp>
      <p:sp>
        <p:nvSpPr>
          <p:cNvPr id="10" name="Text 7"/>
          <p:cNvSpPr/>
          <p:nvPr/>
        </p:nvSpPr>
        <p:spPr>
          <a:xfrm>
            <a:off x="3499184" y="4239144"/>
            <a:ext cx="2743200" cy="426641"/>
          </a:xfrm>
          <a:prstGeom prst="rect">
            <a:avLst/>
          </a:prstGeom>
          <a:noFill/>
          <a:ln/>
        </p:spPr>
        <p:txBody>
          <a:bodyPr wrap="square" lIns="0" tIns="0" rIns="0" bIns="0" rtlCol="0" anchor="b"/>
          <a:lstStyle/>
          <a:p>
            <a:pPr algn="l">
              <a:lnSpc>
                <a:spcPts val="1680"/>
              </a:lnSpc>
            </a:pPr>
            <a:r>
              <a:rPr lang="en-US" sz="1100" b="0" dirty="0">
                <a:solidFill>
                  <a:srgbClr val="F0EEEB"/>
                </a:solidFill>
                <a:latin typeface="DM Sans" pitchFamily="34" charset="0"/>
                <a:ea typeface="DM Sans" pitchFamily="34" charset="-122"/>
                <a:cs typeface="DM Sans" pitchFamily="34" charset="-120"/>
              </a:rPr>
              <a:t>Focus on offensive shot type to boost chances</a:t>
            </a:r>
            <a:endParaRPr lang="en-US" sz="1050" dirty="0"/>
          </a:p>
        </p:txBody>
      </p:sp>
      <p:sp>
        <p:nvSpPr>
          <p:cNvPr id="11" name="Text 8"/>
          <p:cNvSpPr/>
          <p:nvPr/>
        </p:nvSpPr>
        <p:spPr>
          <a:xfrm>
            <a:off x="6523457" y="2173126"/>
            <a:ext cx="2743200" cy="1750219"/>
          </a:xfrm>
          <a:prstGeom prst="rect">
            <a:avLst/>
          </a:prstGeom>
          <a:noFill/>
          <a:ln/>
        </p:spPr>
        <p:txBody>
          <a:bodyPr wrap="square" lIns="0" tIns="0" rIns="0" bIns="0" rtlCol="0" anchor="t"/>
          <a:lstStyle/>
          <a:p>
            <a:pPr algn="l">
              <a:lnSpc>
                <a:spcPts val="1969"/>
              </a:lnSpc>
            </a:pPr>
            <a:r>
              <a:rPr lang="en-US" sz="1600" b="0" dirty="0">
                <a:solidFill>
                  <a:srgbClr val="FBF8F5"/>
                </a:solidFill>
                <a:latin typeface="Rubik" pitchFamily="34" charset="0"/>
                <a:ea typeface="Rubik" pitchFamily="34" charset="-122"/>
                <a:cs typeface="Rubik" pitchFamily="34" charset="-120"/>
              </a:rPr>
              <a:t>At each point in the game, what is the EPV (Expected Possession Value) of each player. Use it to recommend the the 5 players on the court.</a:t>
            </a:r>
            <a:endParaRPr lang="en-US" sz="1575" dirty="0"/>
          </a:p>
        </p:txBody>
      </p:sp>
      <p:sp>
        <p:nvSpPr>
          <p:cNvPr id="12" name="Text 9"/>
          <p:cNvSpPr/>
          <p:nvPr/>
        </p:nvSpPr>
        <p:spPr>
          <a:xfrm>
            <a:off x="6522307" y="1589183"/>
            <a:ext cx="2743200" cy="240010"/>
          </a:xfrm>
          <a:prstGeom prst="rect">
            <a:avLst/>
          </a:prstGeom>
          <a:noFill/>
          <a:ln/>
        </p:spPr>
        <p:txBody>
          <a:bodyPr wrap="square" lIns="0" tIns="0" rIns="0" bIns="0" rtlCol="0" anchor="t"/>
          <a:lstStyle/>
          <a:p>
            <a:pPr algn="l">
              <a:lnSpc>
                <a:spcPts val="1890"/>
              </a:lnSpc>
            </a:pPr>
            <a:r>
              <a:rPr lang="en-US" sz="1600" b="1" dirty="0">
                <a:solidFill>
                  <a:srgbClr val="FBF8F5"/>
                </a:solidFill>
                <a:latin typeface="Rubik" pitchFamily="34" charset="0"/>
                <a:ea typeface="Rubik" pitchFamily="34" charset="-122"/>
                <a:cs typeface="Rubik" pitchFamily="34" charset="-120"/>
              </a:rPr>
              <a:t>03</a:t>
            </a:r>
            <a:endParaRPr lang="en-US" sz="1575" dirty="0"/>
          </a:p>
        </p:txBody>
      </p:sp>
      <p:sp>
        <p:nvSpPr>
          <p:cNvPr id="13" name="Text 10"/>
          <p:cNvSpPr/>
          <p:nvPr/>
        </p:nvSpPr>
        <p:spPr>
          <a:xfrm>
            <a:off x="6522307" y="4239144"/>
            <a:ext cx="2743200" cy="426641"/>
          </a:xfrm>
          <a:prstGeom prst="rect">
            <a:avLst/>
          </a:prstGeom>
          <a:noFill/>
          <a:ln/>
        </p:spPr>
        <p:txBody>
          <a:bodyPr wrap="square" lIns="0" tIns="0" rIns="0" bIns="0" rtlCol="0" anchor="b"/>
          <a:lstStyle/>
          <a:p>
            <a:pPr algn="l">
              <a:lnSpc>
                <a:spcPts val="1680"/>
              </a:lnSpc>
            </a:pPr>
            <a:r>
              <a:rPr lang="en-US" sz="1100" b="0" dirty="0">
                <a:solidFill>
                  <a:srgbClr val="F0EEEB"/>
                </a:solidFill>
                <a:latin typeface="DM Sans" pitchFamily="34" charset="0"/>
                <a:ea typeface="DM Sans" pitchFamily="34" charset="-122"/>
                <a:cs typeface="DM Sans" pitchFamily="34" charset="-120"/>
              </a:rPr>
              <a:t>Enhance team performance and strategy formulation</a:t>
            </a:r>
            <a:endParaRPr lang="en-US" sz="1050" dirty="0"/>
          </a:p>
        </p:txBody>
      </p:sp>
      <p:sp>
        <p:nvSpPr>
          <p:cNvPr id="14" name="Shape 11"/>
          <p:cNvSpPr/>
          <p:nvPr/>
        </p:nvSpPr>
        <p:spPr>
          <a:xfrm>
            <a:off x="-23812" y="0"/>
            <a:ext cx="119063" cy="5143500"/>
          </a:xfrm>
          <a:prstGeom prst="roundRect">
            <a:avLst>
              <a:gd name="adj" fmla="val -767997"/>
            </a:avLst>
          </a:prstGeom>
          <a:solidFill>
            <a:srgbClr val="FBF8F5"/>
          </a:solidFill>
          <a:ln/>
        </p:spPr>
      </p:sp>
      <p:sp>
        <p:nvSpPr>
          <p:cNvPr id="15" name="Shape 12"/>
          <p:cNvSpPr/>
          <p:nvPr/>
        </p:nvSpPr>
        <p:spPr>
          <a:xfrm>
            <a:off x="9048788" y="0"/>
            <a:ext cx="119063" cy="5143500"/>
          </a:xfrm>
          <a:prstGeom prst="roundRect">
            <a:avLst>
              <a:gd name="adj" fmla="val -767997"/>
            </a:avLst>
          </a:prstGeom>
          <a:solidFill>
            <a:srgbClr val="FBF8F5"/>
          </a:solidFill>
          <a:ln/>
        </p:spPr>
      </p:sp>
      <p:sp>
        <p:nvSpPr>
          <p:cNvPr id="16" name="Shape 13"/>
          <p:cNvSpPr/>
          <p:nvPr/>
        </p:nvSpPr>
        <p:spPr>
          <a:xfrm>
            <a:off x="356" y="-23812"/>
            <a:ext cx="9143398" cy="119063"/>
          </a:xfrm>
          <a:prstGeom prst="roundRect">
            <a:avLst>
              <a:gd name="adj" fmla="val -767997"/>
            </a:avLst>
          </a:prstGeom>
          <a:solidFill>
            <a:srgbClr val="FBF8F5"/>
          </a:solidFill>
          <a:ln/>
        </p:spPr>
      </p:sp>
      <p:sp>
        <p:nvSpPr>
          <p:cNvPr id="17" name="Shape 14"/>
          <p:cNvSpPr/>
          <p:nvPr/>
        </p:nvSpPr>
        <p:spPr>
          <a:xfrm>
            <a:off x="356" y="5053064"/>
            <a:ext cx="9143398" cy="119062"/>
          </a:xfrm>
          <a:prstGeom prst="roundRect">
            <a:avLst>
              <a:gd name="adj" fmla="val -768003"/>
            </a:avLst>
          </a:prstGeom>
          <a:solidFill>
            <a:srgbClr val="FBF8F5"/>
          </a:solidFill>
          <a:ln/>
        </p:spPr>
      </p:sp>
      <p:sp>
        <p:nvSpPr>
          <p:cNvPr id="18" name="Text 15"/>
          <p:cNvSpPr/>
          <p:nvPr/>
        </p:nvSpPr>
        <p:spPr>
          <a:xfrm>
            <a:off x="476250" y="474454"/>
            <a:ext cx="8229600" cy="457200"/>
          </a:xfrm>
          <a:prstGeom prst="rect">
            <a:avLst/>
          </a:prstGeom>
          <a:noFill/>
          <a:ln/>
        </p:spPr>
        <p:txBody>
          <a:bodyPr wrap="square" lIns="0" tIns="0" rIns="0" bIns="0" rtlCol="0" anchor="t"/>
          <a:lstStyle/>
          <a:p>
            <a:pPr algn="ctr">
              <a:lnSpc>
                <a:spcPts val="3600"/>
              </a:lnSpc>
            </a:pPr>
            <a:r>
              <a:rPr lang="en-US" sz="3000" b="1" dirty="0">
                <a:solidFill>
                  <a:srgbClr val="FBF8F5"/>
                </a:solidFill>
                <a:latin typeface="Rubik" pitchFamily="34" charset="0"/>
                <a:ea typeface="Rubik" pitchFamily="34" charset="-122"/>
                <a:cs typeface="Rubik" pitchFamily="34" charset="-120"/>
              </a:rPr>
              <a:t>Problem Statement</a:t>
            </a:r>
            <a:endParaRPr lang="en-US" sz="3000" dirty="0"/>
          </a:p>
        </p:txBody>
      </p:sp>
      <p:pic>
        <p:nvPicPr>
          <p:cNvPr id="19"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0EEEB"/>
        </a:solidFill>
      </p:bgPr>
    </p:bg>
    <p:spTree>
      <p:nvGrpSpPr>
        <p:cNvPr id="1" name=""/>
        <p:cNvGrpSpPr/>
        <p:nvPr/>
      </p:nvGrpSpPr>
      <p:grpSpPr>
        <a:xfrm>
          <a:off x="0" y="0"/>
          <a:ext cx="0" cy="0"/>
          <a:chOff x="0" y="0"/>
          <a:chExt cx="0" cy="0"/>
        </a:xfrm>
      </p:grpSpPr>
      <p:sp>
        <p:nvSpPr>
          <p:cNvPr id="3" name="Text 0"/>
          <p:cNvSpPr/>
          <p:nvPr/>
        </p:nvSpPr>
        <p:spPr>
          <a:xfrm>
            <a:off x="192468" y="446507"/>
            <a:ext cx="4572000" cy="457200"/>
          </a:xfrm>
          <a:prstGeom prst="rect">
            <a:avLst/>
          </a:prstGeom>
          <a:noFill/>
          <a:ln/>
        </p:spPr>
        <p:txBody>
          <a:bodyPr wrap="square" lIns="0" tIns="0" rIns="0" bIns="0" rtlCol="0" anchor="t"/>
          <a:lstStyle/>
          <a:p>
            <a:pPr algn="l">
              <a:lnSpc>
                <a:spcPts val="3600"/>
              </a:lnSpc>
            </a:pPr>
            <a:r>
              <a:rPr lang="en-US" sz="3000" b="0" dirty="0">
                <a:solidFill>
                  <a:srgbClr val="281E32"/>
                </a:solidFill>
                <a:latin typeface="Rubik" pitchFamily="34" charset="0"/>
                <a:ea typeface="Rubik" pitchFamily="34" charset="-122"/>
                <a:cs typeface="Rubik" pitchFamily="34" charset="-120"/>
              </a:rPr>
              <a:t>Reviewing prior research</a:t>
            </a:r>
            <a:endParaRPr lang="en-US" sz="3000" dirty="0"/>
          </a:p>
        </p:txBody>
      </p:sp>
      <p:sp>
        <p:nvSpPr>
          <p:cNvPr id="4" name="Shape 1"/>
          <p:cNvSpPr/>
          <p:nvPr/>
        </p:nvSpPr>
        <p:spPr>
          <a:xfrm>
            <a:off x="356" y="-23812"/>
            <a:ext cx="9143398" cy="471487"/>
          </a:xfrm>
          <a:prstGeom prst="roundRect">
            <a:avLst>
              <a:gd name="adj" fmla="val -193940"/>
            </a:avLst>
          </a:prstGeom>
          <a:solidFill>
            <a:srgbClr val="FBF8F5"/>
          </a:solidFill>
          <a:ln/>
        </p:spPr>
      </p:sp>
      <p:sp>
        <p:nvSpPr>
          <p:cNvPr id="5" name="Shape 2"/>
          <p:cNvSpPr/>
          <p:nvPr/>
        </p:nvSpPr>
        <p:spPr>
          <a:xfrm>
            <a:off x="-23812" y="0"/>
            <a:ext cx="119063" cy="5143500"/>
          </a:xfrm>
          <a:prstGeom prst="roundRect">
            <a:avLst>
              <a:gd name="adj" fmla="val -767997"/>
            </a:avLst>
          </a:prstGeom>
          <a:solidFill>
            <a:srgbClr val="FBF8F5"/>
          </a:solidFill>
          <a:ln/>
        </p:spPr>
      </p:sp>
      <p:sp>
        <p:nvSpPr>
          <p:cNvPr id="6" name="Shape 3"/>
          <p:cNvSpPr/>
          <p:nvPr/>
        </p:nvSpPr>
        <p:spPr>
          <a:xfrm>
            <a:off x="9048788" y="0"/>
            <a:ext cx="119063" cy="5143500"/>
          </a:xfrm>
          <a:prstGeom prst="roundRect">
            <a:avLst>
              <a:gd name="adj" fmla="val -767997"/>
            </a:avLst>
          </a:prstGeom>
          <a:solidFill>
            <a:srgbClr val="FBF8F5"/>
          </a:solidFill>
          <a:ln/>
        </p:spPr>
      </p:sp>
      <p:sp>
        <p:nvSpPr>
          <p:cNvPr id="7" name="Shape 4"/>
          <p:cNvSpPr/>
          <p:nvPr/>
        </p:nvSpPr>
        <p:spPr>
          <a:xfrm>
            <a:off x="356" y="5053064"/>
            <a:ext cx="9143398" cy="119062"/>
          </a:xfrm>
          <a:prstGeom prst="roundRect">
            <a:avLst>
              <a:gd name="adj" fmla="val -768003"/>
            </a:avLst>
          </a:prstGeom>
          <a:solidFill>
            <a:srgbClr val="FBF8F5"/>
          </a:solidFill>
          <a:ln/>
        </p:spPr>
      </p:sp>
      <p:sp>
        <p:nvSpPr>
          <p:cNvPr id="8" name="Text 5"/>
          <p:cNvSpPr/>
          <p:nvPr/>
        </p:nvSpPr>
        <p:spPr>
          <a:xfrm>
            <a:off x="190500" y="142875"/>
            <a:ext cx="9144000" cy="182860"/>
          </a:xfrm>
          <a:prstGeom prst="rect">
            <a:avLst/>
          </a:prstGeom>
          <a:noFill/>
          <a:ln/>
        </p:spPr>
        <p:txBody>
          <a:bodyPr wrap="square" lIns="0" tIns="0" rIns="0" bIns="0" rtlCol="0" anchor="t"/>
          <a:lstStyle/>
          <a:p>
            <a:pPr algn="l">
              <a:lnSpc>
                <a:spcPts val="1440"/>
              </a:lnSpc>
            </a:pPr>
            <a:r>
              <a:rPr lang="en-US" sz="900" b="1" spc="204" kern="0" dirty="0">
                <a:solidFill>
                  <a:srgbClr val="CF5E39"/>
                </a:solidFill>
                <a:latin typeface="DM Sans" pitchFamily="34" charset="0"/>
                <a:ea typeface="DM Sans" pitchFamily="34" charset="-122"/>
                <a:cs typeface="DM Sans" pitchFamily="34" charset="-120"/>
              </a:rPr>
              <a:t>LITERATURE SURVEY</a:t>
            </a:r>
            <a:endParaRPr lang="en-US" sz="9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1304179" y="930667"/>
          <a:ext cx="6533506" cy="4126111"/>
        </p:xfrm>
        <a:graphic>
          <a:graphicData uri="http://schemas.openxmlformats.org/drawingml/2006/table">
            <a:tbl>
              <a:tblPr/>
              <a:tblGrid>
                <a:gridCol w="5109586"/>
                <a:gridCol w="1395394"/>
              </a:tblGrid>
              <a:tr h="438150">
                <a:tc>
                  <a:txBody>
                    <a:bodyPr/>
                    <a:lstStyle/>
                    <a:p>
                      <a:pPr algn="l"/>
                      <a:r>
                        <a:rPr lang="en-US" sz="1200" b="1" dirty="0">
                          <a:solidFill>
                            <a:srgbClr val="CF5E39"/>
                          </a:solidFill>
                          <a:latin typeface="Rubik" pitchFamily="34" charset="0"/>
                          <a:ea typeface="Rubik" pitchFamily="34" charset="-122"/>
                          <a:cs typeface="Rubik" pitchFamily="34" charset="-120"/>
                        </a:rPr>
                        <a:t>Paper</a:t>
                      </a:r>
                      <a:endParaRPr lang="en-US" sz="1200" dirty="0">
                        <a:latin typeface="Rubik" charset="0"/>
                        <a:ea typeface="Rubik" charset="0"/>
                        <a:cs typeface="Rubik" charset="0"/>
                      </a:endParaRPr>
                    </a:p>
                  </a:txBody>
                  <a:tcPr marL="76200" marR="76200" marT="76200" marB="7620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1200" b="1" dirty="0">
                          <a:solidFill>
                            <a:srgbClr val="CF5E39"/>
                          </a:solidFill>
                          <a:latin typeface="Rubik" pitchFamily="34" charset="0"/>
                          <a:ea typeface="Rubik" pitchFamily="34" charset="-122"/>
                          <a:cs typeface="Rubik" pitchFamily="34" charset="-120"/>
                        </a:rPr>
                        <a:t>Author(s)</a:t>
                      </a:r>
                      <a:endParaRPr lang="en-US" sz="1200" dirty="0">
                        <a:latin typeface="Rubik" charset="0"/>
                        <a:ea typeface="Rubik" charset="0"/>
                        <a:cs typeface="Rubik" charset="0"/>
                      </a:endParaRPr>
                    </a:p>
                  </a:txBody>
                  <a:tcPr marL="76200" marR="76200" marT="76200" marB="7620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A Method for Using Player Tracking Data in Basketball to Learn Player Skills and Predict Team Performance. </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Brian Skinner, Stephen J. Guy</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1100" dirty="0">
                          <a:solidFill>
                            <a:srgbClr val="CF5E39"/>
                          </a:solidFill>
                          <a:latin typeface="Rubik" pitchFamily="34" charset="0"/>
                          <a:ea typeface="Rubik" pitchFamily="34" charset="-122"/>
                          <a:cs typeface="Rubik" pitchFamily="34" charset="-120"/>
                        </a:rPr>
                        <a:t>Optimizing the best play in basketball using deep learning</a:t>
                      </a:r>
                      <a:endParaRPr lang="en-US" sz="1050" dirty="0">
                        <a:latin typeface="Rubik" charset="0"/>
                        <a:ea typeface="Rubik" charset="0"/>
                        <a:cs typeface="Rubik" charset="0"/>
                      </a:endParaRPr>
                    </a:p>
                  </a:txBody>
                  <a:tcPr marL="66675" marR="66675" marT="66675" marB="6667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Leili Javadpour, Jessica Blakeslee.</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b="0" dirty="0">
                          <a:solidFill>
                            <a:srgbClr val="CF5E39"/>
                          </a:solidFill>
                          <a:latin typeface="Rubik" pitchFamily="34" charset="0"/>
                          <a:ea typeface="Rubik" pitchFamily="34" charset="-122"/>
                          <a:cs typeface="Rubik" pitchFamily="34" charset="-120"/>
                        </a:rPr>
                        <a:t>Applying Deep Learning to Basketball Trajectories </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Rajiv C. Shah, Rob Romijnders </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Classifying NBA Offensive Plays Using Neural Networks</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Kuan-Chieh Wang, Richard Zemel</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b="0" dirty="0">
                          <a:solidFill>
                            <a:srgbClr val="CF5E39"/>
                          </a:solidFill>
                          <a:latin typeface="Rubik" pitchFamily="34" charset="0"/>
                          <a:ea typeface="Rubik" pitchFamily="34" charset="-122"/>
                          <a:cs typeface="Rubik" pitchFamily="34" charset="-120"/>
                        </a:rPr>
                        <a:t>Generating Defensive Plays in Basketball Games</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Chieh-Yu Chen, Wenze Lai</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Expected Possession Value: An Evaluation Framework for Decision-Making, Strategy, and Execution in Basketball </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dirty="0">
                          <a:solidFill>
                            <a:srgbClr val="CF5E39"/>
                          </a:solidFill>
                          <a:latin typeface="Rubik" pitchFamily="34" charset="0"/>
                          <a:ea typeface="Rubik" pitchFamily="34" charset="-122"/>
                          <a:cs typeface="Rubik" pitchFamily="34" charset="-120"/>
                        </a:rPr>
                        <a:t>Ivan C. Jutamulia </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“How to Get an Open Shot”: Analyzing Team Movement in Basketball using Tracking Data</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dirty="0">
                          <a:solidFill>
                            <a:srgbClr val="CF5E39"/>
                          </a:solidFill>
                          <a:latin typeface="Rubik" pitchFamily="34" charset="0"/>
                          <a:ea typeface="Rubik" pitchFamily="34" charset="-122"/>
                          <a:cs typeface="Rubik" pitchFamily="34" charset="-120"/>
                        </a:rPr>
                        <a:t>Patrick Lucey, Alina Bialkowski,</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PREDICTING SHOT MAKING IN BASKETBALL LEARNT FROM ADVERSARIAL MULTIAGENT TRAJECTORIES </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b="0" dirty="0">
                          <a:solidFill>
                            <a:srgbClr val="CF5E39"/>
                          </a:solidFill>
                          <a:latin typeface="Rubik" pitchFamily="34" charset="0"/>
                          <a:ea typeface="Rubik" pitchFamily="34" charset="-122"/>
                          <a:cs typeface="Rubik" pitchFamily="34" charset="-120"/>
                        </a:rPr>
                        <a:t>Mark Harmon, Patrick Lucey  </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bl>
          </a:graphicData>
        </a:graphic>
      </p:graphicFrame>
      <p:pic>
        <p:nvPicPr>
          <p:cNvPr id="10"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0EEEB"/>
        </a:solidFill>
      </p:bgPr>
    </p:bg>
    <p:spTree>
      <p:nvGrpSpPr>
        <p:cNvPr id="1" name=""/>
        <p:cNvGrpSpPr/>
        <p:nvPr/>
      </p:nvGrpSpPr>
      <p:grpSpPr>
        <a:xfrm>
          <a:off x="0" y="0"/>
          <a:ext cx="0" cy="0"/>
          <a:chOff x="0" y="0"/>
          <a:chExt cx="0" cy="0"/>
        </a:xfrm>
      </p:grpSpPr>
      <p:sp>
        <p:nvSpPr>
          <p:cNvPr id="3" name="Text 0"/>
          <p:cNvSpPr/>
          <p:nvPr/>
        </p:nvSpPr>
        <p:spPr>
          <a:xfrm>
            <a:off x="192468" y="446507"/>
            <a:ext cx="4572000" cy="457200"/>
          </a:xfrm>
          <a:prstGeom prst="rect">
            <a:avLst/>
          </a:prstGeom>
          <a:noFill/>
          <a:ln/>
        </p:spPr>
        <p:txBody>
          <a:bodyPr wrap="square" lIns="0" tIns="0" rIns="0" bIns="0" rtlCol="0" anchor="t"/>
          <a:lstStyle/>
          <a:p>
            <a:pPr algn="l">
              <a:lnSpc>
                <a:spcPts val="3600"/>
              </a:lnSpc>
            </a:pPr>
            <a:r>
              <a:rPr lang="en-US" sz="3000" b="0" dirty="0">
                <a:solidFill>
                  <a:srgbClr val="281E32"/>
                </a:solidFill>
                <a:latin typeface="Rubik" pitchFamily="34" charset="0"/>
                <a:ea typeface="Rubik" pitchFamily="34" charset="-122"/>
                <a:cs typeface="Rubik" pitchFamily="34" charset="-120"/>
              </a:rPr>
              <a:t>Reviewing prior research</a:t>
            </a:r>
            <a:endParaRPr lang="en-US" sz="3000" dirty="0"/>
          </a:p>
        </p:txBody>
      </p:sp>
      <p:sp>
        <p:nvSpPr>
          <p:cNvPr id="4" name="Shape 1"/>
          <p:cNvSpPr/>
          <p:nvPr/>
        </p:nvSpPr>
        <p:spPr>
          <a:xfrm>
            <a:off x="356" y="-23812"/>
            <a:ext cx="9143398" cy="471487"/>
          </a:xfrm>
          <a:prstGeom prst="roundRect">
            <a:avLst>
              <a:gd name="adj" fmla="val -193940"/>
            </a:avLst>
          </a:prstGeom>
          <a:solidFill>
            <a:srgbClr val="FBF8F5"/>
          </a:solidFill>
          <a:ln/>
        </p:spPr>
      </p:sp>
      <p:sp>
        <p:nvSpPr>
          <p:cNvPr id="5" name="Shape 2"/>
          <p:cNvSpPr/>
          <p:nvPr/>
        </p:nvSpPr>
        <p:spPr>
          <a:xfrm>
            <a:off x="-23812" y="0"/>
            <a:ext cx="119063" cy="5143500"/>
          </a:xfrm>
          <a:prstGeom prst="roundRect">
            <a:avLst>
              <a:gd name="adj" fmla="val -767997"/>
            </a:avLst>
          </a:prstGeom>
          <a:solidFill>
            <a:srgbClr val="FBF8F5"/>
          </a:solidFill>
          <a:ln/>
        </p:spPr>
      </p:sp>
      <p:sp>
        <p:nvSpPr>
          <p:cNvPr id="6" name="Shape 3"/>
          <p:cNvSpPr/>
          <p:nvPr/>
        </p:nvSpPr>
        <p:spPr>
          <a:xfrm>
            <a:off x="9048788" y="0"/>
            <a:ext cx="119063" cy="5143500"/>
          </a:xfrm>
          <a:prstGeom prst="roundRect">
            <a:avLst>
              <a:gd name="adj" fmla="val -767997"/>
            </a:avLst>
          </a:prstGeom>
          <a:solidFill>
            <a:srgbClr val="FBF8F5"/>
          </a:solidFill>
          <a:ln/>
        </p:spPr>
      </p:sp>
      <p:sp>
        <p:nvSpPr>
          <p:cNvPr id="7" name="Shape 4"/>
          <p:cNvSpPr/>
          <p:nvPr/>
        </p:nvSpPr>
        <p:spPr>
          <a:xfrm>
            <a:off x="356" y="5053064"/>
            <a:ext cx="9143398" cy="119062"/>
          </a:xfrm>
          <a:prstGeom prst="roundRect">
            <a:avLst>
              <a:gd name="adj" fmla="val -768003"/>
            </a:avLst>
          </a:prstGeom>
          <a:solidFill>
            <a:srgbClr val="FBF8F5"/>
          </a:solidFill>
          <a:ln/>
        </p:spPr>
      </p:sp>
      <p:sp>
        <p:nvSpPr>
          <p:cNvPr id="8" name="Text 5"/>
          <p:cNvSpPr/>
          <p:nvPr/>
        </p:nvSpPr>
        <p:spPr>
          <a:xfrm>
            <a:off x="190500" y="142875"/>
            <a:ext cx="9144000" cy="182860"/>
          </a:xfrm>
          <a:prstGeom prst="rect">
            <a:avLst/>
          </a:prstGeom>
          <a:noFill/>
          <a:ln/>
        </p:spPr>
        <p:txBody>
          <a:bodyPr wrap="square" lIns="0" tIns="0" rIns="0" bIns="0" rtlCol="0" anchor="t"/>
          <a:lstStyle/>
          <a:p>
            <a:pPr algn="l">
              <a:lnSpc>
                <a:spcPts val="1440"/>
              </a:lnSpc>
            </a:pPr>
            <a:r>
              <a:rPr lang="en-US" sz="900" b="1" spc="204" kern="0" dirty="0">
                <a:solidFill>
                  <a:srgbClr val="CF5E39"/>
                </a:solidFill>
                <a:latin typeface="DM Sans" pitchFamily="34" charset="0"/>
                <a:ea typeface="DM Sans" pitchFamily="34" charset="-122"/>
                <a:cs typeface="DM Sans" pitchFamily="34" charset="-120"/>
              </a:rPr>
              <a:t>LITERATURE SURVEY</a:t>
            </a:r>
            <a:endParaRPr lang="en-US" sz="900"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1121520" y="906312"/>
          <a:ext cx="6533506" cy="4068962"/>
        </p:xfrm>
        <a:graphic>
          <a:graphicData uri="http://schemas.openxmlformats.org/drawingml/2006/table">
            <a:tbl>
              <a:tblPr/>
              <a:tblGrid>
                <a:gridCol w="5109586"/>
                <a:gridCol w="1395394"/>
              </a:tblGrid>
              <a:tr h="438150">
                <a:tc>
                  <a:txBody>
                    <a:bodyPr/>
                    <a:lstStyle/>
                    <a:p>
                      <a:pPr algn="l"/>
                      <a:r>
                        <a:rPr lang="en-US" sz="1200" b="1" dirty="0">
                          <a:solidFill>
                            <a:srgbClr val="CF5E39"/>
                          </a:solidFill>
                          <a:latin typeface="Rubik" pitchFamily="34" charset="0"/>
                          <a:ea typeface="Rubik" pitchFamily="34" charset="-122"/>
                          <a:cs typeface="Rubik" pitchFamily="34" charset="-120"/>
                        </a:rPr>
                        <a:t>Paper</a:t>
                      </a:r>
                      <a:endParaRPr lang="en-US" sz="1200" dirty="0">
                        <a:latin typeface="Rubik" charset="0"/>
                        <a:ea typeface="Rubik" charset="0"/>
                        <a:cs typeface="Rubik" charset="0"/>
                      </a:endParaRPr>
                    </a:p>
                  </a:txBody>
                  <a:tcPr marL="76200" marR="76200" marT="76200" marB="7620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1200" b="1" dirty="0">
                          <a:solidFill>
                            <a:srgbClr val="CF5E39"/>
                          </a:solidFill>
                          <a:latin typeface="Rubik" pitchFamily="34" charset="0"/>
                          <a:ea typeface="Rubik" pitchFamily="34" charset="-122"/>
                          <a:cs typeface="Rubik" pitchFamily="34" charset="-120"/>
                        </a:rPr>
                        <a:t>Author(s)</a:t>
                      </a:r>
                      <a:endParaRPr lang="en-US" sz="1200" dirty="0">
                        <a:latin typeface="Rubik" charset="0"/>
                        <a:ea typeface="Rubik" charset="0"/>
                        <a:cs typeface="Rubik" charset="0"/>
                      </a:endParaRPr>
                    </a:p>
                  </a:txBody>
                  <a:tcPr marL="76200" marR="76200" marT="76200" marB="7620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Identifying Basketball Plays from Sensor Data; towards a Low-Cost Automatic Extraction of Advanced Statistics </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dirty="0">
                          <a:solidFill>
                            <a:srgbClr val="CF5E39"/>
                          </a:solidFill>
                          <a:latin typeface="Rubik" pitchFamily="34" charset="0"/>
                          <a:ea typeface="Rubik" pitchFamily="34" charset="-122"/>
                          <a:cs typeface="Rubik" pitchFamily="34" charset="-120"/>
                        </a:rPr>
                        <a:t>Adria Arbues Sanguesa, Thomas B. Moeslund</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1100" dirty="0">
                          <a:solidFill>
                            <a:srgbClr val="CF5E39"/>
                          </a:solidFill>
                          <a:latin typeface="Rubik" pitchFamily="34" charset="0"/>
                          <a:ea typeface="Rubik" pitchFamily="34" charset="-122"/>
                          <a:cs typeface="Rubik" pitchFamily="34" charset="-120"/>
                        </a:rPr>
                        <a:t>Optimizing Offensive Gameplan in the National Basketball Association with Machine Learning</a:t>
                      </a:r>
                      <a:endParaRPr lang="en-US" sz="1050" dirty="0">
                        <a:latin typeface="Rubik" charset="0"/>
                        <a:ea typeface="Rubik" charset="0"/>
                        <a:cs typeface="Rubik" charset="0"/>
                      </a:endParaRPr>
                    </a:p>
                  </a:txBody>
                  <a:tcPr marL="66675" marR="66675" marT="66675" marB="6667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Eamon Mukhopadhyay,</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1100" dirty="0">
                          <a:solidFill>
                            <a:srgbClr val="CF5E39"/>
                          </a:solidFill>
                          <a:latin typeface="Rubik" pitchFamily="34" charset="0"/>
                          <a:ea typeface="Rubik" pitchFamily="34" charset="-122"/>
                          <a:cs typeface="Rubik" pitchFamily="34" charset="-120"/>
                        </a:rPr>
                        <a:t>Possession Sketches: Mapping NBA Strategies</a:t>
                      </a:r>
                      <a:endParaRPr lang="en-US" sz="1050" dirty="0">
                        <a:latin typeface="Rubik" charset="0"/>
                        <a:ea typeface="Rubik" charset="0"/>
                        <a:cs typeface="Rubik" charset="0"/>
                      </a:endParaRPr>
                    </a:p>
                  </a:txBody>
                  <a:tcPr marL="66675" marR="66675" marT="66675" marB="6667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AndrewC. Miller, Luke Bornn</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1100" dirty="0">
                          <a:solidFill>
                            <a:srgbClr val="CF5E39"/>
                          </a:solidFill>
                          <a:latin typeface="Rubik" pitchFamily="34" charset="0"/>
                          <a:ea typeface="Rubik" pitchFamily="34" charset="-122"/>
                          <a:cs typeface="Rubik" pitchFamily="34" charset="-120"/>
                        </a:rPr>
                        <a:t>Perceived Hotness Affects Behavior of Basketball Players and Coaches</a:t>
                      </a:r>
                      <a:endParaRPr lang="en-US" sz="1050" dirty="0">
                        <a:latin typeface="Rubik" charset="0"/>
                        <a:ea typeface="Rubik" charset="0"/>
                        <a:cs typeface="Rubik" charset="0"/>
                      </a:endParaRPr>
                    </a:p>
                  </a:txBody>
                  <a:tcPr marL="66675" marR="66675" marT="66675" marB="6667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800" dirty="0">
                          <a:solidFill>
                            <a:srgbClr val="CF5E39"/>
                          </a:solidFill>
                          <a:latin typeface="Rubik" pitchFamily="34" charset="0"/>
                          <a:ea typeface="Rubik" pitchFamily="34" charset="-122"/>
                          <a:cs typeface="Rubik" pitchFamily="34" charset="-120"/>
                        </a:rPr>
                        <a:t>Yigal Attali</a:t>
                      </a:r>
                      <a:endParaRPr lang="en-US" sz="750" dirty="0">
                        <a:latin typeface="Rubik" charset="0"/>
                        <a:ea typeface="Rubik" charset="0"/>
                        <a:cs typeface="Rubik" charset="0"/>
                      </a:endParaRPr>
                    </a:p>
                  </a:txBody>
                  <a:tcPr marL="47625" marR="47625" marT="47625" marB="4762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Crunch time in the NBA– The effectiveness of different play types in the endgame of close matches in professional basketbal</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dirty="0">
                          <a:solidFill>
                            <a:srgbClr val="CF5E39"/>
                          </a:solidFill>
                          <a:latin typeface="Rubik" pitchFamily="34" charset="0"/>
                          <a:ea typeface="Rubik" pitchFamily="34" charset="-122"/>
                          <a:cs typeface="Rubik" pitchFamily="34" charset="-120"/>
                        </a:rPr>
                        <a:t>Jan Christmann, Max Akamphuber</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900" dirty="0">
                          <a:solidFill>
                            <a:srgbClr val="CF5E39"/>
                          </a:solidFill>
                          <a:latin typeface="Rubik" pitchFamily="34" charset="0"/>
                          <a:ea typeface="Rubik" pitchFamily="34" charset="-122"/>
                          <a:cs typeface="Rubik" pitchFamily="34" charset="-120"/>
                        </a:rPr>
                        <a:t>Use of Machine Learning to Automate the Identification of Basketball Strategies Using Whole Team Player Tracking Data</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dirty="0">
                          <a:solidFill>
                            <a:srgbClr val="CF5E39"/>
                          </a:solidFill>
                          <a:latin typeface="Rubik" pitchFamily="34" charset="0"/>
                          <a:ea typeface="Rubik" pitchFamily="34" charset="-122"/>
                          <a:cs typeface="Rubik" pitchFamily="34" charset="-120"/>
                        </a:rPr>
                        <a:t>Changjia Tian, Varuna De Silva</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1100" dirty="0">
                          <a:solidFill>
                            <a:srgbClr val="CF5E39"/>
                          </a:solidFill>
                          <a:latin typeface="Rubik" pitchFamily="34" charset="0"/>
                          <a:ea typeface="Rubik" pitchFamily="34" charset="-122"/>
                          <a:cs typeface="Rubik" pitchFamily="34" charset="-120"/>
                        </a:rPr>
                        <a:t>Decision making for basketball clutch shots: A data driven approach</a:t>
                      </a:r>
                      <a:endParaRPr lang="en-US" sz="1050" dirty="0">
                        <a:latin typeface="Rubik" charset="0"/>
                        <a:ea typeface="Rubik" charset="0"/>
                        <a:cs typeface="Rubik" charset="0"/>
                      </a:endParaRPr>
                    </a:p>
                  </a:txBody>
                  <a:tcPr marL="66675" marR="66675" marT="66675" marB="6667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dirty="0">
                          <a:solidFill>
                            <a:srgbClr val="CF5E39"/>
                          </a:solidFill>
                          <a:latin typeface="Rubik" pitchFamily="34" charset="0"/>
                          <a:ea typeface="Rubik" pitchFamily="34" charset="-122"/>
                          <a:cs typeface="Rubik" pitchFamily="34" charset="-120"/>
                        </a:rPr>
                        <a:t>Yuval Eppel, Mor Kaspi</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r h="438150">
                <a:tc>
                  <a:txBody>
                    <a:bodyPr/>
                    <a:lstStyle/>
                    <a:p>
                      <a:pPr algn="l"/>
                      <a:r>
                        <a:rPr lang="en-US" sz="1100" dirty="0">
                          <a:solidFill>
                            <a:srgbClr val="CF5E39"/>
                          </a:solidFill>
                          <a:latin typeface="Rubik" pitchFamily="34" charset="0"/>
                          <a:ea typeface="Rubik" pitchFamily="34" charset="-122"/>
                          <a:cs typeface="Rubik" pitchFamily="34" charset="-120"/>
                        </a:rPr>
                        <a:t>AnAnalysis of Sports News in the Era of Big Data- Visual Data News with NBA Coverage as an Exampl</a:t>
                      </a:r>
                      <a:endParaRPr lang="en-US" sz="1050" dirty="0">
                        <a:latin typeface="Rubik" charset="0"/>
                        <a:ea typeface="Rubik" charset="0"/>
                        <a:cs typeface="Rubik" charset="0"/>
                      </a:endParaRPr>
                    </a:p>
                  </a:txBody>
                  <a:tcPr marL="66675" marR="66675" marT="66675" marB="66675"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c>
                  <a:txBody>
                    <a:bodyPr/>
                    <a:lstStyle/>
                    <a:p>
                      <a:pPr algn="l"/>
                      <a:r>
                        <a:rPr lang="en-US" sz="900" dirty="0">
                          <a:solidFill>
                            <a:srgbClr val="CF5E39"/>
                          </a:solidFill>
                          <a:latin typeface="Rubik" pitchFamily="34" charset="0"/>
                          <a:ea typeface="Rubik" pitchFamily="34" charset="-122"/>
                          <a:cs typeface="Rubik" pitchFamily="34" charset="-120"/>
                        </a:rPr>
                        <a:t>Kai Gao, Li Tang, and Jialin Lu</a:t>
                      </a:r>
                      <a:endParaRPr lang="en-US" sz="900" dirty="0">
                        <a:latin typeface="Rubik" charset="0"/>
                        <a:ea typeface="Rubik" charset="0"/>
                        <a:cs typeface="Rubik" charset="0"/>
                      </a:endParaRPr>
                    </a:p>
                  </a:txBody>
                  <a:tcPr marL="57150" marR="57150" marT="57150" marB="57150" anchor="t">
                    <a:lnL w="9525" cap="flat" cmpd="sng" algn="ctr">
                      <a:solidFill>
                        <a:srgbClr val="CF5E39">
                          <a:alpha val="100000"/>
                        </a:srgbClr>
                      </a:solidFill>
                      <a:prstDash val="solid"/>
                      <a:round/>
                      <a:headEnd type="none" w="med" len="med"/>
                      <a:tailEnd type="none" w="med" len="med"/>
                    </a:lnL>
                    <a:lnR w="9525" cap="flat" cmpd="sng" algn="ctr">
                      <a:solidFill>
                        <a:srgbClr val="CF5E39">
                          <a:alpha val="100000"/>
                        </a:srgbClr>
                      </a:solidFill>
                      <a:prstDash val="solid"/>
                      <a:round/>
                      <a:headEnd type="none" w="med" len="med"/>
                      <a:tailEnd type="none" w="med" len="med"/>
                    </a:lnR>
                    <a:lnT w="9525" cap="flat" cmpd="sng" algn="ctr">
                      <a:solidFill>
                        <a:srgbClr val="CF5E39">
                          <a:alpha val="100000"/>
                        </a:srgbClr>
                      </a:solidFill>
                      <a:prstDash val="solid"/>
                      <a:round/>
                      <a:headEnd type="none" w="med" len="med"/>
                      <a:tailEnd type="none" w="med" len="med"/>
                    </a:lnT>
                    <a:lnB w="9525" cap="flat" cmpd="sng" algn="ctr">
                      <a:solidFill>
                        <a:srgbClr val="CF5E39">
                          <a:alpha val="100000"/>
                        </a:srgbClr>
                      </a:solidFill>
                      <a:prstDash val="solid"/>
                      <a:round/>
                      <a:headEnd type="none" w="med" len="med"/>
                      <a:tailEnd type="none" w="med" len="med"/>
                    </a:lnB>
                    <a:solidFill>
                      <a:srgbClr val="FBF8F5"/>
                    </a:solidFill>
                  </a:tcPr>
                </a:tc>
              </a:tr>
            </a:tbl>
          </a:graphicData>
        </a:graphic>
      </p:graphicFrame>
      <p:pic>
        <p:nvPicPr>
          <p:cNvPr id="10"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0EEEB"/>
        </a:solidFill>
      </p:bgPr>
    </p:bg>
    <p:spTree>
      <p:nvGrpSpPr>
        <p:cNvPr id="1" name=""/>
        <p:cNvGrpSpPr/>
        <p:nvPr/>
      </p:nvGrpSpPr>
      <p:grpSpPr>
        <a:xfrm>
          <a:off x="0" y="0"/>
          <a:ext cx="0" cy="0"/>
          <a:chOff x="0" y="0"/>
          <a:chExt cx="0" cy="0"/>
        </a:xfrm>
      </p:grpSpPr>
      <p:sp>
        <p:nvSpPr>
          <p:cNvPr id="3" name="Text 0"/>
          <p:cNvSpPr/>
          <p:nvPr/>
        </p:nvSpPr>
        <p:spPr>
          <a:xfrm>
            <a:off x="2762240" y="170"/>
            <a:ext cx="6381662" cy="5141587"/>
          </a:xfrm>
          <a:prstGeom prst="roundRect">
            <a:avLst>
              <a:gd name="adj" fmla="val -17784"/>
            </a:avLst>
          </a:prstGeom>
          <a:solidFill>
            <a:srgbClr val="CF5E39"/>
          </a:solidFill>
          <a:ln/>
        </p:spPr>
        <p:txBody>
          <a:bodyPr wrap="square" lIns="354537" tIns="606993" rIns="354537" bIns="606993" rtlCol="0" anchor="ctr"/>
          <a:lstStyle/>
          <a:p>
            <a:pPr algn="ctr">
              <a:lnSpc>
                <a:spcPts val="1969"/>
              </a:lnSpc>
            </a:pPr>
            <a:endParaRPr lang="en-US" sz="1575" dirty="0"/>
          </a:p>
        </p:txBody>
      </p:sp>
      <p:sp>
        <p:nvSpPr>
          <p:cNvPr id="4" name="Shape 1"/>
          <p:cNvSpPr/>
          <p:nvPr/>
        </p:nvSpPr>
        <p:spPr>
          <a:xfrm>
            <a:off x="-23812" y="0"/>
            <a:ext cx="119063" cy="5143500"/>
          </a:xfrm>
          <a:prstGeom prst="roundRect">
            <a:avLst>
              <a:gd name="adj" fmla="val -767997"/>
            </a:avLst>
          </a:prstGeom>
          <a:solidFill>
            <a:srgbClr val="FBF8F5"/>
          </a:solidFill>
          <a:ln/>
        </p:spPr>
      </p:sp>
      <p:sp>
        <p:nvSpPr>
          <p:cNvPr id="5" name="Shape 2"/>
          <p:cNvSpPr/>
          <p:nvPr/>
        </p:nvSpPr>
        <p:spPr>
          <a:xfrm>
            <a:off x="9048788" y="0"/>
            <a:ext cx="119063" cy="5143500"/>
          </a:xfrm>
          <a:prstGeom prst="roundRect">
            <a:avLst>
              <a:gd name="adj" fmla="val -767997"/>
            </a:avLst>
          </a:prstGeom>
          <a:solidFill>
            <a:srgbClr val="FBF8F5"/>
          </a:solidFill>
          <a:ln/>
        </p:spPr>
      </p:sp>
      <p:sp>
        <p:nvSpPr>
          <p:cNvPr id="6" name="Shape 3"/>
          <p:cNvSpPr/>
          <p:nvPr/>
        </p:nvSpPr>
        <p:spPr>
          <a:xfrm>
            <a:off x="356" y="-23812"/>
            <a:ext cx="9143398" cy="119063"/>
          </a:xfrm>
          <a:prstGeom prst="roundRect">
            <a:avLst>
              <a:gd name="adj" fmla="val -767997"/>
            </a:avLst>
          </a:prstGeom>
          <a:solidFill>
            <a:srgbClr val="FBF8F5"/>
          </a:solidFill>
          <a:ln/>
        </p:spPr>
      </p:sp>
      <p:sp>
        <p:nvSpPr>
          <p:cNvPr id="7" name="Shape 4"/>
          <p:cNvSpPr/>
          <p:nvPr/>
        </p:nvSpPr>
        <p:spPr>
          <a:xfrm>
            <a:off x="356" y="5053064"/>
            <a:ext cx="9143398" cy="119062"/>
          </a:xfrm>
          <a:prstGeom prst="roundRect">
            <a:avLst>
              <a:gd name="adj" fmla="val -768003"/>
            </a:avLst>
          </a:prstGeom>
          <a:solidFill>
            <a:srgbClr val="FBF8F5"/>
          </a:solidFill>
          <a:ln/>
        </p:spPr>
      </p:sp>
      <p:sp>
        <p:nvSpPr>
          <p:cNvPr id="8" name="Text 5"/>
          <p:cNvSpPr/>
          <p:nvPr/>
        </p:nvSpPr>
        <p:spPr>
          <a:xfrm>
            <a:off x="474082" y="251146"/>
            <a:ext cx="2743200" cy="243830"/>
          </a:xfrm>
          <a:prstGeom prst="rect">
            <a:avLst/>
          </a:prstGeom>
          <a:noFill/>
          <a:ln/>
        </p:spPr>
        <p:txBody>
          <a:bodyPr wrap="square" lIns="0" tIns="0" rIns="0" bIns="0" rtlCol="0" anchor="t"/>
          <a:lstStyle/>
          <a:p>
            <a:pPr algn="l">
              <a:lnSpc>
                <a:spcPts val="1920"/>
              </a:lnSpc>
            </a:pPr>
            <a:r>
              <a:rPr lang="en-US" sz="1200" b="1" spc="204" kern="0" dirty="0">
                <a:solidFill>
                  <a:srgbClr val="281E32"/>
                </a:solidFill>
                <a:latin typeface="DM Sans" pitchFamily="34" charset="0"/>
                <a:ea typeface="DM Sans" pitchFamily="34" charset="-122"/>
                <a:cs typeface="DM Sans" pitchFamily="34" charset="-120"/>
              </a:rPr>
              <a:t>DATASET ANALYSIS</a:t>
            </a:r>
            <a:endParaRPr lang="en-US" sz="900" dirty="0"/>
          </a:p>
        </p:txBody>
      </p:sp>
      <p:sp>
        <p:nvSpPr>
          <p:cNvPr id="9" name="Text 6"/>
          <p:cNvSpPr/>
          <p:nvPr/>
        </p:nvSpPr>
        <p:spPr>
          <a:xfrm>
            <a:off x="572713" y="629841"/>
            <a:ext cx="1828800" cy="4266407"/>
          </a:xfrm>
          <a:prstGeom prst="rect">
            <a:avLst/>
          </a:prstGeom>
          <a:noFill/>
          <a:ln/>
        </p:spPr>
        <p:txBody>
          <a:bodyPr wrap="square" lIns="0" tIns="0" rIns="0" bIns="0" rtlCol="0" anchor="t"/>
          <a:lstStyle/>
          <a:p>
            <a:pPr algn="l">
              <a:lnSpc>
                <a:spcPts val="1680"/>
              </a:lnSpc>
            </a:pPr>
            <a:r>
              <a:rPr lang="en-US" sz="1100" b="1" dirty="0">
                <a:solidFill>
                  <a:srgbClr val="513C66"/>
                </a:solidFill>
                <a:latin typeface="DM Sans" pitchFamily="34" charset="0"/>
                <a:ea typeface="DM Sans" pitchFamily="34" charset="-122"/>
                <a:cs typeface="DM Sans" pitchFamily="34" charset="-120"/>
              </a:rPr>
              <a:t>Exploring the SportsVU dataset for basketball plays</a:t>
            </a:r>
            <a:endParaRPr lang="en-US" sz="1050" dirty="0"/>
          </a:p>
          <a:p>
            <a:pPr algn="l">
              <a:lnSpc>
                <a:spcPts val="1680"/>
              </a:lnSpc>
            </a:pPr>
            <a:endParaRPr lang="en-US" sz="1050" dirty="0"/>
          </a:p>
          <a:p>
            <a:pPr algn="l">
              <a:lnSpc>
                <a:spcPts val="1680"/>
              </a:lnSpc>
            </a:pPr>
            <a:r>
              <a:rPr lang="en-US" sz="1100" b="1" dirty="0">
                <a:solidFill>
                  <a:srgbClr val="513C66"/>
                </a:solidFill>
                <a:latin typeface="DM Sans" pitchFamily="34" charset="0"/>
                <a:ea typeface="DM Sans" pitchFamily="34" charset="-122"/>
                <a:cs typeface="DM Sans" pitchFamily="34" charset="-120"/>
              </a:rPr>
              <a:t>Players and the location of the ball are recorded every 0.04 seconds in this JSON data set.</a:t>
            </a:r>
            <a:endParaRPr lang="en-US" sz="1050" dirty="0"/>
          </a:p>
          <a:p>
            <a:pPr algn="l">
              <a:lnSpc>
                <a:spcPts val="1680"/>
              </a:lnSpc>
            </a:pPr>
            <a:endParaRPr lang="en-US" sz="1050" dirty="0"/>
          </a:p>
          <a:p>
            <a:pPr algn="l">
              <a:lnSpc>
                <a:spcPts val="1680"/>
              </a:lnSpc>
            </a:pPr>
            <a:r>
              <a:rPr lang="en-US" sz="1100" b="1" dirty="0">
                <a:solidFill>
                  <a:srgbClr val="513C66"/>
                </a:solidFill>
                <a:latin typeface="DM Sans" pitchFamily="34" charset="0"/>
                <a:ea typeface="DM Sans" pitchFamily="34" charset="-122"/>
                <a:cs typeface="DM Sans" pitchFamily="34" charset="-120"/>
              </a:rPr>
              <a:t>The SportsVU dataset includes every player's details as well as their distinct NBA player ID.</a:t>
            </a:r>
            <a:endParaRPr lang="en-US" sz="1050" dirty="0"/>
          </a:p>
          <a:p>
            <a:pPr algn="l">
              <a:lnSpc>
                <a:spcPts val="1680"/>
              </a:lnSpc>
            </a:pPr>
            <a:endParaRPr lang="en-US" sz="1050" dirty="0"/>
          </a:p>
          <a:p>
            <a:pPr algn="l">
              <a:lnSpc>
                <a:spcPts val="1680"/>
              </a:lnSpc>
            </a:pPr>
            <a:r>
              <a:rPr lang="en-US" sz="1100" b="1" dirty="0">
                <a:solidFill>
                  <a:srgbClr val="513C66"/>
                </a:solidFill>
                <a:latin typeface="DM Sans" pitchFamily="34" charset="0"/>
                <a:ea typeface="DM Sans" pitchFamily="34" charset="-122"/>
                <a:cs typeface="DM Sans" pitchFamily="34" charset="-120"/>
              </a:rPr>
              <a:t>We only have 2015-16 data which was the only year where they made the data public. </a:t>
            </a:r>
            <a:endParaRPr lang="en-US" sz="1050" dirty="0"/>
          </a:p>
          <a:p>
            <a:pPr algn="l">
              <a:lnSpc>
                <a:spcPts val="1680"/>
              </a:lnSpc>
            </a:pPr>
            <a:endParaRPr lang="en-US" sz="1050" dirty="0"/>
          </a:p>
          <a:p>
            <a:pPr algn="l">
              <a:lnSpc>
                <a:spcPts val="1680"/>
              </a:lnSpc>
            </a:pPr>
            <a:endParaRPr lang="en-US" sz="1050" dirty="0"/>
          </a:p>
        </p:txBody>
      </p:sp>
      <p:pic>
        <p:nvPicPr>
          <p:cNvPr id="10" name="Image 0" descr="https://pitch-assets-ccb95893-de3f-4266-973c-20049231b248.s3.eu-west-1.amazonaws.com/0d64195a-e58d-44ed-b21e-a04a8acc9026?pitch-bytes=28622&amp;pitch-content-type=image%2Fpng">    </p:cNvPr>
          <p:cNvPicPr>
            <a:picLocks noChangeAspect="1"/>
          </p:cNvPicPr>
          <p:nvPr/>
        </p:nvPicPr>
        <p:blipFill>
          <a:blip r:embed="rId1"/>
          <a:srcRect l="853" r="853" t="0" b="0"/>
          <a:stretch/>
        </p:blipFill>
        <p:spPr>
          <a:xfrm>
            <a:off x="2767555" y="254158"/>
            <a:ext cx="6080443" cy="713455"/>
          </a:xfrm>
          <a:prstGeom prst="rect">
            <a:avLst/>
          </a:prstGeom>
        </p:spPr>
      </p:pic>
      <p:pic>
        <p:nvPicPr>
          <p:cNvPr id="11" name="Image 1" descr="https://pitch-assets-ccb95893-de3f-4266-973c-20049231b248.s3.eu-west-1.amazonaws.com/7cbeb6e5-d649-46a3-a107-97638a8c39d5?pitch-bytes=41275&amp;pitch-content-type=image%2Fpng">    </p:cNvPr>
          <p:cNvPicPr>
            <a:picLocks noChangeAspect="1"/>
          </p:cNvPicPr>
          <p:nvPr/>
        </p:nvPicPr>
        <p:blipFill>
          <a:blip r:embed="rId2"/>
          <a:srcRect l="0" r="0" t="0" b="0"/>
          <a:stretch/>
        </p:blipFill>
        <p:spPr>
          <a:xfrm>
            <a:off x="2779732" y="4191654"/>
            <a:ext cx="6269193" cy="666793"/>
          </a:xfrm>
          <a:prstGeom prst="rect">
            <a:avLst/>
          </a:prstGeom>
        </p:spPr>
      </p:pic>
      <p:sp>
        <p:nvSpPr>
          <p:cNvPr id="12" name="Text 7"/>
          <p:cNvSpPr/>
          <p:nvPr/>
        </p:nvSpPr>
        <p:spPr>
          <a:xfrm>
            <a:off x="2925859" y="1072937"/>
            <a:ext cx="6400800" cy="2750344"/>
          </a:xfrm>
          <a:prstGeom prst="rect">
            <a:avLst/>
          </a:prstGeom>
          <a:noFill/>
          <a:ln/>
        </p:spPr>
        <p:txBody>
          <a:bodyPr wrap="square" lIns="0" tIns="0" rIns="0" bIns="0" rtlCol="0" anchor="t"/>
          <a:lstStyle/>
          <a:p>
            <a:pPr algn="l">
              <a:lnSpc>
                <a:spcPts val="1969"/>
              </a:lnSpc>
            </a:pPr>
            <a:r>
              <a:rPr lang="en-US" sz="1100" b="1" dirty="0">
                <a:solidFill>
                  <a:srgbClr val="281E32"/>
                </a:solidFill>
                <a:latin typeface="Rubik" pitchFamily="34" charset="0"/>
                <a:ea typeface="Rubik" pitchFamily="34" charset="-122"/>
                <a:cs typeface="Rubik" pitchFamily="34" charset="-120"/>
              </a:rPr>
              <a:t>Here’s the first moment of the first event. The first number is the quarter. The second number is the time of the event in milliseconds. The third number is the number of seconds left in the quarter (the 1st quarter hasn’t started yet, so 12 * 60 = 720). The fourth number is the number of seconds left on the shot clock.</a:t>
            </a:r>
            <a:endParaRPr lang="en-US" sz="1575" dirty="0"/>
          </a:p>
          <a:p>
            <a:pPr algn="l">
              <a:lnSpc>
                <a:spcPts val="1969"/>
              </a:lnSpc>
            </a:pPr>
            <a:r>
              <a:rPr lang="en-US" sz="1100" b="1" dirty="0">
                <a:solidFill>
                  <a:srgbClr val="281E32"/>
                </a:solidFill>
                <a:latin typeface="Rubik" pitchFamily="34" charset="0"/>
                <a:ea typeface="Rubik" pitchFamily="34" charset="-122"/>
                <a:cs typeface="Rubik" pitchFamily="34" charset="-120"/>
              </a:rPr>
              <a:t>The final matrix is 11x5 matrix. The first row describes the ball. The first two columns are the teamID and the playerID of the ball (-1 for both because the ball does not belong to a team and is not a player). The 3rd and 4th columns are xy coordinates of the ball. The final column is the height of the ball (z coordinate).</a:t>
            </a:r>
            <a:endParaRPr lang="en-US" sz="1575" dirty="0"/>
          </a:p>
          <a:p>
            <a:pPr algn="l">
              <a:lnSpc>
                <a:spcPts val="1969"/>
              </a:lnSpc>
            </a:pPr>
            <a:r>
              <a:rPr lang="en-US" sz="1100" b="1" dirty="0">
                <a:solidFill>
                  <a:srgbClr val="281E32"/>
                </a:solidFill>
                <a:latin typeface="Rubik" pitchFamily="34" charset="0"/>
                <a:ea typeface="Rubik" pitchFamily="34" charset="-122"/>
                <a:cs typeface="Rubik" pitchFamily="34" charset="-120"/>
              </a:rPr>
              <a:t>The next 10 rows describe the 10 players on the court. The first 5 players belong to the home team and the last 5 players belong to the visiting team. Each player has his teamID, playerID, xy&amp;z coordinates (although their z coordinates ever change).</a:t>
            </a:r>
            <a:endParaRPr lang="en-US" sz="1575" dirty="0"/>
          </a:p>
        </p:txBody>
      </p:sp>
      <p:pic>
        <p:nvPicPr>
          <p:cNvPr id="13" name="Image 2" descr="https://pitch-assets-ccb95893-de3f-4266-973c-20049231b248.s3.eu-west-1.amazonaws.com/try-pitch-pdf-export-logo.svg">
            <a:hlinkClick r:id="rId5" tooltip=""/>
          </p:cNvPr>
          <p:cNvPicPr>
            <a:picLocks noChangeAspect="1"/>
          </p:cNvPicPr>
          <p:nvPr/>
        </p:nvPicPr>
        <p:blipFill>
          <a:blip r:embed="rId3">
            <a:extLst>
              <a:ext uri="{96DAC541-7B7A-43D3-8B79-37D633B846F1}">
                <asvg:svgBlip xmlns:asvg="http://schemas.microsoft.com/office/drawing/2016/SVG/main" r:embed="rId4"/>
              </a:ext>
            </a:extLst>
          </a:blip>
          <a:srcRect l="0" r="0" t="0" b="0"/>
          <a:stretch/>
        </p:blipFill>
        <p:spPr>
          <a:xfrm>
            <a:off x="136595" y="4803153"/>
            <a:ext cx="515221" cy="227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0EEEB"/>
        </a:solidFill>
      </p:bgPr>
    </p:bg>
    <p:spTree>
      <p:nvGrpSpPr>
        <p:cNvPr id="1" name=""/>
        <p:cNvGrpSpPr/>
        <p:nvPr/>
      </p:nvGrpSpPr>
      <p:grpSpPr>
        <a:xfrm>
          <a:off x="0" y="0"/>
          <a:ext cx="0" cy="0"/>
          <a:chOff x="0" y="0"/>
          <a:chExt cx="0" cy="0"/>
        </a:xfrm>
      </p:grpSpPr>
      <p:sp>
        <p:nvSpPr>
          <p:cNvPr id="3" name="Text 0"/>
          <p:cNvSpPr/>
          <p:nvPr/>
        </p:nvSpPr>
        <p:spPr>
          <a:xfrm>
            <a:off x="2762240" y="170"/>
            <a:ext cx="6381662" cy="5141587"/>
          </a:xfrm>
          <a:prstGeom prst="roundRect">
            <a:avLst>
              <a:gd name="adj" fmla="val -17784"/>
            </a:avLst>
          </a:prstGeom>
          <a:solidFill>
            <a:srgbClr val="CF5E39"/>
          </a:solidFill>
          <a:ln/>
        </p:spPr>
        <p:txBody>
          <a:bodyPr wrap="square" lIns="354537" tIns="606993" rIns="354537" bIns="606993" rtlCol="0" anchor="ctr"/>
          <a:lstStyle/>
          <a:p>
            <a:pPr algn="ctr">
              <a:lnSpc>
                <a:spcPts val="1969"/>
              </a:lnSpc>
            </a:pPr>
            <a:endParaRPr lang="en-US" sz="1575" dirty="0"/>
          </a:p>
        </p:txBody>
      </p:sp>
      <p:sp>
        <p:nvSpPr>
          <p:cNvPr id="4" name="Shape 1"/>
          <p:cNvSpPr/>
          <p:nvPr/>
        </p:nvSpPr>
        <p:spPr>
          <a:xfrm>
            <a:off x="-23812" y="0"/>
            <a:ext cx="119063" cy="5143500"/>
          </a:xfrm>
          <a:prstGeom prst="roundRect">
            <a:avLst>
              <a:gd name="adj" fmla="val -767997"/>
            </a:avLst>
          </a:prstGeom>
          <a:solidFill>
            <a:srgbClr val="FBF8F5"/>
          </a:solidFill>
          <a:ln/>
        </p:spPr>
      </p:sp>
      <p:sp>
        <p:nvSpPr>
          <p:cNvPr id="5" name="Shape 2"/>
          <p:cNvSpPr/>
          <p:nvPr/>
        </p:nvSpPr>
        <p:spPr>
          <a:xfrm>
            <a:off x="9048788" y="0"/>
            <a:ext cx="119063" cy="5143500"/>
          </a:xfrm>
          <a:prstGeom prst="roundRect">
            <a:avLst>
              <a:gd name="adj" fmla="val -767997"/>
            </a:avLst>
          </a:prstGeom>
          <a:solidFill>
            <a:srgbClr val="FBF8F5"/>
          </a:solidFill>
          <a:ln/>
        </p:spPr>
      </p:sp>
      <p:sp>
        <p:nvSpPr>
          <p:cNvPr id="6" name="Shape 3"/>
          <p:cNvSpPr/>
          <p:nvPr/>
        </p:nvSpPr>
        <p:spPr>
          <a:xfrm>
            <a:off x="356" y="-23812"/>
            <a:ext cx="9143398" cy="119063"/>
          </a:xfrm>
          <a:prstGeom prst="roundRect">
            <a:avLst>
              <a:gd name="adj" fmla="val -767997"/>
            </a:avLst>
          </a:prstGeom>
          <a:solidFill>
            <a:srgbClr val="FBF8F5"/>
          </a:solidFill>
          <a:ln/>
        </p:spPr>
      </p:sp>
      <p:sp>
        <p:nvSpPr>
          <p:cNvPr id="7" name="Shape 4"/>
          <p:cNvSpPr/>
          <p:nvPr/>
        </p:nvSpPr>
        <p:spPr>
          <a:xfrm>
            <a:off x="356" y="5053064"/>
            <a:ext cx="9143398" cy="119062"/>
          </a:xfrm>
          <a:prstGeom prst="roundRect">
            <a:avLst>
              <a:gd name="adj" fmla="val -768003"/>
            </a:avLst>
          </a:prstGeom>
          <a:solidFill>
            <a:srgbClr val="FBF8F5"/>
          </a:solidFill>
          <a:ln/>
        </p:spPr>
      </p:sp>
      <p:sp>
        <p:nvSpPr>
          <p:cNvPr id="8" name="Text 5"/>
          <p:cNvSpPr/>
          <p:nvPr/>
        </p:nvSpPr>
        <p:spPr>
          <a:xfrm>
            <a:off x="474082" y="251146"/>
            <a:ext cx="2743200" cy="243830"/>
          </a:xfrm>
          <a:prstGeom prst="rect">
            <a:avLst/>
          </a:prstGeom>
          <a:noFill/>
          <a:ln/>
        </p:spPr>
        <p:txBody>
          <a:bodyPr wrap="square" lIns="0" tIns="0" rIns="0" bIns="0" rtlCol="0" anchor="t"/>
          <a:lstStyle/>
          <a:p>
            <a:pPr algn="l">
              <a:lnSpc>
                <a:spcPts val="1920"/>
              </a:lnSpc>
            </a:pPr>
            <a:r>
              <a:rPr lang="en-US" sz="1200" b="1" spc="204" kern="0" dirty="0">
                <a:solidFill>
                  <a:srgbClr val="281E32"/>
                </a:solidFill>
                <a:latin typeface="DM Sans" pitchFamily="34" charset="0"/>
                <a:ea typeface="DM Sans" pitchFamily="34" charset="-122"/>
                <a:cs typeface="DM Sans" pitchFamily="34" charset="-120"/>
              </a:rPr>
              <a:t>DATASET ANALYSIS</a:t>
            </a:r>
            <a:endParaRPr lang="en-US" sz="900" dirty="0"/>
          </a:p>
        </p:txBody>
      </p:sp>
      <p:sp>
        <p:nvSpPr>
          <p:cNvPr id="9" name="Text 6"/>
          <p:cNvSpPr/>
          <p:nvPr/>
        </p:nvSpPr>
        <p:spPr>
          <a:xfrm>
            <a:off x="316990" y="593309"/>
            <a:ext cx="2743200" cy="4266406"/>
          </a:xfrm>
          <a:prstGeom prst="rect">
            <a:avLst/>
          </a:prstGeom>
          <a:noFill/>
          <a:ln/>
        </p:spPr>
        <p:txBody>
          <a:bodyPr wrap="square" lIns="0" tIns="0" rIns="0" bIns="0" rtlCol="0" anchor="t"/>
          <a:lstStyle/>
          <a:p>
            <a:pPr algn="l">
              <a:lnSpc>
                <a:spcPts val="1680"/>
              </a:lnSpc>
            </a:pPr>
            <a:r>
              <a:rPr lang="en-US" sz="1100" b="1" dirty="0">
                <a:solidFill>
                  <a:srgbClr val="513C66"/>
                </a:solidFill>
                <a:latin typeface="DM Sans" pitchFamily="34" charset="0"/>
                <a:ea typeface="DM Sans" pitchFamily="34" charset="-122"/>
                <a:cs typeface="DM Sans" pitchFamily="34" charset="-120"/>
              </a:rPr>
              <a:t>These fields in the pbp (play-by-play) CSV files provide detailed information about each event that occurred during the game.</a:t>
            </a:r>
            <a:endParaRPr lang="en-US" sz="1050" dirty="0"/>
          </a:p>
          <a:p>
            <a:pPr algn="l">
              <a:lnSpc>
                <a:spcPts val="1680"/>
              </a:lnSpc>
            </a:pPr>
            <a:endParaRPr lang="en-US" sz="1050" dirty="0"/>
          </a:p>
          <a:p>
            <a:pPr algn="l">
              <a:lnSpc>
                <a:spcPts val="1680"/>
              </a:lnSpc>
            </a:pPr>
            <a:r>
              <a:rPr lang="en-US" sz="1100" b="1" dirty="0">
                <a:solidFill>
                  <a:srgbClr val="513C66"/>
                </a:solidFill>
                <a:latin typeface="DM Sans" pitchFamily="34" charset="0"/>
                <a:ea typeface="DM Sans" pitchFamily="34" charset="-122"/>
                <a:cs typeface="DM Sans" pitchFamily="34" charset="-120"/>
              </a:rPr>
              <a:t>Was earlier accessible through nba.stats API but now that service is discontinued.</a:t>
            </a:r>
            <a:endParaRPr lang="en-US" sz="1050" dirty="0"/>
          </a:p>
          <a:p>
            <a:pPr algn="l">
              <a:lnSpc>
                <a:spcPts val="1680"/>
              </a:lnSpc>
            </a:pPr>
            <a:endParaRPr lang="en-US" sz="1050" dirty="0"/>
          </a:p>
          <a:p>
            <a:pPr algn="l">
              <a:lnSpc>
                <a:spcPts val="1680"/>
              </a:lnSpc>
            </a:pPr>
            <a:r>
              <a:rPr lang="en-US" sz="1100" b="1" dirty="0">
                <a:solidFill>
                  <a:srgbClr val="513C66"/>
                </a:solidFill>
                <a:latin typeface="DM Sans" pitchFamily="34" charset="0"/>
                <a:ea typeface="DM Sans" pitchFamily="34" charset="-122"/>
                <a:cs typeface="DM Sans" pitchFamily="34" charset="-120"/>
              </a:rPr>
              <a:t>The pbp data complements the SportsVU data by offering a narrative description of events and player involvement, whereas SportsVU data provides more granular tracking data, such as player movement and ball tracking.</a:t>
            </a:r>
            <a:endParaRPr lang="en-US" sz="1050" dirty="0"/>
          </a:p>
          <a:p>
            <a:pPr algn="l">
              <a:lnSpc>
                <a:spcPts val="1680"/>
              </a:lnSpc>
            </a:pPr>
            <a:endParaRPr lang="en-US" sz="1050" dirty="0"/>
          </a:p>
          <a:p>
            <a:pPr algn="l">
              <a:lnSpc>
                <a:spcPts val="1680"/>
              </a:lnSpc>
            </a:pPr>
            <a:endParaRPr lang="en-US" sz="1050" dirty="0"/>
          </a:p>
        </p:txBody>
      </p:sp>
      <p:pic>
        <p:nvPicPr>
          <p:cNvPr id="10" name="Image 0" descr="https://pitch-assets-ccb95893-de3f-4266-973c-20049231b248.s3.eu-west-1.amazonaws.com/9e7ea328-69a4-451c-ba89-43bd9e0feb8d?pitch-bytes=101201&amp;pitch-content-type=image%2Fpng">    </p:cNvPr>
          <p:cNvPicPr>
            <a:picLocks noChangeAspect="1"/>
          </p:cNvPicPr>
          <p:nvPr/>
        </p:nvPicPr>
        <p:blipFill>
          <a:blip r:embed="rId1"/>
          <a:srcRect l="0" r="0" t="0" b="0"/>
          <a:stretch/>
        </p:blipFill>
        <p:spPr>
          <a:xfrm>
            <a:off x="3486014" y="256423"/>
            <a:ext cx="4568703" cy="1342639"/>
          </a:xfrm>
          <a:prstGeom prst="rect">
            <a:avLst/>
          </a:prstGeom>
        </p:spPr>
      </p:pic>
      <p:pic>
        <p:nvPicPr>
          <p:cNvPr id="11" name="Image 1" descr="https://pitch-assets-ccb95893-de3f-4266-973c-20049231b248.s3.eu-west-1.amazonaws.com/8fb0daa8-36a6-402a-bde7-940a74cb616e?pitch-bytes=114867&amp;pitch-content-type=image%2Fpng">    </p:cNvPr>
          <p:cNvPicPr>
            <a:picLocks noChangeAspect="1"/>
          </p:cNvPicPr>
          <p:nvPr/>
        </p:nvPicPr>
        <p:blipFill>
          <a:blip r:embed="rId2"/>
          <a:srcRect l="0" r="0" t="0" b="0"/>
          <a:stretch/>
        </p:blipFill>
        <p:spPr>
          <a:xfrm>
            <a:off x="3071987" y="3152377"/>
            <a:ext cx="5596525" cy="906245"/>
          </a:xfrm>
          <a:prstGeom prst="rect">
            <a:avLst/>
          </a:prstGeom>
        </p:spPr>
      </p:pic>
      <p:pic>
        <p:nvPicPr>
          <p:cNvPr id="12" name="Image 2" descr="https://pitch-assets-ccb95893-de3f-4266-973c-20049231b248.s3.eu-west-1.amazonaws.com/4a70268f-1f6b-4d42-ae64-8dd07c5b90c5?pitch-bytes=43725&amp;pitch-content-type=image%2Fpng">    </p:cNvPr>
          <p:cNvPicPr>
            <a:picLocks noChangeAspect="1"/>
          </p:cNvPicPr>
          <p:nvPr/>
        </p:nvPicPr>
        <p:blipFill>
          <a:blip r:embed="rId3"/>
          <a:srcRect l="0" r="0" t="0" b="0"/>
          <a:stretch/>
        </p:blipFill>
        <p:spPr>
          <a:xfrm>
            <a:off x="3936574" y="1601644"/>
            <a:ext cx="3657600" cy="1331347"/>
          </a:xfrm>
          <a:prstGeom prst="rect">
            <a:avLst/>
          </a:prstGeom>
        </p:spPr>
      </p:pic>
      <p:pic>
        <p:nvPicPr>
          <p:cNvPr id="13" name="Image 3" descr="https://pitch-assets-ccb95893-de3f-4266-973c-20049231b248.s3.eu-west-1.amazonaws.com/1649689f-a09a-4d40-8705-3fe0779deaee?pitch-bytes=39119&amp;pitch-content-type=image%2Fpng">    </p:cNvPr>
          <p:cNvPicPr>
            <a:picLocks noChangeAspect="1"/>
          </p:cNvPicPr>
          <p:nvPr/>
        </p:nvPicPr>
        <p:blipFill>
          <a:blip r:embed="rId4"/>
          <a:srcRect l="0" r="0" t="0" b="0"/>
          <a:stretch/>
        </p:blipFill>
        <p:spPr>
          <a:xfrm>
            <a:off x="3936574" y="4055701"/>
            <a:ext cx="3657600" cy="807057"/>
          </a:xfrm>
          <a:prstGeom prst="rect">
            <a:avLst/>
          </a:prstGeom>
        </p:spPr>
      </p:pic>
      <p:pic>
        <p:nvPicPr>
          <p:cNvPr id="14" name="Image 4" descr="https://pitch-assets-ccb95893-de3f-4266-973c-20049231b248.s3.eu-west-1.amazonaws.com/try-pitch-pdf-export-logo.svg">
            <a:hlinkClick r:id="rId7" tooltip=""/>
          </p:cNvPr>
          <p:cNvPicPr>
            <a:picLocks noChangeAspect="1"/>
          </p:cNvPicPr>
          <p:nvPr/>
        </p:nvPicPr>
        <p:blipFill>
          <a:blip r:embed="rId5">
            <a:extLst>
              <a:ext uri="{96DAC541-7B7A-43D3-8B79-37D633B846F1}">
                <asvg:svgBlip xmlns:asvg="http://schemas.microsoft.com/office/drawing/2016/SVG/main" r:embed="rId6"/>
              </a:ext>
            </a:extLst>
          </a:blip>
          <a:srcRect l="0" r="0" t="0" b="0"/>
          <a:stretch/>
        </p:blipFill>
        <p:spPr>
          <a:xfrm>
            <a:off x="136595" y="4803153"/>
            <a:ext cx="515221" cy="2273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0EEEB"/>
        </a:solidFill>
      </p:bgPr>
    </p:bg>
    <p:spTree>
      <p:nvGrpSpPr>
        <p:cNvPr id="1" name=""/>
        <p:cNvGrpSpPr/>
        <p:nvPr/>
      </p:nvGrpSpPr>
      <p:grpSpPr>
        <a:xfrm>
          <a:off x="0" y="0"/>
          <a:ext cx="0" cy="0"/>
          <a:chOff x="0" y="0"/>
          <a:chExt cx="0" cy="0"/>
        </a:xfrm>
      </p:grpSpPr>
      <p:sp>
        <p:nvSpPr>
          <p:cNvPr id="3" name="Text 0"/>
          <p:cNvSpPr/>
          <p:nvPr/>
        </p:nvSpPr>
        <p:spPr>
          <a:xfrm>
            <a:off x="2762240" y="170"/>
            <a:ext cx="6381662" cy="5141587"/>
          </a:xfrm>
          <a:prstGeom prst="roundRect">
            <a:avLst>
              <a:gd name="adj" fmla="val -17784"/>
            </a:avLst>
          </a:prstGeom>
          <a:solidFill>
            <a:srgbClr val="CF5E39"/>
          </a:solidFill>
          <a:ln/>
        </p:spPr>
        <p:txBody>
          <a:bodyPr wrap="square" lIns="354537" tIns="606993" rIns="354537" bIns="606993" rtlCol="0" anchor="ctr"/>
          <a:lstStyle/>
          <a:p>
            <a:pPr algn="ctr">
              <a:lnSpc>
                <a:spcPts val="1969"/>
              </a:lnSpc>
            </a:pPr>
            <a:endParaRPr lang="en-US" sz="1575" dirty="0"/>
          </a:p>
        </p:txBody>
      </p:sp>
      <p:sp>
        <p:nvSpPr>
          <p:cNvPr id="4" name="Shape 1"/>
          <p:cNvSpPr/>
          <p:nvPr/>
        </p:nvSpPr>
        <p:spPr>
          <a:xfrm>
            <a:off x="-23812" y="0"/>
            <a:ext cx="119063" cy="5143500"/>
          </a:xfrm>
          <a:prstGeom prst="roundRect">
            <a:avLst>
              <a:gd name="adj" fmla="val -767997"/>
            </a:avLst>
          </a:prstGeom>
          <a:solidFill>
            <a:srgbClr val="FBF8F5"/>
          </a:solidFill>
          <a:ln/>
        </p:spPr>
      </p:sp>
      <p:sp>
        <p:nvSpPr>
          <p:cNvPr id="5" name="Shape 2"/>
          <p:cNvSpPr/>
          <p:nvPr/>
        </p:nvSpPr>
        <p:spPr>
          <a:xfrm>
            <a:off x="9048788" y="0"/>
            <a:ext cx="119063" cy="5143500"/>
          </a:xfrm>
          <a:prstGeom prst="roundRect">
            <a:avLst>
              <a:gd name="adj" fmla="val -767997"/>
            </a:avLst>
          </a:prstGeom>
          <a:solidFill>
            <a:srgbClr val="FBF8F5"/>
          </a:solidFill>
          <a:ln/>
        </p:spPr>
      </p:sp>
      <p:sp>
        <p:nvSpPr>
          <p:cNvPr id="6" name="Shape 3"/>
          <p:cNvSpPr/>
          <p:nvPr/>
        </p:nvSpPr>
        <p:spPr>
          <a:xfrm>
            <a:off x="356" y="-23812"/>
            <a:ext cx="9143398" cy="119063"/>
          </a:xfrm>
          <a:prstGeom prst="roundRect">
            <a:avLst>
              <a:gd name="adj" fmla="val -767997"/>
            </a:avLst>
          </a:prstGeom>
          <a:solidFill>
            <a:srgbClr val="FBF8F5"/>
          </a:solidFill>
          <a:ln/>
        </p:spPr>
      </p:sp>
      <p:sp>
        <p:nvSpPr>
          <p:cNvPr id="7" name="Shape 4"/>
          <p:cNvSpPr/>
          <p:nvPr/>
        </p:nvSpPr>
        <p:spPr>
          <a:xfrm>
            <a:off x="356" y="5053064"/>
            <a:ext cx="9143398" cy="119062"/>
          </a:xfrm>
          <a:prstGeom prst="roundRect">
            <a:avLst>
              <a:gd name="adj" fmla="val -768003"/>
            </a:avLst>
          </a:prstGeom>
          <a:solidFill>
            <a:srgbClr val="FBF8F5"/>
          </a:solidFill>
          <a:ln/>
        </p:spPr>
      </p:sp>
      <p:sp>
        <p:nvSpPr>
          <p:cNvPr id="8" name="Text 5"/>
          <p:cNvSpPr/>
          <p:nvPr/>
        </p:nvSpPr>
        <p:spPr>
          <a:xfrm>
            <a:off x="474082" y="251146"/>
            <a:ext cx="2743200" cy="243830"/>
          </a:xfrm>
          <a:prstGeom prst="rect">
            <a:avLst/>
          </a:prstGeom>
          <a:noFill/>
          <a:ln/>
        </p:spPr>
        <p:txBody>
          <a:bodyPr wrap="square" lIns="0" tIns="0" rIns="0" bIns="0" rtlCol="0" anchor="t"/>
          <a:lstStyle/>
          <a:p>
            <a:pPr algn="l">
              <a:lnSpc>
                <a:spcPts val="1920"/>
              </a:lnSpc>
            </a:pPr>
            <a:r>
              <a:rPr lang="en-US" sz="1200" b="1" spc="204" kern="0" dirty="0">
                <a:solidFill>
                  <a:srgbClr val="281E32"/>
                </a:solidFill>
                <a:latin typeface="DM Sans" pitchFamily="34" charset="0"/>
                <a:ea typeface="DM Sans" pitchFamily="34" charset="-122"/>
                <a:cs typeface="DM Sans" pitchFamily="34" charset="-120"/>
              </a:rPr>
              <a:t>DATASET ANALYSIS</a:t>
            </a:r>
            <a:endParaRPr lang="en-US" sz="900" dirty="0"/>
          </a:p>
        </p:txBody>
      </p:sp>
      <p:sp>
        <p:nvSpPr>
          <p:cNvPr id="9" name="Text 6"/>
          <p:cNvSpPr/>
          <p:nvPr/>
        </p:nvSpPr>
        <p:spPr>
          <a:xfrm>
            <a:off x="97799" y="495890"/>
            <a:ext cx="2743200" cy="4906367"/>
          </a:xfrm>
          <a:prstGeom prst="rect">
            <a:avLst/>
          </a:prstGeom>
          <a:noFill/>
          <a:ln/>
        </p:spPr>
        <p:txBody>
          <a:bodyPr wrap="square" lIns="0" tIns="0" rIns="0" bIns="0" rtlCol="0" anchor="t"/>
          <a:lstStyle/>
          <a:p>
            <a:pPr algn="l">
              <a:lnSpc>
                <a:spcPts val="1680"/>
              </a:lnSpc>
            </a:pPr>
            <a:r>
              <a:rPr lang="en-US" sz="1100" b="1" dirty="0">
                <a:solidFill>
                  <a:srgbClr val="513C66"/>
                </a:solidFill>
                <a:latin typeface="DM Sans" pitchFamily="34" charset="0"/>
                <a:ea typeface="DM Sans" pitchFamily="34" charset="-122"/>
                <a:cs typeface="DM Sans" pitchFamily="34" charset="-120"/>
              </a:rPr>
              <a:t>Since the play-by-play data provided to us was 1 big fill with all the games and data catalogued, to improve efficiency we :</a:t>
            </a:r>
            <a:endParaRPr lang="en-US" sz="1050" dirty="0"/>
          </a:p>
          <a:p>
            <a:pPr algn="l">
              <a:lnSpc>
                <a:spcPts val="1680"/>
              </a:lnSpc>
            </a:pPr>
            <a:endParaRPr lang="en-US" sz="1050" dirty="0"/>
          </a:p>
          <a:p>
            <a:pPr algn="l" marL="190500" indent="-190500">
              <a:lnSpc>
                <a:spcPts val="1680"/>
              </a:lnSpc>
              <a:buSzPct val="100000"/>
              <a:buFont typeface="+mj-lt"/>
              <a:buAutoNum type="arabicPeriod" startAt="1"/>
            </a:pPr>
            <a:r>
              <a:rPr lang="en-US" sz="1100" b="1" dirty="0">
                <a:solidFill>
                  <a:srgbClr val="513C66"/>
                </a:solidFill>
                <a:latin typeface="DM Sans" pitchFamily="34" charset="0"/>
                <a:ea typeface="DM Sans" pitchFamily="34" charset="-122"/>
                <a:cs typeface="DM Sans" pitchFamily="34" charset="-120"/>
              </a:rPr>
              <a:t>Segregated the content according to the corresponding match_id and store in match_id.csv.</a:t>
            </a:r>
            <a:endParaRPr lang="en-US" sz="1050" dirty="0"/>
          </a:p>
          <a:p>
            <a:pPr algn="l">
              <a:lnSpc>
                <a:spcPts val="1680"/>
              </a:lnSpc>
            </a:pPr>
            <a:endParaRPr lang="en-US" sz="1050" dirty="0"/>
          </a:p>
          <a:p>
            <a:pPr algn="l" marL="190500" indent="-190500">
              <a:lnSpc>
                <a:spcPts val="1680"/>
              </a:lnSpc>
              <a:buSzPct val="100000"/>
              <a:buFont typeface="+mj-lt"/>
              <a:buAutoNum type="arabicPeriod" startAt="1"/>
            </a:pPr>
            <a:r>
              <a:rPr lang="en-US" sz="1100" b="1" dirty="0">
                <a:solidFill>
                  <a:srgbClr val="513C66"/>
                </a:solidFill>
                <a:latin typeface="DM Sans" pitchFamily="34" charset="0"/>
                <a:ea typeface="DM Sans" pitchFamily="34" charset="-122"/>
                <a:cs typeface="DM Sans" pitchFamily="34" charset="-120"/>
              </a:rPr>
              <a:t>Create another csv file with just the shot detail data for every shot taken in that game with the proper action type, event type extracted from the description provided in the play-by-play data.</a:t>
            </a:r>
            <a:endParaRPr lang="en-US" sz="1050" dirty="0"/>
          </a:p>
          <a:p>
            <a:pPr algn="l">
              <a:lnSpc>
                <a:spcPts val="1680"/>
              </a:lnSpc>
            </a:pPr>
            <a:endParaRPr lang="en-US" sz="1050" dirty="0"/>
          </a:p>
          <a:p>
            <a:pPr algn="l" marL="190500" indent="-190500">
              <a:lnSpc>
                <a:spcPts val="1680"/>
              </a:lnSpc>
              <a:buSzPct val="100000"/>
              <a:buFont typeface="+mj-lt"/>
              <a:buAutoNum type="arabicPeriod" startAt="1"/>
            </a:pPr>
            <a:r>
              <a:rPr lang="en-US" sz="1100" b="1" dirty="0">
                <a:solidFill>
                  <a:srgbClr val="513C66"/>
                </a:solidFill>
                <a:latin typeface="DM Sans" pitchFamily="34" charset="0"/>
                <a:ea typeface="DM Sans" pitchFamily="34" charset="-122"/>
                <a:cs typeface="DM Sans" pitchFamily="34" charset="-120"/>
              </a:rPr>
              <a:t>Scraped the titles of all the games from the log folder, and stored all the action type and event type encodings found in text files for faster indexing.</a:t>
            </a:r>
            <a:endParaRPr lang="en-US" sz="1050" dirty="0"/>
          </a:p>
          <a:p>
            <a:pPr algn="l">
              <a:lnSpc>
                <a:spcPts val="1680"/>
              </a:lnSpc>
            </a:pPr>
            <a:endParaRPr lang="en-US" sz="1050" dirty="0"/>
          </a:p>
          <a:p>
            <a:pPr algn="l">
              <a:lnSpc>
                <a:spcPts val="1680"/>
              </a:lnSpc>
            </a:pPr>
            <a:endParaRPr lang="en-US" sz="1050" dirty="0"/>
          </a:p>
        </p:txBody>
      </p:sp>
      <p:pic>
        <p:nvPicPr>
          <p:cNvPr id="10" name="Image 0" descr="https://pitch-assets-ccb95893-de3f-4266-973c-20049231b248.s3.eu-west-1.amazonaws.com/9db2f6b1-bc40-4f87-a6e6-d4409f297c32?pitch-bytes=37402&amp;pitch-content-type=image%2Fpng">    </p:cNvPr>
          <p:cNvPicPr>
            <a:picLocks noChangeAspect="1"/>
          </p:cNvPicPr>
          <p:nvPr/>
        </p:nvPicPr>
        <p:blipFill>
          <a:blip r:embed="rId1"/>
          <a:srcRect l="14669" r="14669" t="0" b="0"/>
          <a:stretch/>
        </p:blipFill>
        <p:spPr>
          <a:xfrm>
            <a:off x="2762798" y="587857"/>
            <a:ext cx="1967507" cy="1697446"/>
          </a:xfrm>
          <a:prstGeom prst="rect">
            <a:avLst/>
          </a:prstGeom>
        </p:spPr>
      </p:pic>
      <p:pic>
        <p:nvPicPr>
          <p:cNvPr id="11" name="Image 1" descr="https://pitch-assets-ccb95893-de3f-4266-973c-20049231b248.s3.eu-west-1.amazonaws.com/ca2b8459-93c2-441c-bf58-aa35db00c487?pitch-bytes=26688&amp;pitch-content-type=image%2Fpng">    </p:cNvPr>
          <p:cNvPicPr>
            <a:picLocks noChangeAspect="1"/>
          </p:cNvPicPr>
          <p:nvPr/>
        </p:nvPicPr>
        <p:blipFill>
          <a:blip r:embed="rId2"/>
          <a:srcRect l="0" r="0" t="0" b="0"/>
          <a:stretch/>
        </p:blipFill>
        <p:spPr>
          <a:xfrm>
            <a:off x="2767555" y="3026298"/>
            <a:ext cx="2950133" cy="1463228"/>
          </a:xfrm>
          <a:prstGeom prst="rect">
            <a:avLst/>
          </a:prstGeom>
        </p:spPr>
      </p:pic>
      <p:pic>
        <p:nvPicPr>
          <p:cNvPr id="12" name="Image 2" descr="https://pitch-assets-ccb95893-de3f-4266-973c-20049231b248.s3.eu-west-1.amazonaws.com/ea30f80f-a346-47b2-a4fa-0de527d4087a?pitch-bytes=38528&amp;pitch-content-type=image%2Fpng">    </p:cNvPr>
          <p:cNvPicPr>
            <a:picLocks noChangeAspect="1"/>
          </p:cNvPicPr>
          <p:nvPr/>
        </p:nvPicPr>
        <p:blipFill>
          <a:blip r:embed="rId3"/>
          <a:srcRect l="8009" r="8009" t="0" b="0"/>
          <a:stretch/>
        </p:blipFill>
        <p:spPr>
          <a:xfrm>
            <a:off x="5904312" y="2614651"/>
            <a:ext cx="2936927" cy="2057400"/>
          </a:xfrm>
          <a:prstGeom prst="rect">
            <a:avLst/>
          </a:prstGeom>
        </p:spPr>
      </p:pic>
      <p:pic>
        <p:nvPicPr>
          <p:cNvPr id="13" name="Image 3" descr="https://pitch-assets-ccb95893-de3f-4266-973c-20049231b248.s3.eu-west-1.amazonaws.com/888f6864-94a5-4659-9db9-7dfe59d13459?pitch-bytes=168162&amp;pitch-content-type=image%2Fpng">    </p:cNvPr>
          <p:cNvPicPr>
            <a:picLocks noChangeAspect="1"/>
          </p:cNvPicPr>
          <p:nvPr/>
        </p:nvPicPr>
        <p:blipFill>
          <a:blip r:embed="rId4"/>
          <a:srcRect l="0" r="0" t="0" b="0"/>
          <a:stretch/>
        </p:blipFill>
        <p:spPr>
          <a:xfrm>
            <a:off x="4917172" y="478261"/>
            <a:ext cx="4025270" cy="1855778"/>
          </a:xfrm>
          <a:prstGeom prst="rect">
            <a:avLst/>
          </a:prstGeom>
        </p:spPr>
      </p:pic>
      <p:pic>
        <p:nvPicPr>
          <p:cNvPr id="14" name="Image 4" descr="https://pitch-assets-ccb95893-de3f-4266-973c-20049231b248.s3.eu-west-1.amazonaws.com/try-pitch-pdf-export-logo.svg">
            <a:hlinkClick r:id="rId7" tooltip=""/>
          </p:cNvPr>
          <p:cNvPicPr>
            <a:picLocks noChangeAspect="1"/>
          </p:cNvPicPr>
          <p:nvPr/>
        </p:nvPicPr>
        <p:blipFill>
          <a:blip r:embed="rId5">
            <a:extLst>
              <a:ext uri="{96DAC541-7B7A-43D3-8B79-37D633B846F1}">
                <asvg:svgBlip xmlns:asvg="http://schemas.microsoft.com/office/drawing/2016/SVG/main" r:embed="rId6"/>
              </a:ext>
            </a:extLst>
          </a:blip>
          <a:srcRect l="0" r="0" t="0" b="0"/>
          <a:stretch/>
        </p:blipFill>
        <p:spPr>
          <a:xfrm>
            <a:off x="136595" y="4803153"/>
            <a:ext cx="515221" cy="2273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CF5E39"/>
        </a:solidFill>
      </p:bgPr>
    </p:bg>
    <p:spTree>
      <p:nvGrpSpPr>
        <p:cNvPr id="1" name=""/>
        <p:cNvGrpSpPr/>
        <p:nvPr/>
      </p:nvGrpSpPr>
      <p:grpSpPr>
        <a:xfrm>
          <a:off x="0" y="0"/>
          <a:ext cx="0" cy="0"/>
          <a:chOff x="0" y="0"/>
          <a:chExt cx="0" cy="0"/>
        </a:xfrm>
      </p:grpSpPr>
      <p:sp>
        <p:nvSpPr>
          <p:cNvPr id="3" name="Text 0"/>
          <p:cNvSpPr/>
          <p:nvPr/>
        </p:nvSpPr>
        <p:spPr>
          <a:xfrm>
            <a:off x="705586" y="476250"/>
            <a:ext cx="8229600" cy="457200"/>
          </a:xfrm>
          <a:prstGeom prst="rect">
            <a:avLst/>
          </a:prstGeom>
          <a:noFill/>
          <a:ln/>
        </p:spPr>
        <p:txBody>
          <a:bodyPr wrap="square" lIns="0" tIns="0" rIns="0" bIns="0" rtlCol="0" anchor="t"/>
          <a:lstStyle/>
          <a:p>
            <a:pPr algn="l">
              <a:lnSpc>
                <a:spcPts val="3600"/>
              </a:lnSpc>
            </a:pPr>
            <a:r>
              <a:rPr lang="en-US" sz="3000" b="0" dirty="0">
                <a:solidFill>
                  <a:srgbClr val="FBF8F5"/>
                </a:solidFill>
                <a:latin typeface="Rubik" pitchFamily="34" charset="0"/>
                <a:ea typeface="Rubik" pitchFamily="34" charset="-122"/>
                <a:cs typeface="Rubik" pitchFamily="34" charset="-120"/>
              </a:rPr>
              <a:t>Understanding and Playing with the Data</a:t>
            </a:r>
            <a:endParaRPr lang="en-US" sz="3000" dirty="0"/>
          </a:p>
        </p:txBody>
      </p:sp>
      <p:sp>
        <p:nvSpPr>
          <p:cNvPr id="4" name="Shape 1"/>
          <p:cNvSpPr/>
          <p:nvPr/>
        </p:nvSpPr>
        <p:spPr>
          <a:xfrm>
            <a:off x="-23812" y="0"/>
            <a:ext cx="119063" cy="5143500"/>
          </a:xfrm>
          <a:prstGeom prst="roundRect">
            <a:avLst>
              <a:gd name="adj" fmla="val -767997"/>
            </a:avLst>
          </a:prstGeom>
          <a:solidFill>
            <a:srgbClr val="FBF8F5"/>
          </a:solidFill>
          <a:ln/>
        </p:spPr>
      </p:sp>
      <p:sp>
        <p:nvSpPr>
          <p:cNvPr id="5" name="Shape 2"/>
          <p:cNvSpPr/>
          <p:nvPr/>
        </p:nvSpPr>
        <p:spPr>
          <a:xfrm>
            <a:off x="9048788" y="0"/>
            <a:ext cx="119063" cy="5143500"/>
          </a:xfrm>
          <a:prstGeom prst="roundRect">
            <a:avLst>
              <a:gd name="adj" fmla="val -767997"/>
            </a:avLst>
          </a:prstGeom>
          <a:solidFill>
            <a:srgbClr val="FBF8F5"/>
          </a:solidFill>
          <a:ln/>
        </p:spPr>
      </p:sp>
      <p:sp>
        <p:nvSpPr>
          <p:cNvPr id="6" name="Shape 3"/>
          <p:cNvSpPr/>
          <p:nvPr/>
        </p:nvSpPr>
        <p:spPr>
          <a:xfrm>
            <a:off x="356" y="-23812"/>
            <a:ext cx="9143398" cy="119063"/>
          </a:xfrm>
          <a:prstGeom prst="roundRect">
            <a:avLst>
              <a:gd name="adj" fmla="val -767997"/>
            </a:avLst>
          </a:prstGeom>
          <a:solidFill>
            <a:srgbClr val="FBF8F5"/>
          </a:solidFill>
          <a:ln/>
        </p:spPr>
      </p:sp>
      <p:sp>
        <p:nvSpPr>
          <p:cNvPr id="7" name="Shape 4"/>
          <p:cNvSpPr/>
          <p:nvPr/>
        </p:nvSpPr>
        <p:spPr>
          <a:xfrm>
            <a:off x="356" y="5053064"/>
            <a:ext cx="9143398" cy="119062"/>
          </a:xfrm>
          <a:prstGeom prst="roundRect">
            <a:avLst>
              <a:gd name="adj" fmla="val -768003"/>
            </a:avLst>
          </a:prstGeom>
          <a:solidFill>
            <a:srgbClr val="FBF8F5"/>
          </a:solidFill>
          <a:ln/>
        </p:spPr>
      </p:sp>
      <p:pic>
        <p:nvPicPr>
          <p:cNvPr id="8" name="Image 0" descr="https://pitch-assets-ccb95893-de3f-4266-973c-20049231b248.s3.eu-west-1.amazonaws.com/7472214f-3373-4c5a-816d-26a649f2dde8?pitch-bytes=99394&amp;pitch-content-type=image%2Fpng">    </p:cNvPr>
          <p:cNvPicPr>
            <a:picLocks noChangeAspect="1"/>
          </p:cNvPicPr>
          <p:nvPr/>
        </p:nvPicPr>
        <p:blipFill>
          <a:blip r:embed="rId1"/>
          <a:srcRect l="0" r="0" t="0" b="0"/>
          <a:stretch/>
        </p:blipFill>
        <p:spPr>
          <a:xfrm>
            <a:off x="1744663" y="1155978"/>
            <a:ext cx="5114746" cy="2427026"/>
          </a:xfrm>
          <a:prstGeom prst="rect">
            <a:avLst/>
          </a:prstGeom>
        </p:spPr>
      </p:pic>
      <p:sp>
        <p:nvSpPr>
          <p:cNvPr id="9" name="Text 5"/>
          <p:cNvSpPr/>
          <p:nvPr/>
        </p:nvSpPr>
        <p:spPr>
          <a:xfrm>
            <a:off x="476250" y="3666699"/>
            <a:ext cx="9144000" cy="1000125"/>
          </a:xfrm>
          <a:prstGeom prst="rect">
            <a:avLst/>
          </a:prstGeom>
          <a:noFill/>
          <a:ln/>
        </p:spPr>
        <p:txBody>
          <a:bodyPr wrap="square" lIns="0" tIns="0" rIns="0" bIns="0" rtlCol="0" anchor="t"/>
          <a:lstStyle/>
          <a:p>
            <a:pPr algn="l">
              <a:lnSpc>
                <a:spcPts val="1969"/>
              </a:lnSpc>
            </a:pPr>
            <a:r>
              <a:rPr lang="en-US" sz="1600" b="0" dirty="0">
                <a:solidFill>
                  <a:srgbClr val="FBF8F5"/>
                </a:solidFill>
                <a:latin typeface="Rubik" pitchFamily="34" charset="0"/>
                <a:ea typeface="Rubik" pitchFamily="34" charset="-122"/>
                <a:cs typeface="Rubik" pitchFamily="34" charset="-120"/>
              </a:rPr>
              <a:t>To understand and learn how to parse through the data to evaluate valuable combined features (such as velocity, spacing, etc), we undertook the project to make a visualizer with certain special features. This helped us understand the capabilities of the dataset in hand and what else do we need moving forward. </a:t>
            </a:r>
            <a:endParaRPr lang="en-US" sz="1575" dirty="0"/>
          </a:p>
        </p:txBody>
      </p:sp>
      <p:pic>
        <p:nvPicPr>
          <p:cNvPr id="10" name="Image 1" descr="https://pitch-assets-ccb95893-de3f-4266-973c-20049231b248.s3.eu-west-1.amazonaws.com/try-pitch-pdf-export-logo.svg">
            <a:hlinkClick r:id="rId4" tooltip=""/>
          </p:cNvPr>
          <p:cNvPicPr>
            <a:picLocks noChangeAspect="1"/>
          </p:cNvPicPr>
          <p:nvPr/>
        </p:nvPicPr>
        <p:blipFill>
          <a:blip r:embed="rId2">
            <a:extLst>
              <a:ext uri="{96DAC541-7B7A-43D3-8B79-37D633B846F1}">
                <asvg:svgBlip xmlns:asvg="http://schemas.microsoft.com/office/drawing/2016/SVG/main" r:embed="rId3"/>
              </a:ext>
            </a:extLst>
          </a:blip>
          <a:srcRect l="0" r="0" t="0" b="0"/>
          <a:stretch/>
        </p:blipFill>
        <p:spPr>
          <a:xfrm>
            <a:off x="136595" y="4803153"/>
            <a:ext cx="515221" cy="2273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CF5E39"/>
        </a:solidFill>
      </p:bgPr>
    </p:bg>
    <p:spTree>
      <p:nvGrpSpPr>
        <p:cNvPr id="1" name=""/>
        <p:cNvGrpSpPr/>
        <p:nvPr/>
      </p:nvGrpSpPr>
      <p:grpSpPr>
        <a:xfrm>
          <a:off x="0" y="0"/>
          <a:ext cx="0" cy="0"/>
          <a:chOff x="0" y="0"/>
          <a:chExt cx="0" cy="0"/>
        </a:xfrm>
      </p:grpSpPr>
      <p:sp>
        <p:nvSpPr>
          <p:cNvPr id="3" name="Text 0"/>
          <p:cNvSpPr/>
          <p:nvPr/>
        </p:nvSpPr>
        <p:spPr>
          <a:xfrm>
            <a:off x="705586" y="476250"/>
            <a:ext cx="8229600" cy="457200"/>
          </a:xfrm>
          <a:prstGeom prst="rect">
            <a:avLst/>
          </a:prstGeom>
          <a:noFill/>
          <a:ln/>
        </p:spPr>
        <p:txBody>
          <a:bodyPr wrap="square" lIns="0" tIns="0" rIns="0" bIns="0" rtlCol="0" anchor="t"/>
          <a:lstStyle/>
          <a:p>
            <a:pPr algn="l">
              <a:lnSpc>
                <a:spcPts val="3600"/>
              </a:lnSpc>
            </a:pPr>
            <a:r>
              <a:rPr lang="en-US" sz="3000" b="0" dirty="0">
                <a:solidFill>
                  <a:srgbClr val="FBF8F5"/>
                </a:solidFill>
                <a:latin typeface="Rubik" pitchFamily="34" charset="0"/>
                <a:ea typeface="Rubik" pitchFamily="34" charset="-122"/>
                <a:cs typeface="Rubik" pitchFamily="34" charset="-120"/>
              </a:rPr>
              <a:t>Basic Visualizer</a:t>
            </a:r>
            <a:endParaRPr lang="en-US" sz="3000" dirty="0"/>
          </a:p>
        </p:txBody>
      </p:sp>
      <p:sp>
        <p:nvSpPr>
          <p:cNvPr id="4" name="Shape 1"/>
          <p:cNvSpPr/>
          <p:nvPr/>
        </p:nvSpPr>
        <p:spPr>
          <a:xfrm>
            <a:off x="-23812" y="0"/>
            <a:ext cx="119063" cy="5143500"/>
          </a:xfrm>
          <a:prstGeom prst="roundRect">
            <a:avLst>
              <a:gd name="adj" fmla="val -767997"/>
            </a:avLst>
          </a:prstGeom>
          <a:solidFill>
            <a:srgbClr val="FBF8F5"/>
          </a:solidFill>
          <a:ln/>
        </p:spPr>
      </p:sp>
      <p:sp>
        <p:nvSpPr>
          <p:cNvPr id="5" name="Shape 2"/>
          <p:cNvSpPr/>
          <p:nvPr/>
        </p:nvSpPr>
        <p:spPr>
          <a:xfrm>
            <a:off x="9048788" y="0"/>
            <a:ext cx="119063" cy="5143500"/>
          </a:xfrm>
          <a:prstGeom prst="roundRect">
            <a:avLst>
              <a:gd name="adj" fmla="val -767997"/>
            </a:avLst>
          </a:prstGeom>
          <a:solidFill>
            <a:srgbClr val="FBF8F5"/>
          </a:solidFill>
          <a:ln/>
        </p:spPr>
      </p:sp>
      <p:sp>
        <p:nvSpPr>
          <p:cNvPr id="6" name="Shape 3"/>
          <p:cNvSpPr/>
          <p:nvPr/>
        </p:nvSpPr>
        <p:spPr>
          <a:xfrm>
            <a:off x="356" y="-23812"/>
            <a:ext cx="9143398" cy="119063"/>
          </a:xfrm>
          <a:prstGeom prst="roundRect">
            <a:avLst>
              <a:gd name="adj" fmla="val -767997"/>
            </a:avLst>
          </a:prstGeom>
          <a:solidFill>
            <a:srgbClr val="FBF8F5"/>
          </a:solidFill>
          <a:ln/>
        </p:spPr>
      </p:sp>
      <p:sp>
        <p:nvSpPr>
          <p:cNvPr id="7" name="Shape 4"/>
          <p:cNvSpPr/>
          <p:nvPr/>
        </p:nvSpPr>
        <p:spPr>
          <a:xfrm>
            <a:off x="356" y="5053064"/>
            <a:ext cx="9143398" cy="119062"/>
          </a:xfrm>
          <a:prstGeom prst="roundRect">
            <a:avLst>
              <a:gd name="adj" fmla="val -768003"/>
            </a:avLst>
          </a:prstGeom>
          <a:solidFill>
            <a:srgbClr val="FBF8F5"/>
          </a:solidFill>
          <a:ln/>
        </p:spPr>
      </p:sp>
      <p:pic>
        <p:nvPicPr>
          <p:cNvPr id="8" name="Image 0" descr="https://pitch-assets-ccb95893-de3f-4266-973c-20049231b248.s3.eu-west-1.amazonaws.com/try-pitch-pdf-export-logo.svg">
            <a:hlinkClick r:id="rId3" tooltip=""/>
          </p:cNvPr>
          <p:cNvPicPr>
            <a:picLocks noChangeAspect="1"/>
          </p:cNvPicPr>
          <p:nvPr/>
        </p:nvPicPr>
        <p:blipFill>
          <a:blip r:embed="rId1">
            <a:extLst>
              <a:ext uri="{96DAC541-7B7A-43D3-8B79-37D633B846F1}">
                <asvg:svgBlip xmlns:asvg="http://schemas.microsoft.com/office/drawing/2016/SVG/main" r:embed="rId2"/>
              </a:ext>
            </a:extLst>
          </a:blip>
          <a:srcRect l="0" r="0" t="0" b="0"/>
          <a:stretch/>
        </p:blipFill>
        <p:spPr>
          <a:xfrm>
            <a:off x="136595" y="4803153"/>
            <a:ext cx="515221" cy="2273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SportsVU: Enhancing Basketball Performance Through Data Analysis</dc:title>
  <dc:subject>PptxGenJS Presentation</dc:subject>
  <dc:creator>Pitch Software GmbH</dc:creator>
  <cp:lastModifiedBy>Pitch Software GmbH</cp:lastModifiedBy>
  <cp:revision>1</cp:revision>
  <dcterms:created xsi:type="dcterms:W3CDTF">2024-03-16T07:32:35Z</dcterms:created>
  <dcterms:modified xsi:type="dcterms:W3CDTF">2024-03-16T07:32:35Z</dcterms:modified>
</cp:coreProperties>
</file>