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10234600" cy="7104050"/>
  <p:embeddedFontLst>
    <p:embeddedFont>
      <p:font typeface="Quattrocento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44" roundtripDataSignature="AMtx7mjqBvxGCp0DDuKKcNc06HtJitK9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regular.fntdata"/><Relationship Id="rId20" Type="http://schemas.openxmlformats.org/officeDocument/2006/relationships/slide" Target="slides/slide15.xml"/><Relationship Id="rId42" Type="http://schemas.openxmlformats.org/officeDocument/2006/relationships/font" Target="fonts/QuattrocentoSans-italic.fntdata"/><Relationship Id="rId41" Type="http://schemas.openxmlformats.org/officeDocument/2006/relationships/font" Target="fonts/QuattrocentoSans-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Quattrocento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434999" cy="356437"/>
          </a:xfrm>
          <a:prstGeom prst="rect">
            <a:avLst/>
          </a:prstGeom>
          <a:noFill/>
          <a:ln>
            <a:noFill/>
          </a:ln>
        </p:spPr>
        <p:txBody>
          <a:bodyPr anchorCtr="0" anchor="t" bIns="49525" lIns="99075" spcFirstLastPara="1" rIns="99075" wrap="square" tIns="495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797246" y="0"/>
            <a:ext cx="4434999" cy="356437"/>
          </a:xfrm>
          <a:prstGeom prst="rect">
            <a:avLst/>
          </a:prstGeom>
          <a:noFill/>
          <a:ln>
            <a:noFill/>
          </a:ln>
        </p:spPr>
        <p:txBody>
          <a:bodyPr anchorCtr="0" anchor="t" bIns="49525" lIns="99075" spcFirstLastPara="1" rIns="99075" wrap="square" tIns="495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23462" y="3418830"/>
            <a:ext cx="8187690" cy="2797225"/>
          </a:xfrm>
          <a:prstGeom prst="rect">
            <a:avLst/>
          </a:prstGeom>
          <a:noFill/>
          <a:ln>
            <a:noFill/>
          </a:ln>
        </p:spPr>
        <p:txBody>
          <a:bodyPr anchorCtr="0" anchor="t" bIns="49525" lIns="99075" spcFirstLastPara="1" rIns="99075" wrap="square" tIns="495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747627"/>
            <a:ext cx="4434999" cy="356436"/>
          </a:xfrm>
          <a:prstGeom prst="rect">
            <a:avLst/>
          </a:prstGeom>
          <a:noFill/>
          <a:ln>
            <a:noFill/>
          </a:ln>
        </p:spPr>
        <p:txBody>
          <a:bodyPr anchorCtr="0" anchor="b" bIns="49525" lIns="99075" spcFirstLastPara="1" rIns="99075" wrap="square" tIns="495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797246" y="6747627"/>
            <a:ext cx="4434999" cy="356436"/>
          </a:xfrm>
          <a:prstGeom prst="rect">
            <a:avLst/>
          </a:prstGeom>
          <a:noFill/>
          <a:ln>
            <a:noFill/>
          </a:ln>
        </p:spPr>
        <p:txBody>
          <a:bodyPr anchorCtr="0" anchor="b" bIns="49525" lIns="99075" spcFirstLastPara="1" rIns="99075" wrap="square" tIns="495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txBox="1"/>
          <p:nvPr>
            <p:ph idx="1" type="body"/>
          </p:nvPr>
        </p:nvSpPr>
        <p:spPr>
          <a:xfrm>
            <a:off x="1023462" y="3418830"/>
            <a:ext cx="8187690" cy="2797225"/>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122" name="Google Shape;122;p1: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8cfa5ea34f_0_44: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8cfa5ea34f_0_44: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189" name="Google Shape;189;g28cfa5ea34f_0_44: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8cfa5ea34f_0_23: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8cfa5ea34f_0_23: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198" name="Google Shape;198;g28cfa5ea34f_0_23: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8cfa5ea34f_0_54: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8cfa5ea34f_0_54: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207" name="Google Shape;207;g28cfa5ea34f_0_54: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8cfa5ea34f_0_76: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8cfa5ea34f_0_76: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214" name="Google Shape;214;g28cfa5ea34f_0_76: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8cda2df631_1_18: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8cda2df631_1_18: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227" name="Google Shape;227;g28cda2df631_1_18: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8cfa5ea34f_1_26: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8cfa5ea34f_1_26: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234" name="Google Shape;234;g28cfa5ea34f_1_26: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8cfa5ea34f_1_32: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8cfa5ea34f_1_32: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241" name="Google Shape;241;g28cfa5ea34f_1_32: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8cda2df631_1_24: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8cda2df631_1_24: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248" name="Google Shape;248;g28cda2df631_1_24: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8cda2df631_1_30: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8cda2df631_1_30: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257" name="Google Shape;257;g28cda2df631_1_30: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8cda2df631_1_36: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8cda2df631_1_36: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271" name="Google Shape;271;g28cda2df631_1_36: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8cda2df631_1_60: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8cda2df631_1_60: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129" name="Google Shape;129;g28cda2df631_1_60: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8cfa5ea34f_2_24: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8cfa5ea34f_2_24: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285" name="Google Shape;285;g28cfa5ea34f_2_24: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8cda2df631_1_42: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8cda2df631_1_42: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300" name="Google Shape;300;g28cda2df631_1_42: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8cda2df631_1_48: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8cda2df631_1_48: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307" name="Google Shape;307;g28cda2df631_1_48: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9de45833de_0_0: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9de45833de_0_0: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314" name="Google Shape;314;g29de45833de_0_0: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9de45833de_0_66: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9de45833de_0_66: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321" name="Google Shape;321;g29de45833de_0_66: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9e4f45b6c1_0_7: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9e4f45b6c1_0_7: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335" name="Google Shape;335;g29e4f45b6c1_0_7: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9de45833de_0_51: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9de45833de_0_51: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347" name="Google Shape;347;g29de45833de_0_51: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9e4f45b6c1_0_22: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9e4f45b6c1_0_22: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359" name="Google Shape;359;g29e4f45b6c1_0_22: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621f1e3dc7_1_0: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621f1e3dc7_1_0: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371" name="Google Shape;371;g2621f1e3dc7_1_0: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621f1e3dc7_0_16: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621f1e3dc7_0_16: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378" name="Google Shape;378;g2621f1e3dc7_0_16: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cda2df631_1_0: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8cda2df631_1_0: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136" name="Google Shape;136;g28cda2df631_1_0: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9de45833de_0_30: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9de45833de_0_30: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385" name="Google Shape;385;g29de45833de_0_30: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9de45833de_0_111: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9de45833de_0_111: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392" name="Google Shape;392;g29de45833de_0_111: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9e4f45b6c1_0_35: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9e4f45b6c1_0_35: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399" name="Google Shape;399;g29e4f45b6c1_0_35: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9de45833de_0_121: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9de45833de_0_121: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406" name="Google Shape;406;g29de45833de_0_121: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9e4ab157dd_0_6: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9e4ab157dd_0_6: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413" name="Google Shape;413;g29e4ab157dd_0_6: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8cfa5ea34f_1_4: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8cfa5ea34f_1_4: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143" name="Google Shape;143;g28cfa5ea34f_1_4: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cfa5ea34f_1_17: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cfa5ea34f_1_17: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150" name="Google Shape;150;g28cfa5ea34f_1_17: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cda2df631_1_6: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cda2df631_1_6: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157" name="Google Shape;157;g28cda2df631_1_6: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cfa5ea34f_0_8: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8cfa5ea34f_0_8: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164" name="Google Shape;164;g28cfa5ea34f_0_8: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cda2df631_1_12: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8cda2df631_1_12: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173" name="Google Shape;173;g28cda2df631_1_12: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8cfa5ea34f_0_36: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8cfa5ea34f_0_36: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181" name="Google Shape;181;g28cfa5ea34f_0_36: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5" name="Shape 15"/>
        <p:cNvGrpSpPr/>
        <p:nvPr/>
      </p:nvGrpSpPr>
      <p:grpSpPr>
        <a:xfrm>
          <a:off x="0" y="0"/>
          <a:ext cx="0" cy="0"/>
          <a:chOff x="0" y="0"/>
          <a:chExt cx="0" cy="0"/>
        </a:xfrm>
      </p:grpSpPr>
      <p:sp>
        <p:nvSpPr>
          <p:cNvPr id="16" name="Google Shape;16;p5"/>
          <p:cNvSpPr txBox="1"/>
          <p:nvPr>
            <p:ph type="ctrTitle"/>
          </p:nvPr>
        </p:nvSpPr>
        <p:spPr>
          <a:xfrm>
            <a:off x="914400" y="1524001"/>
            <a:ext cx="10363200" cy="13062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400"/>
              <a:buFont typeface="Quattrocento Sans"/>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
          <p:cNvSpPr txBox="1"/>
          <p:nvPr>
            <p:ph idx="1" type="subTitle"/>
          </p:nvPr>
        </p:nvSpPr>
        <p:spPr>
          <a:xfrm>
            <a:off x="913192" y="3338742"/>
            <a:ext cx="9144000" cy="114617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rgbClr val="3EADA7"/>
              </a:buClr>
              <a:buSzPts val="2800"/>
              <a:buNone/>
              <a:defRPr sz="2800"/>
            </a:lvl2pPr>
            <a:lvl3pPr lvl="2" algn="ctr">
              <a:lnSpc>
                <a:spcPct val="90000"/>
              </a:lnSpc>
              <a:spcBef>
                <a:spcPts val="500"/>
              </a:spcBef>
              <a:spcAft>
                <a:spcPts val="0"/>
              </a:spcAft>
              <a:buClr>
                <a:srgbClr val="7030A0"/>
              </a:buClr>
              <a:buSzPts val="2400"/>
              <a:buNone/>
              <a:defRPr sz="2400"/>
            </a:lvl3pPr>
            <a:lvl4pPr lvl="3" algn="ctr">
              <a:lnSpc>
                <a:spcPct val="90000"/>
              </a:lnSpc>
              <a:spcBef>
                <a:spcPts val="500"/>
              </a:spcBef>
              <a:spcAft>
                <a:spcPts val="0"/>
              </a:spcAft>
              <a:buClr>
                <a:srgbClr val="7B7B7B"/>
              </a:buClr>
              <a:buSzPts val="2000"/>
              <a:buNone/>
              <a:defRPr sz="2000"/>
            </a:lvl4pPr>
            <a:lvl5pPr lvl="4" algn="ctr">
              <a:lnSpc>
                <a:spcPct val="90000"/>
              </a:lnSpc>
              <a:spcBef>
                <a:spcPts val="500"/>
              </a:spcBef>
              <a:spcAft>
                <a:spcPts val="0"/>
              </a:spcAft>
              <a:buClr>
                <a:srgbClr val="3EADA7"/>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8" name="Google Shape;18;p5"/>
          <p:cNvSpPr txBox="1"/>
          <p:nvPr>
            <p:ph idx="10" type="dt"/>
          </p:nvPr>
        </p:nvSpPr>
        <p:spPr>
          <a:xfrm>
            <a:off x="4872128" y="635635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1" type="ftr"/>
          </p:nvPr>
        </p:nvSpPr>
        <p:spPr>
          <a:xfrm>
            <a:off x="7999792" y="6356356"/>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20" name="Google Shape;20;p5"/>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descr="Picture 10" id="21" name="Google Shape;21;p5"/>
          <p:cNvPicPr preferRelativeResize="0"/>
          <p:nvPr/>
        </p:nvPicPr>
        <p:blipFill rotWithShape="1">
          <a:blip r:embed="rId2">
            <a:alphaModFix/>
          </a:blip>
          <a:srcRect b="0" l="72917" r="0" t="69259"/>
          <a:stretch/>
        </p:blipFill>
        <p:spPr>
          <a:xfrm>
            <a:off x="9234872" y="4339041"/>
            <a:ext cx="2959018" cy="2518959"/>
          </a:xfrm>
          <a:prstGeom prst="rect">
            <a:avLst/>
          </a:prstGeom>
          <a:noFill/>
          <a:ln>
            <a:noFill/>
          </a:ln>
        </p:spPr>
      </p:pic>
      <p:pic>
        <p:nvPicPr>
          <p:cNvPr descr="Picture 5" id="22" name="Google Shape;22;p5"/>
          <p:cNvPicPr preferRelativeResize="0"/>
          <p:nvPr/>
        </p:nvPicPr>
        <p:blipFill rotWithShape="1">
          <a:blip r:embed="rId3">
            <a:alphaModFix/>
          </a:blip>
          <a:srcRect b="0" l="0" r="0" t="0"/>
          <a:stretch/>
        </p:blipFill>
        <p:spPr>
          <a:xfrm>
            <a:off x="913192" y="5220962"/>
            <a:ext cx="2063021" cy="113539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02" name="Shape 102"/>
        <p:cNvGrpSpPr/>
        <p:nvPr/>
      </p:nvGrpSpPr>
      <p:grpSpPr>
        <a:xfrm>
          <a:off x="0" y="0"/>
          <a:ext cx="0" cy="0"/>
          <a:chOff x="0" y="0"/>
          <a:chExt cx="0" cy="0"/>
        </a:xfrm>
      </p:grpSpPr>
      <p:grpSp>
        <p:nvGrpSpPr>
          <p:cNvPr id="103" name="Google Shape;103;p14"/>
          <p:cNvGrpSpPr/>
          <p:nvPr/>
        </p:nvGrpSpPr>
        <p:grpSpPr>
          <a:xfrm>
            <a:off x="3047998" y="-4765"/>
            <a:ext cx="9144002" cy="6862765"/>
            <a:chOff x="3047998" y="-4765"/>
            <a:chExt cx="9144002" cy="6862765"/>
          </a:xfrm>
        </p:grpSpPr>
        <p:pic>
          <p:nvPicPr>
            <p:cNvPr descr="Picture 1" id="104" name="Google Shape;104;p14"/>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105" name="Google Shape;105;p14"/>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106" name="Google Shape;106;p14"/>
          <p:cNvSpPr txBox="1"/>
          <p:nvPr>
            <p:ph idx="1" type="body"/>
          </p:nvPr>
        </p:nvSpPr>
        <p:spPr>
          <a:xfrm rot="5400000">
            <a:off x="3620296" y="-1508914"/>
            <a:ext cx="4951413" cy="10363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EADA7"/>
              </a:buClr>
              <a:buSzPts val="1800"/>
              <a:buChar char="▪"/>
              <a:defRPr/>
            </a:lvl2pPr>
            <a:lvl3pPr indent="-342900" lvl="2" marL="1371600" algn="l">
              <a:lnSpc>
                <a:spcPct val="90000"/>
              </a:lnSpc>
              <a:spcBef>
                <a:spcPts val="500"/>
              </a:spcBef>
              <a:spcAft>
                <a:spcPts val="0"/>
              </a:spcAft>
              <a:buClr>
                <a:srgbClr val="7030A0"/>
              </a:buClr>
              <a:buSzPts val="1800"/>
              <a:buChar char="▪"/>
              <a:defRPr/>
            </a:lvl3pPr>
            <a:lvl4pPr indent="-342900" lvl="3" marL="1828800" algn="l">
              <a:lnSpc>
                <a:spcPct val="90000"/>
              </a:lnSpc>
              <a:spcBef>
                <a:spcPts val="500"/>
              </a:spcBef>
              <a:spcAft>
                <a:spcPts val="0"/>
              </a:spcAft>
              <a:buClr>
                <a:srgbClr val="7B7B7B"/>
              </a:buClr>
              <a:buSzPts val="1800"/>
              <a:buChar char="▪"/>
              <a:defRPr/>
            </a:lvl4pPr>
            <a:lvl5pPr indent="-342900" lvl="4" marL="2286000" algn="l">
              <a:lnSpc>
                <a:spcPct val="90000"/>
              </a:lnSpc>
              <a:spcBef>
                <a:spcPts val="500"/>
              </a:spcBef>
              <a:spcAft>
                <a:spcPts val="0"/>
              </a:spcAft>
              <a:buClr>
                <a:srgbClr val="3EADA7"/>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7" name="Google Shape;107;p14"/>
          <p:cNvSpPr txBox="1"/>
          <p:nvPr>
            <p:ph idx="10" type="dt"/>
          </p:nvPr>
        </p:nvSpPr>
        <p:spPr>
          <a:xfrm>
            <a:off x="914399" y="635635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1" type="ftr"/>
          </p:nvPr>
        </p:nvSpPr>
        <p:spPr>
          <a:xfrm>
            <a:off x="4042063" y="6356356"/>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2" type="sldNum"/>
          </p:nvPr>
        </p:nvSpPr>
        <p:spPr>
          <a:xfrm>
            <a:off x="8534400" y="63563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0" name="Google Shape;110;p14"/>
          <p:cNvSpPr txBox="1"/>
          <p:nvPr>
            <p:ph type="title"/>
          </p:nvPr>
        </p:nvSpPr>
        <p:spPr>
          <a:xfrm>
            <a:off x="914402" y="319314"/>
            <a:ext cx="9129487"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1" name="Google Shape;111;p14"/>
          <p:cNvCxnSpPr/>
          <p:nvPr/>
        </p:nvCxnSpPr>
        <p:spPr>
          <a:xfrm>
            <a:off x="914401" y="990600"/>
            <a:ext cx="10229851" cy="1588"/>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2" name="Shape 112"/>
        <p:cNvGrpSpPr/>
        <p:nvPr/>
      </p:nvGrpSpPr>
      <p:grpSpPr>
        <a:xfrm>
          <a:off x="0" y="0"/>
          <a:ext cx="0" cy="0"/>
          <a:chOff x="0" y="0"/>
          <a:chExt cx="0" cy="0"/>
        </a:xfrm>
      </p:grpSpPr>
      <p:sp>
        <p:nvSpPr>
          <p:cNvPr id="113" name="Google Shape;113;p15"/>
          <p:cNvSpPr txBox="1"/>
          <p:nvPr>
            <p:ph type="title"/>
          </p:nvPr>
        </p:nvSpPr>
        <p:spPr>
          <a:xfrm rot="5400000">
            <a:off x="7503604" y="1581661"/>
            <a:ext cx="4995298"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4400"/>
              <a:buFont typeface="Quattrocento Sans"/>
              <a:buNone/>
              <a:defRPr>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5"/>
          <p:cNvSpPr txBox="1"/>
          <p:nvPr>
            <p:ph idx="1" type="body"/>
          </p:nvPr>
        </p:nvSpPr>
        <p:spPr>
          <a:xfrm rot="5400000">
            <a:off x="1837532" y="-562768"/>
            <a:ext cx="5811836" cy="76581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EADA7"/>
              </a:buClr>
              <a:buSzPts val="1800"/>
              <a:buChar char="▪"/>
              <a:defRPr/>
            </a:lvl2pPr>
            <a:lvl3pPr indent="-342900" lvl="2" marL="1371600" algn="l">
              <a:lnSpc>
                <a:spcPct val="90000"/>
              </a:lnSpc>
              <a:spcBef>
                <a:spcPts val="500"/>
              </a:spcBef>
              <a:spcAft>
                <a:spcPts val="0"/>
              </a:spcAft>
              <a:buClr>
                <a:srgbClr val="7030A0"/>
              </a:buClr>
              <a:buSzPts val="1800"/>
              <a:buChar char="▪"/>
              <a:defRPr/>
            </a:lvl3pPr>
            <a:lvl4pPr indent="-342900" lvl="3" marL="1828800" algn="l">
              <a:lnSpc>
                <a:spcPct val="90000"/>
              </a:lnSpc>
              <a:spcBef>
                <a:spcPts val="500"/>
              </a:spcBef>
              <a:spcAft>
                <a:spcPts val="0"/>
              </a:spcAft>
              <a:buClr>
                <a:srgbClr val="7B7B7B"/>
              </a:buClr>
              <a:buSzPts val="1800"/>
              <a:buChar char="▪"/>
              <a:defRPr/>
            </a:lvl4pPr>
            <a:lvl5pPr indent="-342900" lvl="4" marL="2286000" algn="l">
              <a:lnSpc>
                <a:spcPct val="90000"/>
              </a:lnSpc>
              <a:spcBef>
                <a:spcPts val="500"/>
              </a:spcBef>
              <a:spcAft>
                <a:spcPts val="0"/>
              </a:spcAft>
              <a:buClr>
                <a:srgbClr val="3EADA7"/>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5" name="Google Shape;115;p15"/>
          <p:cNvSpPr txBox="1"/>
          <p:nvPr>
            <p:ph idx="10" type="dt"/>
          </p:nvPr>
        </p:nvSpPr>
        <p:spPr>
          <a:xfrm>
            <a:off x="914399" y="635635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1" type="ftr"/>
          </p:nvPr>
        </p:nvSpPr>
        <p:spPr>
          <a:xfrm>
            <a:off x="4042063" y="6356356"/>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2" type="sldNum"/>
          </p:nvPr>
        </p:nvSpPr>
        <p:spPr>
          <a:xfrm>
            <a:off x="8534400" y="63563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18" name="Google Shape;118;p15"/>
          <p:cNvCxnSpPr/>
          <p:nvPr/>
        </p:nvCxnSpPr>
        <p:spPr>
          <a:xfrm>
            <a:off x="8724900" y="370121"/>
            <a:ext cx="0" cy="5806281"/>
          </a:xfrm>
          <a:prstGeom prst="straightConnector1">
            <a:avLst/>
          </a:prstGeom>
          <a:noFill/>
          <a:ln cap="flat" cmpd="sng" w="9525">
            <a:solidFill>
              <a:srgbClr val="3DACA7"/>
            </a:solidFill>
            <a:prstDash val="solid"/>
            <a:round/>
            <a:headEnd len="sm" w="sm" type="none"/>
            <a:tailEnd len="sm" w="sm" type="none"/>
          </a:ln>
        </p:spPr>
      </p:cxnSp>
      <p:pic>
        <p:nvPicPr>
          <p:cNvPr id="119" name="Google Shape;119;p15"/>
          <p:cNvPicPr preferRelativeResize="0"/>
          <p:nvPr/>
        </p:nvPicPr>
        <p:blipFill rotWithShape="1">
          <a:blip r:embed="rId2">
            <a:alphaModFix/>
          </a:blip>
          <a:srcRect b="0" l="0" r="0" t="0"/>
          <a:stretch/>
        </p:blipFill>
        <p:spPr>
          <a:xfrm rot="5400000">
            <a:off x="9685367" y="5565778"/>
            <a:ext cx="800100" cy="596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grpSp>
        <p:nvGrpSpPr>
          <p:cNvPr id="24" name="Google Shape;24;p6"/>
          <p:cNvGrpSpPr/>
          <p:nvPr/>
        </p:nvGrpSpPr>
        <p:grpSpPr>
          <a:xfrm>
            <a:off x="3047998" y="915"/>
            <a:ext cx="9144002" cy="6862765"/>
            <a:chOff x="3047998" y="-4765"/>
            <a:chExt cx="9144002" cy="6862765"/>
          </a:xfrm>
        </p:grpSpPr>
        <p:pic>
          <p:nvPicPr>
            <p:cNvPr descr="Picture 1" id="25" name="Google Shape;25;p6"/>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26" name="Google Shape;26;p6"/>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27" name="Google Shape;27;p6"/>
          <p:cNvSpPr txBox="1"/>
          <p:nvPr>
            <p:ph type="title"/>
          </p:nvPr>
        </p:nvSpPr>
        <p:spPr>
          <a:xfrm>
            <a:off x="914402" y="319314"/>
            <a:ext cx="9129487"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6"/>
          <p:cNvSpPr txBox="1"/>
          <p:nvPr>
            <p:ph idx="1" type="body"/>
          </p:nvPr>
        </p:nvSpPr>
        <p:spPr>
          <a:xfrm>
            <a:off x="914402" y="1196976"/>
            <a:ext cx="10363201" cy="498316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Font typeface="Noto Sans Symbols"/>
              <a:buChar char="▪"/>
              <a:defRPr/>
            </a:lvl1pPr>
            <a:lvl2pPr indent="-381000" lvl="1" marL="914400" algn="l">
              <a:lnSpc>
                <a:spcPct val="90000"/>
              </a:lnSpc>
              <a:spcBef>
                <a:spcPts val="500"/>
              </a:spcBef>
              <a:spcAft>
                <a:spcPts val="0"/>
              </a:spcAft>
              <a:buClr>
                <a:srgbClr val="3EADA7"/>
              </a:buClr>
              <a:buSzPts val="2400"/>
              <a:buFont typeface="Noto Sans Symbols"/>
              <a:buChar char="▪"/>
              <a:defRPr/>
            </a:lvl2pPr>
            <a:lvl3pPr indent="-355600" lvl="2" marL="1371600" algn="l">
              <a:lnSpc>
                <a:spcPct val="90000"/>
              </a:lnSpc>
              <a:spcBef>
                <a:spcPts val="500"/>
              </a:spcBef>
              <a:spcAft>
                <a:spcPts val="0"/>
              </a:spcAft>
              <a:buClr>
                <a:srgbClr val="7030A0"/>
              </a:buClr>
              <a:buSzPts val="2000"/>
              <a:buFont typeface="Noto Sans Symbols"/>
              <a:buChar char="▪"/>
              <a:defRPr/>
            </a:lvl3pPr>
            <a:lvl4pPr indent="-342900" lvl="3" marL="1828800" algn="l">
              <a:lnSpc>
                <a:spcPct val="90000"/>
              </a:lnSpc>
              <a:spcBef>
                <a:spcPts val="500"/>
              </a:spcBef>
              <a:spcAft>
                <a:spcPts val="0"/>
              </a:spcAft>
              <a:buClr>
                <a:srgbClr val="7B7B7B"/>
              </a:buClr>
              <a:buSzPts val="1800"/>
              <a:buFont typeface="Noto Sans Symbols"/>
              <a:buChar char="▪"/>
              <a:defRPr/>
            </a:lvl4pPr>
            <a:lvl5pPr indent="-342900" lvl="4" marL="2286000" algn="l">
              <a:lnSpc>
                <a:spcPct val="90000"/>
              </a:lnSpc>
              <a:spcBef>
                <a:spcPts val="500"/>
              </a:spcBef>
              <a:spcAft>
                <a:spcPts val="0"/>
              </a:spcAft>
              <a:buClr>
                <a:srgbClr val="3EADA7"/>
              </a:buClr>
              <a:buSzPts val="1800"/>
              <a:buFont typeface="Noto Sans Symbols"/>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6"/>
          <p:cNvSpPr txBox="1"/>
          <p:nvPr>
            <p:ph idx="10" type="dt"/>
          </p:nvPr>
        </p:nvSpPr>
        <p:spPr>
          <a:xfrm>
            <a:off x="914399" y="635635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
          <p:cNvSpPr txBox="1"/>
          <p:nvPr>
            <p:ph idx="11" type="ftr"/>
          </p:nvPr>
        </p:nvSpPr>
        <p:spPr>
          <a:xfrm>
            <a:off x="4042063" y="6356356"/>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2" type="sldNum"/>
          </p:nvPr>
        </p:nvSpPr>
        <p:spPr>
          <a:xfrm>
            <a:off x="8534400" y="63563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2" name="Google Shape;32;p6"/>
          <p:cNvCxnSpPr/>
          <p:nvPr/>
        </p:nvCxnSpPr>
        <p:spPr>
          <a:xfrm>
            <a:off x="914401" y="990600"/>
            <a:ext cx="10229851" cy="1588"/>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pic>
        <p:nvPicPr>
          <p:cNvPr descr="Picture 1" id="34" name="Google Shape;34;p7"/>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sp>
        <p:nvSpPr>
          <p:cNvPr id="35" name="Google Shape;35;p7"/>
          <p:cNvSpPr txBox="1"/>
          <p:nvPr>
            <p:ph type="title"/>
          </p:nvPr>
        </p:nvSpPr>
        <p:spPr>
          <a:xfrm>
            <a:off x="914400" y="1712423"/>
            <a:ext cx="103632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7"/>
          <p:cNvSpPr txBox="1"/>
          <p:nvPr>
            <p:ph idx="1" type="body"/>
          </p:nvPr>
        </p:nvSpPr>
        <p:spPr>
          <a:xfrm>
            <a:off x="914400" y="4552639"/>
            <a:ext cx="103632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7" name="Google Shape;37;p7"/>
          <p:cNvSpPr txBox="1"/>
          <p:nvPr>
            <p:ph idx="10" type="dt"/>
          </p:nvPr>
        </p:nvSpPr>
        <p:spPr>
          <a:xfrm>
            <a:off x="914399" y="635635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4042063" y="6356356"/>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8534400" y="63563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grpSp>
        <p:nvGrpSpPr>
          <p:cNvPr id="41" name="Google Shape;41;p8"/>
          <p:cNvGrpSpPr/>
          <p:nvPr/>
        </p:nvGrpSpPr>
        <p:grpSpPr>
          <a:xfrm>
            <a:off x="3047998" y="-4765"/>
            <a:ext cx="9144002" cy="6862765"/>
            <a:chOff x="3047998" y="-4765"/>
            <a:chExt cx="9144002" cy="6862765"/>
          </a:xfrm>
        </p:grpSpPr>
        <p:pic>
          <p:nvPicPr>
            <p:cNvPr descr="Picture 1" id="42" name="Google Shape;42;p8"/>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43" name="Google Shape;43;p8"/>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44" name="Google Shape;44;p8"/>
          <p:cNvSpPr txBox="1"/>
          <p:nvPr>
            <p:ph idx="1" type="body"/>
          </p:nvPr>
        </p:nvSpPr>
        <p:spPr>
          <a:xfrm>
            <a:off x="914399" y="1190176"/>
            <a:ext cx="5112328" cy="49899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EADA7"/>
              </a:buClr>
              <a:buSzPts val="1800"/>
              <a:buChar char="▪"/>
              <a:defRPr/>
            </a:lvl2pPr>
            <a:lvl3pPr indent="-342900" lvl="2" marL="1371600" algn="l">
              <a:lnSpc>
                <a:spcPct val="90000"/>
              </a:lnSpc>
              <a:spcBef>
                <a:spcPts val="500"/>
              </a:spcBef>
              <a:spcAft>
                <a:spcPts val="0"/>
              </a:spcAft>
              <a:buClr>
                <a:srgbClr val="7030A0"/>
              </a:buClr>
              <a:buSzPts val="1800"/>
              <a:buChar char="▪"/>
              <a:defRPr/>
            </a:lvl3pPr>
            <a:lvl4pPr indent="-342900" lvl="3" marL="1828800" algn="l">
              <a:lnSpc>
                <a:spcPct val="90000"/>
              </a:lnSpc>
              <a:spcBef>
                <a:spcPts val="500"/>
              </a:spcBef>
              <a:spcAft>
                <a:spcPts val="0"/>
              </a:spcAft>
              <a:buClr>
                <a:srgbClr val="7B7B7B"/>
              </a:buClr>
              <a:buSzPts val="1800"/>
              <a:buChar char="▪"/>
              <a:defRPr/>
            </a:lvl4pPr>
            <a:lvl5pPr indent="-342900" lvl="4" marL="2286000" algn="l">
              <a:lnSpc>
                <a:spcPct val="90000"/>
              </a:lnSpc>
              <a:spcBef>
                <a:spcPts val="500"/>
              </a:spcBef>
              <a:spcAft>
                <a:spcPts val="0"/>
              </a:spcAft>
              <a:buClr>
                <a:srgbClr val="3EADA7"/>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8"/>
          <p:cNvSpPr txBox="1"/>
          <p:nvPr>
            <p:ph idx="2" type="body"/>
          </p:nvPr>
        </p:nvSpPr>
        <p:spPr>
          <a:xfrm>
            <a:off x="6172200" y="1190176"/>
            <a:ext cx="5105400" cy="49899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EADA7"/>
              </a:buClr>
              <a:buSzPts val="1800"/>
              <a:buChar char="▪"/>
              <a:defRPr/>
            </a:lvl2pPr>
            <a:lvl3pPr indent="-342900" lvl="2" marL="1371600" algn="l">
              <a:lnSpc>
                <a:spcPct val="90000"/>
              </a:lnSpc>
              <a:spcBef>
                <a:spcPts val="500"/>
              </a:spcBef>
              <a:spcAft>
                <a:spcPts val="0"/>
              </a:spcAft>
              <a:buClr>
                <a:srgbClr val="7030A0"/>
              </a:buClr>
              <a:buSzPts val="1800"/>
              <a:buChar char="▪"/>
              <a:defRPr/>
            </a:lvl3pPr>
            <a:lvl4pPr indent="-342900" lvl="3" marL="1828800" algn="l">
              <a:lnSpc>
                <a:spcPct val="90000"/>
              </a:lnSpc>
              <a:spcBef>
                <a:spcPts val="500"/>
              </a:spcBef>
              <a:spcAft>
                <a:spcPts val="0"/>
              </a:spcAft>
              <a:buClr>
                <a:srgbClr val="7B7B7B"/>
              </a:buClr>
              <a:buSzPts val="1800"/>
              <a:buChar char="▪"/>
              <a:defRPr/>
            </a:lvl4pPr>
            <a:lvl5pPr indent="-342900" lvl="4" marL="2286000" algn="l">
              <a:lnSpc>
                <a:spcPct val="90000"/>
              </a:lnSpc>
              <a:spcBef>
                <a:spcPts val="500"/>
              </a:spcBef>
              <a:spcAft>
                <a:spcPts val="0"/>
              </a:spcAft>
              <a:buClr>
                <a:srgbClr val="3EADA7"/>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 name="Google Shape;46;p8"/>
          <p:cNvSpPr txBox="1"/>
          <p:nvPr>
            <p:ph idx="10" type="dt"/>
          </p:nvPr>
        </p:nvSpPr>
        <p:spPr>
          <a:xfrm>
            <a:off x="914399" y="635635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4042063" y="6356356"/>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8534400" y="63563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8"/>
          <p:cNvSpPr txBox="1"/>
          <p:nvPr>
            <p:ph type="title"/>
          </p:nvPr>
        </p:nvSpPr>
        <p:spPr>
          <a:xfrm>
            <a:off x="914402" y="319314"/>
            <a:ext cx="9129487"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0" name="Google Shape;50;p8"/>
          <p:cNvCxnSpPr/>
          <p:nvPr/>
        </p:nvCxnSpPr>
        <p:spPr>
          <a:xfrm>
            <a:off x="914401" y="990600"/>
            <a:ext cx="10229851" cy="1588"/>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1" name="Shape 51"/>
        <p:cNvGrpSpPr/>
        <p:nvPr/>
      </p:nvGrpSpPr>
      <p:grpSpPr>
        <a:xfrm>
          <a:off x="0" y="0"/>
          <a:ext cx="0" cy="0"/>
          <a:chOff x="0" y="0"/>
          <a:chExt cx="0" cy="0"/>
        </a:xfrm>
      </p:grpSpPr>
      <p:grpSp>
        <p:nvGrpSpPr>
          <p:cNvPr id="52" name="Google Shape;52;p9"/>
          <p:cNvGrpSpPr/>
          <p:nvPr/>
        </p:nvGrpSpPr>
        <p:grpSpPr>
          <a:xfrm>
            <a:off x="3047998" y="-4765"/>
            <a:ext cx="9144002" cy="6862765"/>
            <a:chOff x="3047998" y="-4765"/>
            <a:chExt cx="9144002" cy="6862765"/>
          </a:xfrm>
        </p:grpSpPr>
        <p:pic>
          <p:nvPicPr>
            <p:cNvPr descr="Picture 1" id="53" name="Google Shape;53;p9"/>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54" name="Google Shape;54;p9"/>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55" name="Google Shape;55;p9"/>
          <p:cNvSpPr txBox="1"/>
          <p:nvPr>
            <p:ph idx="1" type="body"/>
          </p:nvPr>
        </p:nvSpPr>
        <p:spPr>
          <a:xfrm>
            <a:off x="914399" y="1160695"/>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EADA7"/>
              </a:buClr>
              <a:buSzPts val="2000"/>
              <a:buNone/>
              <a:defRPr b="1" sz="2000"/>
            </a:lvl2pPr>
            <a:lvl3pPr indent="-228600" lvl="2" marL="1371600" algn="l">
              <a:lnSpc>
                <a:spcPct val="90000"/>
              </a:lnSpc>
              <a:spcBef>
                <a:spcPts val="500"/>
              </a:spcBef>
              <a:spcAft>
                <a:spcPts val="0"/>
              </a:spcAft>
              <a:buClr>
                <a:srgbClr val="7030A0"/>
              </a:buClr>
              <a:buSzPts val="1800"/>
              <a:buNone/>
              <a:defRPr b="1" sz="1800"/>
            </a:lvl3pPr>
            <a:lvl4pPr indent="-228600" lvl="3" marL="1828800" algn="l">
              <a:lnSpc>
                <a:spcPct val="90000"/>
              </a:lnSpc>
              <a:spcBef>
                <a:spcPts val="500"/>
              </a:spcBef>
              <a:spcAft>
                <a:spcPts val="0"/>
              </a:spcAft>
              <a:buClr>
                <a:srgbClr val="7B7B7B"/>
              </a:buClr>
              <a:buSzPts val="1600"/>
              <a:buNone/>
              <a:defRPr b="1" sz="1600"/>
            </a:lvl4pPr>
            <a:lvl5pPr indent="-228600" lvl="4" marL="2286000" algn="l">
              <a:lnSpc>
                <a:spcPct val="90000"/>
              </a:lnSpc>
              <a:spcBef>
                <a:spcPts val="500"/>
              </a:spcBef>
              <a:spcAft>
                <a:spcPts val="0"/>
              </a:spcAft>
              <a:buClr>
                <a:srgbClr val="3EADA7"/>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6" name="Google Shape;56;p9"/>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EADA7"/>
              </a:buClr>
              <a:buSzPts val="1800"/>
              <a:buChar char="▪"/>
              <a:defRPr/>
            </a:lvl2pPr>
            <a:lvl3pPr indent="-342900" lvl="2" marL="1371600" algn="l">
              <a:lnSpc>
                <a:spcPct val="90000"/>
              </a:lnSpc>
              <a:spcBef>
                <a:spcPts val="500"/>
              </a:spcBef>
              <a:spcAft>
                <a:spcPts val="0"/>
              </a:spcAft>
              <a:buClr>
                <a:srgbClr val="7030A0"/>
              </a:buClr>
              <a:buSzPts val="1800"/>
              <a:buChar char="▪"/>
              <a:defRPr/>
            </a:lvl3pPr>
            <a:lvl4pPr indent="-342900" lvl="3" marL="1828800" algn="l">
              <a:lnSpc>
                <a:spcPct val="90000"/>
              </a:lnSpc>
              <a:spcBef>
                <a:spcPts val="500"/>
              </a:spcBef>
              <a:spcAft>
                <a:spcPts val="0"/>
              </a:spcAft>
              <a:buClr>
                <a:srgbClr val="7B7B7B"/>
              </a:buClr>
              <a:buSzPts val="1800"/>
              <a:buChar char="▪"/>
              <a:defRPr/>
            </a:lvl4pPr>
            <a:lvl5pPr indent="-342900" lvl="4" marL="2286000" algn="l">
              <a:lnSpc>
                <a:spcPct val="90000"/>
              </a:lnSpc>
              <a:spcBef>
                <a:spcPts val="500"/>
              </a:spcBef>
              <a:spcAft>
                <a:spcPts val="0"/>
              </a:spcAft>
              <a:buClr>
                <a:srgbClr val="3EADA7"/>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7" name="Google Shape;57;p9"/>
          <p:cNvSpPr txBox="1"/>
          <p:nvPr>
            <p:ph idx="3" type="body"/>
          </p:nvPr>
        </p:nvSpPr>
        <p:spPr>
          <a:xfrm>
            <a:off x="6172201" y="1160690"/>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EADA7"/>
              </a:buClr>
              <a:buSzPts val="2000"/>
              <a:buNone/>
              <a:defRPr b="1" sz="2000"/>
            </a:lvl2pPr>
            <a:lvl3pPr indent="-228600" lvl="2" marL="1371600" algn="l">
              <a:lnSpc>
                <a:spcPct val="90000"/>
              </a:lnSpc>
              <a:spcBef>
                <a:spcPts val="500"/>
              </a:spcBef>
              <a:spcAft>
                <a:spcPts val="0"/>
              </a:spcAft>
              <a:buClr>
                <a:srgbClr val="7030A0"/>
              </a:buClr>
              <a:buSzPts val="1800"/>
              <a:buNone/>
              <a:defRPr b="1" sz="1800"/>
            </a:lvl3pPr>
            <a:lvl4pPr indent="-228600" lvl="3" marL="1828800" algn="l">
              <a:lnSpc>
                <a:spcPct val="90000"/>
              </a:lnSpc>
              <a:spcBef>
                <a:spcPts val="500"/>
              </a:spcBef>
              <a:spcAft>
                <a:spcPts val="0"/>
              </a:spcAft>
              <a:buClr>
                <a:srgbClr val="7B7B7B"/>
              </a:buClr>
              <a:buSzPts val="1600"/>
              <a:buNone/>
              <a:defRPr b="1" sz="1600"/>
            </a:lvl4pPr>
            <a:lvl5pPr indent="-228600" lvl="4" marL="2286000" algn="l">
              <a:lnSpc>
                <a:spcPct val="90000"/>
              </a:lnSpc>
              <a:spcBef>
                <a:spcPts val="500"/>
              </a:spcBef>
              <a:spcAft>
                <a:spcPts val="0"/>
              </a:spcAft>
              <a:buClr>
                <a:srgbClr val="3EADA7"/>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8" name="Google Shape;58;p9"/>
          <p:cNvSpPr txBox="1"/>
          <p:nvPr>
            <p:ph idx="4" type="body"/>
          </p:nvPr>
        </p:nvSpPr>
        <p:spPr>
          <a:xfrm>
            <a:off x="6172201"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EADA7"/>
              </a:buClr>
              <a:buSzPts val="1800"/>
              <a:buChar char="▪"/>
              <a:defRPr/>
            </a:lvl2pPr>
            <a:lvl3pPr indent="-342900" lvl="2" marL="1371600" algn="l">
              <a:lnSpc>
                <a:spcPct val="90000"/>
              </a:lnSpc>
              <a:spcBef>
                <a:spcPts val="500"/>
              </a:spcBef>
              <a:spcAft>
                <a:spcPts val="0"/>
              </a:spcAft>
              <a:buClr>
                <a:srgbClr val="7030A0"/>
              </a:buClr>
              <a:buSzPts val="1800"/>
              <a:buChar char="▪"/>
              <a:defRPr/>
            </a:lvl3pPr>
            <a:lvl4pPr indent="-342900" lvl="3" marL="1828800" algn="l">
              <a:lnSpc>
                <a:spcPct val="90000"/>
              </a:lnSpc>
              <a:spcBef>
                <a:spcPts val="500"/>
              </a:spcBef>
              <a:spcAft>
                <a:spcPts val="0"/>
              </a:spcAft>
              <a:buClr>
                <a:srgbClr val="7B7B7B"/>
              </a:buClr>
              <a:buSzPts val="1800"/>
              <a:buChar char="▪"/>
              <a:defRPr/>
            </a:lvl4pPr>
            <a:lvl5pPr indent="-342900" lvl="4" marL="2286000" algn="l">
              <a:lnSpc>
                <a:spcPct val="90000"/>
              </a:lnSpc>
              <a:spcBef>
                <a:spcPts val="500"/>
              </a:spcBef>
              <a:spcAft>
                <a:spcPts val="0"/>
              </a:spcAft>
              <a:buClr>
                <a:srgbClr val="3EADA7"/>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 name="Google Shape;59;p9"/>
          <p:cNvSpPr txBox="1"/>
          <p:nvPr>
            <p:ph idx="10" type="dt"/>
          </p:nvPr>
        </p:nvSpPr>
        <p:spPr>
          <a:xfrm>
            <a:off x="914399" y="635635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4042063" y="6356356"/>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8534400" y="63563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9"/>
          <p:cNvSpPr txBox="1"/>
          <p:nvPr>
            <p:ph type="title"/>
          </p:nvPr>
        </p:nvSpPr>
        <p:spPr>
          <a:xfrm>
            <a:off x="914402" y="319314"/>
            <a:ext cx="9129487"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9"/>
          <p:cNvCxnSpPr/>
          <p:nvPr/>
        </p:nvCxnSpPr>
        <p:spPr>
          <a:xfrm>
            <a:off x="914401" y="990600"/>
            <a:ext cx="10229851" cy="1588"/>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4" name="Shape 64"/>
        <p:cNvGrpSpPr/>
        <p:nvPr/>
      </p:nvGrpSpPr>
      <p:grpSpPr>
        <a:xfrm>
          <a:off x="0" y="0"/>
          <a:ext cx="0" cy="0"/>
          <a:chOff x="0" y="0"/>
          <a:chExt cx="0" cy="0"/>
        </a:xfrm>
      </p:grpSpPr>
      <p:grpSp>
        <p:nvGrpSpPr>
          <p:cNvPr id="65" name="Google Shape;65;p10"/>
          <p:cNvGrpSpPr/>
          <p:nvPr/>
        </p:nvGrpSpPr>
        <p:grpSpPr>
          <a:xfrm>
            <a:off x="3047998" y="-4765"/>
            <a:ext cx="9144002" cy="6862765"/>
            <a:chOff x="3047998" y="-4765"/>
            <a:chExt cx="9144002" cy="6862765"/>
          </a:xfrm>
        </p:grpSpPr>
        <p:pic>
          <p:nvPicPr>
            <p:cNvPr descr="Picture 1" id="66" name="Google Shape;66;p10"/>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67" name="Google Shape;67;p10"/>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68" name="Google Shape;68;p10"/>
          <p:cNvSpPr txBox="1"/>
          <p:nvPr>
            <p:ph idx="10" type="dt"/>
          </p:nvPr>
        </p:nvSpPr>
        <p:spPr>
          <a:xfrm>
            <a:off x="914399" y="635635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42063" y="6356356"/>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534400" y="63563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10"/>
          <p:cNvSpPr txBox="1"/>
          <p:nvPr>
            <p:ph type="title"/>
          </p:nvPr>
        </p:nvSpPr>
        <p:spPr>
          <a:xfrm>
            <a:off x="914402" y="319314"/>
            <a:ext cx="9129487"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2" name="Google Shape;72;p10"/>
          <p:cNvCxnSpPr/>
          <p:nvPr/>
        </p:nvCxnSpPr>
        <p:spPr>
          <a:xfrm>
            <a:off x="914401" y="990600"/>
            <a:ext cx="10229851" cy="1588"/>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grpSp>
        <p:nvGrpSpPr>
          <p:cNvPr id="74" name="Google Shape;74;p11"/>
          <p:cNvGrpSpPr/>
          <p:nvPr/>
        </p:nvGrpSpPr>
        <p:grpSpPr>
          <a:xfrm>
            <a:off x="3047998" y="-4765"/>
            <a:ext cx="9144002" cy="6862765"/>
            <a:chOff x="3047998" y="-4765"/>
            <a:chExt cx="9144002" cy="6862765"/>
          </a:xfrm>
        </p:grpSpPr>
        <p:pic>
          <p:nvPicPr>
            <p:cNvPr descr="Picture 1" id="75" name="Google Shape;75;p11"/>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76" name="Google Shape;76;p11"/>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77" name="Google Shape;77;p11"/>
          <p:cNvSpPr txBox="1"/>
          <p:nvPr>
            <p:ph idx="10" type="dt"/>
          </p:nvPr>
        </p:nvSpPr>
        <p:spPr>
          <a:xfrm>
            <a:off x="914399" y="635635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4042063" y="6356356"/>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534400" y="63563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0" name="Shape 80"/>
        <p:cNvGrpSpPr/>
        <p:nvPr/>
      </p:nvGrpSpPr>
      <p:grpSpPr>
        <a:xfrm>
          <a:off x="0" y="0"/>
          <a:ext cx="0" cy="0"/>
          <a:chOff x="0" y="0"/>
          <a:chExt cx="0" cy="0"/>
        </a:xfrm>
      </p:grpSpPr>
      <p:grpSp>
        <p:nvGrpSpPr>
          <p:cNvPr id="81" name="Google Shape;81;p12"/>
          <p:cNvGrpSpPr/>
          <p:nvPr/>
        </p:nvGrpSpPr>
        <p:grpSpPr>
          <a:xfrm>
            <a:off x="3047998" y="-4765"/>
            <a:ext cx="9144002" cy="6862765"/>
            <a:chOff x="3047998" y="-4765"/>
            <a:chExt cx="9144002" cy="6862765"/>
          </a:xfrm>
        </p:grpSpPr>
        <p:pic>
          <p:nvPicPr>
            <p:cNvPr descr="Picture 1" id="82" name="Google Shape;82;p12"/>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83" name="Google Shape;83;p12"/>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84" name="Google Shape;84;p12"/>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3F3F3F"/>
              </a:buClr>
              <a:buSzPts val="3200"/>
              <a:buChar char="▪"/>
              <a:defRPr sz="3200"/>
            </a:lvl1pPr>
            <a:lvl2pPr indent="-406400" lvl="1" marL="914400" algn="l">
              <a:lnSpc>
                <a:spcPct val="90000"/>
              </a:lnSpc>
              <a:spcBef>
                <a:spcPts val="500"/>
              </a:spcBef>
              <a:spcAft>
                <a:spcPts val="0"/>
              </a:spcAft>
              <a:buClr>
                <a:srgbClr val="3EADA7"/>
              </a:buClr>
              <a:buSzPts val="2800"/>
              <a:buChar char="▪"/>
              <a:defRPr sz="2800"/>
            </a:lvl2pPr>
            <a:lvl3pPr indent="-381000" lvl="2" marL="1371600" algn="l">
              <a:lnSpc>
                <a:spcPct val="90000"/>
              </a:lnSpc>
              <a:spcBef>
                <a:spcPts val="500"/>
              </a:spcBef>
              <a:spcAft>
                <a:spcPts val="0"/>
              </a:spcAft>
              <a:buClr>
                <a:srgbClr val="7030A0"/>
              </a:buClr>
              <a:buSzPts val="2400"/>
              <a:buChar char="▪"/>
              <a:defRPr sz="2400"/>
            </a:lvl3pPr>
            <a:lvl4pPr indent="-355600" lvl="3" marL="1828800" algn="l">
              <a:lnSpc>
                <a:spcPct val="90000"/>
              </a:lnSpc>
              <a:spcBef>
                <a:spcPts val="500"/>
              </a:spcBef>
              <a:spcAft>
                <a:spcPts val="0"/>
              </a:spcAft>
              <a:buClr>
                <a:srgbClr val="7B7B7B"/>
              </a:buClr>
              <a:buSzPts val="2000"/>
              <a:buChar char="▪"/>
              <a:defRPr sz="2000"/>
            </a:lvl4pPr>
            <a:lvl5pPr indent="-355600" lvl="4" marL="2286000" algn="l">
              <a:lnSpc>
                <a:spcPct val="90000"/>
              </a:lnSpc>
              <a:spcBef>
                <a:spcPts val="500"/>
              </a:spcBef>
              <a:spcAft>
                <a:spcPts val="0"/>
              </a:spcAft>
              <a:buClr>
                <a:srgbClr val="3EADA7"/>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85" name="Google Shape;85;p12"/>
          <p:cNvSpPr txBox="1"/>
          <p:nvPr>
            <p:ph idx="2" type="body"/>
          </p:nvPr>
        </p:nvSpPr>
        <p:spPr>
          <a:xfrm>
            <a:off x="841248" y="2191661"/>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EADA7"/>
              </a:buClr>
              <a:buSzPts val="1200"/>
              <a:buNone/>
              <a:defRPr sz="1200"/>
            </a:lvl2pPr>
            <a:lvl3pPr indent="-228600" lvl="2" marL="1371600" algn="l">
              <a:lnSpc>
                <a:spcPct val="90000"/>
              </a:lnSpc>
              <a:spcBef>
                <a:spcPts val="500"/>
              </a:spcBef>
              <a:spcAft>
                <a:spcPts val="0"/>
              </a:spcAft>
              <a:buClr>
                <a:srgbClr val="7030A0"/>
              </a:buClr>
              <a:buSzPts val="1000"/>
              <a:buNone/>
              <a:defRPr sz="1000"/>
            </a:lvl3pPr>
            <a:lvl4pPr indent="-228600" lvl="3" marL="1828800" algn="l">
              <a:lnSpc>
                <a:spcPct val="90000"/>
              </a:lnSpc>
              <a:spcBef>
                <a:spcPts val="500"/>
              </a:spcBef>
              <a:spcAft>
                <a:spcPts val="0"/>
              </a:spcAft>
              <a:buClr>
                <a:srgbClr val="7B7B7B"/>
              </a:buClr>
              <a:buSzPts val="900"/>
              <a:buNone/>
              <a:defRPr sz="900"/>
            </a:lvl4pPr>
            <a:lvl5pPr indent="-228600" lvl="4" marL="2286000" algn="l">
              <a:lnSpc>
                <a:spcPct val="90000"/>
              </a:lnSpc>
              <a:spcBef>
                <a:spcPts val="500"/>
              </a:spcBef>
              <a:spcAft>
                <a:spcPts val="0"/>
              </a:spcAft>
              <a:buClr>
                <a:srgbClr val="3EADA7"/>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6" name="Google Shape;86;p12"/>
          <p:cNvSpPr txBox="1"/>
          <p:nvPr>
            <p:ph idx="10" type="dt"/>
          </p:nvPr>
        </p:nvSpPr>
        <p:spPr>
          <a:xfrm>
            <a:off x="914399" y="635635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1" type="ftr"/>
          </p:nvPr>
        </p:nvSpPr>
        <p:spPr>
          <a:xfrm>
            <a:off x="4042063" y="6356356"/>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2" type="sldNum"/>
          </p:nvPr>
        </p:nvSpPr>
        <p:spPr>
          <a:xfrm>
            <a:off x="8534400" y="63563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12"/>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0" name="Google Shape;90;p12"/>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91" name="Shape 91"/>
        <p:cNvGrpSpPr/>
        <p:nvPr/>
      </p:nvGrpSpPr>
      <p:grpSpPr>
        <a:xfrm>
          <a:off x="0" y="0"/>
          <a:ext cx="0" cy="0"/>
          <a:chOff x="0" y="0"/>
          <a:chExt cx="0" cy="0"/>
        </a:xfrm>
      </p:grpSpPr>
      <p:grpSp>
        <p:nvGrpSpPr>
          <p:cNvPr id="92" name="Google Shape;92;p13"/>
          <p:cNvGrpSpPr/>
          <p:nvPr/>
        </p:nvGrpSpPr>
        <p:grpSpPr>
          <a:xfrm>
            <a:off x="3047998" y="-4765"/>
            <a:ext cx="9144002" cy="6862765"/>
            <a:chOff x="3047998" y="-4765"/>
            <a:chExt cx="9144002" cy="6862765"/>
          </a:xfrm>
        </p:grpSpPr>
        <p:pic>
          <p:nvPicPr>
            <p:cNvPr descr="Picture 1" id="93" name="Google Shape;93;p13"/>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94" name="Google Shape;94;p13"/>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95" name="Google Shape;95;p13"/>
          <p:cNvSpPr/>
          <p:nvPr>
            <p:ph idx="2" type="pic"/>
          </p:nvPr>
        </p:nvSpPr>
        <p:spPr>
          <a:xfrm>
            <a:off x="5181600" y="990600"/>
            <a:ext cx="6172200" cy="4876800"/>
          </a:xfrm>
          <a:prstGeom prst="rect">
            <a:avLst/>
          </a:prstGeom>
          <a:noFill/>
          <a:ln>
            <a:noFill/>
          </a:ln>
        </p:spPr>
      </p:sp>
      <p:sp>
        <p:nvSpPr>
          <p:cNvPr id="96" name="Google Shape;96;p13"/>
          <p:cNvSpPr txBox="1"/>
          <p:nvPr>
            <p:ph idx="10" type="dt"/>
          </p:nvPr>
        </p:nvSpPr>
        <p:spPr>
          <a:xfrm>
            <a:off x="914399" y="635635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p:nvPr>
            <p:ph idx="11" type="ftr"/>
          </p:nvPr>
        </p:nvSpPr>
        <p:spPr>
          <a:xfrm>
            <a:off x="4042063" y="6356356"/>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2" type="sldNum"/>
          </p:nvPr>
        </p:nvSpPr>
        <p:spPr>
          <a:xfrm>
            <a:off x="8534400" y="63563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3"/>
          <p:cNvSpPr txBox="1"/>
          <p:nvPr>
            <p:ph idx="1" type="body"/>
          </p:nvPr>
        </p:nvSpPr>
        <p:spPr>
          <a:xfrm>
            <a:off x="841248" y="2191661"/>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EADA7"/>
              </a:buClr>
              <a:buSzPts val="1200"/>
              <a:buNone/>
              <a:defRPr sz="1200"/>
            </a:lvl2pPr>
            <a:lvl3pPr indent="-228600" lvl="2" marL="1371600" algn="l">
              <a:lnSpc>
                <a:spcPct val="90000"/>
              </a:lnSpc>
              <a:spcBef>
                <a:spcPts val="500"/>
              </a:spcBef>
              <a:spcAft>
                <a:spcPts val="0"/>
              </a:spcAft>
              <a:buClr>
                <a:srgbClr val="7030A0"/>
              </a:buClr>
              <a:buSzPts val="1000"/>
              <a:buNone/>
              <a:defRPr sz="1000"/>
            </a:lvl3pPr>
            <a:lvl4pPr indent="-228600" lvl="3" marL="1828800" algn="l">
              <a:lnSpc>
                <a:spcPct val="90000"/>
              </a:lnSpc>
              <a:spcBef>
                <a:spcPts val="500"/>
              </a:spcBef>
              <a:spcAft>
                <a:spcPts val="0"/>
              </a:spcAft>
              <a:buClr>
                <a:srgbClr val="7B7B7B"/>
              </a:buClr>
              <a:buSzPts val="900"/>
              <a:buNone/>
              <a:defRPr sz="900"/>
            </a:lvl4pPr>
            <a:lvl5pPr indent="-228600" lvl="4" marL="2286000" algn="l">
              <a:lnSpc>
                <a:spcPct val="90000"/>
              </a:lnSpc>
              <a:spcBef>
                <a:spcPts val="500"/>
              </a:spcBef>
              <a:spcAft>
                <a:spcPts val="0"/>
              </a:spcAft>
              <a:buClr>
                <a:srgbClr val="3EADA7"/>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0" name="Google Shape;100;p13"/>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01" name="Google Shape;101;p13"/>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914402" y="365760"/>
            <a:ext cx="10363201"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
          <p:cNvSpPr txBox="1"/>
          <p:nvPr>
            <p:ph idx="1" type="body"/>
          </p:nvPr>
        </p:nvSpPr>
        <p:spPr>
          <a:xfrm>
            <a:off x="914402" y="1828803"/>
            <a:ext cx="10363201"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3F3F3F"/>
              </a:buClr>
              <a:buSzPts val="2800"/>
              <a:buFont typeface="Noto Sans Symbols"/>
              <a:buChar char="▪"/>
              <a:defRPr b="0" i="0" sz="2800" u="none" cap="none" strike="noStrike">
                <a:solidFill>
                  <a:srgbClr val="3F3F3F"/>
                </a:solidFill>
                <a:latin typeface="Calibri"/>
                <a:ea typeface="Calibri"/>
                <a:cs typeface="Calibri"/>
                <a:sym typeface="Calibri"/>
              </a:defRPr>
            </a:lvl1pPr>
            <a:lvl2pPr indent="-381000" lvl="1" marL="914400" marR="0" rtl="0" algn="l">
              <a:lnSpc>
                <a:spcPct val="90000"/>
              </a:lnSpc>
              <a:spcBef>
                <a:spcPts val="500"/>
              </a:spcBef>
              <a:spcAft>
                <a:spcPts val="0"/>
              </a:spcAft>
              <a:buClr>
                <a:srgbClr val="3EADA7"/>
              </a:buClr>
              <a:buSzPts val="2400"/>
              <a:buFont typeface="Noto Sans Symbols"/>
              <a:buChar char="▪"/>
              <a:defRPr b="0" i="0" sz="2400" u="none" cap="none" strike="noStrike">
                <a:solidFill>
                  <a:srgbClr val="3EADA7"/>
                </a:solidFill>
                <a:latin typeface="Calibri"/>
                <a:ea typeface="Calibri"/>
                <a:cs typeface="Calibri"/>
                <a:sym typeface="Calibri"/>
              </a:defRPr>
            </a:lvl2pPr>
            <a:lvl3pPr indent="-355600" lvl="2" marL="1371600" marR="0" rtl="0" algn="l">
              <a:lnSpc>
                <a:spcPct val="90000"/>
              </a:lnSpc>
              <a:spcBef>
                <a:spcPts val="500"/>
              </a:spcBef>
              <a:spcAft>
                <a:spcPts val="0"/>
              </a:spcAft>
              <a:buClr>
                <a:srgbClr val="7030A0"/>
              </a:buClr>
              <a:buSzPts val="2000"/>
              <a:buFont typeface="Noto Sans Symbols"/>
              <a:buChar char="▪"/>
              <a:defRPr b="0" i="0" sz="2000" u="none" cap="none" strike="noStrike">
                <a:solidFill>
                  <a:srgbClr val="7030A0"/>
                </a:solidFill>
                <a:latin typeface="Calibri"/>
                <a:ea typeface="Calibri"/>
                <a:cs typeface="Calibri"/>
                <a:sym typeface="Calibri"/>
              </a:defRPr>
            </a:lvl3pPr>
            <a:lvl4pPr indent="-342900" lvl="3" marL="1828800" marR="0" rtl="0" algn="l">
              <a:lnSpc>
                <a:spcPct val="90000"/>
              </a:lnSpc>
              <a:spcBef>
                <a:spcPts val="500"/>
              </a:spcBef>
              <a:spcAft>
                <a:spcPts val="0"/>
              </a:spcAft>
              <a:buClr>
                <a:srgbClr val="7B7B7B"/>
              </a:buClr>
              <a:buSzPts val="1800"/>
              <a:buFont typeface="Noto Sans Symbols"/>
              <a:buChar char="▪"/>
              <a:defRPr b="0" i="0" sz="1800" u="none" cap="none" strike="noStrike">
                <a:solidFill>
                  <a:srgbClr val="7B7B7B"/>
                </a:solidFill>
                <a:latin typeface="Calibri"/>
                <a:ea typeface="Calibri"/>
                <a:cs typeface="Calibri"/>
                <a:sym typeface="Calibri"/>
              </a:defRPr>
            </a:lvl4pPr>
            <a:lvl5pPr indent="-342900" lvl="4" marL="2286000" marR="0" rtl="0" algn="l">
              <a:lnSpc>
                <a:spcPct val="90000"/>
              </a:lnSpc>
              <a:spcBef>
                <a:spcPts val="500"/>
              </a:spcBef>
              <a:spcAft>
                <a:spcPts val="0"/>
              </a:spcAft>
              <a:buClr>
                <a:srgbClr val="3EADA7"/>
              </a:buClr>
              <a:buSzPts val="1800"/>
              <a:buFont typeface="Noto Sans Symbols"/>
              <a:buChar char="▪"/>
              <a:defRPr b="0" i="0" sz="1800" u="none" cap="none" strike="noStrike">
                <a:solidFill>
                  <a:srgbClr val="3EADA7"/>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2" name="Google Shape;12;p4"/>
          <p:cNvSpPr txBox="1"/>
          <p:nvPr>
            <p:ph idx="10" type="dt"/>
          </p:nvPr>
        </p:nvSpPr>
        <p:spPr>
          <a:xfrm>
            <a:off x="914399" y="6356356"/>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
          <p:cNvSpPr txBox="1"/>
          <p:nvPr>
            <p:ph idx="11" type="ftr"/>
          </p:nvPr>
        </p:nvSpPr>
        <p:spPr>
          <a:xfrm>
            <a:off x="4042063" y="6356356"/>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
          <p:cNvSpPr txBox="1"/>
          <p:nvPr>
            <p:ph idx="12" type="sldNum"/>
          </p:nvPr>
        </p:nvSpPr>
        <p:spPr>
          <a:xfrm>
            <a:off x="8534400" y="6356356"/>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Arial"/>
                <a:ea typeface="Arial"/>
                <a:cs typeface="Arial"/>
                <a:sym typeface="Arial"/>
              </a:defRPr>
            </a:lvl1pPr>
            <a:lvl2pPr indent="0" lvl="1" marL="0" marR="0" rtl="0" algn="r">
              <a:spcBef>
                <a:spcPts val="0"/>
              </a:spcBef>
              <a:buNone/>
              <a:defRPr b="0" i="0" sz="1100" u="none" cap="none" strike="noStrike">
                <a:solidFill>
                  <a:srgbClr val="888888"/>
                </a:solidFill>
                <a:latin typeface="Arial"/>
                <a:ea typeface="Arial"/>
                <a:cs typeface="Arial"/>
                <a:sym typeface="Arial"/>
              </a:defRPr>
            </a:lvl2pPr>
            <a:lvl3pPr indent="0" lvl="2" marL="0" marR="0" rtl="0" algn="r">
              <a:spcBef>
                <a:spcPts val="0"/>
              </a:spcBef>
              <a:buNone/>
              <a:defRPr b="0" i="0" sz="1100" u="none" cap="none" strike="noStrike">
                <a:solidFill>
                  <a:srgbClr val="888888"/>
                </a:solidFill>
                <a:latin typeface="Arial"/>
                <a:ea typeface="Arial"/>
                <a:cs typeface="Arial"/>
                <a:sym typeface="Arial"/>
              </a:defRPr>
            </a:lvl3pPr>
            <a:lvl4pPr indent="0" lvl="3" marL="0" marR="0" rtl="0" algn="r">
              <a:spcBef>
                <a:spcPts val="0"/>
              </a:spcBef>
              <a:buNone/>
              <a:defRPr b="0" i="0" sz="1100" u="none" cap="none" strike="noStrike">
                <a:solidFill>
                  <a:srgbClr val="888888"/>
                </a:solidFill>
                <a:latin typeface="Arial"/>
                <a:ea typeface="Arial"/>
                <a:cs typeface="Arial"/>
                <a:sym typeface="Arial"/>
              </a:defRPr>
            </a:lvl4pPr>
            <a:lvl5pPr indent="0" lvl="4" marL="0" marR="0" rtl="0" algn="r">
              <a:spcBef>
                <a:spcPts val="0"/>
              </a:spcBef>
              <a:buNone/>
              <a:defRPr b="0" i="0" sz="1100" u="none" cap="none" strike="noStrike">
                <a:solidFill>
                  <a:srgbClr val="888888"/>
                </a:solidFill>
                <a:latin typeface="Arial"/>
                <a:ea typeface="Arial"/>
                <a:cs typeface="Arial"/>
                <a:sym typeface="Arial"/>
              </a:defRPr>
            </a:lvl5pPr>
            <a:lvl6pPr indent="0" lvl="5" marL="0" marR="0" rtl="0" algn="r">
              <a:spcBef>
                <a:spcPts val="0"/>
              </a:spcBef>
              <a:buNone/>
              <a:defRPr b="0" i="0" sz="1100" u="none" cap="none" strike="noStrike">
                <a:solidFill>
                  <a:srgbClr val="888888"/>
                </a:solidFill>
                <a:latin typeface="Arial"/>
                <a:ea typeface="Arial"/>
                <a:cs typeface="Arial"/>
                <a:sym typeface="Arial"/>
              </a:defRPr>
            </a:lvl6pPr>
            <a:lvl7pPr indent="0" lvl="6" marL="0" marR="0" rtl="0" algn="r">
              <a:spcBef>
                <a:spcPts val="0"/>
              </a:spcBef>
              <a:buNone/>
              <a:defRPr b="0" i="0" sz="1100" u="none" cap="none" strike="noStrike">
                <a:solidFill>
                  <a:srgbClr val="888888"/>
                </a:solidFill>
                <a:latin typeface="Arial"/>
                <a:ea typeface="Arial"/>
                <a:cs typeface="Arial"/>
                <a:sym typeface="Arial"/>
              </a:defRPr>
            </a:lvl7pPr>
            <a:lvl8pPr indent="0" lvl="7" marL="0" marR="0" rtl="0" algn="r">
              <a:spcBef>
                <a:spcPts val="0"/>
              </a:spcBef>
              <a:buNone/>
              <a:defRPr b="0" i="0" sz="1100" u="none" cap="none" strike="noStrike">
                <a:solidFill>
                  <a:srgbClr val="888888"/>
                </a:solidFill>
                <a:latin typeface="Arial"/>
                <a:ea typeface="Arial"/>
                <a:cs typeface="Arial"/>
                <a:sym typeface="Arial"/>
              </a:defRPr>
            </a:lvl8pPr>
            <a:lvl9pPr indent="0" lvl="8" marL="0" marR="0" rtl="0" algn="r">
              <a:spcBef>
                <a:spcPts val="0"/>
              </a:spcBef>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4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8.png"/><Relationship Id="rId8" Type="http://schemas.openxmlformats.org/officeDocument/2006/relationships/image" Target="../media/image4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1.png"/><Relationship Id="rId4" Type="http://schemas.openxmlformats.org/officeDocument/2006/relationships/image" Target="../media/image44.png"/><Relationship Id="rId5" Type="http://schemas.openxmlformats.org/officeDocument/2006/relationships/image" Target="../media/image22.png"/><Relationship Id="rId6" Type="http://schemas.openxmlformats.org/officeDocument/2006/relationships/image" Target="../media/image24.png"/><Relationship Id="rId7" Type="http://schemas.openxmlformats.org/officeDocument/2006/relationships/image" Target="../media/image51.png"/><Relationship Id="rId8"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2.png"/><Relationship Id="rId4" Type="http://schemas.openxmlformats.org/officeDocument/2006/relationships/image" Target="../media/image26.png"/><Relationship Id="rId5" Type="http://schemas.openxmlformats.org/officeDocument/2006/relationships/image" Target="../media/image31.png"/><Relationship Id="rId6" Type="http://schemas.openxmlformats.org/officeDocument/2006/relationships/image" Target="../media/image37.png"/><Relationship Id="rId7" Type="http://schemas.openxmlformats.org/officeDocument/2006/relationships/image" Target="../media/image5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50.png"/><Relationship Id="rId5" Type="http://schemas.openxmlformats.org/officeDocument/2006/relationships/image" Target="../media/image27.png"/><Relationship Id="rId6"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3.png"/><Relationship Id="rId4" Type="http://schemas.openxmlformats.org/officeDocument/2006/relationships/image" Target="../media/image30.png"/><Relationship Id="rId5"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3.jpg"/><Relationship Id="rId4" Type="http://schemas.openxmlformats.org/officeDocument/2006/relationships/image" Target="../media/image38.png"/><Relationship Id="rId5"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
          <p:cNvSpPr txBox="1"/>
          <p:nvPr>
            <p:ph type="ctrTitle"/>
          </p:nvPr>
        </p:nvSpPr>
        <p:spPr>
          <a:xfrm>
            <a:off x="914400" y="1524001"/>
            <a:ext cx="10363200" cy="130628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Quattrocento Sans"/>
              <a:buNone/>
            </a:pPr>
            <a:r>
              <a:rPr lang="en-US"/>
              <a:t>ML Final Project Presentation</a:t>
            </a:r>
            <a:endParaRPr/>
          </a:p>
        </p:txBody>
      </p:sp>
      <p:sp>
        <p:nvSpPr>
          <p:cNvPr id="125" name="Google Shape;125;p1"/>
          <p:cNvSpPr txBox="1"/>
          <p:nvPr>
            <p:ph idx="1" type="subTitle"/>
          </p:nvPr>
        </p:nvSpPr>
        <p:spPr>
          <a:xfrm>
            <a:off x="913201" y="3338753"/>
            <a:ext cx="10220100" cy="15705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rgbClr val="E9F7F6"/>
              </a:buClr>
              <a:buSzPts val="2400"/>
              <a:buNone/>
            </a:pPr>
            <a:r>
              <a:rPr lang="en-US"/>
              <a:t>Machine Learning / CSE-343</a:t>
            </a:r>
            <a:endParaRPr/>
          </a:p>
          <a:p>
            <a:pPr indent="0" lvl="0" marL="0" rtl="0" algn="l">
              <a:lnSpc>
                <a:spcPct val="90000"/>
              </a:lnSpc>
              <a:spcBef>
                <a:spcPts val="1000"/>
              </a:spcBef>
              <a:spcAft>
                <a:spcPts val="0"/>
              </a:spcAft>
              <a:buClr>
                <a:srgbClr val="E9F7F6"/>
              </a:buClr>
              <a:buSzPts val="2400"/>
              <a:buNone/>
            </a:pPr>
            <a:r>
              <a:t/>
            </a:r>
            <a:endParaRPr/>
          </a:p>
          <a:p>
            <a:pPr indent="0" lvl="0" marL="0" rtl="0" algn="l">
              <a:lnSpc>
                <a:spcPct val="90000"/>
              </a:lnSpc>
              <a:spcBef>
                <a:spcPts val="1000"/>
              </a:spcBef>
              <a:spcAft>
                <a:spcPts val="0"/>
              </a:spcAft>
              <a:buClr>
                <a:srgbClr val="E9F7F6"/>
              </a:buClr>
              <a:buSzPts val="2400"/>
              <a:buNone/>
            </a:pPr>
            <a:r>
              <a:t/>
            </a:r>
            <a:endParaRPr/>
          </a:p>
          <a:p>
            <a:pPr indent="0" lvl="0" marL="0" rtl="0" algn="l">
              <a:lnSpc>
                <a:spcPct val="90000"/>
              </a:lnSpc>
              <a:spcBef>
                <a:spcPts val="1000"/>
              </a:spcBef>
              <a:spcAft>
                <a:spcPts val="0"/>
              </a:spcAft>
              <a:buClr>
                <a:srgbClr val="E9F7F6"/>
              </a:buClr>
              <a:buSzPts val="24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8cfa5ea34f_0_44"/>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Data Visualization</a:t>
            </a:r>
            <a:endParaRPr/>
          </a:p>
        </p:txBody>
      </p:sp>
      <p:sp>
        <p:nvSpPr>
          <p:cNvPr id="192" name="Google Shape;192;g28cfa5ea34f_0_44"/>
          <p:cNvSpPr txBox="1"/>
          <p:nvPr>
            <p:ph idx="1" type="body"/>
          </p:nvPr>
        </p:nvSpPr>
        <p:spPr>
          <a:xfrm>
            <a:off x="914400" y="990725"/>
            <a:ext cx="10987500" cy="5867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Categorical Feature Insights</a:t>
            </a:r>
            <a:endParaRPr/>
          </a:p>
          <a:p>
            <a:pPr indent="-406400" lvl="0" marL="457200" rtl="0" algn="l">
              <a:spcBef>
                <a:spcPts val="1000"/>
              </a:spcBef>
              <a:spcAft>
                <a:spcPts val="0"/>
              </a:spcAft>
              <a:buSzPts val="2800"/>
              <a:buChar char="▪"/>
            </a:pPr>
            <a:r>
              <a:rPr lang="en-US"/>
              <a:t>To gain insights into categorical features, we employed pie charts to visualize their distributions.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sz="1600"/>
              <a:t>             Distribution of Loan Purpose                                                                              Distribution of Employee Grade</a:t>
            </a:r>
            <a:endParaRPr sz="1600"/>
          </a:p>
        </p:txBody>
      </p:sp>
      <p:pic>
        <p:nvPicPr>
          <p:cNvPr id="193" name="Google Shape;193;g28cfa5ea34f_0_44"/>
          <p:cNvPicPr preferRelativeResize="0"/>
          <p:nvPr/>
        </p:nvPicPr>
        <p:blipFill>
          <a:blip r:embed="rId3">
            <a:alphaModFix/>
          </a:blip>
          <a:stretch>
            <a:fillRect/>
          </a:stretch>
        </p:blipFill>
        <p:spPr>
          <a:xfrm>
            <a:off x="1012523" y="2393575"/>
            <a:ext cx="4017694" cy="3580450"/>
          </a:xfrm>
          <a:prstGeom prst="rect">
            <a:avLst/>
          </a:prstGeom>
          <a:noFill/>
          <a:ln>
            <a:noFill/>
          </a:ln>
        </p:spPr>
      </p:pic>
      <p:pic>
        <p:nvPicPr>
          <p:cNvPr id="194" name="Google Shape;194;g28cfa5ea34f_0_44"/>
          <p:cNvPicPr preferRelativeResize="0"/>
          <p:nvPr/>
        </p:nvPicPr>
        <p:blipFill>
          <a:blip r:embed="rId4">
            <a:alphaModFix/>
          </a:blip>
          <a:stretch>
            <a:fillRect/>
          </a:stretch>
        </p:blipFill>
        <p:spPr>
          <a:xfrm>
            <a:off x="7201923" y="2550175"/>
            <a:ext cx="3593975" cy="3267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8cfa5ea34f_0_23"/>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Data Visualization</a:t>
            </a:r>
            <a:endParaRPr/>
          </a:p>
        </p:txBody>
      </p:sp>
      <p:sp>
        <p:nvSpPr>
          <p:cNvPr id="201" name="Google Shape;201;g28cfa5ea34f_0_23"/>
          <p:cNvSpPr txBox="1"/>
          <p:nvPr>
            <p:ph idx="1" type="body"/>
          </p:nvPr>
        </p:nvSpPr>
        <p:spPr>
          <a:xfrm>
            <a:off x="914400" y="1116050"/>
            <a:ext cx="10886400" cy="5742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sz="1700"/>
              <a:t>                  </a:t>
            </a:r>
            <a:r>
              <a:rPr lang="en-US" sz="1700"/>
              <a:t>Distributions of Verification                                                     Distribution of Home Ownership Status</a:t>
            </a:r>
            <a:endParaRPr sz="1700"/>
          </a:p>
        </p:txBody>
      </p:sp>
      <p:pic>
        <p:nvPicPr>
          <p:cNvPr id="202" name="Google Shape;202;g28cfa5ea34f_0_23"/>
          <p:cNvPicPr preferRelativeResize="0"/>
          <p:nvPr/>
        </p:nvPicPr>
        <p:blipFill>
          <a:blip r:embed="rId3">
            <a:alphaModFix/>
          </a:blip>
          <a:stretch>
            <a:fillRect/>
          </a:stretch>
        </p:blipFill>
        <p:spPr>
          <a:xfrm>
            <a:off x="6548375" y="1669325"/>
            <a:ext cx="4438650" cy="4038600"/>
          </a:xfrm>
          <a:prstGeom prst="rect">
            <a:avLst/>
          </a:prstGeom>
          <a:noFill/>
          <a:ln>
            <a:noFill/>
          </a:ln>
        </p:spPr>
      </p:pic>
      <p:pic>
        <p:nvPicPr>
          <p:cNvPr id="203" name="Google Shape;203;g28cfa5ea34f_0_23"/>
          <p:cNvPicPr preferRelativeResize="0"/>
          <p:nvPr/>
        </p:nvPicPr>
        <p:blipFill>
          <a:blip r:embed="rId4">
            <a:alphaModFix/>
          </a:blip>
          <a:stretch>
            <a:fillRect/>
          </a:stretch>
        </p:blipFill>
        <p:spPr>
          <a:xfrm>
            <a:off x="620613" y="1878875"/>
            <a:ext cx="4848225" cy="361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8cfa5ea34f_0_54"/>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a:t>
            </a:r>
            <a:r>
              <a:rPr lang="en-US"/>
              <a:t>Visualization</a:t>
            </a:r>
            <a:endParaRPr/>
          </a:p>
        </p:txBody>
      </p:sp>
      <p:sp>
        <p:nvSpPr>
          <p:cNvPr id="210" name="Google Shape;210;g28cfa5ea34f_0_54"/>
          <p:cNvSpPr txBox="1"/>
          <p:nvPr>
            <p:ph idx="1" type="body"/>
          </p:nvPr>
        </p:nvSpPr>
        <p:spPr>
          <a:xfrm>
            <a:off x="914402" y="1196976"/>
            <a:ext cx="10363200" cy="4983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550"/>
              <a:t> Feature and Target Variable Relationship</a:t>
            </a:r>
            <a:endParaRPr sz="2550"/>
          </a:p>
          <a:p>
            <a:pPr indent="-390525" lvl="0" marL="457200" rtl="0" algn="l">
              <a:spcBef>
                <a:spcPts val="1000"/>
              </a:spcBef>
              <a:spcAft>
                <a:spcPts val="0"/>
              </a:spcAft>
              <a:buSzPts val="2550"/>
              <a:buChar char="▪"/>
            </a:pPr>
            <a:r>
              <a:rPr lang="en-US" sz="2550"/>
              <a:t> Helped in identifying features that could potentially enhance our modeling efforts.</a:t>
            </a:r>
            <a:endParaRPr sz="2550"/>
          </a:p>
          <a:p>
            <a:pPr indent="-390525" lvl="0" marL="457200" rtl="0" algn="l">
              <a:spcBef>
                <a:spcPts val="0"/>
              </a:spcBef>
              <a:spcAft>
                <a:spcPts val="0"/>
              </a:spcAft>
              <a:buSzPts val="2550"/>
              <a:buChar char="▪"/>
            </a:pPr>
            <a:r>
              <a:rPr lang="en-US" sz="2550"/>
              <a:t>Some common observations were:-</a:t>
            </a:r>
            <a:endParaRPr sz="2550"/>
          </a:p>
          <a:p>
            <a:pPr indent="-390525" lvl="1" marL="914400" rtl="0" algn="l">
              <a:spcBef>
                <a:spcPts val="0"/>
              </a:spcBef>
              <a:spcAft>
                <a:spcPts val="0"/>
              </a:spcAft>
              <a:buSzPts val="2550"/>
              <a:buChar char="▪"/>
            </a:pPr>
            <a:r>
              <a:rPr lang="en-US" sz="2550"/>
              <a:t> Loan amounts predominantly fell within the range of $5,000 to $25,000.</a:t>
            </a:r>
            <a:endParaRPr sz="2550"/>
          </a:p>
          <a:p>
            <a:pPr indent="-390525" lvl="1" marL="914400" rtl="0" algn="l">
              <a:spcBef>
                <a:spcPts val="0"/>
              </a:spcBef>
              <a:spcAft>
                <a:spcPts val="0"/>
              </a:spcAft>
              <a:buSzPts val="2550"/>
              <a:buChar char="▪"/>
            </a:pPr>
            <a:r>
              <a:rPr lang="en-US" sz="2550"/>
              <a:t> Loans with lower interest rates showed higher repayment rates, while those with interest rates exceeding 20% experienced a higher default rate.</a:t>
            </a:r>
            <a:endParaRPr sz="2550"/>
          </a:p>
          <a:p>
            <a:pPr indent="-390525" lvl="1" marL="914400" rtl="0" algn="l">
              <a:spcBef>
                <a:spcPts val="0"/>
              </a:spcBef>
              <a:spcAft>
                <a:spcPts val="0"/>
              </a:spcAft>
              <a:buSzPts val="2550"/>
              <a:buChar char="▪"/>
            </a:pPr>
            <a:r>
              <a:rPr lang="en-US" sz="2550"/>
              <a:t>Common loan purposes encompassed debt consolidation, credit card refinancing, and home improvement.</a:t>
            </a:r>
            <a:endParaRPr sz="2550"/>
          </a:p>
          <a:p>
            <a:pPr indent="-390525" lvl="0" marL="457200" rtl="0" algn="l">
              <a:spcBef>
                <a:spcPts val="0"/>
              </a:spcBef>
              <a:spcAft>
                <a:spcPts val="0"/>
              </a:spcAft>
              <a:buSzPts val="2550"/>
              <a:buChar char="▪"/>
            </a:pPr>
            <a:r>
              <a:rPr lang="en-US" sz="2550"/>
              <a:t>This exploratory analysis laid the foundation for our modeling efforts, offering invaluable insights into the dataset’s key features influencing loan outcomes.</a:t>
            </a:r>
            <a:endParaRPr sz="25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g28cfa5ea34f_0_76"/>
          <p:cNvPicPr preferRelativeResize="0"/>
          <p:nvPr/>
        </p:nvPicPr>
        <p:blipFill>
          <a:blip r:embed="rId3">
            <a:alphaModFix/>
          </a:blip>
          <a:stretch>
            <a:fillRect/>
          </a:stretch>
        </p:blipFill>
        <p:spPr>
          <a:xfrm>
            <a:off x="384050" y="266425"/>
            <a:ext cx="4882500" cy="2852750"/>
          </a:xfrm>
          <a:prstGeom prst="rect">
            <a:avLst/>
          </a:prstGeom>
          <a:noFill/>
          <a:ln>
            <a:noFill/>
          </a:ln>
        </p:spPr>
      </p:pic>
      <p:pic>
        <p:nvPicPr>
          <p:cNvPr id="217" name="Google Shape;217;g28cfa5ea34f_0_76"/>
          <p:cNvPicPr preferRelativeResize="0"/>
          <p:nvPr/>
        </p:nvPicPr>
        <p:blipFill>
          <a:blip r:embed="rId4">
            <a:alphaModFix/>
          </a:blip>
          <a:stretch>
            <a:fillRect/>
          </a:stretch>
        </p:blipFill>
        <p:spPr>
          <a:xfrm>
            <a:off x="6495850" y="310562"/>
            <a:ext cx="4721424" cy="2764475"/>
          </a:xfrm>
          <a:prstGeom prst="rect">
            <a:avLst/>
          </a:prstGeom>
          <a:noFill/>
          <a:ln>
            <a:noFill/>
          </a:ln>
        </p:spPr>
      </p:pic>
      <p:pic>
        <p:nvPicPr>
          <p:cNvPr id="218" name="Google Shape;218;g28cfa5ea34f_0_76"/>
          <p:cNvPicPr preferRelativeResize="0"/>
          <p:nvPr/>
        </p:nvPicPr>
        <p:blipFill>
          <a:blip r:embed="rId5">
            <a:alphaModFix/>
          </a:blip>
          <a:stretch>
            <a:fillRect/>
          </a:stretch>
        </p:blipFill>
        <p:spPr>
          <a:xfrm>
            <a:off x="525675" y="3725025"/>
            <a:ext cx="4882501" cy="2492360"/>
          </a:xfrm>
          <a:prstGeom prst="rect">
            <a:avLst/>
          </a:prstGeom>
          <a:noFill/>
          <a:ln>
            <a:noFill/>
          </a:ln>
        </p:spPr>
      </p:pic>
      <p:pic>
        <p:nvPicPr>
          <p:cNvPr id="219" name="Google Shape;219;g28cfa5ea34f_0_76"/>
          <p:cNvPicPr preferRelativeResize="0"/>
          <p:nvPr/>
        </p:nvPicPr>
        <p:blipFill>
          <a:blip r:embed="rId6">
            <a:alphaModFix/>
          </a:blip>
          <a:stretch>
            <a:fillRect/>
          </a:stretch>
        </p:blipFill>
        <p:spPr>
          <a:xfrm>
            <a:off x="6495850" y="3725025"/>
            <a:ext cx="5037120" cy="2492351"/>
          </a:xfrm>
          <a:prstGeom prst="rect">
            <a:avLst/>
          </a:prstGeom>
          <a:noFill/>
          <a:ln>
            <a:noFill/>
          </a:ln>
        </p:spPr>
      </p:pic>
      <p:sp>
        <p:nvSpPr>
          <p:cNvPr id="220" name="Google Shape;220;g28cfa5ea34f_0_76"/>
          <p:cNvSpPr txBox="1"/>
          <p:nvPr/>
        </p:nvSpPr>
        <p:spPr>
          <a:xfrm>
            <a:off x="1621575" y="3270450"/>
            <a:ext cx="2690700" cy="303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Clr>
                <a:schemeClr val="dk1"/>
              </a:buClr>
              <a:buSzPts val="1100"/>
              <a:buFont typeface="Arial"/>
              <a:buNone/>
            </a:pPr>
            <a:r>
              <a:rPr lang="en-US" sz="1600">
                <a:solidFill>
                  <a:srgbClr val="3F3F3F"/>
                </a:solidFill>
                <a:latin typeface="Calibri"/>
                <a:ea typeface="Calibri"/>
                <a:cs typeface="Calibri"/>
                <a:sym typeface="Calibri"/>
              </a:rPr>
              <a:t>  Employee Title </a:t>
            </a:r>
            <a:endParaRPr>
              <a:latin typeface="Calibri"/>
              <a:ea typeface="Calibri"/>
              <a:cs typeface="Calibri"/>
              <a:sym typeface="Calibri"/>
            </a:endParaRPr>
          </a:p>
        </p:txBody>
      </p:sp>
      <p:sp>
        <p:nvSpPr>
          <p:cNvPr id="221" name="Google Shape;221;g28cfa5ea34f_0_76"/>
          <p:cNvSpPr txBox="1"/>
          <p:nvPr/>
        </p:nvSpPr>
        <p:spPr>
          <a:xfrm>
            <a:off x="8058325" y="3270525"/>
            <a:ext cx="18612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Loan Purpose</a:t>
            </a:r>
            <a:endParaRPr>
              <a:latin typeface="Calibri"/>
              <a:ea typeface="Calibri"/>
              <a:cs typeface="Calibri"/>
              <a:sym typeface="Calibri"/>
            </a:endParaRPr>
          </a:p>
        </p:txBody>
      </p:sp>
      <p:sp>
        <p:nvSpPr>
          <p:cNvPr id="222" name="Google Shape;222;g28cfa5ea34f_0_76"/>
          <p:cNvSpPr txBox="1"/>
          <p:nvPr/>
        </p:nvSpPr>
        <p:spPr>
          <a:xfrm>
            <a:off x="1908375" y="6345500"/>
            <a:ext cx="2403900" cy="3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Interest Rates</a:t>
            </a:r>
            <a:endParaRPr>
              <a:latin typeface="Calibri"/>
              <a:ea typeface="Calibri"/>
              <a:cs typeface="Calibri"/>
              <a:sym typeface="Calibri"/>
            </a:endParaRPr>
          </a:p>
        </p:txBody>
      </p:sp>
      <p:sp>
        <p:nvSpPr>
          <p:cNvPr id="223" name="Google Shape;223;g28cfa5ea34f_0_76"/>
          <p:cNvSpPr txBox="1"/>
          <p:nvPr/>
        </p:nvSpPr>
        <p:spPr>
          <a:xfrm>
            <a:off x="7667200" y="6368575"/>
            <a:ext cx="3000000" cy="4062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1000"/>
              </a:spcBef>
              <a:spcAft>
                <a:spcPts val="0"/>
              </a:spcAft>
              <a:buNone/>
            </a:pPr>
            <a:r>
              <a:rPr lang="en-US" sz="1600">
                <a:solidFill>
                  <a:srgbClr val="3F3F3F"/>
                </a:solidFill>
                <a:latin typeface="Calibri"/>
                <a:ea typeface="Calibri"/>
                <a:cs typeface="Calibri"/>
                <a:sym typeface="Calibri"/>
              </a:rPr>
              <a:t>  Loan Amount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8cda2df631_1_18"/>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Preprocessing</a:t>
            </a:r>
            <a:endParaRPr/>
          </a:p>
        </p:txBody>
      </p:sp>
      <p:sp>
        <p:nvSpPr>
          <p:cNvPr id="230" name="Google Shape;230;g28cda2df631_1_18"/>
          <p:cNvSpPr txBox="1"/>
          <p:nvPr>
            <p:ph idx="1" type="body"/>
          </p:nvPr>
        </p:nvSpPr>
        <p:spPr>
          <a:xfrm>
            <a:off x="914402" y="1196976"/>
            <a:ext cx="10363200" cy="4983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550">
                <a:solidFill>
                  <a:srgbClr val="3EADA7"/>
                </a:solidFill>
              </a:rPr>
              <a:t>Handling Missing Data </a:t>
            </a:r>
            <a:endParaRPr b="1" sz="2550">
              <a:solidFill>
                <a:srgbClr val="3EADA7"/>
              </a:solidFill>
            </a:endParaRPr>
          </a:p>
          <a:p>
            <a:pPr indent="0" lvl="0" marL="0" rtl="0" algn="l">
              <a:spcBef>
                <a:spcPts val="1000"/>
              </a:spcBef>
              <a:spcAft>
                <a:spcPts val="0"/>
              </a:spcAft>
              <a:buNone/>
            </a:pPr>
            <a:r>
              <a:rPr b="1" lang="en-US" sz="2550"/>
              <a:t>Identification &amp; Removal</a:t>
            </a:r>
            <a:endParaRPr b="1" sz="2550"/>
          </a:p>
          <a:p>
            <a:pPr indent="-390525" lvl="0" marL="457200" rtl="0" algn="l">
              <a:spcBef>
                <a:spcPts val="1000"/>
              </a:spcBef>
              <a:spcAft>
                <a:spcPts val="0"/>
              </a:spcAft>
              <a:buSzPts val="2550"/>
              <a:buChar char="▪"/>
            </a:pPr>
            <a:r>
              <a:rPr lang="en-US" sz="2550"/>
              <a:t>All samples tested for missing target variables.</a:t>
            </a:r>
            <a:endParaRPr sz="2550"/>
          </a:p>
          <a:p>
            <a:pPr indent="-390525" lvl="0" marL="457200" rtl="0" algn="l">
              <a:spcBef>
                <a:spcPts val="0"/>
              </a:spcBef>
              <a:spcAft>
                <a:spcPts val="0"/>
              </a:spcAft>
              <a:buSzPts val="2550"/>
              <a:buChar char="▪"/>
            </a:pPr>
            <a:r>
              <a:rPr lang="en-US" sz="2550"/>
              <a:t>Dropped columns having more than 50 percent missing values. </a:t>
            </a:r>
            <a:endParaRPr sz="2550"/>
          </a:p>
          <a:p>
            <a:pPr indent="-390525" lvl="0" marL="457200" rtl="0" algn="l">
              <a:spcBef>
                <a:spcPts val="0"/>
              </a:spcBef>
              <a:spcAft>
                <a:spcPts val="0"/>
              </a:spcAft>
              <a:buSzPts val="2550"/>
              <a:buChar char="▪"/>
            </a:pPr>
            <a:r>
              <a:rPr lang="en-US" sz="2550"/>
              <a:t>Overall, missing values formed 9.87 percent of total values.</a:t>
            </a:r>
            <a:endParaRPr sz="2550"/>
          </a:p>
          <a:p>
            <a:pPr indent="-390525" lvl="0" marL="457200" rtl="0" algn="l">
              <a:spcBef>
                <a:spcPts val="0"/>
              </a:spcBef>
              <a:spcAft>
                <a:spcPts val="0"/>
              </a:spcAft>
              <a:buSzPts val="2550"/>
              <a:buChar char="▪"/>
            </a:pPr>
            <a:r>
              <a:rPr lang="en-US" sz="2550"/>
              <a:t>All samples found missing one or more </a:t>
            </a:r>
            <a:r>
              <a:rPr lang="en-US" sz="2550"/>
              <a:t>categorical data </a:t>
            </a:r>
            <a:r>
              <a:rPr lang="en-US" sz="2550"/>
              <a:t>were dropped.</a:t>
            </a:r>
            <a:endParaRPr sz="2550"/>
          </a:p>
          <a:p>
            <a:pPr indent="0" lvl="0" marL="0" rtl="0" algn="l">
              <a:spcBef>
                <a:spcPts val="1000"/>
              </a:spcBef>
              <a:spcAft>
                <a:spcPts val="0"/>
              </a:spcAft>
              <a:buNone/>
            </a:pPr>
            <a:r>
              <a:rPr b="1" lang="en-US" sz="2550"/>
              <a:t>Imputation </a:t>
            </a:r>
            <a:endParaRPr b="1" sz="2550"/>
          </a:p>
          <a:p>
            <a:pPr indent="-390525" lvl="0" marL="457200" rtl="0" algn="l">
              <a:spcBef>
                <a:spcPts val="1000"/>
              </a:spcBef>
              <a:spcAft>
                <a:spcPts val="0"/>
              </a:spcAft>
              <a:buSzPts val="2550"/>
              <a:buChar char="▪"/>
            </a:pPr>
            <a:r>
              <a:rPr lang="en-US" sz="2550"/>
              <a:t>Common imputation strategies are replacing by mean, median, mode. To ensure if mean would be a good estimate, the distribution of data was studied via qq plots.</a:t>
            </a:r>
            <a:endParaRPr sz="2550"/>
          </a:p>
          <a:p>
            <a:pPr indent="-390525" lvl="0" marL="457200" rtl="0" algn="l">
              <a:spcBef>
                <a:spcPts val="0"/>
              </a:spcBef>
              <a:spcAft>
                <a:spcPts val="0"/>
              </a:spcAft>
              <a:buSzPts val="2550"/>
              <a:buChar char="▪"/>
            </a:pPr>
            <a:r>
              <a:rPr lang="en-US" sz="2550"/>
              <a:t>‘median’ was chosen as the imputation strategy. </a:t>
            </a:r>
            <a:endParaRPr sz="2550"/>
          </a:p>
          <a:p>
            <a:pPr indent="-390525" lvl="0" marL="457200" rtl="0" algn="l">
              <a:spcBef>
                <a:spcPts val="0"/>
              </a:spcBef>
              <a:spcAft>
                <a:spcPts val="0"/>
              </a:spcAft>
              <a:buSzPts val="2550"/>
              <a:buChar char="▪"/>
            </a:pPr>
            <a:r>
              <a:rPr lang="en-US" sz="2550"/>
              <a:t>Total missing values post removal and imputation - 0</a:t>
            </a:r>
            <a:endParaRPr sz="25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8cfa5ea34f_1_26"/>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Preprocessing</a:t>
            </a:r>
            <a:endParaRPr/>
          </a:p>
        </p:txBody>
      </p:sp>
      <p:sp>
        <p:nvSpPr>
          <p:cNvPr id="237" name="Google Shape;237;g28cfa5ea34f_1_26"/>
          <p:cNvSpPr txBox="1"/>
          <p:nvPr>
            <p:ph idx="1" type="body"/>
          </p:nvPr>
        </p:nvSpPr>
        <p:spPr>
          <a:xfrm>
            <a:off x="914400" y="1196975"/>
            <a:ext cx="10704300" cy="543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500">
                <a:solidFill>
                  <a:srgbClr val="3EADA7"/>
                </a:solidFill>
              </a:rPr>
              <a:t>Data Cleaning</a:t>
            </a:r>
            <a:endParaRPr b="1" sz="2500">
              <a:solidFill>
                <a:srgbClr val="3EADA7"/>
              </a:solidFill>
            </a:endParaRPr>
          </a:p>
          <a:p>
            <a:pPr indent="0" lvl="0" marL="0" rtl="0" algn="l">
              <a:spcBef>
                <a:spcPts val="1000"/>
              </a:spcBef>
              <a:spcAft>
                <a:spcPts val="0"/>
              </a:spcAft>
              <a:buNone/>
            </a:pPr>
            <a:r>
              <a:rPr b="1" lang="en-US" sz="2550"/>
              <a:t>Duplicate Removal</a:t>
            </a:r>
            <a:endParaRPr b="1" sz="2550"/>
          </a:p>
          <a:p>
            <a:pPr indent="-390525" lvl="0" marL="457200" rtl="0" algn="l">
              <a:spcBef>
                <a:spcPts val="1000"/>
              </a:spcBef>
              <a:spcAft>
                <a:spcPts val="0"/>
              </a:spcAft>
              <a:buSzPts val="2550"/>
              <a:buChar char="▪"/>
            </a:pPr>
            <a:r>
              <a:rPr lang="en-US" sz="2550"/>
              <a:t>Checked numerical columns for duplication. None found.</a:t>
            </a:r>
            <a:endParaRPr sz="2550"/>
          </a:p>
          <a:p>
            <a:pPr indent="-390525" lvl="0" marL="457200" rtl="0" algn="l">
              <a:spcBef>
                <a:spcPts val="0"/>
              </a:spcBef>
              <a:spcAft>
                <a:spcPts val="0"/>
              </a:spcAft>
              <a:buSzPts val="2550"/>
              <a:buChar char="▪"/>
            </a:pPr>
            <a:r>
              <a:rPr lang="en-US" sz="2550"/>
              <a:t>Checked categorical columns for duplication. Columns ‘title’ and ‘purpose’ had the same categorical data.</a:t>
            </a:r>
            <a:endParaRPr sz="2550"/>
          </a:p>
          <a:p>
            <a:pPr indent="-390525" lvl="0" marL="457200" rtl="0" algn="l">
              <a:spcBef>
                <a:spcPts val="0"/>
              </a:spcBef>
              <a:spcAft>
                <a:spcPts val="0"/>
              </a:spcAft>
              <a:buSzPts val="2550"/>
              <a:buChar char="▪"/>
            </a:pPr>
            <a:r>
              <a:rPr lang="en-US" sz="2550"/>
              <a:t>D</a:t>
            </a:r>
            <a:r>
              <a:rPr lang="en-US" sz="2550"/>
              <a:t>ata under ‘purpose’ was better presented. Hence, ‘title’ was dropped.</a:t>
            </a:r>
            <a:endParaRPr sz="2550"/>
          </a:p>
          <a:p>
            <a:pPr indent="0" lvl="0" marL="0" rtl="0" algn="l">
              <a:spcBef>
                <a:spcPts val="1000"/>
              </a:spcBef>
              <a:spcAft>
                <a:spcPts val="0"/>
              </a:spcAft>
              <a:buNone/>
            </a:pPr>
            <a:r>
              <a:rPr b="1" lang="en-US" sz="2550"/>
              <a:t>Data Relevance </a:t>
            </a:r>
            <a:r>
              <a:rPr b="1" lang="en-US" sz="2550"/>
              <a:t> </a:t>
            </a:r>
            <a:endParaRPr b="1" sz="2550"/>
          </a:p>
          <a:p>
            <a:pPr indent="-390525" lvl="0" marL="457200" rtl="0" algn="l">
              <a:spcBef>
                <a:spcPts val="1000"/>
              </a:spcBef>
              <a:spcAft>
                <a:spcPts val="0"/>
              </a:spcAft>
              <a:buSzPts val="2550"/>
              <a:buChar char="▪"/>
            </a:pPr>
            <a:r>
              <a:rPr lang="en-US" sz="2550"/>
              <a:t>The target variable ‘loan status’ contained several categorical values. </a:t>
            </a:r>
            <a:endParaRPr sz="2550"/>
          </a:p>
          <a:p>
            <a:pPr indent="-390525" lvl="0" marL="457200" rtl="0" algn="l">
              <a:spcBef>
                <a:spcPts val="0"/>
              </a:spcBef>
              <a:spcAft>
                <a:spcPts val="0"/>
              </a:spcAft>
              <a:buSzPts val="2550"/>
              <a:buChar char="▪"/>
            </a:pPr>
            <a:r>
              <a:rPr lang="en-US" sz="2550"/>
              <a:t>A</a:t>
            </a:r>
            <a:r>
              <a:rPr lang="en-US" sz="2550"/>
              <a:t>s per the problem statement, only two classes of data were relevant - ‘Charged Off’ and ‘Fully Paid’.</a:t>
            </a:r>
            <a:endParaRPr sz="2550"/>
          </a:p>
          <a:p>
            <a:pPr indent="-390525" lvl="0" marL="457200" rtl="0" algn="l">
              <a:spcBef>
                <a:spcPts val="0"/>
              </a:spcBef>
              <a:spcAft>
                <a:spcPts val="0"/>
              </a:spcAft>
              <a:buSzPts val="2550"/>
              <a:buChar char="▪"/>
            </a:pPr>
            <a:r>
              <a:rPr lang="en-US" sz="2550"/>
              <a:t>‘Charged Off’ was represented by 1 and ‘Fully Paid’ by  0. Samples related to all other classes were dropped.</a:t>
            </a:r>
            <a:endParaRPr sz="25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8cfa5ea34f_1_32"/>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Preprocessing</a:t>
            </a:r>
            <a:endParaRPr/>
          </a:p>
        </p:txBody>
      </p:sp>
      <p:sp>
        <p:nvSpPr>
          <p:cNvPr id="244" name="Google Shape;244;g28cfa5ea34f_1_32"/>
          <p:cNvSpPr txBox="1"/>
          <p:nvPr>
            <p:ph idx="1" type="body"/>
          </p:nvPr>
        </p:nvSpPr>
        <p:spPr>
          <a:xfrm>
            <a:off x="914402" y="1196976"/>
            <a:ext cx="10363200" cy="4983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550">
                <a:solidFill>
                  <a:srgbClr val="3EADA7"/>
                </a:solidFill>
              </a:rPr>
              <a:t>Data Transformation </a:t>
            </a:r>
            <a:endParaRPr sz="2550"/>
          </a:p>
          <a:p>
            <a:pPr indent="0" lvl="0" marL="0" rtl="0" algn="l">
              <a:spcBef>
                <a:spcPts val="1000"/>
              </a:spcBef>
              <a:spcAft>
                <a:spcPts val="0"/>
              </a:spcAft>
              <a:buNone/>
            </a:pPr>
            <a:r>
              <a:rPr b="1" lang="en-US" sz="2550"/>
              <a:t>Encoding categorical variables </a:t>
            </a:r>
            <a:endParaRPr b="1" sz="2550"/>
          </a:p>
          <a:p>
            <a:pPr indent="-390525" lvl="0" marL="457200" rtl="0" algn="l">
              <a:lnSpc>
                <a:spcPct val="85000"/>
              </a:lnSpc>
              <a:spcBef>
                <a:spcPts val="1000"/>
              </a:spcBef>
              <a:spcAft>
                <a:spcPts val="0"/>
              </a:spcAft>
              <a:buSzPts val="2550"/>
              <a:buChar char="▪"/>
            </a:pPr>
            <a:r>
              <a:rPr lang="en-US" sz="2550"/>
              <a:t>Categorical variables were converted into numerical representations, using techniques like - </a:t>
            </a:r>
            <a:endParaRPr sz="2550"/>
          </a:p>
          <a:p>
            <a:pPr indent="-390525" lvl="1" marL="914400" rtl="0" algn="l">
              <a:lnSpc>
                <a:spcPct val="85000"/>
              </a:lnSpc>
              <a:spcBef>
                <a:spcPts val="1000"/>
              </a:spcBef>
              <a:spcAft>
                <a:spcPts val="0"/>
              </a:spcAft>
              <a:buClr>
                <a:schemeClr val="dk1"/>
              </a:buClr>
              <a:buSzPts val="2550"/>
              <a:buChar char="▪"/>
            </a:pPr>
            <a:r>
              <a:rPr lang="en-US" sz="2550">
                <a:solidFill>
                  <a:schemeClr val="dk1"/>
                </a:solidFill>
              </a:rPr>
              <a:t>one-hot encoding - term, grade, emp length, etc.</a:t>
            </a:r>
            <a:endParaRPr sz="2550">
              <a:solidFill>
                <a:schemeClr val="dk1"/>
              </a:solidFill>
            </a:endParaRPr>
          </a:p>
          <a:p>
            <a:pPr indent="-390525" lvl="1" marL="914400" rtl="0" algn="l">
              <a:lnSpc>
                <a:spcPct val="85000"/>
              </a:lnSpc>
              <a:spcBef>
                <a:spcPts val="1000"/>
              </a:spcBef>
              <a:spcAft>
                <a:spcPts val="0"/>
              </a:spcAft>
              <a:buClr>
                <a:schemeClr val="dk1"/>
              </a:buClr>
              <a:buSzPts val="2550"/>
              <a:buChar char="▪"/>
            </a:pPr>
            <a:r>
              <a:rPr lang="en-US" sz="2550">
                <a:solidFill>
                  <a:schemeClr val="dk1"/>
                </a:solidFill>
              </a:rPr>
              <a:t>label encoding - : home ownership, verification status, purpose, etc.</a:t>
            </a:r>
            <a:endParaRPr sz="2550">
              <a:solidFill>
                <a:schemeClr val="dk1"/>
              </a:solidFill>
            </a:endParaRPr>
          </a:p>
          <a:p>
            <a:pPr indent="-390525" lvl="1" marL="914400" rtl="0" algn="l">
              <a:lnSpc>
                <a:spcPct val="85000"/>
              </a:lnSpc>
              <a:spcBef>
                <a:spcPts val="1000"/>
              </a:spcBef>
              <a:spcAft>
                <a:spcPts val="0"/>
              </a:spcAft>
              <a:buClr>
                <a:schemeClr val="dk1"/>
              </a:buClr>
              <a:buSzPts val="2550"/>
              <a:buChar char="▪"/>
            </a:pPr>
            <a:r>
              <a:rPr lang="en-US" sz="2550">
                <a:solidFill>
                  <a:schemeClr val="dk1"/>
                </a:solidFill>
              </a:rPr>
              <a:t>manual mapping - debt settlement flag, pymnt plan, hardship flag, etc.</a:t>
            </a:r>
            <a:endParaRPr sz="2550"/>
          </a:p>
          <a:p>
            <a:pPr indent="0" lvl="0" marL="0" rtl="0" algn="l">
              <a:spcBef>
                <a:spcPts val="1000"/>
              </a:spcBef>
              <a:spcAft>
                <a:spcPts val="0"/>
              </a:spcAft>
              <a:buNone/>
            </a:pPr>
            <a:r>
              <a:rPr b="1" lang="en-US" sz="2550"/>
              <a:t>Dropped Features</a:t>
            </a:r>
            <a:endParaRPr b="1" sz="2550"/>
          </a:p>
          <a:p>
            <a:pPr indent="-390525" lvl="0" marL="457200" rtl="0" algn="l">
              <a:spcBef>
                <a:spcPts val="1000"/>
              </a:spcBef>
              <a:spcAft>
                <a:spcPts val="0"/>
              </a:spcAft>
              <a:buSzPts val="2550"/>
              <a:buChar char="▪"/>
            </a:pPr>
            <a:r>
              <a:rPr lang="en-US" sz="2550"/>
              <a:t>zip code</a:t>
            </a:r>
            <a:endParaRPr sz="2550"/>
          </a:p>
          <a:p>
            <a:pPr indent="-390525" lvl="0" marL="457200" rtl="0" algn="l">
              <a:spcBef>
                <a:spcPts val="0"/>
              </a:spcBef>
              <a:spcAft>
                <a:spcPts val="0"/>
              </a:spcAft>
              <a:buSzPts val="2550"/>
              <a:buChar char="▪"/>
            </a:pPr>
            <a:r>
              <a:rPr lang="en-US" sz="2550"/>
              <a:t>title</a:t>
            </a:r>
            <a:endParaRPr sz="2550"/>
          </a:p>
          <a:p>
            <a:pPr indent="-390525" lvl="0" marL="457200" rtl="0" algn="l">
              <a:spcBef>
                <a:spcPts val="0"/>
              </a:spcBef>
              <a:spcAft>
                <a:spcPts val="0"/>
              </a:spcAft>
              <a:buSzPts val="2550"/>
              <a:buChar char="▪"/>
            </a:pPr>
            <a:r>
              <a:rPr lang="en-US" sz="2550"/>
              <a:t>emp title</a:t>
            </a:r>
            <a:endParaRPr sz="2550"/>
          </a:p>
          <a:p>
            <a:pPr indent="-390525" lvl="0" marL="457200" rtl="0" algn="l">
              <a:spcBef>
                <a:spcPts val="0"/>
              </a:spcBef>
              <a:spcAft>
                <a:spcPts val="0"/>
              </a:spcAft>
              <a:buSzPts val="2550"/>
              <a:buChar char="▪"/>
            </a:pPr>
            <a:r>
              <a:rPr lang="en-US" sz="2550"/>
              <a:t>others like  ’total rec late fee ’, ’open il 12m’, ’open acc 6m’, ’next pymnt d’ etc.</a:t>
            </a:r>
            <a:endParaRPr sz="25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8cda2df631_1_24"/>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a:t>
            </a:r>
            <a:endParaRPr/>
          </a:p>
        </p:txBody>
      </p:sp>
      <p:sp>
        <p:nvSpPr>
          <p:cNvPr id="251" name="Google Shape;251;g28cda2df631_1_24"/>
          <p:cNvSpPr txBox="1"/>
          <p:nvPr>
            <p:ph idx="1" type="body"/>
          </p:nvPr>
        </p:nvSpPr>
        <p:spPr>
          <a:xfrm>
            <a:off x="540625" y="1377825"/>
            <a:ext cx="71397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After the preprocessing steps, we did a 70-30 train-test split of the data. We standardized the remaining non-encoded columns. We calculated the accuracy, F1 score, precision, and recall after training the different models.</a:t>
            </a:r>
            <a:endParaRPr/>
          </a:p>
          <a:p>
            <a:pPr indent="0" lvl="0" marL="0" rtl="0" algn="l">
              <a:spcBef>
                <a:spcPts val="1000"/>
              </a:spcBef>
              <a:spcAft>
                <a:spcPts val="0"/>
              </a:spcAft>
              <a:buNone/>
            </a:pPr>
            <a:r>
              <a:rPr lang="en-US"/>
              <a:t>Different ML models used are:</a:t>
            </a:r>
            <a:endParaRPr/>
          </a:p>
          <a:p>
            <a:pPr indent="-406400" lvl="0" marL="457200" rtl="0" algn="l">
              <a:spcBef>
                <a:spcPts val="1000"/>
              </a:spcBef>
              <a:spcAft>
                <a:spcPts val="0"/>
              </a:spcAft>
              <a:buSzPts val="2800"/>
              <a:buChar char="●"/>
            </a:pPr>
            <a:r>
              <a:rPr lang="en-US"/>
              <a:t>Logistic Regression</a:t>
            </a:r>
            <a:endParaRPr/>
          </a:p>
          <a:p>
            <a:pPr indent="-406400" lvl="0" marL="457200" rtl="0" algn="l">
              <a:spcBef>
                <a:spcPts val="0"/>
              </a:spcBef>
              <a:spcAft>
                <a:spcPts val="0"/>
              </a:spcAft>
              <a:buSzPts val="2800"/>
              <a:buChar char="●"/>
            </a:pPr>
            <a:r>
              <a:rPr lang="en-US"/>
              <a:t>Decision Trees</a:t>
            </a:r>
            <a:endParaRPr/>
          </a:p>
          <a:p>
            <a:pPr indent="-406400" lvl="0" marL="457200" rtl="0" algn="l">
              <a:spcBef>
                <a:spcPts val="0"/>
              </a:spcBef>
              <a:spcAft>
                <a:spcPts val="0"/>
              </a:spcAft>
              <a:buSzPts val="2800"/>
              <a:buChar char="●"/>
            </a:pPr>
            <a:r>
              <a:rPr lang="en-US"/>
              <a:t>Random Forest</a:t>
            </a:r>
            <a:endParaRPr/>
          </a:p>
          <a:p>
            <a:pPr indent="-406400" lvl="0" marL="457200" rtl="0" algn="l">
              <a:spcBef>
                <a:spcPts val="0"/>
              </a:spcBef>
              <a:spcAft>
                <a:spcPts val="0"/>
              </a:spcAft>
              <a:buSzPts val="2800"/>
              <a:buChar char="●"/>
            </a:pPr>
            <a:r>
              <a:rPr lang="en-US"/>
              <a:t>XGBoost</a:t>
            </a:r>
            <a:endParaRPr/>
          </a:p>
        </p:txBody>
      </p:sp>
      <p:sp>
        <p:nvSpPr>
          <p:cNvPr id="252" name="Google Shape;252;g28cda2df631_1_24"/>
          <p:cNvSpPr txBox="1"/>
          <p:nvPr/>
        </p:nvSpPr>
        <p:spPr>
          <a:xfrm>
            <a:off x="8536300" y="1989400"/>
            <a:ext cx="3000000" cy="13482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1000"/>
              </a:spcBef>
              <a:spcAft>
                <a:spcPts val="0"/>
              </a:spcAft>
              <a:buNone/>
            </a:pPr>
            <a:r>
              <a:rPr lang="en-US" sz="2800">
                <a:solidFill>
                  <a:srgbClr val="3F3F3F"/>
                </a:solidFill>
                <a:latin typeface="Calibri"/>
                <a:ea typeface="Calibri"/>
                <a:cs typeface="Calibri"/>
                <a:sym typeface="Calibri"/>
              </a:rPr>
              <a:t>FEATURE IMPORTANCE IN DECISION TREES</a:t>
            </a:r>
            <a:endParaRPr>
              <a:solidFill>
                <a:schemeClr val="dk1"/>
              </a:solidFill>
              <a:latin typeface="Calibri"/>
              <a:ea typeface="Calibri"/>
              <a:cs typeface="Calibri"/>
              <a:sym typeface="Calibri"/>
            </a:endParaRPr>
          </a:p>
        </p:txBody>
      </p:sp>
      <p:pic>
        <p:nvPicPr>
          <p:cNvPr id="253" name="Google Shape;253;g28cda2df631_1_24"/>
          <p:cNvPicPr preferRelativeResize="0"/>
          <p:nvPr/>
        </p:nvPicPr>
        <p:blipFill>
          <a:blip r:embed="rId3">
            <a:alphaModFix/>
          </a:blip>
          <a:stretch>
            <a:fillRect/>
          </a:stretch>
        </p:blipFill>
        <p:spPr>
          <a:xfrm>
            <a:off x="7979650" y="3556800"/>
            <a:ext cx="3745075" cy="2960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8cda2df631_1_30"/>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&amp; Analysis - Logistic Regression</a:t>
            </a:r>
            <a:endParaRPr/>
          </a:p>
        </p:txBody>
      </p:sp>
      <p:pic>
        <p:nvPicPr>
          <p:cNvPr id="260" name="Google Shape;260;g28cda2df631_1_30"/>
          <p:cNvPicPr preferRelativeResize="0"/>
          <p:nvPr/>
        </p:nvPicPr>
        <p:blipFill>
          <a:blip r:embed="rId3">
            <a:alphaModFix/>
          </a:blip>
          <a:stretch>
            <a:fillRect/>
          </a:stretch>
        </p:blipFill>
        <p:spPr>
          <a:xfrm>
            <a:off x="1066300" y="1814450"/>
            <a:ext cx="4523300" cy="1030475"/>
          </a:xfrm>
          <a:prstGeom prst="rect">
            <a:avLst/>
          </a:prstGeom>
          <a:noFill/>
          <a:ln>
            <a:noFill/>
          </a:ln>
        </p:spPr>
      </p:pic>
      <p:pic>
        <p:nvPicPr>
          <p:cNvPr id="261" name="Google Shape;261;g28cda2df631_1_30"/>
          <p:cNvPicPr preferRelativeResize="0"/>
          <p:nvPr/>
        </p:nvPicPr>
        <p:blipFill>
          <a:blip r:embed="rId4">
            <a:alphaModFix/>
          </a:blip>
          <a:stretch>
            <a:fillRect/>
          </a:stretch>
        </p:blipFill>
        <p:spPr>
          <a:xfrm>
            <a:off x="6550300" y="1824350"/>
            <a:ext cx="4882250" cy="1030475"/>
          </a:xfrm>
          <a:prstGeom prst="rect">
            <a:avLst/>
          </a:prstGeom>
          <a:noFill/>
          <a:ln>
            <a:noFill/>
          </a:ln>
        </p:spPr>
      </p:pic>
      <p:pic>
        <p:nvPicPr>
          <p:cNvPr id="262" name="Google Shape;262;g28cda2df631_1_30"/>
          <p:cNvPicPr preferRelativeResize="0"/>
          <p:nvPr/>
        </p:nvPicPr>
        <p:blipFill>
          <a:blip r:embed="rId5">
            <a:alphaModFix/>
          </a:blip>
          <a:stretch>
            <a:fillRect/>
          </a:stretch>
        </p:blipFill>
        <p:spPr>
          <a:xfrm>
            <a:off x="6961542" y="2948775"/>
            <a:ext cx="4178308" cy="3670575"/>
          </a:xfrm>
          <a:prstGeom prst="rect">
            <a:avLst/>
          </a:prstGeom>
          <a:noFill/>
          <a:ln>
            <a:noFill/>
          </a:ln>
        </p:spPr>
      </p:pic>
      <p:pic>
        <p:nvPicPr>
          <p:cNvPr id="263" name="Google Shape;263;g28cda2df631_1_30"/>
          <p:cNvPicPr preferRelativeResize="0"/>
          <p:nvPr/>
        </p:nvPicPr>
        <p:blipFill>
          <a:blip r:embed="rId6">
            <a:alphaModFix/>
          </a:blip>
          <a:stretch>
            <a:fillRect/>
          </a:stretch>
        </p:blipFill>
        <p:spPr>
          <a:xfrm>
            <a:off x="1066300" y="3024973"/>
            <a:ext cx="4154375" cy="3670574"/>
          </a:xfrm>
          <a:prstGeom prst="rect">
            <a:avLst/>
          </a:prstGeom>
          <a:noFill/>
          <a:ln>
            <a:noFill/>
          </a:ln>
        </p:spPr>
      </p:pic>
      <p:sp>
        <p:nvSpPr>
          <p:cNvPr id="264" name="Google Shape;264;g28cda2df631_1_30"/>
          <p:cNvSpPr txBox="1"/>
          <p:nvPr/>
        </p:nvSpPr>
        <p:spPr>
          <a:xfrm>
            <a:off x="1196175" y="1165675"/>
            <a:ext cx="4717800" cy="54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US" sz="2800">
                <a:solidFill>
                  <a:srgbClr val="3F3F3F"/>
                </a:solidFill>
                <a:latin typeface="Calibri"/>
                <a:ea typeface="Calibri"/>
                <a:cs typeface="Calibri"/>
                <a:sym typeface="Calibri"/>
              </a:rPr>
              <a:t>L1 REGULARIZATION</a:t>
            </a:r>
            <a:r>
              <a:rPr b="1" lang="en-US" sz="2800">
                <a:solidFill>
                  <a:srgbClr val="3F3F3F"/>
                </a:solidFill>
                <a:latin typeface="Calibri"/>
                <a:ea typeface="Calibri"/>
                <a:cs typeface="Calibri"/>
                <a:sym typeface="Calibri"/>
              </a:rPr>
              <a:t> </a:t>
            </a:r>
            <a:r>
              <a:rPr b="1" lang="en-US" sz="2100">
                <a:solidFill>
                  <a:srgbClr val="3F3F3F"/>
                </a:solidFill>
                <a:latin typeface="Calibri"/>
                <a:ea typeface="Calibri"/>
                <a:cs typeface="Calibri"/>
                <a:sym typeface="Calibri"/>
              </a:rPr>
              <a:t>(Acc = 92.6%)</a:t>
            </a:r>
            <a:endParaRPr b="1" sz="21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t/>
            </a:r>
            <a:endParaRPr sz="2800">
              <a:solidFill>
                <a:srgbClr val="3F3F3F"/>
              </a:solidFill>
              <a:latin typeface="Calibri"/>
              <a:ea typeface="Calibri"/>
              <a:cs typeface="Calibri"/>
              <a:sym typeface="Calibri"/>
            </a:endParaRPr>
          </a:p>
        </p:txBody>
      </p:sp>
      <p:sp>
        <p:nvSpPr>
          <p:cNvPr id="265" name="Google Shape;265;g28cda2df631_1_30"/>
          <p:cNvSpPr txBox="1"/>
          <p:nvPr/>
        </p:nvSpPr>
        <p:spPr>
          <a:xfrm>
            <a:off x="6765900" y="1187700"/>
            <a:ext cx="4882200" cy="54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sz="2800">
                <a:solidFill>
                  <a:srgbClr val="3F3F3F"/>
                </a:solidFill>
                <a:latin typeface="Calibri"/>
                <a:ea typeface="Calibri"/>
                <a:cs typeface="Calibri"/>
                <a:sym typeface="Calibri"/>
              </a:rPr>
              <a:t>L2 REGULARIZATION </a:t>
            </a:r>
            <a:r>
              <a:rPr b="1" lang="en-US" sz="2100">
                <a:solidFill>
                  <a:srgbClr val="3F3F3F"/>
                </a:solidFill>
                <a:latin typeface="Calibri"/>
                <a:ea typeface="Calibri"/>
                <a:cs typeface="Calibri"/>
                <a:sym typeface="Calibri"/>
              </a:rPr>
              <a:t>(Acc = 93.04%)</a:t>
            </a:r>
            <a:endParaRPr b="1" sz="2100">
              <a:latin typeface="Calibri"/>
              <a:ea typeface="Calibri"/>
              <a:cs typeface="Calibri"/>
              <a:sym typeface="Calibri"/>
            </a:endParaRPr>
          </a:p>
        </p:txBody>
      </p:sp>
      <p:pic>
        <p:nvPicPr>
          <p:cNvPr id="266" name="Google Shape;266;g28cda2df631_1_30"/>
          <p:cNvPicPr preferRelativeResize="0"/>
          <p:nvPr/>
        </p:nvPicPr>
        <p:blipFill>
          <a:blip r:embed="rId7">
            <a:alphaModFix/>
          </a:blip>
          <a:stretch>
            <a:fillRect/>
          </a:stretch>
        </p:blipFill>
        <p:spPr>
          <a:xfrm>
            <a:off x="1043774" y="2894728"/>
            <a:ext cx="4359352" cy="3425197"/>
          </a:xfrm>
          <a:prstGeom prst="rect">
            <a:avLst/>
          </a:prstGeom>
          <a:noFill/>
          <a:ln>
            <a:noFill/>
          </a:ln>
        </p:spPr>
      </p:pic>
      <p:pic>
        <p:nvPicPr>
          <p:cNvPr id="267" name="Google Shape;267;g28cda2df631_1_30"/>
          <p:cNvPicPr preferRelativeResize="0"/>
          <p:nvPr/>
        </p:nvPicPr>
        <p:blipFill>
          <a:blip r:embed="rId8">
            <a:alphaModFix/>
          </a:blip>
          <a:stretch>
            <a:fillRect/>
          </a:stretch>
        </p:blipFill>
        <p:spPr>
          <a:xfrm>
            <a:off x="6786625" y="2899393"/>
            <a:ext cx="4359352" cy="34252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8cda2df631_1_36"/>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&amp; Analysis</a:t>
            </a:r>
            <a:endParaRPr/>
          </a:p>
        </p:txBody>
      </p:sp>
      <p:pic>
        <p:nvPicPr>
          <p:cNvPr id="274" name="Google Shape;274;g28cda2df631_1_36"/>
          <p:cNvPicPr preferRelativeResize="0"/>
          <p:nvPr/>
        </p:nvPicPr>
        <p:blipFill>
          <a:blip r:embed="rId3">
            <a:alphaModFix/>
          </a:blip>
          <a:stretch>
            <a:fillRect/>
          </a:stretch>
        </p:blipFill>
        <p:spPr>
          <a:xfrm>
            <a:off x="6836300" y="2979233"/>
            <a:ext cx="4215150" cy="3724268"/>
          </a:xfrm>
          <a:prstGeom prst="rect">
            <a:avLst/>
          </a:prstGeom>
          <a:noFill/>
          <a:ln>
            <a:noFill/>
          </a:ln>
        </p:spPr>
      </p:pic>
      <p:pic>
        <p:nvPicPr>
          <p:cNvPr id="275" name="Google Shape;275;g28cda2df631_1_36"/>
          <p:cNvPicPr preferRelativeResize="0"/>
          <p:nvPr/>
        </p:nvPicPr>
        <p:blipFill>
          <a:blip r:embed="rId4">
            <a:alphaModFix/>
          </a:blip>
          <a:stretch>
            <a:fillRect/>
          </a:stretch>
        </p:blipFill>
        <p:spPr>
          <a:xfrm>
            <a:off x="1139700" y="3019275"/>
            <a:ext cx="4361649" cy="3724275"/>
          </a:xfrm>
          <a:prstGeom prst="rect">
            <a:avLst/>
          </a:prstGeom>
          <a:noFill/>
          <a:ln>
            <a:noFill/>
          </a:ln>
        </p:spPr>
      </p:pic>
      <p:pic>
        <p:nvPicPr>
          <p:cNvPr id="276" name="Google Shape;276;g28cda2df631_1_36"/>
          <p:cNvPicPr preferRelativeResize="0"/>
          <p:nvPr/>
        </p:nvPicPr>
        <p:blipFill>
          <a:blip r:embed="rId5">
            <a:alphaModFix/>
          </a:blip>
          <a:stretch>
            <a:fillRect/>
          </a:stretch>
        </p:blipFill>
        <p:spPr>
          <a:xfrm>
            <a:off x="6836300" y="1832513"/>
            <a:ext cx="4663674" cy="904900"/>
          </a:xfrm>
          <a:prstGeom prst="rect">
            <a:avLst/>
          </a:prstGeom>
          <a:noFill/>
          <a:ln>
            <a:noFill/>
          </a:ln>
        </p:spPr>
      </p:pic>
      <p:pic>
        <p:nvPicPr>
          <p:cNvPr id="277" name="Google Shape;277;g28cda2df631_1_36"/>
          <p:cNvPicPr preferRelativeResize="0"/>
          <p:nvPr/>
        </p:nvPicPr>
        <p:blipFill>
          <a:blip r:embed="rId6">
            <a:alphaModFix/>
          </a:blip>
          <a:stretch>
            <a:fillRect/>
          </a:stretch>
        </p:blipFill>
        <p:spPr>
          <a:xfrm>
            <a:off x="1129475" y="1640238"/>
            <a:ext cx="4569600" cy="1289475"/>
          </a:xfrm>
          <a:prstGeom prst="rect">
            <a:avLst/>
          </a:prstGeom>
          <a:noFill/>
          <a:ln>
            <a:noFill/>
          </a:ln>
        </p:spPr>
      </p:pic>
      <p:sp>
        <p:nvSpPr>
          <p:cNvPr id="278" name="Google Shape;278;g28cda2df631_1_36"/>
          <p:cNvSpPr txBox="1"/>
          <p:nvPr/>
        </p:nvSpPr>
        <p:spPr>
          <a:xfrm>
            <a:off x="1677875" y="1187700"/>
            <a:ext cx="4215300" cy="54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sz="2800">
                <a:solidFill>
                  <a:srgbClr val="3F3F3F"/>
                </a:solidFill>
                <a:latin typeface="Calibri"/>
                <a:ea typeface="Calibri"/>
                <a:cs typeface="Calibri"/>
                <a:sym typeface="Calibri"/>
              </a:rPr>
              <a:t>DECISION TREE </a:t>
            </a:r>
            <a:r>
              <a:rPr b="1" lang="en-US" sz="2100">
                <a:solidFill>
                  <a:srgbClr val="3F3F3F"/>
                </a:solidFill>
                <a:latin typeface="Calibri"/>
                <a:ea typeface="Calibri"/>
                <a:cs typeface="Calibri"/>
                <a:sym typeface="Calibri"/>
              </a:rPr>
              <a:t>(Acc = 93.8%)</a:t>
            </a:r>
            <a:endParaRPr b="1" sz="2100">
              <a:latin typeface="Calibri"/>
              <a:ea typeface="Calibri"/>
              <a:cs typeface="Calibri"/>
              <a:sym typeface="Calibri"/>
            </a:endParaRPr>
          </a:p>
        </p:txBody>
      </p:sp>
      <p:sp>
        <p:nvSpPr>
          <p:cNvPr id="279" name="Google Shape;279;g28cda2df631_1_36"/>
          <p:cNvSpPr txBox="1"/>
          <p:nvPr/>
        </p:nvSpPr>
        <p:spPr>
          <a:xfrm>
            <a:off x="7199200" y="1263900"/>
            <a:ext cx="4361700" cy="54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sz="2800">
                <a:solidFill>
                  <a:srgbClr val="3F3F3F"/>
                </a:solidFill>
                <a:latin typeface="Calibri"/>
                <a:ea typeface="Calibri"/>
                <a:cs typeface="Calibri"/>
                <a:sym typeface="Calibri"/>
              </a:rPr>
              <a:t>RANDOM FOREST </a:t>
            </a:r>
            <a:r>
              <a:rPr b="1" lang="en-US" sz="2100">
                <a:solidFill>
                  <a:srgbClr val="3F3F3F"/>
                </a:solidFill>
                <a:latin typeface="Calibri"/>
                <a:ea typeface="Calibri"/>
                <a:cs typeface="Calibri"/>
                <a:sym typeface="Calibri"/>
              </a:rPr>
              <a:t>(Acc = 93.7%)</a:t>
            </a:r>
            <a:endParaRPr b="1" sz="2100">
              <a:latin typeface="Calibri"/>
              <a:ea typeface="Calibri"/>
              <a:cs typeface="Calibri"/>
              <a:sym typeface="Calibri"/>
            </a:endParaRPr>
          </a:p>
        </p:txBody>
      </p:sp>
      <p:pic>
        <p:nvPicPr>
          <p:cNvPr id="280" name="Google Shape;280;g28cda2df631_1_36"/>
          <p:cNvPicPr preferRelativeResize="0"/>
          <p:nvPr/>
        </p:nvPicPr>
        <p:blipFill>
          <a:blip r:embed="rId7">
            <a:alphaModFix/>
          </a:blip>
          <a:stretch>
            <a:fillRect/>
          </a:stretch>
        </p:blipFill>
        <p:spPr>
          <a:xfrm>
            <a:off x="988690" y="2764778"/>
            <a:ext cx="4663675" cy="3664321"/>
          </a:xfrm>
          <a:prstGeom prst="rect">
            <a:avLst/>
          </a:prstGeom>
          <a:noFill/>
          <a:ln>
            <a:noFill/>
          </a:ln>
        </p:spPr>
      </p:pic>
      <p:pic>
        <p:nvPicPr>
          <p:cNvPr id="281" name="Google Shape;281;g28cda2df631_1_36"/>
          <p:cNvPicPr preferRelativeResize="0"/>
          <p:nvPr/>
        </p:nvPicPr>
        <p:blipFill>
          <a:blip r:embed="rId8">
            <a:alphaModFix/>
          </a:blip>
          <a:stretch>
            <a:fillRect/>
          </a:stretch>
        </p:blipFill>
        <p:spPr>
          <a:xfrm>
            <a:off x="6816849" y="2895600"/>
            <a:ext cx="4252926" cy="3428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8cda2df631_1_60"/>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Motivation &amp; Problem Statement</a:t>
            </a:r>
            <a:endParaRPr/>
          </a:p>
        </p:txBody>
      </p:sp>
      <p:sp>
        <p:nvSpPr>
          <p:cNvPr id="132" name="Google Shape;132;g28cda2df631_1_60"/>
          <p:cNvSpPr txBox="1"/>
          <p:nvPr>
            <p:ph idx="1" type="body"/>
          </p:nvPr>
        </p:nvSpPr>
        <p:spPr>
          <a:xfrm>
            <a:off x="914402" y="1196976"/>
            <a:ext cx="10363200" cy="4983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550"/>
              <a:t>Problem Statement</a:t>
            </a:r>
            <a:endParaRPr b="1" sz="2550"/>
          </a:p>
          <a:p>
            <a:pPr indent="0" lvl="0" marL="0" rtl="0" algn="l">
              <a:spcBef>
                <a:spcPts val="1000"/>
              </a:spcBef>
              <a:spcAft>
                <a:spcPts val="0"/>
              </a:spcAft>
              <a:buNone/>
            </a:pPr>
            <a:r>
              <a:rPr i="1" lang="en-US" sz="2550"/>
              <a:t>Predicting Loan Defaulting using Machine Learning Techniques</a:t>
            </a:r>
            <a:endParaRPr i="1" sz="2550"/>
          </a:p>
          <a:p>
            <a:pPr indent="0" lvl="0" marL="0" rtl="0" algn="l">
              <a:spcBef>
                <a:spcPts val="1000"/>
              </a:spcBef>
              <a:spcAft>
                <a:spcPts val="0"/>
              </a:spcAft>
              <a:buNone/>
            </a:pPr>
            <a:r>
              <a:rPr b="1" lang="en-US" sz="2550"/>
              <a:t>Motivation</a:t>
            </a:r>
            <a:endParaRPr b="1" sz="2550"/>
          </a:p>
          <a:p>
            <a:pPr indent="-390525" lvl="0" marL="457200" rtl="0" algn="l">
              <a:spcBef>
                <a:spcPts val="1000"/>
              </a:spcBef>
              <a:spcAft>
                <a:spcPts val="0"/>
              </a:spcAft>
              <a:buSzPts val="2550"/>
              <a:buChar char="▪"/>
            </a:pPr>
            <a:r>
              <a:rPr lang="en-US" sz="2550"/>
              <a:t>The rapid growth of India’s banking sector has increased loan applicants, amplifying the challenge of accurately predicting loan defaults.</a:t>
            </a:r>
            <a:endParaRPr sz="2550"/>
          </a:p>
          <a:p>
            <a:pPr indent="-390525" lvl="0" marL="457200" rtl="0" algn="l">
              <a:spcBef>
                <a:spcPts val="0"/>
              </a:spcBef>
              <a:spcAft>
                <a:spcPts val="0"/>
              </a:spcAft>
              <a:buSzPts val="2550"/>
              <a:buChar char="▪"/>
            </a:pPr>
            <a:r>
              <a:rPr lang="en-US" sz="2550"/>
              <a:t>Recent data from the Reserve Bank of India (RBI) reveals loan write-offs by banks surged to Rs 209,144 crore in the fiscal year ending March 2023, which is a 19.53 % increase from FY22.</a:t>
            </a:r>
            <a:endParaRPr sz="2550"/>
          </a:p>
          <a:p>
            <a:pPr indent="-390525" lvl="0" marL="457200" rtl="0" algn="l">
              <a:spcBef>
                <a:spcPts val="0"/>
              </a:spcBef>
              <a:spcAft>
                <a:spcPts val="0"/>
              </a:spcAft>
              <a:buSzPts val="2550"/>
              <a:buChar char="▪"/>
            </a:pPr>
            <a:r>
              <a:rPr lang="en-US" sz="2550"/>
              <a:t>Through harnessing the potential of machine learning (ML), we aim to formulate an advanced predictive model to bolster the precision of loan default prediction. </a:t>
            </a:r>
            <a:endParaRPr sz="2550"/>
          </a:p>
          <a:p>
            <a:pPr indent="-390525" lvl="0" marL="457200" rtl="0" algn="l">
              <a:spcBef>
                <a:spcPts val="0"/>
              </a:spcBef>
              <a:spcAft>
                <a:spcPts val="0"/>
              </a:spcAft>
              <a:buSzPts val="2550"/>
              <a:buChar char="▪"/>
            </a:pPr>
            <a:r>
              <a:rPr lang="en-US" sz="2550"/>
              <a:t>This innovation holds the potential to equip Indian banks with proactive measures against potential defaults, mitigating financial losses and fortifying the lending landscape.</a:t>
            </a:r>
            <a:endParaRPr sz="255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8cfa5ea34f_2_24"/>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&amp; Analysis</a:t>
            </a:r>
            <a:endParaRPr/>
          </a:p>
        </p:txBody>
      </p:sp>
      <p:sp>
        <p:nvSpPr>
          <p:cNvPr id="288" name="Google Shape;288;g28cfa5ea34f_2_24"/>
          <p:cNvSpPr txBox="1"/>
          <p:nvPr/>
        </p:nvSpPr>
        <p:spPr>
          <a:xfrm>
            <a:off x="1405913" y="1237750"/>
            <a:ext cx="3219300" cy="54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sz="2800">
                <a:solidFill>
                  <a:srgbClr val="3F3F3F"/>
                </a:solidFill>
                <a:latin typeface="Calibri"/>
                <a:ea typeface="Calibri"/>
                <a:cs typeface="Calibri"/>
                <a:sym typeface="Calibri"/>
              </a:rPr>
              <a:t>XGBOOST </a:t>
            </a:r>
            <a:r>
              <a:rPr b="1" lang="en-US" sz="2100">
                <a:solidFill>
                  <a:srgbClr val="3F3F3F"/>
                </a:solidFill>
                <a:latin typeface="Calibri"/>
                <a:ea typeface="Calibri"/>
                <a:cs typeface="Calibri"/>
                <a:sym typeface="Calibri"/>
              </a:rPr>
              <a:t>(Acc = 93.6%)</a:t>
            </a:r>
            <a:endParaRPr b="1" sz="2100">
              <a:latin typeface="Calibri"/>
              <a:ea typeface="Calibri"/>
              <a:cs typeface="Calibri"/>
              <a:sym typeface="Calibri"/>
            </a:endParaRPr>
          </a:p>
        </p:txBody>
      </p:sp>
      <p:pic>
        <p:nvPicPr>
          <p:cNvPr id="289" name="Google Shape;289;g28cfa5ea34f_2_24"/>
          <p:cNvPicPr preferRelativeResize="0"/>
          <p:nvPr/>
        </p:nvPicPr>
        <p:blipFill>
          <a:blip r:embed="rId3">
            <a:alphaModFix/>
          </a:blip>
          <a:stretch>
            <a:fillRect/>
          </a:stretch>
        </p:blipFill>
        <p:spPr>
          <a:xfrm>
            <a:off x="895825" y="2816125"/>
            <a:ext cx="4239476" cy="3745751"/>
          </a:xfrm>
          <a:prstGeom prst="rect">
            <a:avLst/>
          </a:prstGeom>
          <a:noFill/>
          <a:ln>
            <a:noFill/>
          </a:ln>
        </p:spPr>
      </p:pic>
      <p:pic>
        <p:nvPicPr>
          <p:cNvPr id="290" name="Google Shape;290;g28cfa5ea34f_2_24"/>
          <p:cNvPicPr preferRelativeResize="0"/>
          <p:nvPr/>
        </p:nvPicPr>
        <p:blipFill>
          <a:blip r:embed="rId4">
            <a:alphaModFix/>
          </a:blip>
          <a:stretch>
            <a:fillRect/>
          </a:stretch>
        </p:blipFill>
        <p:spPr>
          <a:xfrm>
            <a:off x="743350" y="1850975"/>
            <a:ext cx="4609949" cy="825050"/>
          </a:xfrm>
          <a:prstGeom prst="rect">
            <a:avLst/>
          </a:prstGeom>
          <a:noFill/>
          <a:ln>
            <a:noFill/>
          </a:ln>
        </p:spPr>
      </p:pic>
      <p:pic>
        <p:nvPicPr>
          <p:cNvPr id="291" name="Google Shape;291;g28cfa5ea34f_2_24"/>
          <p:cNvPicPr preferRelativeResize="0"/>
          <p:nvPr/>
        </p:nvPicPr>
        <p:blipFill>
          <a:blip r:embed="rId5">
            <a:alphaModFix/>
          </a:blip>
          <a:stretch>
            <a:fillRect/>
          </a:stretch>
        </p:blipFill>
        <p:spPr>
          <a:xfrm>
            <a:off x="5929975" y="3191127"/>
            <a:ext cx="2985675" cy="2399700"/>
          </a:xfrm>
          <a:prstGeom prst="rect">
            <a:avLst/>
          </a:prstGeom>
          <a:noFill/>
          <a:ln>
            <a:noFill/>
          </a:ln>
        </p:spPr>
      </p:pic>
      <p:pic>
        <p:nvPicPr>
          <p:cNvPr id="292" name="Google Shape;292;g28cfa5ea34f_2_24"/>
          <p:cNvPicPr preferRelativeResize="0"/>
          <p:nvPr/>
        </p:nvPicPr>
        <p:blipFill>
          <a:blip r:embed="rId6">
            <a:alphaModFix/>
          </a:blip>
          <a:stretch>
            <a:fillRect/>
          </a:stretch>
        </p:blipFill>
        <p:spPr>
          <a:xfrm>
            <a:off x="9106975" y="2993575"/>
            <a:ext cx="2746225" cy="2749063"/>
          </a:xfrm>
          <a:prstGeom prst="rect">
            <a:avLst/>
          </a:prstGeom>
          <a:noFill/>
          <a:ln>
            <a:noFill/>
          </a:ln>
        </p:spPr>
      </p:pic>
      <p:sp>
        <p:nvSpPr>
          <p:cNvPr id="293" name="Google Shape;293;g28cfa5ea34f_2_24"/>
          <p:cNvSpPr txBox="1"/>
          <p:nvPr/>
        </p:nvSpPr>
        <p:spPr>
          <a:xfrm>
            <a:off x="7179550" y="1469975"/>
            <a:ext cx="3775800" cy="54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US" sz="2800">
                <a:solidFill>
                  <a:srgbClr val="3F3F3F"/>
                </a:solidFill>
                <a:latin typeface="Calibri"/>
                <a:ea typeface="Calibri"/>
                <a:cs typeface="Calibri"/>
                <a:sym typeface="Calibri"/>
              </a:rPr>
              <a:t>FEATURE IMPORTANCE</a:t>
            </a:r>
            <a:endParaRPr b="1">
              <a:latin typeface="Calibri"/>
              <a:ea typeface="Calibri"/>
              <a:cs typeface="Calibri"/>
              <a:sym typeface="Calibri"/>
            </a:endParaRPr>
          </a:p>
        </p:txBody>
      </p:sp>
      <p:sp>
        <p:nvSpPr>
          <p:cNvPr id="294" name="Google Shape;294;g28cfa5ea34f_2_24"/>
          <p:cNvSpPr txBox="1"/>
          <p:nvPr/>
        </p:nvSpPr>
        <p:spPr>
          <a:xfrm>
            <a:off x="5813163" y="2521050"/>
            <a:ext cx="3219300" cy="5427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lang="en-US" sz="2400">
                <a:solidFill>
                  <a:srgbClr val="3F3F3F"/>
                </a:solidFill>
                <a:latin typeface="Calibri"/>
                <a:ea typeface="Calibri"/>
                <a:cs typeface="Calibri"/>
                <a:sym typeface="Calibri"/>
              </a:rPr>
              <a:t>XGBOOST</a:t>
            </a:r>
            <a:endParaRPr sz="2400">
              <a:latin typeface="Calibri"/>
              <a:ea typeface="Calibri"/>
              <a:cs typeface="Calibri"/>
              <a:sym typeface="Calibri"/>
            </a:endParaRPr>
          </a:p>
        </p:txBody>
      </p:sp>
      <p:sp>
        <p:nvSpPr>
          <p:cNvPr id="295" name="Google Shape;295;g28cfa5ea34f_2_24"/>
          <p:cNvSpPr txBox="1"/>
          <p:nvPr/>
        </p:nvSpPr>
        <p:spPr>
          <a:xfrm>
            <a:off x="9239863" y="2422275"/>
            <a:ext cx="3219300" cy="54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sz="2400">
                <a:solidFill>
                  <a:srgbClr val="3F3F3F"/>
                </a:solidFill>
                <a:latin typeface="Calibri"/>
                <a:ea typeface="Calibri"/>
                <a:cs typeface="Calibri"/>
                <a:sym typeface="Calibri"/>
              </a:rPr>
              <a:t>RANDOM FOREST</a:t>
            </a:r>
            <a:endParaRPr sz="2400">
              <a:latin typeface="Calibri"/>
              <a:ea typeface="Calibri"/>
              <a:cs typeface="Calibri"/>
              <a:sym typeface="Calibri"/>
            </a:endParaRPr>
          </a:p>
        </p:txBody>
      </p:sp>
      <p:pic>
        <p:nvPicPr>
          <p:cNvPr id="296" name="Google Shape;296;g28cfa5ea34f_2_24"/>
          <p:cNvPicPr preferRelativeResize="0"/>
          <p:nvPr/>
        </p:nvPicPr>
        <p:blipFill>
          <a:blip r:embed="rId7">
            <a:alphaModFix/>
          </a:blip>
          <a:stretch>
            <a:fillRect/>
          </a:stretch>
        </p:blipFill>
        <p:spPr>
          <a:xfrm>
            <a:off x="819549" y="2739925"/>
            <a:ext cx="4358902" cy="34248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8cda2df631_1_42"/>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303" name="Google Shape;303;g28cda2df631_1_42"/>
          <p:cNvSpPr txBox="1"/>
          <p:nvPr>
            <p:ph idx="1" type="body"/>
          </p:nvPr>
        </p:nvSpPr>
        <p:spPr>
          <a:xfrm>
            <a:off x="762000" y="1196975"/>
            <a:ext cx="11005800" cy="53586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b="1" lang="en-US" sz="2550"/>
              <a:t>• Best Precision:</a:t>
            </a:r>
            <a:r>
              <a:rPr lang="en-US" sz="2550"/>
              <a:t> Random Forest achieved the highest precision, making it the safest choice when minimizing false positives is crucial, ensuring minimal unnecessary loan rejections.</a:t>
            </a:r>
            <a:endParaRPr sz="2550"/>
          </a:p>
          <a:p>
            <a:pPr indent="0" lvl="0" marL="0" rtl="0" algn="l">
              <a:spcBef>
                <a:spcPts val="1000"/>
              </a:spcBef>
              <a:spcAft>
                <a:spcPts val="0"/>
              </a:spcAft>
              <a:buClr>
                <a:schemeClr val="dk1"/>
              </a:buClr>
              <a:buSzPts val="1100"/>
              <a:buFont typeface="Arial"/>
              <a:buNone/>
            </a:pPr>
            <a:r>
              <a:t/>
            </a:r>
            <a:endParaRPr sz="2550"/>
          </a:p>
          <a:p>
            <a:pPr indent="0" lvl="0" marL="0" rtl="0" algn="l">
              <a:spcBef>
                <a:spcPts val="1000"/>
              </a:spcBef>
              <a:spcAft>
                <a:spcPts val="0"/>
              </a:spcAft>
              <a:buClr>
                <a:schemeClr val="dk1"/>
              </a:buClr>
              <a:buSzPts val="1100"/>
              <a:buFont typeface="Arial"/>
              <a:buNone/>
            </a:pPr>
            <a:r>
              <a:rPr b="1" lang="en-US" sz="2550"/>
              <a:t>• Best Recall:</a:t>
            </a:r>
            <a:r>
              <a:rPr lang="en-US" sz="2550"/>
              <a:t> Decision Tree and XGBoost had the highest recall, indicating their effectiveness in capturing most default cases. They are suitable when identifying potential loan defaults accurately is a priority.</a:t>
            </a:r>
            <a:endParaRPr sz="2550"/>
          </a:p>
          <a:p>
            <a:pPr indent="0" lvl="0" marL="0" rtl="0" algn="l">
              <a:spcBef>
                <a:spcPts val="1000"/>
              </a:spcBef>
              <a:spcAft>
                <a:spcPts val="0"/>
              </a:spcAft>
              <a:buClr>
                <a:schemeClr val="dk1"/>
              </a:buClr>
              <a:buSzPts val="1100"/>
              <a:buFont typeface="Arial"/>
              <a:buNone/>
            </a:pPr>
            <a:r>
              <a:t/>
            </a:r>
            <a:endParaRPr sz="2550"/>
          </a:p>
          <a:p>
            <a:pPr indent="0" lvl="0" marL="0" rtl="0" algn="l">
              <a:spcBef>
                <a:spcPts val="1000"/>
              </a:spcBef>
              <a:spcAft>
                <a:spcPts val="0"/>
              </a:spcAft>
              <a:buClr>
                <a:schemeClr val="dk1"/>
              </a:buClr>
              <a:buSzPts val="1100"/>
              <a:buFont typeface="Arial"/>
              <a:buNone/>
            </a:pPr>
            <a:r>
              <a:rPr b="1" lang="en-US" sz="2550"/>
              <a:t>• Best Overall Performance:</a:t>
            </a:r>
            <a:r>
              <a:rPr lang="en-US" sz="2550"/>
              <a:t> XGBoost demonstrated the highest ROC-AUC score, showcasing the best overall discrimination ability. It is the top choice for achieving a balanced and robust performance in loan default prediction.</a:t>
            </a:r>
            <a:endParaRPr sz="2550"/>
          </a:p>
          <a:p>
            <a:pPr indent="0" lvl="0" marL="0" rtl="0" algn="l">
              <a:spcBef>
                <a:spcPts val="10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8cda2df631_1_48"/>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Future Timeline</a:t>
            </a:r>
            <a:endParaRPr/>
          </a:p>
        </p:txBody>
      </p:sp>
      <p:sp>
        <p:nvSpPr>
          <p:cNvPr id="310" name="Google Shape;310;g28cda2df631_1_48"/>
          <p:cNvSpPr txBox="1"/>
          <p:nvPr>
            <p:ph idx="1" type="body"/>
          </p:nvPr>
        </p:nvSpPr>
        <p:spPr>
          <a:xfrm>
            <a:off x="914402" y="1196976"/>
            <a:ext cx="10363200" cy="49833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SzPts val="2800"/>
              <a:buChar char="▪"/>
            </a:pPr>
            <a:r>
              <a:rPr lang="en-US"/>
              <a:t>We will try other boosting methods like AdaBoost and LightGBM Boost and try hyperparameter tuning for these and XGboost. </a:t>
            </a:r>
            <a:endParaRPr/>
          </a:p>
          <a:p>
            <a:pPr indent="-406400" lvl="0" marL="457200" rtl="0" algn="l">
              <a:spcBef>
                <a:spcPts val="0"/>
              </a:spcBef>
              <a:spcAft>
                <a:spcPts val="0"/>
              </a:spcAft>
              <a:buSzPts val="2800"/>
              <a:buChar char="▪"/>
            </a:pPr>
            <a:r>
              <a:rPr lang="en-US"/>
              <a:t>Next, we will evaluate the performance of Support Vector Classification and ANNs on this task. </a:t>
            </a:r>
            <a:endParaRPr/>
          </a:p>
          <a:p>
            <a:pPr indent="-406400" lvl="0" marL="457200" rtl="0" algn="l">
              <a:spcBef>
                <a:spcPts val="0"/>
              </a:spcBef>
              <a:spcAft>
                <a:spcPts val="0"/>
              </a:spcAft>
              <a:buSzPts val="2800"/>
              <a:buChar char="▪"/>
            </a:pPr>
            <a:r>
              <a:rPr lang="en-US"/>
              <a:t>We will also try incorporating various fairness measures such as demographic parity, equalized odds and equalized opportunity in the classification process and test models on the same.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29de45833de_0_0"/>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Quick RECAP</a:t>
            </a:r>
            <a:endParaRPr/>
          </a:p>
        </p:txBody>
      </p:sp>
      <p:sp>
        <p:nvSpPr>
          <p:cNvPr id="317" name="Google Shape;317;g29de45833de_0_0"/>
          <p:cNvSpPr txBox="1"/>
          <p:nvPr>
            <p:ph idx="1" type="body"/>
          </p:nvPr>
        </p:nvSpPr>
        <p:spPr>
          <a:xfrm>
            <a:off x="914402" y="1196976"/>
            <a:ext cx="10363200" cy="4983300"/>
          </a:xfrm>
          <a:prstGeom prst="rect">
            <a:avLst/>
          </a:prstGeom>
        </p:spPr>
        <p:txBody>
          <a:bodyPr anchorCtr="0" anchor="t" bIns="45700" lIns="91425" spcFirstLastPara="1" rIns="91425" wrap="square" tIns="45700">
            <a:normAutofit/>
          </a:bodyPr>
          <a:lstStyle/>
          <a:p>
            <a:pPr indent="-390525" lvl="0" marL="457200" rtl="0" algn="l">
              <a:spcBef>
                <a:spcPts val="1000"/>
              </a:spcBef>
              <a:spcAft>
                <a:spcPts val="0"/>
              </a:spcAft>
              <a:buSzPts val="2550"/>
              <a:buChar char="●"/>
            </a:pPr>
            <a:r>
              <a:rPr b="1" lang="en-US" sz="2550"/>
              <a:t>Problem Statement : </a:t>
            </a:r>
            <a:r>
              <a:rPr lang="en-US" sz="2550"/>
              <a:t>Predicting Loan Defaulting using Machine Learning Techniques</a:t>
            </a:r>
            <a:endParaRPr sz="2550"/>
          </a:p>
          <a:p>
            <a:pPr indent="-390525" lvl="0" marL="457200" rtl="0" algn="l">
              <a:spcBef>
                <a:spcPts val="0"/>
              </a:spcBef>
              <a:spcAft>
                <a:spcPts val="0"/>
              </a:spcAft>
              <a:buSzPts val="2550"/>
              <a:buChar char="●"/>
            </a:pPr>
            <a:r>
              <a:rPr b="1" lang="en-US" sz="2550">
                <a:solidFill>
                  <a:schemeClr val="dk1"/>
                </a:solidFill>
              </a:rPr>
              <a:t>Dataset :</a:t>
            </a:r>
            <a:r>
              <a:rPr lang="en-US" sz="2550">
                <a:solidFill>
                  <a:srgbClr val="3DACA7"/>
                </a:solidFill>
              </a:rPr>
              <a:t> </a:t>
            </a:r>
            <a:r>
              <a:rPr lang="en-US" sz="2550">
                <a:solidFill>
                  <a:schemeClr val="dk1"/>
                </a:solidFill>
              </a:rPr>
              <a:t>Lending Club Loan Dataset</a:t>
            </a:r>
            <a:endParaRPr sz="2550">
              <a:solidFill>
                <a:schemeClr val="dk1"/>
              </a:solidFill>
            </a:endParaRPr>
          </a:p>
          <a:p>
            <a:pPr indent="-390525" lvl="0" marL="457200" rtl="0" algn="l">
              <a:spcBef>
                <a:spcPts val="0"/>
              </a:spcBef>
              <a:spcAft>
                <a:spcPts val="0"/>
              </a:spcAft>
              <a:buClr>
                <a:srgbClr val="000000"/>
              </a:buClr>
              <a:buSzPts val="2550"/>
              <a:buFont typeface="Quattrocento Sans"/>
              <a:buChar char="●"/>
            </a:pPr>
            <a:r>
              <a:rPr b="1" lang="en-US" sz="2550">
                <a:solidFill>
                  <a:srgbClr val="000000"/>
                </a:solidFill>
              </a:rPr>
              <a:t>Models Used(till now) : </a:t>
            </a:r>
            <a:endParaRPr b="1" sz="2550">
              <a:solidFill>
                <a:srgbClr val="000000"/>
              </a:solidFill>
            </a:endParaRPr>
          </a:p>
          <a:p>
            <a:pPr indent="-390525" lvl="1" marL="914400" rtl="0" algn="l">
              <a:spcBef>
                <a:spcPts val="0"/>
              </a:spcBef>
              <a:spcAft>
                <a:spcPts val="0"/>
              </a:spcAft>
              <a:buClr>
                <a:schemeClr val="dk1"/>
              </a:buClr>
              <a:buSzPts val="2550"/>
              <a:buFont typeface="Quattrocento Sans"/>
              <a:buChar char="○"/>
            </a:pPr>
            <a:r>
              <a:rPr lang="en-US" sz="2550">
                <a:solidFill>
                  <a:schemeClr val="dk1"/>
                </a:solidFill>
              </a:rPr>
              <a:t>Logistic Regression </a:t>
            </a:r>
            <a:endParaRPr sz="2550">
              <a:solidFill>
                <a:schemeClr val="dk1"/>
              </a:solidFill>
            </a:endParaRPr>
          </a:p>
          <a:p>
            <a:pPr indent="-390525" lvl="1" marL="914400" rtl="0" algn="l">
              <a:spcBef>
                <a:spcPts val="0"/>
              </a:spcBef>
              <a:spcAft>
                <a:spcPts val="0"/>
              </a:spcAft>
              <a:buClr>
                <a:schemeClr val="dk1"/>
              </a:buClr>
              <a:buSzPts val="2550"/>
              <a:buFont typeface="Quattrocento Sans"/>
              <a:buChar char="○"/>
            </a:pPr>
            <a:r>
              <a:rPr lang="en-US" sz="2550">
                <a:solidFill>
                  <a:schemeClr val="dk1"/>
                </a:solidFill>
              </a:rPr>
              <a:t>Decision Trees </a:t>
            </a:r>
            <a:endParaRPr sz="2550">
              <a:solidFill>
                <a:schemeClr val="dk1"/>
              </a:solidFill>
            </a:endParaRPr>
          </a:p>
          <a:p>
            <a:pPr indent="-390525" lvl="1" marL="914400" rtl="0" algn="l">
              <a:spcBef>
                <a:spcPts val="0"/>
              </a:spcBef>
              <a:spcAft>
                <a:spcPts val="0"/>
              </a:spcAft>
              <a:buClr>
                <a:schemeClr val="dk1"/>
              </a:buClr>
              <a:buSzPts val="2550"/>
              <a:buFont typeface="Quattrocento Sans"/>
              <a:buChar char="○"/>
            </a:pPr>
            <a:r>
              <a:rPr lang="en-US" sz="2550">
                <a:solidFill>
                  <a:schemeClr val="dk1"/>
                </a:solidFill>
              </a:rPr>
              <a:t>Random Forest</a:t>
            </a:r>
            <a:endParaRPr sz="2550">
              <a:solidFill>
                <a:schemeClr val="dk1"/>
              </a:solidFill>
            </a:endParaRPr>
          </a:p>
          <a:p>
            <a:pPr indent="-390525" lvl="1" marL="914400" rtl="0" algn="l">
              <a:spcBef>
                <a:spcPts val="0"/>
              </a:spcBef>
              <a:spcAft>
                <a:spcPts val="0"/>
              </a:spcAft>
              <a:buClr>
                <a:schemeClr val="dk1"/>
              </a:buClr>
              <a:buSzPts val="2550"/>
              <a:buFont typeface="Quattrocento Sans"/>
              <a:buChar char="○"/>
            </a:pPr>
            <a:r>
              <a:rPr lang="en-US" sz="2550">
                <a:solidFill>
                  <a:schemeClr val="dk1"/>
                </a:solidFill>
              </a:rPr>
              <a:t>XGBoost </a:t>
            </a:r>
            <a:endParaRPr sz="2550">
              <a:solidFill>
                <a:schemeClr val="dk1"/>
              </a:solidFill>
            </a:endParaRPr>
          </a:p>
          <a:p>
            <a:pPr indent="-390525" lvl="0" marL="457200" rtl="0" algn="l">
              <a:spcBef>
                <a:spcPts val="0"/>
              </a:spcBef>
              <a:spcAft>
                <a:spcPts val="0"/>
              </a:spcAft>
              <a:buClr>
                <a:srgbClr val="000000"/>
              </a:buClr>
              <a:buSzPts val="2550"/>
              <a:buFont typeface="Calibri"/>
              <a:buChar char="●"/>
            </a:pPr>
            <a:r>
              <a:rPr b="1" lang="en-US" sz="2550">
                <a:solidFill>
                  <a:srgbClr val="000000"/>
                </a:solidFill>
              </a:rPr>
              <a:t>Results :</a:t>
            </a:r>
            <a:endParaRPr b="1" sz="2550">
              <a:solidFill>
                <a:srgbClr val="000000"/>
              </a:solidFill>
            </a:endParaRPr>
          </a:p>
          <a:p>
            <a:pPr indent="-390525" lvl="1" marL="914400" rtl="0" algn="l">
              <a:spcBef>
                <a:spcPts val="0"/>
              </a:spcBef>
              <a:spcAft>
                <a:spcPts val="0"/>
              </a:spcAft>
              <a:buClr>
                <a:srgbClr val="000000"/>
              </a:buClr>
              <a:buSzPts val="2550"/>
              <a:buFont typeface="Calibri"/>
              <a:buChar char="○"/>
            </a:pPr>
            <a:r>
              <a:rPr lang="en-US" sz="2550">
                <a:solidFill>
                  <a:srgbClr val="000000"/>
                </a:solidFill>
              </a:rPr>
              <a:t>Best Precision - Random Forest </a:t>
            </a:r>
            <a:endParaRPr sz="2550">
              <a:solidFill>
                <a:srgbClr val="000000"/>
              </a:solidFill>
            </a:endParaRPr>
          </a:p>
          <a:p>
            <a:pPr indent="-390525" lvl="1" marL="914400" rtl="0" algn="l">
              <a:spcBef>
                <a:spcPts val="0"/>
              </a:spcBef>
              <a:spcAft>
                <a:spcPts val="0"/>
              </a:spcAft>
              <a:buClr>
                <a:srgbClr val="000000"/>
              </a:buClr>
              <a:buSzPts val="2550"/>
              <a:buFont typeface="Calibri"/>
              <a:buChar char="○"/>
            </a:pPr>
            <a:r>
              <a:rPr lang="en-US" sz="2550">
                <a:solidFill>
                  <a:srgbClr val="000000"/>
                </a:solidFill>
              </a:rPr>
              <a:t>Best Recall - Decision Trees &amp; XGBoost</a:t>
            </a:r>
            <a:endParaRPr sz="2550">
              <a:solidFill>
                <a:srgbClr val="000000"/>
              </a:solidFill>
            </a:endParaRPr>
          </a:p>
          <a:p>
            <a:pPr indent="-390525" lvl="1" marL="914400" rtl="0" algn="l">
              <a:spcBef>
                <a:spcPts val="0"/>
              </a:spcBef>
              <a:spcAft>
                <a:spcPts val="0"/>
              </a:spcAft>
              <a:buClr>
                <a:srgbClr val="000000"/>
              </a:buClr>
              <a:buSzPts val="2550"/>
              <a:buFont typeface="Calibri"/>
              <a:buChar char="○"/>
            </a:pPr>
            <a:r>
              <a:rPr lang="en-US" sz="2550">
                <a:solidFill>
                  <a:srgbClr val="000000"/>
                </a:solidFill>
              </a:rPr>
              <a:t>Best Overall Performance - XGBoost</a:t>
            </a:r>
            <a:endParaRPr sz="2550">
              <a:solidFill>
                <a:srgbClr val="000000"/>
              </a:solidFill>
            </a:endParaRPr>
          </a:p>
          <a:p>
            <a:pPr indent="0" lvl="0" marL="0" rtl="0" algn="l">
              <a:spcBef>
                <a:spcPts val="0"/>
              </a:spcBef>
              <a:spcAft>
                <a:spcPts val="0"/>
              </a:spcAft>
              <a:buNone/>
            </a:pPr>
            <a:r>
              <a:t/>
            </a:r>
            <a:endParaRPr sz="2550">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9de45833de_0_66"/>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&amp; Analysis - MLP</a:t>
            </a:r>
            <a:endParaRPr/>
          </a:p>
        </p:txBody>
      </p:sp>
      <p:sp>
        <p:nvSpPr>
          <p:cNvPr id="324" name="Google Shape;324;g29de45833de_0_66"/>
          <p:cNvSpPr txBox="1"/>
          <p:nvPr/>
        </p:nvSpPr>
        <p:spPr>
          <a:xfrm>
            <a:off x="1405913" y="1237750"/>
            <a:ext cx="3219300" cy="54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sz="2800">
                <a:solidFill>
                  <a:srgbClr val="3F3F3F"/>
                </a:solidFill>
                <a:latin typeface="Calibri"/>
                <a:ea typeface="Calibri"/>
                <a:cs typeface="Calibri"/>
                <a:sym typeface="Calibri"/>
              </a:rPr>
              <a:t>MLP</a:t>
            </a:r>
            <a:r>
              <a:rPr lang="en-US" sz="2800">
                <a:solidFill>
                  <a:srgbClr val="3F3F3F"/>
                </a:solidFill>
                <a:latin typeface="Calibri"/>
                <a:ea typeface="Calibri"/>
                <a:cs typeface="Calibri"/>
                <a:sym typeface="Calibri"/>
              </a:rPr>
              <a:t> </a:t>
            </a:r>
            <a:r>
              <a:rPr b="1" lang="en-US" sz="2100">
                <a:solidFill>
                  <a:srgbClr val="3F3F3F"/>
                </a:solidFill>
                <a:latin typeface="Calibri"/>
                <a:ea typeface="Calibri"/>
                <a:cs typeface="Calibri"/>
                <a:sym typeface="Calibri"/>
              </a:rPr>
              <a:t>(Acc = 92.68%)</a:t>
            </a:r>
            <a:endParaRPr b="1" sz="2100">
              <a:latin typeface="Calibri"/>
              <a:ea typeface="Calibri"/>
              <a:cs typeface="Calibri"/>
              <a:sym typeface="Calibri"/>
            </a:endParaRPr>
          </a:p>
        </p:txBody>
      </p:sp>
      <p:pic>
        <p:nvPicPr>
          <p:cNvPr id="325" name="Google Shape;325;g29de45833de_0_66"/>
          <p:cNvPicPr preferRelativeResize="0"/>
          <p:nvPr/>
        </p:nvPicPr>
        <p:blipFill>
          <a:blip r:embed="rId3">
            <a:alphaModFix/>
          </a:blip>
          <a:stretch>
            <a:fillRect/>
          </a:stretch>
        </p:blipFill>
        <p:spPr>
          <a:xfrm>
            <a:off x="6311900" y="1009149"/>
            <a:ext cx="3867151" cy="2488025"/>
          </a:xfrm>
          <a:prstGeom prst="rect">
            <a:avLst/>
          </a:prstGeom>
          <a:noFill/>
          <a:ln>
            <a:noFill/>
          </a:ln>
        </p:spPr>
      </p:pic>
      <p:pic>
        <p:nvPicPr>
          <p:cNvPr id="326" name="Google Shape;326;g29de45833de_0_66"/>
          <p:cNvPicPr preferRelativeResize="0"/>
          <p:nvPr/>
        </p:nvPicPr>
        <p:blipFill>
          <a:blip r:embed="rId4">
            <a:alphaModFix/>
          </a:blip>
          <a:stretch>
            <a:fillRect/>
          </a:stretch>
        </p:blipFill>
        <p:spPr>
          <a:xfrm>
            <a:off x="929600" y="2921000"/>
            <a:ext cx="4171950" cy="3362325"/>
          </a:xfrm>
          <a:prstGeom prst="rect">
            <a:avLst/>
          </a:prstGeom>
          <a:noFill/>
          <a:ln>
            <a:noFill/>
          </a:ln>
        </p:spPr>
      </p:pic>
      <p:sp>
        <p:nvSpPr>
          <p:cNvPr id="327" name="Google Shape;327;g29de45833de_0_66"/>
          <p:cNvSpPr txBox="1"/>
          <p:nvPr/>
        </p:nvSpPr>
        <p:spPr>
          <a:xfrm>
            <a:off x="1301750" y="6299200"/>
            <a:ext cx="3086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3F3F3F"/>
                </a:solidFill>
                <a:latin typeface="Calibri"/>
                <a:ea typeface="Calibri"/>
                <a:cs typeface="Calibri"/>
                <a:sym typeface="Calibri"/>
              </a:rPr>
              <a:t>Fig: Confusion matrix for MLP</a:t>
            </a:r>
            <a:endParaRPr b="1" sz="1600">
              <a:solidFill>
                <a:srgbClr val="3F3F3F"/>
              </a:solidFill>
              <a:latin typeface="Calibri"/>
              <a:ea typeface="Calibri"/>
              <a:cs typeface="Calibri"/>
              <a:sym typeface="Calibri"/>
            </a:endParaRPr>
          </a:p>
        </p:txBody>
      </p:sp>
      <p:sp>
        <p:nvSpPr>
          <p:cNvPr id="328" name="Google Shape;328;g29de45833de_0_66"/>
          <p:cNvSpPr txBox="1"/>
          <p:nvPr/>
        </p:nvSpPr>
        <p:spPr>
          <a:xfrm>
            <a:off x="7509675" y="6299200"/>
            <a:ext cx="1828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3F3F3F"/>
                </a:solidFill>
                <a:latin typeface="Calibri"/>
                <a:ea typeface="Calibri"/>
                <a:cs typeface="Calibri"/>
                <a:sym typeface="Calibri"/>
              </a:rPr>
              <a:t>Best Parameters</a:t>
            </a:r>
            <a:endParaRPr b="1" sz="1600">
              <a:solidFill>
                <a:srgbClr val="3F3F3F"/>
              </a:solidFill>
              <a:latin typeface="Calibri"/>
              <a:ea typeface="Calibri"/>
              <a:cs typeface="Calibri"/>
              <a:sym typeface="Calibri"/>
            </a:endParaRPr>
          </a:p>
        </p:txBody>
      </p:sp>
      <p:sp>
        <p:nvSpPr>
          <p:cNvPr id="329" name="Google Shape;329;g29de45833de_0_66"/>
          <p:cNvSpPr txBox="1"/>
          <p:nvPr/>
        </p:nvSpPr>
        <p:spPr>
          <a:xfrm>
            <a:off x="7016750" y="3403600"/>
            <a:ext cx="2590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3F3F3F"/>
                </a:solidFill>
                <a:latin typeface="Calibri"/>
                <a:ea typeface="Calibri"/>
                <a:cs typeface="Calibri"/>
                <a:sym typeface="Calibri"/>
              </a:rPr>
              <a:t>Fig: Training Loss v/s Epochs</a:t>
            </a:r>
            <a:endParaRPr b="1" sz="1600">
              <a:solidFill>
                <a:srgbClr val="3F3F3F"/>
              </a:solidFill>
              <a:latin typeface="Calibri"/>
              <a:ea typeface="Calibri"/>
              <a:cs typeface="Calibri"/>
              <a:sym typeface="Calibri"/>
            </a:endParaRPr>
          </a:p>
        </p:txBody>
      </p:sp>
      <p:pic>
        <p:nvPicPr>
          <p:cNvPr id="330" name="Google Shape;330;g29de45833de_0_66"/>
          <p:cNvPicPr preferRelativeResize="0"/>
          <p:nvPr/>
        </p:nvPicPr>
        <p:blipFill>
          <a:blip r:embed="rId5">
            <a:alphaModFix/>
          </a:blip>
          <a:stretch>
            <a:fillRect/>
          </a:stretch>
        </p:blipFill>
        <p:spPr>
          <a:xfrm>
            <a:off x="897850" y="1894750"/>
            <a:ext cx="4235450" cy="911938"/>
          </a:xfrm>
          <a:prstGeom prst="rect">
            <a:avLst/>
          </a:prstGeom>
          <a:noFill/>
          <a:ln>
            <a:noFill/>
          </a:ln>
        </p:spPr>
      </p:pic>
      <p:pic>
        <p:nvPicPr>
          <p:cNvPr id="331" name="Google Shape;331;g29de45833de_0_66"/>
          <p:cNvPicPr preferRelativeResize="0"/>
          <p:nvPr/>
        </p:nvPicPr>
        <p:blipFill>
          <a:blip r:embed="rId6">
            <a:alphaModFix/>
          </a:blip>
          <a:stretch>
            <a:fillRect/>
          </a:stretch>
        </p:blipFill>
        <p:spPr>
          <a:xfrm>
            <a:off x="6311900" y="3987100"/>
            <a:ext cx="4539953" cy="2312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29e4f45b6c1_0_7"/>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&amp; Analysis - LightGBM</a:t>
            </a:r>
            <a:endParaRPr/>
          </a:p>
        </p:txBody>
      </p:sp>
      <p:sp>
        <p:nvSpPr>
          <p:cNvPr id="338" name="Google Shape;338;g29e4f45b6c1_0_7"/>
          <p:cNvSpPr txBox="1"/>
          <p:nvPr/>
        </p:nvSpPr>
        <p:spPr>
          <a:xfrm>
            <a:off x="4395901" y="1152400"/>
            <a:ext cx="3400200" cy="54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sz="2800">
                <a:solidFill>
                  <a:srgbClr val="3F3F3F"/>
                </a:solidFill>
                <a:latin typeface="Calibri"/>
                <a:ea typeface="Calibri"/>
                <a:cs typeface="Calibri"/>
                <a:sym typeface="Calibri"/>
              </a:rPr>
              <a:t>LightGBM </a:t>
            </a:r>
            <a:r>
              <a:rPr b="1" lang="en-US" sz="2100">
                <a:solidFill>
                  <a:srgbClr val="3F3F3F"/>
                </a:solidFill>
                <a:latin typeface="Calibri"/>
                <a:ea typeface="Calibri"/>
                <a:cs typeface="Calibri"/>
                <a:sym typeface="Calibri"/>
              </a:rPr>
              <a:t>(Acc = 93.72%)</a:t>
            </a:r>
            <a:endParaRPr b="1" sz="2100">
              <a:latin typeface="Calibri"/>
              <a:ea typeface="Calibri"/>
              <a:cs typeface="Calibri"/>
              <a:sym typeface="Calibri"/>
            </a:endParaRPr>
          </a:p>
        </p:txBody>
      </p:sp>
      <p:pic>
        <p:nvPicPr>
          <p:cNvPr id="339" name="Google Shape;339;g29e4f45b6c1_0_7"/>
          <p:cNvPicPr preferRelativeResize="0"/>
          <p:nvPr/>
        </p:nvPicPr>
        <p:blipFill>
          <a:blip r:embed="rId3">
            <a:alphaModFix/>
          </a:blip>
          <a:stretch>
            <a:fillRect/>
          </a:stretch>
        </p:blipFill>
        <p:spPr>
          <a:xfrm>
            <a:off x="914400" y="2661150"/>
            <a:ext cx="4203250" cy="3392354"/>
          </a:xfrm>
          <a:prstGeom prst="rect">
            <a:avLst/>
          </a:prstGeom>
          <a:noFill/>
          <a:ln>
            <a:noFill/>
          </a:ln>
        </p:spPr>
      </p:pic>
      <p:sp>
        <p:nvSpPr>
          <p:cNvPr id="340" name="Google Shape;340;g29e4f45b6c1_0_7"/>
          <p:cNvSpPr txBox="1"/>
          <p:nvPr/>
        </p:nvSpPr>
        <p:spPr>
          <a:xfrm>
            <a:off x="1225325" y="6146800"/>
            <a:ext cx="3581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3F3F3F"/>
                </a:solidFill>
                <a:latin typeface="Calibri"/>
                <a:ea typeface="Calibri"/>
                <a:cs typeface="Calibri"/>
                <a:sym typeface="Calibri"/>
              </a:rPr>
              <a:t>Fig: Confusion matrix for LightGBM</a:t>
            </a:r>
            <a:endParaRPr b="1" sz="1600">
              <a:solidFill>
                <a:srgbClr val="3F3F3F"/>
              </a:solidFill>
              <a:latin typeface="Calibri"/>
              <a:ea typeface="Calibri"/>
              <a:cs typeface="Calibri"/>
              <a:sym typeface="Calibri"/>
            </a:endParaRPr>
          </a:p>
        </p:txBody>
      </p:sp>
      <p:pic>
        <p:nvPicPr>
          <p:cNvPr id="341" name="Google Shape;341;g29e4f45b6c1_0_7"/>
          <p:cNvPicPr preferRelativeResize="0"/>
          <p:nvPr/>
        </p:nvPicPr>
        <p:blipFill>
          <a:blip r:embed="rId4">
            <a:alphaModFix/>
          </a:blip>
          <a:stretch>
            <a:fillRect/>
          </a:stretch>
        </p:blipFill>
        <p:spPr>
          <a:xfrm>
            <a:off x="4305302" y="1856775"/>
            <a:ext cx="3581400" cy="711077"/>
          </a:xfrm>
          <a:prstGeom prst="rect">
            <a:avLst/>
          </a:prstGeom>
          <a:noFill/>
          <a:ln>
            <a:noFill/>
          </a:ln>
        </p:spPr>
      </p:pic>
      <p:pic>
        <p:nvPicPr>
          <p:cNvPr id="342" name="Google Shape;342;g29e4f45b6c1_0_7"/>
          <p:cNvPicPr preferRelativeResize="0"/>
          <p:nvPr/>
        </p:nvPicPr>
        <p:blipFill>
          <a:blip r:embed="rId5">
            <a:alphaModFix/>
          </a:blip>
          <a:stretch>
            <a:fillRect/>
          </a:stretch>
        </p:blipFill>
        <p:spPr>
          <a:xfrm>
            <a:off x="6275288" y="2859067"/>
            <a:ext cx="4527525" cy="2996525"/>
          </a:xfrm>
          <a:prstGeom prst="rect">
            <a:avLst/>
          </a:prstGeom>
          <a:noFill/>
          <a:ln>
            <a:noFill/>
          </a:ln>
        </p:spPr>
      </p:pic>
      <p:sp>
        <p:nvSpPr>
          <p:cNvPr id="343" name="Google Shape;343;g29e4f45b6c1_0_7"/>
          <p:cNvSpPr txBox="1"/>
          <p:nvPr/>
        </p:nvSpPr>
        <p:spPr>
          <a:xfrm>
            <a:off x="6748350" y="6146800"/>
            <a:ext cx="3581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rgbClr val="3F3F3F"/>
                </a:solidFill>
                <a:latin typeface="Calibri"/>
                <a:ea typeface="Calibri"/>
                <a:cs typeface="Calibri"/>
                <a:sym typeface="Calibri"/>
              </a:rPr>
              <a:t>Best Parameters</a:t>
            </a:r>
            <a:endParaRPr b="1" sz="1600">
              <a:solidFill>
                <a:srgbClr val="3F3F3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29de45833de_0_51"/>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&amp; Analysis - AdaBoost</a:t>
            </a:r>
            <a:endParaRPr/>
          </a:p>
        </p:txBody>
      </p:sp>
      <p:sp>
        <p:nvSpPr>
          <p:cNvPr id="350" name="Google Shape;350;g29de45833de_0_51"/>
          <p:cNvSpPr txBox="1"/>
          <p:nvPr/>
        </p:nvSpPr>
        <p:spPr>
          <a:xfrm>
            <a:off x="1095451" y="1253125"/>
            <a:ext cx="3400200" cy="54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sz="2800">
                <a:solidFill>
                  <a:srgbClr val="3F3F3F"/>
                </a:solidFill>
                <a:latin typeface="Calibri"/>
                <a:ea typeface="Calibri"/>
                <a:cs typeface="Calibri"/>
                <a:sym typeface="Calibri"/>
              </a:rPr>
              <a:t>AdaBoost</a:t>
            </a:r>
            <a:r>
              <a:rPr lang="en-US" sz="2800">
                <a:solidFill>
                  <a:srgbClr val="3F3F3F"/>
                </a:solidFill>
                <a:latin typeface="Calibri"/>
                <a:ea typeface="Calibri"/>
                <a:cs typeface="Calibri"/>
                <a:sym typeface="Calibri"/>
              </a:rPr>
              <a:t> </a:t>
            </a:r>
            <a:r>
              <a:rPr b="1" lang="en-US" sz="2100">
                <a:solidFill>
                  <a:srgbClr val="3F3F3F"/>
                </a:solidFill>
                <a:latin typeface="Calibri"/>
                <a:ea typeface="Calibri"/>
                <a:cs typeface="Calibri"/>
                <a:sym typeface="Calibri"/>
              </a:rPr>
              <a:t>(Acc = 93.71%)</a:t>
            </a:r>
            <a:endParaRPr b="1" sz="2100">
              <a:latin typeface="Calibri"/>
              <a:ea typeface="Calibri"/>
              <a:cs typeface="Calibri"/>
              <a:sym typeface="Calibri"/>
            </a:endParaRPr>
          </a:p>
        </p:txBody>
      </p:sp>
      <p:pic>
        <p:nvPicPr>
          <p:cNvPr id="351" name="Google Shape;351;g29de45833de_0_51"/>
          <p:cNvPicPr preferRelativeResize="0"/>
          <p:nvPr/>
        </p:nvPicPr>
        <p:blipFill>
          <a:blip r:embed="rId3">
            <a:alphaModFix/>
          </a:blip>
          <a:stretch>
            <a:fillRect/>
          </a:stretch>
        </p:blipFill>
        <p:spPr>
          <a:xfrm>
            <a:off x="882250" y="2891600"/>
            <a:ext cx="3979025" cy="3217075"/>
          </a:xfrm>
          <a:prstGeom prst="rect">
            <a:avLst/>
          </a:prstGeom>
          <a:noFill/>
          <a:ln>
            <a:noFill/>
          </a:ln>
        </p:spPr>
      </p:pic>
      <p:pic>
        <p:nvPicPr>
          <p:cNvPr id="352" name="Google Shape;352;g29de45833de_0_51"/>
          <p:cNvPicPr preferRelativeResize="0"/>
          <p:nvPr/>
        </p:nvPicPr>
        <p:blipFill>
          <a:blip r:embed="rId4">
            <a:alphaModFix/>
          </a:blip>
          <a:stretch>
            <a:fillRect/>
          </a:stretch>
        </p:blipFill>
        <p:spPr>
          <a:xfrm>
            <a:off x="473463" y="1912709"/>
            <a:ext cx="4644175" cy="785825"/>
          </a:xfrm>
          <a:prstGeom prst="rect">
            <a:avLst/>
          </a:prstGeom>
          <a:noFill/>
          <a:ln>
            <a:noFill/>
          </a:ln>
        </p:spPr>
      </p:pic>
      <p:sp>
        <p:nvSpPr>
          <p:cNvPr id="353" name="Google Shape;353;g29de45833de_0_51"/>
          <p:cNvSpPr txBox="1"/>
          <p:nvPr/>
        </p:nvSpPr>
        <p:spPr>
          <a:xfrm>
            <a:off x="1149350" y="6146800"/>
            <a:ext cx="3581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3F3F3F"/>
                </a:solidFill>
                <a:latin typeface="Calibri"/>
                <a:ea typeface="Calibri"/>
                <a:cs typeface="Calibri"/>
                <a:sym typeface="Calibri"/>
              </a:rPr>
              <a:t>Fig: Confusion matrix for AdaBoost</a:t>
            </a:r>
            <a:endParaRPr b="1" sz="1600">
              <a:solidFill>
                <a:srgbClr val="3F3F3F"/>
              </a:solidFill>
              <a:latin typeface="Calibri"/>
              <a:ea typeface="Calibri"/>
              <a:cs typeface="Calibri"/>
              <a:sym typeface="Calibri"/>
            </a:endParaRPr>
          </a:p>
        </p:txBody>
      </p:sp>
      <p:pic>
        <p:nvPicPr>
          <p:cNvPr id="354" name="Google Shape;354;g29de45833de_0_51"/>
          <p:cNvPicPr preferRelativeResize="0"/>
          <p:nvPr/>
        </p:nvPicPr>
        <p:blipFill>
          <a:blip r:embed="rId5">
            <a:alphaModFix/>
          </a:blip>
          <a:stretch>
            <a:fillRect/>
          </a:stretch>
        </p:blipFill>
        <p:spPr>
          <a:xfrm>
            <a:off x="5741425" y="1554740"/>
            <a:ext cx="5734451" cy="2084350"/>
          </a:xfrm>
          <a:prstGeom prst="rect">
            <a:avLst/>
          </a:prstGeom>
          <a:noFill/>
          <a:ln>
            <a:noFill/>
          </a:ln>
        </p:spPr>
      </p:pic>
      <p:sp>
        <p:nvSpPr>
          <p:cNvPr id="355" name="Google Shape;355;g29de45833de_0_51"/>
          <p:cNvSpPr txBox="1"/>
          <p:nvPr/>
        </p:nvSpPr>
        <p:spPr>
          <a:xfrm>
            <a:off x="6096000" y="3941800"/>
            <a:ext cx="44778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E69138"/>
                </a:solidFill>
              </a:rPr>
              <a:t>base_estimator = </a:t>
            </a:r>
            <a:r>
              <a:rPr lang="en-US" sz="1600">
                <a:solidFill>
                  <a:schemeClr val="dk1"/>
                </a:solidFill>
              </a:rPr>
              <a:t>DecisionTreeClassifier</a:t>
            </a:r>
            <a:r>
              <a:rPr lang="en-US" sz="1600">
                <a:solidFill>
                  <a:srgbClr val="7030A0"/>
                </a:solidFill>
              </a:rPr>
              <a:t>(max_depth=8, min_samples_leaf=125, criterion = 'gini', max_leaf_nodes=249)</a:t>
            </a:r>
            <a:endParaRPr sz="1600">
              <a:solidFill>
                <a:srgbClr val="7030A0"/>
              </a:solidFill>
            </a:endParaRPr>
          </a:p>
          <a:p>
            <a:pPr indent="0" lvl="0" marL="0" rtl="0" algn="l">
              <a:spcBef>
                <a:spcPts val="0"/>
              </a:spcBef>
              <a:spcAft>
                <a:spcPts val="0"/>
              </a:spcAft>
              <a:buNone/>
            </a:pPr>
            <a:r>
              <a:t/>
            </a:r>
            <a:endParaRPr sz="1600">
              <a:solidFill>
                <a:srgbClr val="E69138"/>
              </a:solidFill>
            </a:endParaRPr>
          </a:p>
          <a:p>
            <a:pPr indent="0" lvl="0" marL="0" rtl="0" algn="l">
              <a:spcBef>
                <a:spcPts val="0"/>
              </a:spcBef>
              <a:spcAft>
                <a:spcPts val="0"/>
              </a:spcAft>
              <a:buNone/>
            </a:pPr>
            <a:r>
              <a:rPr lang="en-US" sz="1600">
                <a:solidFill>
                  <a:srgbClr val="E69138"/>
                </a:solidFill>
              </a:rPr>
              <a:t>adaboost_model = </a:t>
            </a:r>
            <a:r>
              <a:rPr lang="en-US" sz="1600">
                <a:solidFill>
                  <a:schemeClr val="dk1"/>
                </a:solidFill>
              </a:rPr>
              <a:t>AdaBoostClassifier</a:t>
            </a:r>
            <a:r>
              <a:rPr lang="en-US" sz="1600">
                <a:solidFill>
                  <a:srgbClr val="9900FF"/>
                </a:solidFill>
              </a:rPr>
              <a:t>(estimator = base_estimator, n_estimators=15, learning_rate = 0.1, random_state=42)</a:t>
            </a:r>
            <a:endParaRPr sz="1450">
              <a:solidFill>
                <a:srgbClr val="9900FF"/>
              </a:solidFill>
              <a:highlight>
                <a:srgbClr val="1E1E1E"/>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29e4f45b6c1_0_22"/>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&amp; Analysis - SVM</a:t>
            </a:r>
            <a:endParaRPr/>
          </a:p>
        </p:txBody>
      </p:sp>
      <p:sp>
        <p:nvSpPr>
          <p:cNvPr id="362" name="Google Shape;362;g29e4f45b6c1_0_22"/>
          <p:cNvSpPr txBox="1"/>
          <p:nvPr/>
        </p:nvSpPr>
        <p:spPr>
          <a:xfrm>
            <a:off x="914388" y="1237625"/>
            <a:ext cx="3219300" cy="54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sz="2800">
                <a:solidFill>
                  <a:srgbClr val="3F3F3F"/>
                </a:solidFill>
                <a:latin typeface="Calibri"/>
                <a:ea typeface="Calibri"/>
                <a:cs typeface="Calibri"/>
                <a:sym typeface="Calibri"/>
              </a:rPr>
              <a:t>SVM </a:t>
            </a:r>
            <a:r>
              <a:rPr b="1" lang="en-US" sz="2100">
                <a:solidFill>
                  <a:srgbClr val="3F3F3F"/>
                </a:solidFill>
                <a:latin typeface="Calibri"/>
                <a:ea typeface="Calibri"/>
                <a:cs typeface="Calibri"/>
                <a:sym typeface="Calibri"/>
              </a:rPr>
              <a:t>(Acc = 92.33%)</a:t>
            </a:r>
            <a:endParaRPr b="1" sz="2100">
              <a:latin typeface="Calibri"/>
              <a:ea typeface="Calibri"/>
              <a:cs typeface="Calibri"/>
              <a:sym typeface="Calibri"/>
            </a:endParaRPr>
          </a:p>
        </p:txBody>
      </p:sp>
      <p:sp>
        <p:nvSpPr>
          <p:cNvPr id="363" name="Google Shape;363;g29e4f45b6c1_0_22"/>
          <p:cNvSpPr txBox="1"/>
          <p:nvPr/>
        </p:nvSpPr>
        <p:spPr>
          <a:xfrm>
            <a:off x="1411725" y="6026775"/>
            <a:ext cx="3096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3F3F3F"/>
                </a:solidFill>
                <a:latin typeface="Calibri"/>
                <a:ea typeface="Calibri"/>
                <a:cs typeface="Calibri"/>
                <a:sym typeface="Calibri"/>
              </a:rPr>
              <a:t>Fig: Confusion matrix for SVM</a:t>
            </a:r>
            <a:endParaRPr b="1" sz="1600">
              <a:solidFill>
                <a:srgbClr val="3F3F3F"/>
              </a:solidFill>
              <a:latin typeface="Calibri"/>
              <a:ea typeface="Calibri"/>
              <a:cs typeface="Calibri"/>
              <a:sym typeface="Calibri"/>
            </a:endParaRPr>
          </a:p>
        </p:txBody>
      </p:sp>
      <p:pic>
        <p:nvPicPr>
          <p:cNvPr id="364" name="Google Shape;364;g29e4f45b6c1_0_22"/>
          <p:cNvPicPr preferRelativeResize="0"/>
          <p:nvPr/>
        </p:nvPicPr>
        <p:blipFill>
          <a:blip r:embed="rId3">
            <a:alphaModFix/>
          </a:blip>
          <a:stretch>
            <a:fillRect/>
          </a:stretch>
        </p:blipFill>
        <p:spPr>
          <a:xfrm>
            <a:off x="778375" y="1859526"/>
            <a:ext cx="4090455" cy="671400"/>
          </a:xfrm>
          <a:prstGeom prst="rect">
            <a:avLst/>
          </a:prstGeom>
          <a:noFill/>
          <a:ln>
            <a:noFill/>
          </a:ln>
        </p:spPr>
      </p:pic>
      <p:pic>
        <p:nvPicPr>
          <p:cNvPr id="365" name="Google Shape;365;g29e4f45b6c1_0_22"/>
          <p:cNvPicPr preferRelativeResize="0"/>
          <p:nvPr/>
        </p:nvPicPr>
        <p:blipFill>
          <a:blip r:embed="rId4">
            <a:alphaModFix/>
          </a:blip>
          <a:stretch>
            <a:fillRect/>
          </a:stretch>
        </p:blipFill>
        <p:spPr>
          <a:xfrm>
            <a:off x="5754723" y="1554347"/>
            <a:ext cx="5390675" cy="1670550"/>
          </a:xfrm>
          <a:prstGeom prst="rect">
            <a:avLst/>
          </a:prstGeom>
          <a:noFill/>
          <a:ln>
            <a:noFill/>
          </a:ln>
        </p:spPr>
      </p:pic>
      <p:sp>
        <p:nvSpPr>
          <p:cNvPr id="366" name="Google Shape;366;g29e4f45b6c1_0_22"/>
          <p:cNvSpPr txBox="1"/>
          <p:nvPr/>
        </p:nvSpPr>
        <p:spPr>
          <a:xfrm>
            <a:off x="6200975" y="3615013"/>
            <a:ext cx="4002000" cy="225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rgbClr val="FF9900"/>
                </a:solidFill>
              </a:rPr>
              <a:t>Features =</a:t>
            </a:r>
            <a:r>
              <a:rPr lang="en-US" sz="1500">
                <a:solidFill>
                  <a:schemeClr val="dk1"/>
                </a:solidFill>
              </a:rPr>
              <a:t> </a:t>
            </a:r>
            <a:r>
              <a:rPr lang="en-US" sz="1500">
                <a:solidFill>
                  <a:schemeClr val="dk1"/>
                </a:solidFill>
              </a:rPr>
              <a:t>['recoveries', 'int_rate', 'dti', 'sub_grade', 'avg_cur_bal', 'tot_cur_bal', 'revol_bal', 'bc_util', 'revol_util', 'annual_inc', 'installment', 'total_acc', 'grade', 'funded_amnt_inv', 'funded_amnt', 'total_bal_il', 'loan_amnt', 'all_util', 'open_acc', 'num_sats']</a:t>
            </a:r>
            <a:endParaRPr sz="1500">
              <a:solidFill>
                <a:schemeClr val="dk1"/>
              </a:solidFill>
            </a:endParaRPr>
          </a:p>
          <a:p>
            <a:pPr indent="0" lvl="0" marL="50800" marR="12700" rtl="0" algn="l">
              <a:lnSpc>
                <a:spcPct val="115000"/>
              </a:lnSpc>
              <a:spcBef>
                <a:spcPts val="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US" sz="1500">
                <a:solidFill>
                  <a:schemeClr val="dk1"/>
                </a:solidFill>
              </a:rPr>
              <a:t>Top 20 features based on RF Gini score</a:t>
            </a:r>
            <a:endParaRPr b="1" sz="1500">
              <a:solidFill>
                <a:schemeClr val="dk1"/>
              </a:solidFill>
            </a:endParaRPr>
          </a:p>
        </p:txBody>
      </p:sp>
      <p:pic>
        <p:nvPicPr>
          <p:cNvPr id="367" name="Google Shape;367;g29e4f45b6c1_0_22"/>
          <p:cNvPicPr preferRelativeResize="0"/>
          <p:nvPr/>
        </p:nvPicPr>
        <p:blipFill>
          <a:blip r:embed="rId5">
            <a:alphaModFix/>
          </a:blip>
          <a:stretch>
            <a:fillRect/>
          </a:stretch>
        </p:blipFill>
        <p:spPr>
          <a:xfrm>
            <a:off x="561825" y="2610125"/>
            <a:ext cx="4596450" cy="3111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2621f1e3dc7_1_0"/>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Summary</a:t>
            </a:r>
            <a:endParaRPr/>
          </a:p>
        </p:txBody>
      </p:sp>
      <p:pic>
        <p:nvPicPr>
          <p:cNvPr id="374" name="Google Shape;374;g2621f1e3dc7_1_0"/>
          <p:cNvPicPr preferRelativeResize="0"/>
          <p:nvPr/>
        </p:nvPicPr>
        <p:blipFill>
          <a:blip r:embed="rId3">
            <a:alphaModFix/>
          </a:blip>
          <a:stretch>
            <a:fillRect/>
          </a:stretch>
        </p:blipFill>
        <p:spPr>
          <a:xfrm>
            <a:off x="660625" y="1610174"/>
            <a:ext cx="10723299" cy="3913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621f1e3dc7_0_16"/>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381" name="Google Shape;381;g2621f1e3dc7_0_16"/>
          <p:cNvSpPr txBox="1"/>
          <p:nvPr>
            <p:ph idx="1" type="body"/>
          </p:nvPr>
        </p:nvSpPr>
        <p:spPr>
          <a:xfrm>
            <a:off x="914400" y="1196975"/>
            <a:ext cx="10866300" cy="5512800"/>
          </a:xfrm>
          <a:prstGeom prst="rect">
            <a:avLst/>
          </a:prstGeom>
        </p:spPr>
        <p:txBody>
          <a:bodyPr anchorCtr="0" anchor="t" bIns="45700" lIns="91425" spcFirstLastPara="1" rIns="91425" wrap="square" tIns="45700">
            <a:normAutofit fontScale="55000"/>
          </a:bodyPr>
          <a:lstStyle/>
          <a:p>
            <a:pPr indent="-335946" lvl="0" marL="457200" rtl="0" algn="l">
              <a:lnSpc>
                <a:spcPct val="150000"/>
              </a:lnSpc>
              <a:spcBef>
                <a:spcPts val="1000"/>
              </a:spcBef>
              <a:spcAft>
                <a:spcPts val="0"/>
              </a:spcAft>
              <a:buClr>
                <a:schemeClr val="dk1"/>
              </a:buClr>
              <a:buSzPct val="100000"/>
              <a:buChar char="▪"/>
            </a:pPr>
            <a:r>
              <a:rPr lang="en-US" sz="3073"/>
              <a:t>(98.89%) Very high precision means that when the model predicts a loan default, it is likely to be correct. However, the recall (67.22%) is relatively lower, indicating that the model may miss some actual loan defaults.</a:t>
            </a:r>
            <a:endParaRPr sz="3073"/>
          </a:p>
          <a:p>
            <a:pPr indent="-335946" lvl="0" marL="457200" rtl="0" algn="l">
              <a:lnSpc>
                <a:spcPct val="150000"/>
              </a:lnSpc>
              <a:spcBef>
                <a:spcPts val="0"/>
              </a:spcBef>
              <a:spcAft>
                <a:spcPts val="0"/>
              </a:spcAft>
              <a:buSzPct val="100000"/>
              <a:buChar char="▪"/>
            </a:pPr>
            <a:r>
              <a:rPr lang="en-US" sz="3073"/>
              <a:t>High overall accuracy (93.37)</a:t>
            </a:r>
            <a:endParaRPr sz="3073"/>
          </a:p>
          <a:p>
            <a:pPr indent="-335946" lvl="0" marL="457200" rtl="0" algn="l">
              <a:lnSpc>
                <a:spcPct val="150000"/>
              </a:lnSpc>
              <a:spcBef>
                <a:spcPts val="0"/>
              </a:spcBef>
              <a:spcAft>
                <a:spcPts val="0"/>
              </a:spcAft>
              <a:buSzPct val="100000"/>
              <a:buChar char="▪"/>
            </a:pPr>
            <a:r>
              <a:rPr lang="en-US" sz="3073"/>
              <a:t>Low False Positives: Predicting a loan default when it doesn't happen can lead to unnecessary actions like denying a loan to a creditworthy individual, potentially harming customer relationships and business growth.</a:t>
            </a:r>
            <a:endParaRPr sz="3073"/>
          </a:p>
          <a:p>
            <a:pPr indent="-335946" lvl="0" marL="457200" rtl="0" algn="l">
              <a:lnSpc>
                <a:spcPct val="150000"/>
              </a:lnSpc>
              <a:spcBef>
                <a:spcPts val="0"/>
              </a:spcBef>
              <a:spcAft>
                <a:spcPts val="0"/>
              </a:spcAft>
              <a:buSzPct val="100000"/>
              <a:buChar char="▪"/>
            </a:pPr>
            <a:r>
              <a:rPr lang="en-US" sz="3073"/>
              <a:t>High False Negatives : Missing an actual loan default can have severe financial consequences for the lending institution, including losses and increased default risk.</a:t>
            </a:r>
            <a:endParaRPr sz="3073"/>
          </a:p>
          <a:p>
            <a:pPr indent="-335946" lvl="0" marL="457200" rtl="0" algn="l">
              <a:lnSpc>
                <a:spcPct val="150000"/>
              </a:lnSpc>
              <a:spcBef>
                <a:spcPts val="0"/>
              </a:spcBef>
              <a:spcAft>
                <a:spcPts val="0"/>
              </a:spcAft>
              <a:buSzPct val="100000"/>
              <a:buChar char="▪"/>
            </a:pPr>
            <a:r>
              <a:rPr lang="en-US" sz="3073"/>
              <a:t>Precision vs. Recall Trade-off: Depending on the business objectives and the tolerance for false positives and false negatives, you may choose a model that balances precision and recall. For instance, a conservative approach might prioritize precision to avoid making incorrect decisions at the expense of potentially missing some defaults.</a:t>
            </a:r>
            <a:endParaRPr sz="3073"/>
          </a:p>
          <a:p>
            <a:pPr indent="-335946" lvl="0" marL="457200" rtl="0" algn="l">
              <a:lnSpc>
                <a:spcPct val="150000"/>
              </a:lnSpc>
              <a:spcBef>
                <a:spcPts val="0"/>
              </a:spcBef>
              <a:spcAft>
                <a:spcPts val="0"/>
              </a:spcAft>
              <a:buSzPct val="100000"/>
              <a:buChar char="▪"/>
            </a:pPr>
            <a:r>
              <a:rPr lang="en-US" sz="3073"/>
              <a:t>In practice, the choice of model depends on the specific risk tolerance, cost considerations, and the business impact of false positives and false negatives in the context of loan default prediction. </a:t>
            </a:r>
            <a:endParaRPr sz="3073"/>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8cda2df631_1_0"/>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Review</a:t>
            </a:r>
            <a:endParaRPr/>
          </a:p>
        </p:txBody>
      </p:sp>
      <p:sp>
        <p:nvSpPr>
          <p:cNvPr id="139" name="Google Shape;139;g28cda2df631_1_0"/>
          <p:cNvSpPr txBox="1"/>
          <p:nvPr>
            <p:ph idx="1" type="body"/>
          </p:nvPr>
        </p:nvSpPr>
        <p:spPr>
          <a:xfrm>
            <a:off x="914402" y="1196976"/>
            <a:ext cx="103632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2550"/>
          </a:p>
          <a:p>
            <a:pPr indent="0" lvl="0" marL="0" rtl="0" algn="l">
              <a:spcBef>
                <a:spcPts val="1000"/>
              </a:spcBef>
              <a:spcAft>
                <a:spcPts val="0"/>
              </a:spcAft>
              <a:buNone/>
            </a:pPr>
            <a:r>
              <a:rPr lang="en-US" sz="2550"/>
              <a:t>In recent years, the application of machine learning algorithms to predict loan defaults has gained significant attention due to their potential to enhance predictive accuracy and risk assessment.</a:t>
            </a:r>
            <a:endParaRPr sz="2550"/>
          </a:p>
          <a:p>
            <a:pPr indent="0" lvl="0" marL="0" rtl="0" algn="l">
              <a:spcBef>
                <a:spcPts val="1000"/>
              </a:spcBef>
              <a:spcAft>
                <a:spcPts val="0"/>
              </a:spcAft>
              <a:buNone/>
            </a:pPr>
            <a:r>
              <a:t/>
            </a:r>
            <a:endParaRPr sz="2550"/>
          </a:p>
          <a:p>
            <a:pPr indent="0" lvl="0" marL="0" rtl="0" algn="l">
              <a:spcBef>
                <a:spcPts val="1000"/>
              </a:spcBef>
              <a:spcAft>
                <a:spcPts val="0"/>
              </a:spcAft>
              <a:buNone/>
            </a:pPr>
            <a:r>
              <a:rPr lang="en-US" sz="2550"/>
              <a:t> Some relevant studies and literature on loan default prediction: </a:t>
            </a:r>
            <a:endParaRPr sz="2550"/>
          </a:p>
          <a:p>
            <a:pPr indent="-390525" lvl="0" marL="457200" rtl="0" algn="l">
              <a:spcBef>
                <a:spcPts val="1000"/>
              </a:spcBef>
              <a:spcAft>
                <a:spcPts val="0"/>
              </a:spcAft>
              <a:buSzPts val="2550"/>
              <a:buChar char="▪"/>
            </a:pPr>
            <a:r>
              <a:rPr lang="en-US" sz="2550"/>
              <a:t>“A study on predicting loan default based on the random forest algorithm” by Lin Zhu et al. (2019).</a:t>
            </a:r>
            <a:endParaRPr sz="2550"/>
          </a:p>
          <a:p>
            <a:pPr indent="-390525" lvl="0" marL="457200" rtl="0" algn="l">
              <a:spcBef>
                <a:spcPts val="0"/>
              </a:spcBef>
              <a:spcAft>
                <a:spcPts val="0"/>
              </a:spcAft>
              <a:buSzPts val="2550"/>
              <a:buChar char="▪"/>
            </a:pPr>
            <a:r>
              <a:rPr lang="en-US" sz="2550"/>
              <a:t>“Loan Default Prediction Using Machine Learning Techniques” by E. Praynlin et al. (2023).</a:t>
            </a:r>
            <a:endParaRPr sz="255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29de45833de_0_30"/>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Fairness Evaluation</a:t>
            </a:r>
            <a:endParaRPr/>
          </a:p>
        </p:txBody>
      </p:sp>
      <p:sp>
        <p:nvSpPr>
          <p:cNvPr id="388" name="Google Shape;388;g29de45833de_0_30"/>
          <p:cNvSpPr txBox="1"/>
          <p:nvPr>
            <p:ph idx="1" type="body"/>
          </p:nvPr>
        </p:nvSpPr>
        <p:spPr>
          <a:xfrm>
            <a:off x="914402" y="1196976"/>
            <a:ext cx="10363200" cy="4983300"/>
          </a:xfrm>
          <a:prstGeom prst="rect">
            <a:avLst/>
          </a:prstGeom>
        </p:spPr>
        <p:txBody>
          <a:bodyPr anchorCtr="0" anchor="t" bIns="45700" lIns="91425" spcFirstLastPara="1" rIns="91425" wrap="square" tIns="45700">
            <a:normAutofit/>
          </a:bodyPr>
          <a:lstStyle/>
          <a:p>
            <a:pPr indent="-390525" lvl="0" marL="457200" rtl="0" algn="l">
              <a:lnSpc>
                <a:spcPct val="150000"/>
              </a:lnSpc>
              <a:spcBef>
                <a:spcPts val="1000"/>
              </a:spcBef>
              <a:spcAft>
                <a:spcPts val="0"/>
              </a:spcAft>
              <a:buSzPts val="2550"/>
              <a:buChar char="▪"/>
            </a:pPr>
            <a:r>
              <a:rPr lang="en-US" sz="2550"/>
              <a:t>Fairness in ML refers to treating everyone justly without bias, avoiding discrimination based on sensitive features.</a:t>
            </a:r>
            <a:endParaRPr sz="2550"/>
          </a:p>
          <a:p>
            <a:pPr indent="-390525" lvl="0" marL="457200" rtl="0" algn="l">
              <a:lnSpc>
                <a:spcPct val="150000"/>
              </a:lnSpc>
              <a:spcBef>
                <a:spcPts val="0"/>
              </a:spcBef>
              <a:spcAft>
                <a:spcPts val="0"/>
              </a:spcAft>
              <a:buClr>
                <a:schemeClr val="dk1"/>
              </a:buClr>
              <a:buSzPts val="2550"/>
              <a:buChar char="▪"/>
            </a:pPr>
            <a:r>
              <a:rPr lang="en-US" sz="2550">
                <a:solidFill>
                  <a:schemeClr val="dk1"/>
                </a:solidFill>
                <a:highlight>
                  <a:schemeClr val="lt1"/>
                </a:highlight>
              </a:rPr>
              <a:t>Fairness is </a:t>
            </a:r>
            <a:r>
              <a:rPr lang="en-US" sz="2550">
                <a:solidFill>
                  <a:schemeClr val="dk1"/>
                </a:solidFill>
                <a:highlight>
                  <a:schemeClr val="lt1"/>
                </a:highlight>
              </a:rPr>
              <a:t>crucial</a:t>
            </a:r>
            <a:r>
              <a:rPr lang="en-US" sz="2550">
                <a:solidFill>
                  <a:schemeClr val="dk1"/>
                </a:solidFill>
                <a:highlight>
                  <a:schemeClr val="lt1"/>
                </a:highlight>
              </a:rPr>
              <a:t> for responsible AI to prevent biased models from creating discriminatory outcomes &amp; worsening social inequalities.</a:t>
            </a:r>
            <a:endParaRPr sz="2550">
              <a:solidFill>
                <a:schemeClr val="dk1"/>
              </a:solidFill>
              <a:highlight>
                <a:schemeClr val="lt1"/>
              </a:highlight>
            </a:endParaRPr>
          </a:p>
          <a:p>
            <a:pPr indent="-390525" lvl="0" marL="457200" rtl="0" algn="l">
              <a:lnSpc>
                <a:spcPct val="150000"/>
              </a:lnSpc>
              <a:spcBef>
                <a:spcPts val="0"/>
              </a:spcBef>
              <a:spcAft>
                <a:spcPts val="0"/>
              </a:spcAft>
              <a:buClr>
                <a:schemeClr val="dk1"/>
              </a:buClr>
              <a:buSzPts val="2550"/>
              <a:buChar char="▪"/>
            </a:pPr>
            <a:r>
              <a:rPr lang="en-US" sz="2550">
                <a:solidFill>
                  <a:schemeClr val="dk1"/>
                </a:solidFill>
                <a:highlight>
                  <a:schemeClr val="lt1"/>
                </a:highlight>
              </a:rPr>
              <a:t>Thus, evaluating a model goes beyond measuring its accuracy and assessing potential biases in predictions becomes essential.</a:t>
            </a:r>
            <a:endParaRPr sz="2550">
              <a:solidFill>
                <a:srgbClr val="ECECF1"/>
              </a:solidFill>
              <a:highlight>
                <a:srgbClr val="343541"/>
              </a:highlight>
            </a:endParaRPr>
          </a:p>
          <a:p>
            <a:pPr indent="0" lvl="0" marL="0" rtl="0" algn="l">
              <a:spcBef>
                <a:spcPts val="10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29de45833de_0_111"/>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Fairness Evaluation (Methodology)</a:t>
            </a:r>
            <a:endParaRPr/>
          </a:p>
        </p:txBody>
      </p:sp>
      <p:sp>
        <p:nvSpPr>
          <p:cNvPr id="395" name="Google Shape;395;g29de45833de_0_111"/>
          <p:cNvSpPr txBox="1"/>
          <p:nvPr>
            <p:ph idx="1" type="body"/>
          </p:nvPr>
        </p:nvSpPr>
        <p:spPr>
          <a:xfrm>
            <a:off x="914400" y="1196975"/>
            <a:ext cx="10941000" cy="5406900"/>
          </a:xfrm>
          <a:prstGeom prst="rect">
            <a:avLst/>
          </a:prstGeom>
        </p:spPr>
        <p:txBody>
          <a:bodyPr anchorCtr="0" anchor="t" bIns="45700" lIns="91425" spcFirstLastPara="1" rIns="91425" wrap="square" tIns="45700">
            <a:noAutofit/>
          </a:bodyPr>
          <a:lstStyle/>
          <a:p>
            <a:pPr indent="-390525" lvl="0" marL="457200" rtl="0" algn="l">
              <a:lnSpc>
                <a:spcPct val="115000"/>
              </a:lnSpc>
              <a:spcBef>
                <a:spcPts val="1000"/>
              </a:spcBef>
              <a:spcAft>
                <a:spcPts val="0"/>
              </a:spcAft>
              <a:buClr>
                <a:schemeClr val="dk1"/>
              </a:buClr>
              <a:buSzPts val="2550"/>
              <a:buFont typeface="Calibri"/>
              <a:buChar char="▪"/>
            </a:pPr>
            <a:r>
              <a:rPr lang="en-US" sz="2550">
                <a:solidFill>
                  <a:schemeClr val="dk1"/>
                </a:solidFill>
              </a:rPr>
              <a:t>We introduced a bias variable for each dataset row, randomly assigned based on a binary probability distribution, but it's not used in training.</a:t>
            </a:r>
            <a:endParaRPr sz="2550">
              <a:solidFill>
                <a:schemeClr val="dk1"/>
              </a:solidFill>
            </a:endParaRPr>
          </a:p>
          <a:p>
            <a:pPr indent="-390525" lvl="0" marL="457200" rtl="0" algn="l">
              <a:lnSpc>
                <a:spcPct val="115000"/>
              </a:lnSpc>
              <a:spcBef>
                <a:spcPts val="0"/>
              </a:spcBef>
              <a:spcAft>
                <a:spcPts val="0"/>
              </a:spcAft>
              <a:buClr>
                <a:schemeClr val="dk1"/>
              </a:buClr>
              <a:buSzPts val="2550"/>
              <a:buFont typeface="Calibri"/>
              <a:buChar char="▪"/>
            </a:pPr>
            <a:r>
              <a:rPr lang="en-US" sz="2550">
                <a:solidFill>
                  <a:schemeClr val="dk1"/>
                </a:solidFill>
              </a:rPr>
              <a:t>For defaulted loans (class 1), bias is set with a 65% chance of being 0; for non-defaulted loans (class 0), it's assigned with a 35% chance of being 0.</a:t>
            </a:r>
            <a:endParaRPr sz="2550">
              <a:solidFill>
                <a:schemeClr val="dk1"/>
              </a:solidFill>
            </a:endParaRPr>
          </a:p>
          <a:p>
            <a:pPr indent="-390525" lvl="0" marL="457200" rtl="0" algn="l">
              <a:lnSpc>
                <a:spcPct val="115000"/>
              </a:lnSpc>
              <a:spcBef>
                <a:spcPts val="0"/>
              </a:spcBef>
              <a:spcAft>
                <a:spcPts val="0"/>
              </a:spcAft>
              <a:buClr>
                <a:schemeClr val="dk1"/>
              </a:buClr>
              <a:buSzPts val="2550"/>
              <a:buFont typeface="Calibri"/>
              <a:buChar char="▪"/>
            </a:pPr>
            <a:r>
              <a:rPr lang="en-US" sz="2550">
                <a:solidFill>
                  <a:schemeClr val="dk1"/>
                </a:solidFill>
              </a:rPr>
              <a:t>After model training, we compute metrics, like Demographic Parity, Equalized Odds etc. focusing on parity between privileged (bias_variable = 1) and non-privileged groups.</a:t>
            </a:r>
            <a:endParaRPr sz="2550">
              <a:solidFill>
                <a:schemeClr val="dk1"/>
              </a:solidFill>
            </a:endParaRPr>
          </a:p>
          <a:p>
            <a:pPr indent="-390525" lvl="0" marL="457200" rtl="0" algn="l">
              <a:lnSpc>
                <a:spcPct val="115000"/>
              </a:lnSpc>
              <a:spcBef>
                <a:spcPts val="0"/>
              </a:spcBef>
              <a:spcAft>
                <a:spcPts val="0"/>
              </a:spcAft>
              <a:buClr>
                <a:schemeClr val="dk1"/>
              </a:buClr>
              <a:buSzPts val="2550"/>
              <a:buFont typeface="Calibri"/>
              <a:buChar char="▪"/>
            </a:pPr>
            <a:r>
              <a:rPr lang="en-US" sz="2550">
                <a:solidFill>
                  <a:schemeClr val="dk1"/>
                </a:solidFill>
              </a:rPr>
              <a:t>Fairness is checked by aiming for metric ratios close to 0 for different groups. Significantly above or below 0 may indicate bias, prompting a closer examination.</a:t>
            </a:r>
            <a:endParaRPr sz="2550">
              <a:solidFill>
                <a:schemeClr val="dk1"/>
              </a:solidFill>
            </a:endParaRPr>
          </a:p>
          <a:p>
            <a:pPr indent="0" lvl="0" marL="0" rtl="0" algn="l">
              <a:spcBef>
                <a:spcPts val="10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29e4f45b6c1_0_35"/>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Fairness Evaluation</a:t>
            </a:r>
            <a:endParaRPr/>
          </a:p>
        </p:txBody>
      </p:sp>
      <p:sp>
        <p:nvSpPr>
          <p:cNvPr id="402" name="Google Shape;402;g29e4f45b6c1_0_35"/>
          <p:cNvSpPr txBox="1"/>
          <p:nvPr>
            <p:ph idx="1" type="body"/>
          </p:nvPr>
        </p:nvSpPr>
        <p:spPr>
          <a:xfrm>
            <a:off x="914402" y="1196976"/>
            <a:ext cx="103632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Fairness Metrics</a:t>
            </a:r>
            <a:endParaRPr/>
          </a:p>
          <a:p>
            <a:pPr indent="-406400" lvl="0" marL="457200" rtl="0" algn="l">
              <a:lnSpc>
                <a:spcPct val="115000"/>
              </a:lnSpc>
              <a:spcBef>
                <a:spcPts val="1000"/>
              </a:spcBef>
              <a:spcAft>
                <a:spcPts val="0"/>
              </a:spcAft>
              <a:buSzPts val="2800"/>
              <a:buChar char="▪"/>
            </a:pPr>
            <a:r>
              <a:rPr b="1" lang="en-US" sz="2000">
                <a:solidFill>
                  <a:srgbClr val="212121"/>
                </a:solidFill>
                <a:highlight>
                  <a:schemeClr val="lt1"/>
                </a:highlight>
              </a:rPr>
              <a:t>Demographic Parity Difference :</a:t>
            </a:r>
            <a:r>
              <a:rPr b="1" lang="en-US" sz="2000">
                <a:solidFill>
                  <a:schemeClr val="dk1"/>
                </a:solidFill>
                <a:highlight>
                  <a:schemeClr val="lt1"/>
                </a:highlight>
              </a:rPr>
              <a:t> </a:t>
            </a:r>
            <a:r>
              <a:rPr lang="en-US" sz="2500">
                <a:solidFill>
                  <a:schemeClr val="dk1"/>
                </a:solidFill>
                <a:highlight>
                  <a:schemeClr val="lt1"/>
                </a:highlight>
              </a:rPr>
              <a:t>A measure in fairness evaluation that assesses the difference in positive outcome rates between different classes, aiming for equal representation.</a:t>
            </a:r>
            <a:endParaRPr b="1" sz="2500">
              <a:solidFill>
                <a:schemeClr val="dk1"/>
              </a:solidFill>
              <a:highlight>
                <a:schemeClr val="lt1"/>
              </a:highlight>
            </a:endParaRPr>
          </a:p>
          <a:p>
            <a:pPr indent="-355600" lvl="0" marL="457200" rtl="0" algn="l">
              <a:lnSpc>
                <a:spcPct val="115000"/>
              </a:lnSpc>
              <a:spcBef>
                <a:spcPts val="0"/>
              </a:spcBef>
              <a:spcAft>
                <a:spcPts val="0"/>
              </a:spcAft>
              <a:buClr>
                <a:srgbClr val="212121"/>
              </a:buClr>
              <a:buSzPts val="2000"/>
              <a:buChar char="▪"/>
            </a:pPr>
            <a:r>
              <a:rPr b="1" lang="en-US" sz="2000">
                <a:solidFill>
                  <a:schemeClr val="dk1"/>
                </a:solidFill>
                <a:highlight>
                  <a:schemeClr val="lt1"/>
                </a:highlight>
              </a:rPr>
              <a:t>Equalized Odds Difference : </a:t>
            </a:r>
            <a:r>
              <a:rPr lang="en-US" sz="2550">
                <a:solidFill>
                  <a:schemeClr val="dk1"/>
                </a:solidFill>
                <a:highlight>
                  <a:schemeClr val="lt1"/>
                </a:highlight>
              </a:rPr>
              <a:t>An evaluation metric in fairness assessment that measures the difference in error rates between privileged and unprivileged groups, ensuring equal opportu</a:t>
            </a:r>
            <a:r>
              <a:rPr lang="en-US" sz="2550">
                <a:solidFill>
                  <a:schemeClr val="dk1"/>
                </a:solidFill>
              </a:rPr>
              <a:t>nities for favorable and unfavorable outcomes.</a:t>
            </a:r>
            <a:endParaRPr b="1" sz="255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29de45833de_0_121"/>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Fairness Evaluation (Results)</a:t>
            </a:r>
            <a:endParaRPr/>
          </a:p>
        </p:txBody>
      </p:sp>
      <p:sp>
        <p:nvSpPr>
          <p:cNvPr id="409" name="Google Shape;409;g29de45833de_0_121"/>
          <p:cNvSpPr txBox="1"/>
          <p:nvPr>
            <p:ph idx="1" type="body"/>
          </p:nvPr>
        </p:nvSpPr>
        <p:spPr>
          <a:xfrm>
            <a:off x="914402" y="1196976"/>
            <a:ext cx="10363200" cy="49833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1000"/>
              </a:spcBef>
              <a:spcAft>
                <a:spcPts val="0"/>
              </a:spcAft>
              <a:buClr>
                <a:schemeClr val="dk1"/>
              </a:buClr>
              <a:buSzPts val="2000"/>
              <a:buFont typeface="Calibri"/>
              <a:buChar char="▪"/>
            </a:pPr>
            <a:r>
              <a:rPr b="1" lang="en-US" sz="2000">
                <a:solidFill>
                  <a:srgbClr val="212121"/>
                </a:solidFill>
                <a:highlight>
                  <a:srgbClr val="FFFFFF"/>
                </a:highlight>
              </a:rPr>
              <a:t>Demographic Parity Difference (0.1463):</a:t>
            </a:r>
            <a:r>
              <a:rPr lang="en-US" sz="2000">
                <a:solidFill>
                  <a:srgbClr val="212121"/>
                </a:solidFill>
                <a:highlight>
                  <a:srgbClr val="FFFFFF"/>
                </a:highlight>
              </a:rPr>
              <a:t> This value indicates the difference in the rate of positive predictions between the two groups (0 and 1 in your bias_variable). Our results suggests a moderate disparity, with one group receiving positive outcomes at a rate approximately 14.63% higher than the other. This can imply a potential bias in how the model treats different groups.</a:t>
            </a:r>
            <a:endParaRPr sz="2000">
              <a:solidFill>
                <a:srgbClr val="212121"/>
              </a:solidFill>
              <a:highlight>
                <a:srgbClr val="FFFFFF"/>
              </a:highlight>
            </a:endParaRPr>
          </a:p>
          <a:p>
            <a:pPr indent="-355600" lvl="0" marL="457200" rtl="0" algn="l">
              <a:lnSpc>
                <a:spcPct val="115000"/>
              </a:lnSpc>
              <a:spcBef>
                <a:spcPts val="0"/>
              </a:spcBef>
              <a:spcAft>
                <a:spcPts val="0"/>
              </a:spcAft>
              <a:buClr>
                <a:srgbClr val="212121"/>
              </a:buClr>
              <a:buSzPts val="2000"/>
              <a:buFont typeface="Roboto"/>
              <a:buChar char="▪"/>
            </a:pPr>
            <a:r>
              <a:rPr b="1" lang="en-US" sz="2000">
                <a:solidFill>
                  <a:srgbClr val="212121"/>
                </a:solidFill>
                <a:highlight>
                  <a:srgbClr val="FFFFFF"/>
                </a:highlight>
              </a:rPr>
              <a:t>Equalized Odds Difference (0.0182)</a:t>
            </a:r>
            <a:r>
              <a:rPr lang="en-US" sz="2000">
                <a:solidFill>
                  <a:srgbClr val="212121"/>
                </a:solidFill>
                <a:highlight>
                  <a:srgbClr val="FFFFFF"/>
                </a:highlight>
              </a:rPr>
              <a:t>: This metric measures the difference in both false positive rates (FPR) and false negative rates (FNR) between groups. A lower value, like 0.0182, indicates that both FPR and FNR are relatively similar across groups, suggesting that the model is more fair in terms of both false alarms and correctly identified positive cases.</a:t>
            </a:r>
            <a:endParaRPr sz="2000">
              <a:solidFill>
                <a:srgbClr val="212121"/>
              </a:solidFill>
              <a:highlight>
                <a:srgbClr val="FFFFFF"/>
              </a:highlight>
            </a:endParaRPr>
          </a:p>
          <a:p>
            <a:pPr indent="-355600" lvl="0" marL="457200" rtl="0" algn="l">
              <a:lnSpc>
                <a:spcPct val="115000"/>
              </a:lnSpc>
              <a:spcBef>
                <a:spcPts val="0"/>
              </a:spcBef>
              <a:spcAft>
                <a:spcPts val="0"/>
              </a:spcAft>
              <a:buClr>
                <a:srgbClr val="212121"/>
              </a:buClr>
              <a:buSzPts val="2000"/>
              <a:buFont typeface="Roboto"/>
              <a:buChar char="▪"/>
            </a:pPr>
            <a:r>
              <a:rPr b="1" lang="en-US" sz="2000">
                <a:solidFill>
                  <a:srgbClr val="212121"/>
                </a:solidFill>
                <a:highlight>
                  <a:srgbClr val="FFFFFF"/>
                </a:highlight>
              </a:rPr>
              <a:t>True Positive Rate (TPR)</a:t>
            </a:r>
            <a:r>
              <a:rPr lang="en-US" sz="2000">
                <a:solidFill>
                  <a:srgbClr val="212121"/>
                </a:solidFill>
                <a:highlight>
                  <a:srgbClr val="FFFFFF"/>
                </a:highlight>
              </a:rPr>
              <a:t>: Group 0 has a TPR of 0.6981, and </a:t>
            </a:r>
            <a:r>
              <a:rPr lang="en-US" sz="2000">
                <a:solidFill>
                  <a:srgbClr val="212121"/>
                </a:solidFill>
                <a:highlight>
                  <a:srgbClr val="FFFFFF"/>
                </a:highlight>
              </a:rPr>
              <a:t>Group 1 has a TPR of 0.6799</a:t>
            </a:r>
            <a:r>
              <a:rPr lang="en-US" sz="2000">
                <a:solidFill>
                  <a:srgbClr val="212121"/>
                </a:solidFill>
                <a:highlight>
                  <a:srgbClr val="FFFFFF"/>
                </a:highlight>
              </a:rPr>
              <a:t>. These values are relatively close, indicating that both groups have a similar likelihood of being correctly identified as positive by the model. </a:t>
            </a:r>
            <a:endParaRPr sz="2000">
              <a:solidFill>
                <a:srgbClr val="212121"/>
              </a:solidFill>
              <a:highlight>
                <a:srgbClr val="FFFFFF"/>
              </a:highlight>
            </a:endParaRPr>
          </a:p>
          <a:p>
            <a:pPr indent="-355600" lvl="0" marL="457200" rtl="0" algn="l">
              <a:lnSpc>
                <a:spcPct val="115000"/>
              </a:lnSpc>
              <a:spcBef>
                <a:spcPts val="0"/>
              </a:spcBef>
              <a:spcAft>
                <a:spcPts val="0"/>
              </a:spcAft>
              <a:buClr>
                <a:srgbClr val="212121"/>
              </a:buClr>
              <a:buSzPts val="2000"/>
              <a:buFont typeface="Roboto"/>
              <a:buChar char="▪"/>
            </a:pPr>
            <a:r>
              <a:rPr b="1" lang="en-US" sz="2000">
                <a:solidFill>
                  <a:srgbClr val="212121"/>
                </a:solidFill>
                <a:highlight>
                  <a:srgbClr val="FFFFFF"/>
                </a:highlight>
              </a:rPr>
              <a:t>False Positive Rate (FPR)</a:t>
            </a:r>
            <a:r>
              <a:rPr lang="en-US" sz="2000">
                <a:solidFill>
                  <a:srgbClr val="212121"/>
                </a:solidFill>
                <a:highlight>
                  <a:srgbClr val="FFFFFF"/>
                </a:highlight>
              </a:rPr>
              <a:t>: Group 0 has an FPR of 0.0088, while Group 1 has a significantly lower FPR of 0.0001. This suggests that Group 0 is more likely to experience false alarms compared to Group 1. </a:t>
            </a:r>
            <a:endParaRPr sz="2000">
              <a:solidFill>
                <a:srgbClr val="212121"/>
              </a:solidFill>
              <a:highlight>
                <a:srgbClr val="FFFFFF"/>
              </a:highlight>
            </a:endParaRPr>
          </a:p>
          <a:p>
            <a:pPr indent="0" lvl="0" marL="0" rtl="0" algn="l">
              <a:spcBef>
                <a:spcPts val="10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9e4ab157dd_0_6"/>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Contributions</a:t>
            </a:r>
            <a:endParaRPr/>
          </a:p>
        </p:txBody>
      </p:sp>
      <p:sp>
        <p:nvSpPr>
          <p:cNvPr id="416" name="Google Shape;416;g29e4ab157dd_0_6"/>
          <p:cNvSpPr txBox="1"/>
          <p:nvPr>
            <p:ph idx="1" type="body"/>
          </p:nvPr>
        </p:nvSpPr>
        <p:spPr>
          <a:xfrm>
            <a:off x="819875" y="1196975"/>
            <a:ext cx="10457700" cy="4983300"/>
          </a:xfrm>
          <a:prstGeom prst="rect">
            <a:avLst/>
          </a:prstGeom>
        </p:spPr>
        <p:txBody>
          <a:bodyPr anchorCtr="0" anchor="t" bIns="45700" lIns="91425" spcFirstLastPara="1" rIns="91425" wrap="square" tIns="45700">
            <a:normAutofit fontScale="77500"/>
          </a:bodyPr>
          <a:lstStyle/>
          <a:p>
            <a:pPr indent="-366395" lvl="0" marL="457200" rtl="0" algn="l">
              <a:lnSpc>
                <a:spcPct val="200000"/>
              </a:lnSpc>
              <a:spcBef>
                <a:spcPts val="1000"/>
              </a:spcBef>
              <a:spcAft>
                <a:spcPts val="0"/>
              </a:spcAft>
              <a:buSzPct val="100000"/>
              <a:buChar char="▪"/>
            </a:pPr>
            <a:r>
              <a:rPr b="1" lang="en-US"/>
              <a:t>Ashhar Aziz :</a:t>
            </a:r>
            <a:r>
              <a:rPr lang="en-US"/>
              <a:t> Feature Selection, Logistic Regression, XGboost, Fairness Evaluation, Report</a:t>
            </a:r>
            <a:endParaRPr/>
          </a:p>
          <a:p>
            <a:pPr indent="-366395" lvl="0" marL="457200" rtl="0" algn="l">
              <a:lnSpc>
                <a:spcPct val="200000"/>
              </a:lnSpc>
              <a:spcBef>
                <a:spcPts val="0"/>
              </a:spcBef>
              <a:spcAft>
                <a:spcPts val="0"/>
              </a:spcAft>
              <a:buSzPct val="100000"/>
              <a:buChar char="▪"/>
            </a:pPr>
            <a:r>
              <a:rPr b="1" lang="en-US"/>
              <a:t>Lakshya Goel :</a:t>
            </a:r>
            <a:r>
              <a:rPr lang="en-US"/>
              <a:t> Exploratory Data Analysis, Data Visualization, Data Preprocessing, SVM, AdaBoost, Report</a:t>
            </a:r>
            <a:endParaRPr/>
          </a:p>
          <a:p>
            <a:pPr indent="-366395" lvl="0" marL="457200" rtl="0" algn="l">
              <a:lnSpc>
                <a:spcPct val="200000"/>
              </a:lnSpc>
              <a:spcBef>
                <a:spcPts val="0"/>
              </a:spcBef>
              <a:spcAft>
                <a:spcPts val="0"/>
              </a:spcAft>
              <a:buSzPct val="100000"/>
              <a:buChar char="▪"/>
            </a:pPr>
            <a:r>
              <a:rPr b="1" lang="en-US"/>
              <a:t>Sanmay Sood : </a:t>
            </a:r>
            <a:r>
              <a:rPr lang="en-US"/>
              <a:t>Decision Trees, Random Forest, XGboost, MLP, LightGBM,  Report </a:t>
            </a:r>
            <a:endParaRPr/>
          </a:p>
          <a:p>
            <a:pPr indent="-366395" lvl="0" marL="457200" rtl="0" algn="l">
              <a:lnSpc>
                <a:spcPct val="200000"/>
              </a:lnSpc>
              <a:spcBef>
                <a:spcPts val="0"/>
              </a:spcBef>
              <a:spcAft>
                <a:spcPts val="0"/>
              </a:spcAft>
              <a:buSzPct val="100000"/>
              <a:buChar char="▪"/>
            </a:pPr>
            <a:r>
              <a:rPr b="1" lang="en-US"/>
              <a:t>Srimant Mohanty : </a:t>
            </a:r>
            <a:r>
              <a:rPr lang="en-US"/>
              <a:t>Exploratory Data Analysis, Data Visualization, Data Preprocessing, Fairness Evaluation, Report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g28cfa5ea34f_1_4"/>
          <p:cNvPicPr preferRelativeResize="0"/>
          <p:nvPr/>
        </p:nvPicPr>
        <p:blipFill rotWithShape="1">
          <a:blip r:embed="rId3">
            <a:alphaModFix/>
          </a:blip>
          <a:srcRect b="5731" l="0" r="0" t="0"/>
          <a:stretch/>
        </p:blipFill>
        <p:spPr>
          <a:xfrm>
            <a:off x="1635450" y="1135250"/>
            <a:ext cx="8921100" cy="5478675"/>
          </a:xfrm>
          <a:prstGeom prst="rect">
            <a:avLst/>
          </a:prstGeom>
          <a:noFill/>
          <a:ln cap="flat" cmpd="sng" w="9525">
            <a:solidFill>
              <a:schemeClr val="dk2"/>
            </a:solidFill>
            <a:prstDash val="solid"/>
            <a:round/>
            <a:headEnd len="sm" w="sm" type="none"/>
            <a:tailEnd len="sm" w="sm" type="none"/>
          </a:ln>
        </p:spPr>
      </p:pic>
      <p:pic>
        <p:nvPicPr>
          <p:cNvPr id="146" name="Google Shape;146;g28cfa5ea34f_1_4"/>
          <p:cNvPicPr preferRelativeResize="0"/>
          <p:nvPr/>
        </p:nvPicPr>
        <p:blipFill>
          <a:blip r:embed="rId4">
            <a:alphaModFix/>
          </a:blip>
          <a:stretch>
            <a:fillRect/>
          </a:stretch>
        </p:blipFill>
        <p:spPr>
          <a:xfrm>
            <a:off x="5091113" y="137500"/>
            <a:ext cx="2009775" cy="6667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g28cfa5ea34f_1_17"/>
          <p:cNvPicPr preferRelativeResize="0"/>
          <p:nvPr/>
        </p:nvPicPr>
        <p:blipFill>
          <a:blip r:embed="rId3">
            <a:alphaModFix/>
          </a:blip>
          <a:stretch>
            <a:fillRect/>
          </a:stretch>
        </p:blipFill>
        <p:spPr>
          <a:xfrm>
            <a:off x="1414600" y="1283450"/>
            <a:ext cx="9362800" cy="5136975"/>
          </a:xfrm>
          <a:prstGeom prst="rect">
            <a:avLst/>
          </a:prstGeom>
          <a:noFill/>
          <a:ln cap="flat" cmpd="sng" w="9525">
            <a:solidFill>
              <a:schemeClr val="dk2"/>
            </a:solidFill>
            <a:prstDash val="solid"/>
            <a:round/>
            <a:headEnd len="sm" w="sm" type="none"/>
            <a:tailEnd len="sm" w="sm" type="none"/>
          </a:ln>
        </p:spPr>
      </p:pic>
      <p:pic>
        <p:nvPicPr>
          <p:cNvPr id="153" name="Google Shape;153;g28cfa5ea34f_1_17"/>
          <p:cNvPicPr preferRelativeResize="0"/>
          <p:nvPr/>
        </p:nvPicPr>
        <p:blipFill>
          <a:blip r:embed="rId4">
            <a:alphaModFix/>
          </a:blip>
          <a:stretch>
            <a:fillRect/>
          </a:stretch>
        </p:blipFill>
        <p:spPr>
          <a:xfrm>
            <a:off x="5150325" y="137325"/>
            <a:ext cx="1891325" cy="687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8cda2df631_1_6"/>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Lending Club Loan Dataset</a:t>
            </a:r>
            <a:endParaRPr/>
          </a:p>
        </p:txBody>
      </p:sp>
      <p:sp>
        <p:nvSpPr>
          <p:cNvPr id="160" name="Google Shape;160;g28cda2df631_1_6"/>
          <p:cNvSpPr txBox="1"/>
          <p:nvPr>
            <p:ph idx="1" type="body"/>
          </p:nvPr>
        </p:nvSpPr>
        <p:spPr>
          <a:xfrm>
            <a:off x="370875" y="1287975"/>
            <a:ext cx="11450400" cy="5401500"/>
          </a:xfrm>
          <a:prstGeom prst="rect">
            <a:avLst/>
          </a:prstGeom>
        </p:spPr>
        <p:txBody>
          <a:bodyPr anchorCtr="0" anchor="t" bIns="45700" lIns="91425" spcFirstLastPara="1" rIns="91425" wrap="square" tIns="45700">
            <a:normAutofit fontScale="92500"/>
          </a:bodyPr>
          <a:lstStyle/>
          <a:p>
            <a:pPr indent="-393065" lvl="0" marL="457200" rtl="0" algn="l">
              <a:lnSpc>
                <a:spcPct val="150000"/>
              </a:lnSpc>
              <a:spcBef>
                <a:spcPts val="1000"/>
              </a:spcBef>
              <a:spcAft>
                <a:spcPts val="0"/>
              </a:spcAft>
              <a:buSzPct val="100000"/>
              <a:buChar char="▪"/>
            </a:pPr>
            <a:r>
              <a:rPr lang="en-US"/>
              <a:t>LendingClub is a US peer-to-peer </a:t>
            </a:r>
            <a:r>
              <a:rPr b="1" lang="en-US"/>
              <a:t>lending company</a:t>
            </a:r>
            <a:r>
              <a:rPr lang="en-US"/>
              <a:t>, in California. It contains a </a:t>
            </a:r>
            <a:r>
              <a:rPr b="1" lang="en-US"/>
              <a:t>complete record of all the loans</a:t>
            </a:r>
            <a:r>
              <a:rPr lang="en-US"/>
              <a:t> from 2007 to 2015.</a:t>
            </a:r>
            <a:endParaRPr/>
          </a:p>
          <a:p>
            <a:pPr indent="-393065" lvl="0" marL="457200" rtl="0" algn="l">
              <a:lnSpc>
                <a:spcPct val="150000"/>
              </a:lnSpc>
              <a:spcBef>
                <a:spcPts val="0"/>
              </a:spcBef>
              <a:spcAft>
                <a:spcPts val="0"/>
              </a:spcAft>
              <a:buSzPct val="100000"/>
              <a:buChar char="▪"/>
            </a:pPr>
            <a:r>
              <a:rPr lang="en-US"/>
              <a:t>This dataset offered a heterogeneous view of the loan data.</a:t>
            </a:r>
            <a:endParaRPr/>
          </a:p>
          <a:p>
            <a:pPr indent="-393065" lvl="0" marL="457200" rtl="0" algn="l">
              <a:lnSpc>
                <a:spcPct val="150000"/>
              </a:lnSpc>
              <a:spcBef>
                <a:spcPts val="0"/>
              </a:spcBef>
              <a:spcAft>
                <a:spcPts val="0"/>
              </a:spcAft>
              <a:buSzPct val="100000"/>
              <a:buChar char="▪"/>
            </a:pPr>
            <a:r>
              <a:rPr lang="en-US"/>
              <a:t>It included several critical attributes like </a:t>
            </a:r>
            <a:r>
              <a:rPr b="1" lang="en-US"/>
              <a:t>loan amount</a:t>
            </a:r>
            <a:r>
              <a:rPr lang="en-US"/>
              <a:t>, </a:t>
            </a:r>
            <a:r>
              <a:rPr b="1" lang="en-US"/>
              <a:t>interest rates</a:t>
            </a:r>
            <a:r>
              <a:rPr lang="en-US"/>
              <a:t>, </a:t>
            </a:r>
            <a:r>
              <a:rPr b="1" lang="en-US"/>
              <a:t>employee title</a:t>
            </a:r>
            <a:r>
              <a:rPr lang="en-US"/>
              <a:t>, </a:t>
            </a:r>
            <a:r>
              <a:rPr b="1" lang="en-US"/>
              <a:t>employment years</a:t>
            </a:r>
            <a:r>
              <a:rPr lang="en-US"/>
              <a:t>, </a:t>
            </a:r>
            <a:r>
              <a:rPr b="1" lang="en-US"/>
              <a:t>loan purpose</a:t>
            </a:r>
            <a:r>
              <a:rPr lang="en-US"/>
              <a:t>, and </a:t>
            </a:r>
            <a:r>
              <a:rPr b="1" lang="en-US"/>
              <a:t>credit history</a:t>
            </a:r>
            <a:r>
              <a:rPr lang="en-US"/>
              <a:t>, among others.</a:t>
            </a:r>
            <a:endParaRPr/>
          </a:p>
          <a:p>
            <a:pPr indent="-393065" lvl="0" marL="457200" rtl="0" algn="l">
              <a:lnSpc>
                <a:spcPct val="150000"/>
              </a:lnSpc>
              <a:spcBef>
                <a:spcPts val="0"/>
              </a:spcBef>
              <a:spcAft>
                <a:spcPts val="0"/>
              </a:spcAft>
              <a:buSzPct val="100000"/>
              <a:buChar char="▪"/>
            </a:pPr>
            <a:r>
              <a:rPr b="1" lang="en-US"/>
              <a:t>Huge Dataset</a:t>
            </a:r>
            <a:r>
              <a:rPr lang="en-US"/>
              <a:t>: An extensive </a:t>
            </a:r>
            <a:r>
              <a:rPr b="1" lang="en-US"/>
              <a:t>2,260,668 rows x 145 columns</a:t>
            </a:r>
            <a:r>
              <a:rPr lang="en-US"/>
              <a:t>. </a:t>
            </a:r>
            <a:endParaRPr/>
          </a:p>
          <a:p>
            <a:pPr indent="-393065" lvl="0" marL="457200" rtl="0" algn="l">
              <a:lnSpc>
                <a:spcPct val="150000"/>
              </a:lnSpc>
              <a:spcBef>
                <a:spcPts val="0"/>
              </a:spcBef>
              <a:spcAft>
                <a:spcPts val="0"/>
              </a:spcAft>
              <a:buSzPct val="100000"/>
              <a:buChar char="▪"/>
            </a:pPr>
            <a:r>
              <a:rPr lang="en-US"/>
              <a:t>A </a:t>
            </a:r>
            <a:r>
              <a:rPr b="1" lang="en-US"/>
              <a:t>subset of these 145 </a:t>
            </a:r>
            <a:r>
              <a:rPr b="1" lang="en-US"/>
              <a:t>features</a:t>
            </a:r>
            <a:r>
              <a:rPr lang="en-US"/>
              <a:t> was obtained from various </a:t>
            </a:r>
            <a:r>
              <a:rPr b="1" lang="en-US"/>
              <a:t>pre-processing techniques.</a:t>
            </a:r>
            <a:endParaRPr b="1"/>
          </a:p>
          <a:p>
            <a:pPr indent="0" lvl="0" marL="45720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8cfa5ea34f_0_8"/>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Dataset: Lending Club Loan Dataset</a:t>
            </a:r>
            <a:endParaRPr/>
          </a:p>
        </p:txBody>
      </p:sp>
      <p:sp>
        <p:nvSpPr>
          <p:cNvPr id="167" name="Google Shape;167;g28cfa5ea34f_0_8"/>
          <p:cNvSpPr txBox="1"/>
          <p:nvPr>
            <p:ph idx="1" type="body"/>
          </p:nvPr>
        </p:nvSpPr>
        <p:spPr>
          <a:xfrm>
            <a:off x="914402" y="1196976"/>
            <a:ext cx="103632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68" name="Google Shape;168;g28cfa5ea34f_0_8"/>
          <p:cNvPicPr preferRelativeResize="0"/>
          <p:nvPr/>
        </p:nvPicPr>
        <p:blipFill>
          <a:blip r:embed="rId3">
            <a:alphaModFix/>
          </a:blip>
          <a:stretch>
            <a:fillRect/>
          </a:stretch>
        </p:blipFill>
        <p:spPr>
          <a:xfrm>
            <a:off x="832354" y="1038225"/>
            <a:ext cx="10527291" cy="4983300"/>
          </a:xfrm>
          <a:prstGeom prst="rect">
            <a:avLst/>
          </a:prstGeom>
          <a:noFill/>
          <a:ln>
            <a:noFill/>
          </a:ln>
        </p:spPr>
      </p:pic>
      <p:sp>
        <p:nvSpPr>
          <p:cNvPr id="169" name="Google Shape;169;g28cfa5ea34f_0_8"/>
          <p:cNvSpPr txBox="1"/>
          <p:nvPr/>
        </p:nvSpPr>
        <p:spPr>
          <a:xfrm>
            <a:off x="2717575" y="6264600"/>
            <a:ext cx="6939000" cy="3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Calibri"/>
                <a:ea typeface="Calibri"/>
                <a:cs typeface="Calibri"/>
                <a:sym typeface="Calibri"/>
              </a:rPr>
              <a:t>Feature Details</a:t>
            </a:r>
            <a:endParaRPr sz="24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8cda2df631_1_12"/>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Visualization</a:t>
            </a:r>
            <a:endParaRPr/>
          </a:p>
        </p:txBody>
      </p:sp>
      <p:sp>
        <p:nvSpPr>
          <p:cNvPr id="176" name="Google Shape;176;g28cda2df631_1_12"/>
          <p:cNvSpPr txBox="1"/>
          <p:nvPr>
            <p:ph idx="1" type="body"/>
          </p:nvPr>
        </p:nvSpPr>
        <p:spPr>
          <a:xfrm>
            <a:off x="914402" y="1196976"/>
            <a:ext cx="103632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550"/>
              <a:t>Dataset Description:-</a:t>
            </a:r>
            <a:endParaRPr sz="2550"/>
          </a:p>
          <a:p>
            <a:pPr indent="-390525" lvl="0" marL="457200" rtl="0" algn="l">
              <a:spcBef>
                <a:spcPts val="1000"/>
              </a:spcBef>
              <a:spcAft>
                <a:spcPts val="0"/>
              </a:spcAft>
              <a:buSzPts val="2550"/>
              <a:buChar char="▪"/>
            </a:pPr>
            <a:r>
              <a:rPr lang="en-US" sz="2550"/>
              <a:t>Dimensions: </a:t>
            </a:r>
            <a:r>
              <a:rPr b="1" lang="en-US" sz="2550"/>
              <a:t>2,260,668 rows x 145 columns</a:t>
            </a:r>
            <a:endParaRPr b="1" sz="2550"/>
          </a:p>
          <a:p>
            <a:pPr indent="-390525" lvl="0" marL="457200" rtl="0" algn="l">
              <a:spcBef>
                <a:spcPts val="0"/>
              </a:spcBef>
              <a:spcAft>
                <a:spcPts val="0"/>
              </a:spcAft>
              <a:buSzPts val="2550"/>
              <a:buChar char="▪"/>
            </a:pPr>
            <a:r>
              <a:rPr lang="en-US" sz="2550"/>
              <a:t>2 primary datatypes: float (representing numerical values) &amp; object (representing categorical values).</a:t>
            </a:r>
            <a:endParaRPr sz="2550"/>
          </a:p>
          <a:p>
            <a:pPr indent="-390525" lvl="0" marL="457200" rtl="0" algn="l">
              <a:spcBef>
                <a:spcPts val="0"/>
              </a:spcBef>
              <a:spcAft>
                <a:spcPts val="0"/>
              </a:spcAft>
              <a:buSzPts val="2550"/>
              <a:buChar char="▪"/>
            </a:pPr>
            <a:r>
              <a:rPr lang="en-US" sz="2550"/>
              <a:t>A statistical analysis of all variables by calculating  mean, median, mode, value counts, and percentile values across all variables helped us develop a foundational understanding of the dataset.</a:t>
            </a:r>
            <a:endParaRPr sz="2550"/>
          </a:p>
          <a:p>
            <a:pPr indent="0" lvl="0" marL="457200" rtl="0" algn="l">
              <a:spcBef>
                <a:spcPts val="1000"/>
              </a:spcBef>
              <a:spcAft>
                <a:spcPts val="0"/>
              </a:spcAft>
              <a:buNone/>
            </a:pPr>
            <a:r>
              <a:t/>
            </a:r>
            <a:endParaRPr/>
          </a:p>
        </p:txBody>
      </p:sp>
      <p:pic>
        <p:nvPicPr>
          <p:cNvPr id="177" name="Google Shape;177;g28cda2df631_1_12"/>
          <p:cNvPicPr preferRelativeResize="0"/>
          <p:nvPr/>
        </p:nvPicPr>
        <p:blipFill>
          <a:blip r:embed="rId3">
            <a:alphaModFix/>
          </a:blip>
          <a:stretch>
            <a:fillRect/>
          </a:stretch>
        </p:blipFill>
        <p:spPr>
          <a:xfrm>
            <a:off x="1122538" y="3918725"/>
            <a:ext cx="9946925" cy="264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8cfa5ea34f_0_36"/>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Data Visualization</a:t>
            </a:r>
            <a:endParaRPr/>
          </a:p>
        </p:txBody>
      </p:sp>
      <p:sp>
        <p:nvSpPr>
          <p:cNvPr id="184" name="Google Shape;184;g28cfa5ea34f_0_36"/>
          <p:cNvSpPr txBox="1"/>
          <p:nvPr>
            <p:ph idx="1" type="body"/>
          </p:nvPr>
        </p:nvSpPr>
        <p:spPr>
          <a:xfrm>
            <a:off x="914402" y="1196976"/>
            <a:ext cx="10363200" cy="4983300"/>
          </a:xfrm>
          <a:prstGeom prst="rect">
            <a:avLst/>
          </a:prstGeom>
        </p:spPr>
        <p:txBody>
          <a:bodyPr anchorCtr="0" anchor="t" bIns="45700" lIns="91425" spcFirstLastPara="1" rIns="91425" wrap="square" tIns="45700">
            <a:normAutofit/>
          </a:bodyPr>
          <a:lstStyle/>
          <a:p>
            <a:pPr indent="-390525" lvl="0" marL="457200" rtl="0" algn="l">
              <a:spcBef>
                <a:spcPts val="1000"/>
              </a:spcBef>
              <a:spcAft>
                <a:spcPts val="0"/>
              </a:spcAft>
              <a:buSzPts val="2550"/>
              <a:buChar char="▪"/>
            </a:pPr>
            <a:r>
              <a:rPr lang="en-US" sz="2550"/>
              <a:t>Target Variable: loan_status</a:t>
            </a:r>
            <a:endParaRPr sz="2550"/>
          </a:p>
          <a:p>
            <a:pPr indent="0" lvl="0" marL="457200" rtl="0" algn="l">
              <a:spcBef>
                <a:spcPts val="1000"/>
              </a:spcBef>
              <a:spcAft>
                <a:spcPts val="0"/>
              </a:spcAft>
              <a:buNone/>
            </a:pPr>
            <a:r>
              <a:t/>
            </a:r>
            <a:endParaRPr sz="2550"/>
          </a:p>
          <a:p>
            <a:pPr indent="0" lvl="0" marL="457200" rtl="0" algn="l">
              <a:spcBef>
                <a:spcPts val="1000"/>
              </a:spcBef>
              <a:spcAft>
                <a:spcPts val="0"/>
              </a:spcAft>
              <a:buNone/>
            </a:pPr>
            <a:r>
              <a:t/>
            </a:r>
            <a:endParaRPr sz="2550"/>
          </a:p>
          <a:p>
            <a:pPr indent="0" lvl="0" marL="457200" rtl="0" algn="l">
              <a:spcBef>
                <a:spcPts val="1000"/>
              </a:spcBef>
              <a:spcAft>
                <a:spcPts val="0"/>
              </a:spcAft>
              <a:buNone/>
            </a:pPr>
            <a:r>
              <a:t/>
            </a:r>
            <a:endParaRPr sz="2550"/>
          </a:p>
          <a:p>
            <a:pPr indent="0" lvl="0" marL="457200" rtl="0" algn="l">
              <a:spcBef>
                <a:spcPts val="1000"/>
              </a:spcBef>
              <a:spcAft>
                <a:spcPts val="0"/>
              </a:spcAft>
              <a:buNone/>
            </a:pPr>
            <a:r>
              <a:t/>
            </a:r>
            <a:endParaRPr sz="2550"/>
          </a:p>
          <a:p>
            <a:pPr indent="0" lvl="0" marL="457200" rtl="0" algn="l">
              <a:spcBef>
                <a:spcPts val="1000"/>
              </a:spcBef>
              <a:spcAft>
                <a:spcPts val="0"/>
              </a:spcAft>
              <a:buNone/>
            </a:pPr>
            <a:r>
              <a:t/>
            </a:r>
            <a:endParaRPr sz="2550"/>
          </a:p>
          <a:p>
            <a:pPr indent="0" lvl="0" marL="0" rtl="0" algn="l">
              <a:spcBef>
                <a:spcPts val="1000"/>
              </a:spcBef>
              <a:spcAft>
                <a:spcPts val="0"/>
              </a:spcAft>
              <a:buNone/>
            </a:pPr>
            <a:r>
              <a:t/>
            </a:r>
            <a:endParaRPr sz="2550"/>
          </a:p>
          <a:p>
            <a:pPr indent="0" lvl="0" marL="457200" rtl="0" algn="l">
              <a:spcBef>
                <a:spcPts val="1000"/>
              </a:spcBef>
              <a:spcAft>
                <a:spcPts val="0"/>
              </a:spcAft>
              <a:buNone/>
            </a:pPr>
            <a:r>
              <a:t/>
            </a:r>
            <a:endParaRPr sz="2550"/>
          </a:p>
          <a:p>
            <a:pPr indent="-390525" lvl="0" marL="457200" rtl="0" algn="l">
              <a:spcBef>
                <a:spcPts val="1000"/>
              </a:spcBef>
              <a:spcAft>
                <a:spcPts val="0"/>
              </a:spcAft>
              <a:buSzPts val="2550"/>
              <a:buChar char="▪"/>
            </a:pPr>
            <a:r>
              <a:rPr lang="en-US" sz="2550"/>
              <a:t>Given our objective of classifying loans as either ’good’ or ’bad,’ we scrutinized the distribution of loan statuses. Rows with a ’current’ loan status were excluded from consideration due to their inconclusive nature.</a:t>
            </a:r>
            <a:endParaRPr sz="2550"/>
          </a:p>
        </p:txBody>
      </p:sp>
      <p:pic>
        <p:nvPicPr>
          <p:cNvPr id="185" name="Google Shape;185;g28cfa5ea34f_0_36"/>
          <p:cNvPicPr preferRelativeResize="0"/>
          <p:nvPr/>
        </p:nvPicPr>
        <p:blipFill>
          <a:blip r:embed="rId3">
            <a:alphaModFix/>
          </a:blip>
          <a:stretch>
            <a:fillRect/>
          </a:stretch>
        </p:blipFill>
        <p:spPr>
          <a:xfrm>
            <a:off x="2517710" y="1668073"/>
            <a:ext cx="7156575" cy="324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2012-07-24T13:54:24Z</dcterms:created>
  <dc:creator>anuj grover</dc:creator>
</cp:coreProperties>
</file>