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PT Sans Narrow"/>
      <p:regular r:id="rId45"/>
      <p:bold r:id="rId46"/>
    </p:embeddedFont>
    <p:embeddedFont>
      <p:font typeface="Lora"/>
      <p:regular r:id="rId47"/>
      <p:bold r:id="rId48"/>
      <p:italic r:id="rId49"/>
      <p:boldItalic r:id="rId50"/>
    </p:embeddedFont>
    <p:embeddedFont>
      <p:font typeface="Roboto Mono"/>
      <p:regular r:id="rId51"/>
      <p:bold r:id="rId52"/>
      <p:italic r:id="rId53"/>
      <p:boldItalic r:id="rId54"/>
    </p:embeddedFont>
    <p:embeddedFont>
      <p:font typeface="Open Sans"/>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PTSansNarrow-bold.fntdata"/><Relationship Id="rId45" Type="http://schemas.openxmlformats.org/officeDocument/2006/relationships/font" Target="fonts/PTSansNarrow-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ora-bold.fntdata"/><Relationship Id="rId47" Type="http://schemas.openxmlformats.org/officeDocument/2006/relationships/font" Target="fonts/Lora-regular.fntdata"/><Relationship Id="rId49" Type="http://schemas.openxmlformats.org/officeDocument/2006/relationships/font" Target="fonts/Lor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Mono-regular.fntdata"/><Relationship Id="rId50" Type="http://schemas.openxmlformats.org/officeDocument/2006/relationships/font" Target="fonts/Lora-boldItalic.fntdata"/><Relationship Id="rId53" Type="http://schemas.openxmlformats.org/officeDocument/2006/relationships/font" Target="fonts/RobotoMono-italic.fntdata"/><Relationship Id="rId52" Type="http://schemas.openxmlformats.org/officeDocument/2006/relationships/font" Target="fonts/RobotoMono-bold.fntdata"/><Relationship Id="rId11" Type="http://schemas.openxmlformats.org/officeDocument/2006/relationships/slide" Target="slides/slide6.xml"/><Relationship Id="rId55" Type="http://schemas.openxmlformats.org/officeDocument/2006/relationships/font" Target="fonts/OpenSans-regular.fntdata"/><Relationship Id="rId10" Type="http://schemas.openxmlformats.org/officeDocument/2006/relationships/slide" Target="slides/slide5.xml"/><Relationship Id="rId54" Type="http://schemas.openxmlformats.org/officeDocument/2006/relationships/font" Target="fonts/RobotoMono-boldItalic.fntdata"/><Relationship Id="rId13" Type="http://schemas.openxmlformats.org/officeDocument/2006/relationships/slide" Target="slides/slide8.xml"/><Relationship Id="rId57" Type="http://schemas.openxmlformats.org/officeDocument/2006/relationships/font" Target="fonts/OpenSans-italic.fntdata"/><Relationship Id="rId12" Type="http://schemas.openxmlformats.org/officeDocument/2006/relationships/slide" Target="slides/slide7.xml"/><Relationship Id="rId56" Type="http://schemas.openxmlformats.org/officeDocument/2006/relationships/font" Target="fonts/OpenSans-bold.fntdata"/><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font" Target="fonts/Open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0ef4a2c81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0ef4a2c81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0ef4a2c81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0ef4a2c81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0ef4a2c81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0ef4a2c81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0ef4a2c81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0ef4a2c81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0ef4a2c81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0ef4a2c81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0ef4a2c81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0ef4a2c81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0ef4a2c81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0ef4a2c81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0ef4a2c81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0ef4a2c81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0ef4a2c81a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0ef4a2c81a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0ef4a2c81a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0ef4a2c81a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0ef4a2c81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0ef4a2c81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0ef4a2c81a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0ef4a2c81a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0ef4a2c81a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0ef4a2c81a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0ef4a2c81a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0ef4a2c81a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0ef4a2c81a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0ef4a2c81a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0ef4a2c81a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0ef4a2c81a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0ef4a2c81a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0ef4a2c81a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0ef4a2c81a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0ef4a2c81a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0ef4a2c81a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0ef4a2c81a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0ef4a2c81a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0ef4a2c81a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0ef4a2c81a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0ef4a2c81a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0ef4a2c81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0ef4a2c81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0ef4a2c81a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0ef4a2c81a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0ef4a2c81a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0ef4a2c81a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0ef4a2c81a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0ef4a2c81a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0ef4a2c81a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0ef4a2c81a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0ef4a2c81a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0ef4a2c81a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0ef4a2c81a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0ef4a2c81a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0ef4a2c81a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0ef4a2c81a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0ef4a2c81a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0ef4a2c81a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30ef4a2c81a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30ef4a2c81a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0ef4a2c81a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0ef4a2c81a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0ef4a2c81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0ef4a2c81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0ef4a2c81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0ef4a2c81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0ef4a2c81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0ef4a2c81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0ef4a2c81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0ef4a2c81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0ef4a2c81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0ef4a2c81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0ef4a2c81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0ef4a2c81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Healthcare Predictive Analysis</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62500"/>
          </a:bodyPr>
          <a:lstStyle/>
          <a:p>
            <a:pPr indent="0" lvl="0" marL="0" rtl="0" algn="l">
              <a:lnSpc>
                <a:spcPct val="120000"/>
              </a:lnSpc>
              <a:spcBef>
                <a:spcPts val="0"/>
              </a:spcBef>
              <a:spcAft>
                <a:spcPts val="0"/>
              </a:spcAft>
              <a:buNone/>
            </a:pPr>
            <a:r>
              <a:rPr b="1" lang="en" sz="2300">
                <a:solidFill>
                  <a:srgbClr val="383838"/>
                </a:solidFill>
                <a:highlight>
                  <a:srgbClr val="FFFFFF"/>
                </a:highlight>
                <a:latin typeface="Arial"/>
                <a:ea typeface="Arial"/>
                <a:cs typeface="Arial"/>
                <a:sym typeface="Arial"/>
              </a:rPr>
              <a:t>Machine Learning Model for Heart Disease Prediction</a:t>
            </a:r>
            <a:endParaRPr b="1" sz="2300">
              <a:solidFill>
                <a:srgbClr val="383838"/>
              </a:solidFill>
              <a:highlight>
                <a:srgbClr val="FFFFFF"/>
              </a:highlight>
              <a:latin typeface="Arial"/>
              <a:ea typeface="Arial"/>
              <a:cs typeface="Arial"/>
              <a:sym typeface="Arial"/>
            </a:endParaRPr>
          </a:p>
          <a:p>
            <a:pPr indent="0" lvl="0" marL="0" rtl="0" algn="ctr">
              <a:spcBef>
                <a:spcPts val="6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50850"/>
            <a:ext cx="8520600" cy="254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5" name="Google Shape;125;p22"/>
          <p:cNvSpPr txBox="1"/>
          <p:nvPr>
            <p:ph idx="1" type="body"/>
          </p:nvPr>
        </p:nvSpPr>
        <p:spPr>
          <a:xfrm>
            <a:off x="311700" y="305250"/>
            <a:ext cx="8520600" cy="4263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2975">
              <a:solidFill>
                <a:srgbClr val="000000"/>
              </a:solidFill>
              <a:latin typeface="Arial"/>
              <a:ea typeface="Arial"/>
              <a:cs typeface="Arial"/>
              <a:sym typeface="Arial"/>
            </a:endParaRPr>
          </a:p>
          <a:p>
            <a:pPr indent="0" lvl="0" marL="0" rtl="0" algn="l">
              <a:spcBef>
                <a:spcPts val="1200"/>
              </a:spcBef>
              <a:spcAft>
                <a:spcPts val="0"/>
              </a:spcAft>
              <a:buNone/>
            </a:pPr>
            <a:r>
              <a:rPr lang="en" sz="2975">
                <a:solidFill>
                  <a:srgbClr val="000000"/>
                </a:solidFill>
                <a:latin typeface="Arial"/>
                <a:ea typeface="Arial"/>
                <a:cs typeface="Arial"/>
                <a:sym typeface="Arial"/>
              </a:rPr>
              <a:t>The image you provided is a correlation heatmap. It displays the correlation between different features in a dataset. Here's how to interpret it:</a:t>
            </a:r>
            <a:endParaRPr sz="2975">
              <a:solidFill>
                <a:srgbClr val="000000"/>
              </a:solidFill>
              <a:latin typeface="Arial"/>
              <a:ea typeface="Arial"/>
              <a:cs typeface="Arial"/>
              <a:sym typeface="Arial"/>
            </a:endParaRPr>
          </a:p>
          <a:p>
            <a:pPr indent="0" lvl="0" marL="0" rtl="0" algn="l">
              <a:spcBef>
                <a:spcPts val="1200"/>
              </a:spcBef>
              <a:spcAft>
                <a:spcPts val="0"/>
              </a:spcAft>
              <a:buNone/>
            </a:pPr>
            <a:r>
              <a:rPr b="1" lang="en" sz="2975">
                <a:solidFill>
                  <a:srgbClr val="000000"/>
                </a:solidFill>
                <a:latin typeface="Arial"/>
                <a:ea typeface="Arial"/>
                <a:cs typeface="Arial"/>
                <a:sym typeface="Arial"/>
              </a:rPr>
              <a:t>Correlation:</a:t>
            </a:r>
            <a:endParaRPr b="1" sz="2975">
              <a:solidFill>
                <a:srgbClr val="000000"/>
              </a:solidFill>
              <a:latin typeface="Arial"/>
              <a:ea typeface="Arial"/>
              <a:cs typeface="Arial"/>
              <a:sym typeface="Arial"/>
            </a:endParaRPr>
          </a:p>
          <a:p>
            <a:pPr indent="-275842" lvl="0" marL="457200" rtl="0" algn="l">
              <a:spcBef>
                <a:spcPts val="1200"/>
              </a:spcBef>
              <a:spcAft>
                <a:spcPts val="0"/>
              </a:spcAft>
              <a:buClr>
                <a:srgbClr val="000000"/>
              </a:buClr>
              <a:buSzPct val="100000"/>
              <a:buFont typeface="Arial"/>
              <a:buChar char="●"/>
            </a:pPr>
            <a:r>
              <a:rPr b="1" lang="en" sz="2975">
                <a:solidFill>
                  <a:srgbClr val="000000"/>
                </a:solidFill>
                <a:latin typeface="Arial"/>
                <a:ea typeface="Arial"/>
                <a:cs typeface="Arial"/>
                <a:sym typeface="Arial"/>
              </a:rPr>
              <a:t>Positive Correlation:</a:t>
            </a:r>
            <a:r>
              <a:rPr lang="en" sz="2975">
                <a:solidFill>
                  <a:srgbClr val="000000"/>
                </a:solidFill>
                <a:latin typeface="Arial"/>
                <a:ea typeface="Arial"/>
                <a:cs typeface="Arial"/>
                <a:sym typeface="Arial"/>
              </a:rPr>
              <a:t> Values closer to 1 indicate a strong positive correlation. This means that as one variable increases, the other also tends to increase.</a:t>
            </a:r>
            <a:endParaRPr sz="2975">
              <a:solidFill>
                <a:srgbClr val="000000"/>
              </a:solidFill>
              <a:latin typeface="Arial"/>
              <a:ea typeface="Arial"/>
              <a:cs typeface="Arial"/>
              <a:sym typeface="Arial"/>
            </a:endParaRPr>
          </a:p>
          <a:p>
            <a:pPr indent="-275842" lvl="0" marL="457200" rtl="0" algn="l">
              <a:spcBef>
                <a:spcPts val="0"/>
              </a:spcBef>
              <a:spcAft>
                <a:spcPts val="0"/>
              </a:spcAft>
              <a:buClr>
                <a:srgbClr val="000000"/>
              </a:buClr>
              <a:buSzPct val="100000"/>
              <a:buFont typeface="Arial"/>
              <a:buChar char="●"/>
            </a:pPr>
            <a:r>
              <a:rPr b="1" lang="en" sz="2975">
                <a:solidFill>
                  <a:srgbClr val="000000"/>
                </a:solidFill>
                <a:latin typeface="Arial"/>
                <a:ea typeface="Arial"/>
                <a:cs typeface="Arial"/>
                <a:sym typeface="Arial"/>
              </a:rPr>
              <a:t>Negative Correlation:</a:t>
            </a:r>
            <a:r>
              <a:rPr lang="en" sz="2975">
                <a:solidFill>
                  <a:srgbClr val="000000"/>
                </a:solidFill>
                <a:latin typeface="Arial"/>
                <a:ea typeface="Arial"/>
                <a:cs typeface="Arial"/>
                <a:sym typeface="Arial"/>
              </a:rPr>
              <a:t> Values closer to -1 indicate a strong negative correlation. This means that as one variable increases, the other tends to decrease.</a:t>
            </a:r>
            <a:endParaRPr sz="2975">
              <a:solidFill>
                <a:srgbClr val="000000"/>
              </a:solidFill>
              <a:latin typeface="Arial"/>
              <a:ea typeface="Arial"/>
              <a:cs typeface="Arial"/>
              <a:sym typeface="Arial"/>
            </a:endParaRPr>
          </a:p>
          <a:p>
            <a:pPr indent="-275842" lvl="0" marL="457200" rtl="0" algn="l">
              <a:spcBef>
                <a:spcPts val="0"/>
              </a:spcBef>
              <a:spcAft>
                <a:spcPts val="0"/>
              </a:spcAft>
              <a:buClr>
                <a:srgbClr val="000000"/>
              </a:buClr>
              <a:buSzPct val="100000"/>
              <a:buFont typeface="Arial"/>
              <a:buChar char="●"/>
            </a:pPr>
            <a:r>
              <a:rPr b="1" lang="en" sz="2975">
                <a:solidFill>
                  <a:srgbClr val="000000"/>
                </a:solidFill>
                <a:latin typeface="Arial"/>
                <a:ea typeface="Arial"/>
                <a:cs typeface="Arial"/>
                <a:sym typeface="Arial"/>
              </a:rPr>
              <a:t>No Correlation:</a:t>
            </a:r>
            <a:r>
              <a:rPr lang="en" sz="2975">
                <a:solidFill>
                  <a:srgbClr val="000000"/>
                </a:solidFill>
                <a:latin typeface="Arial"/>
                <a:ea typeface="Arial"/>
                <a:cs typeface="Arial"/>
                <a:sym typeface="Arial"/>
              </a:rPr>
              <a:t> Values close to 0 indicate no correlation or a very weak correlation between the variables.</a:t>
            </a:r>
            <a:endParaRPr sz="2975">
              <a:solidFill>
                <a:srgbClr val="000000"/>
              </a:solidFill>
              <a:latin typeface="Arial"/>
              <a:ea typeface="Arial"/>
              <a:cs typeface="Arial"/>
              <a:sym typeface="Arial"/>
            </a:endParaRPr>
          </a:p>
          <a:p>
            <a:pPr indent="0" lvl="0" marL="0" rtl="0" algn="l">
              <a:spcBef>
                <a:spcPts val="1200"/>
              </a:spcBef>
              <a:spcAft>
                <a:spcPts val="0"/>
              </a:spcAft>
              <a:buNone/>
            </a:pPr>
            <a:r>
              <a:rPr b="1" lang="en" sz="2975">
                <a:solidFill>
                  <a:srgbClr val="000000"/>
                </a:solidFill>
                <a:latin typeface="Arial"/>
                <a:ea typeface="Arial"/>
                <a:cs typeface="Arial"/>
                <a:sym typeface="Arial"/>
              </a:rPr>
              <a:t>Interpretation of the Heatmap:</a:t>
            </a:r>
            <a:endParaRPr b="1" sz="2975">
              <a:solidFill>
                <a:srgbClr val="000000"/>
              </a:solidFill>
              <a:latin typeface="Arial"/>
              <a:ea typeface="Arial"/>
              <a:cs typeface="Arial"/>
              <a:sym typeface="Arial"/>
            </a:endParaRPr>
          </a:p>
          <a:p>
            <a:pPr indent="-275842" lvl="0" marL="457200" rtl="0" algn="l">
              <a:spcBef>
                <a:spcPts val="1200"/>
              </a:spcBef>
              <a:spcAft>
                <a:spcPts val="0"/>
              </a:spcAft>
              <a:buClr>
                <a:srgbClr val="000000"/>
              </a:buClr>
              <a:buSzPct val="100000"/>
              <a:buFont typeface="Arial"/>
              <a:buAutoNum type="arabicPeriod"/>
            </a:pPr>
            <a:r>
              <a:rPr b="1" lang="en" sz="2975">
                <a:solidFill>
                  <a:srgbClr val="000000"/>
                </a:solidFill>
                <a:latin typeface="Arial"/>
                <a:ea typeface="Arial"/>
                <a:cs typeface="Arial"/>
                <a:sym typeface="Arial"/>
              </a:rPr>
              <a:t>Strong Positive Correlations:</a:t>
            </a:r>
            <a:br>
              <a:rPr b="1" lang="en" sz="2975">
                <a:solidFill>
                  <a:srgbClr val="000000"/>
                </a:solidFill>
                <a:latin typeface="Arial"/>
                <a:ea typeface="Arial"/>
                <a:cs typeface="Arial"/>
                <a:sym typeface="Arial"/>
              </a:rPr>
            </a:br>
            <a:endParaRPr b="1" sz="2975">
              <a:solidFill>
                <a:srgbClr val="000000"/>
              </a:solidFill>
              <a:latin typeface="Arial"/>
              <a:ea typeface="Arial"/>
              <a:cs typeface="Arial"/>
              <a:sym typeface="Arial"/>
            </a:endParaRPr>
          </a:p>
          <a:p>
            <a:pPr indent="-275842" lvl="1" marL="914400" rtl="0" algn="l">
              <a:spcBef>
                <a:spcPts val="0"/>
              </a:spcBef>
              <a:spcAft>
                <a:spcPts val="0"/>
              </a:spcAft>
              <a:buClr>
                <a:srgbClr val="000000"/>
              </a:buClr>
              <a:buSzPct val="100000"/>
              <a:buFont typeface="Arial"/>
              <a:buChar char="○"/>
            </a:pPr>
            <a:r>
              <a:rPr lang="en" sz="2975">
                <a:solidFill>
                  <a:srgbClr val="188038"/>
                </a:solidFill>
                <a:latin typeface="Roboto Mono"/>
                <a:ea typeface="Roboto Mono"/>
                <a:cs typeface="Roboto Mono"/>
                <a:sym typeface="Roboto Mono"/>
              </a:rPr>
              <a:t>age</a:t>
            </a:r>
            <a:r>
              <a:rPr lang="en" sz="2975">
                <a:solidFill>
                  <a:srgbClr val="000000"/>
                </a:solidFill>
                <a:latin typeface="Arial"/>
                <a:ea typeface="Arial"/>
                <a:cs typeface="Arial"/>
                <a:sym typeface="Arial"/>
              </a:rPr>
              <a:t> and </a:t>
            </a:r>
            <a:r>
              <a:rPr lang="en" sz="2975">
                <a:solidFill>
                  <a:srgbClr val="188038"/>
                </a:solidFill>
                <a:latin typeface="Roboto Mono"/>
                <a:ea typeface="Roboto Mono"/>
                <a:cs typeface="Roboto Mono"/>
                <a:sym typeface="Roboto Mono"/>
              </a:rPr>
              <a:t>cholesterol</a:t>
            </a:r>
            <a:r>
              <a:rPr lang="en" sz="2975">
                <a:solidFill>
                  <a:srgbClr val="000000"/>
                </a:solidFill>
                <a:latin typeface="Arial"/>
                <a:ea typeface="Arial"/>
                <a:cs typeface="Arial"/>
                <a:sym typeface="Arial"/>
              </a:rPr>
              <a:t> have a strong positive correlation (0.24). This suggests that as age increases, cholesterol levels tend to increase as well.</a:t>
            </a:r>
            <a:endParaRPr sz="2975">
              <a:solidFill>
                <a:srgbClr val="000000"/>
              </a:solidFill>
              <a:latin typeface="Arial"/>
              <a:ea typeface="Arial"/>
              <a:cs typeface="Arial"/>
              <a:sym typeface="Arial"/>
            </a:endParaRPr>
          </a:p>
          <a:p>
            <a:pPr indent="-275842" lvl="1" marL="914400" rtl="0" algn="l">
              <a:spcBef>
                <a:spcPts val="0"/>
              </a:spcBef>
              <a:spcAft>
                <a:spcPts val="0"/>
              </a:spcAft>
              <a:buClr>
                <a:srgbClr val="000000"/>
              </a:buClr>
              <a:buSzPct val="100000"/>
              <a:buFont typeface="Arial"/>
              <a:buChar char="○"/>
            </a:pPr>
            <a:r>
              <a:rPr lang="en" sz="2975">
                <a:solidFill>
                  <a:srgbClr val="188038"/>
                </a:solidFill>
                <a:latin typeface="Roboto Mono"/>
                <a:ea typeface="Roboto Mono"/>
                <a:cs typeface="Roboto Mono"/>
                <a:sym typeface="Roboto Mono"/>
              </a:rPr>
              <a:t>alco</a:t>
            </a:r>
            <a:r>
              <a:rPr lang="en" sz="2975">
                <a:solidFill>
                  <a:srgbClr val="000000"/>
                </a:solidFill>
                <a:latin typeface="Arial"/>
                <a:ea typeface="Arial"/>
                <a:cs typeface="Arial"/>
                <a:sym typeface="Arial"/>
              </a:rPr>
              <a:t> and </a:t>
            </a:r>
            <a:r>
              <a:rPr lang="en" sz="2975">
                <a:solidFill>
                  <a:srgbClr val="188038"/>
                </a:solidFill>
                <a:latin typeface="Roboto Mono"/>
                <a:ea typeface="Roboto Mono"/>
                <a:cs typeface="Roboto Mono"/>
                <a:sym typeface="Roboto Mono"/>
              </a:rPr>
              <a:t>smoke</a:t>
            </a:r>
            <a:r>
              <a:rPr lang="en" sz="2975">
                <a:solidFill>
                  <a:srgbClr val="000000"/>
                </a:solidFill>
                <a:latin typeface="Arial"/>
                <a:ea typeface="Arial"/>
                <a:cs typeface="Arial"/>
                <a:sym typeface="Arial"/>
              </a:rPr>
              <a:t> have a strong positive correlation (0.34). This indicates that individuals who consume alcohol are more likely to smoke.</a:t>
            </a:r>
            <a:endParaRPr sz="2975">
              <a:solidFill>
                <a:srgbClr val="000000"/>
              </a:solidFill>
              <a:latin typeface="Arial"/>
              <a:ea typeface="Arial"/>
              <a:cs typeface="Arial"/>
              <a:sym typeface="Arial"/>
            </a:endParaRPr>
          </a:p>
          <a:p>
            <a:pPr indent="-275842" lvl="1" marL="914400" rtl="0" algn="l">
              <a:spcBef>
                <a:spcPts val="0"/>
              </a:spcBef>
              <a:spcAft>
                <a:spcPts val="0"/>
              </a:spcAft>
              <a:buClr>
                <a:srgbClr val="000000"/>
              </a:buClr>
              <a:buSzPct val="100000"/>
              <a:buFont typeface="Arial"/>
              <a:buChar char="○"/>
            </a:pPr>
            <a:r>
              <a:rPr lang="en" sz="2975">
                <a:solidFill>
                  <a:srgbClr val="188038"/>
                </a:solidFill>
                <a:latin typeface="Roboto Mono"/>
                <a:ea typeface="Roboto Mono"/>
                <a:cs typeface="Roboto Mono"/>
                <a:sym typeface="Roboto Mono"/>
              </a:rPr>
              <a:t>height</a:t>
            </a:r>
            <a:r>
              <a:rPr lang="en" sz="2975">
                <a:solidFill>
                  <a:srgbClr val="000000"/>
                </a:solidFill>
                <a:latin typeface="Arial"/>
                <a:ea typeface="Arial"/>
                <a:cs typeface="Arial"/>
                <a:sym typeface="Arial"/>
              </a:rPr>
              <a:t> and </a:t>
            </a:r>
            <a:r>
              <a:rPr lang="en" sz="2975">
                <a:solidFill>
                  <a:srgbClr val="188038"/>
                </a:solidFill>
                <a:latin typeface="Roboto Mono"/>
                <a:ea typeface="Roboto Mono"/>
                <a:cs typeface="Roboto Mono"/>
                <a:sym typeface="Roboto Mono"/>
              </a:rPr>
              <a:t>weight</a:t>
            </a:r>
            <a:r>
              <a:rPr lang="en" sz="2975">
                <a:solidFill>
                  <a:srgbClr val="000000"/>
                </a:solidFill>
                <a:latin typeface="Arial"/>
                <a:ea typeface="Arial"/>
                <a:cs typeface="Arial"/>
                <a:sym typeface="Arial"/>
              </a:rPr>
              <a:t> have a strong positive correlation (0.29). This is expected, as taller individuals tend to weigh more.</a:t>
            </a:r>
            <a:endParaRPr sz="2975">
              <a:solidFill>
                <a:srgbClr val="000000"/>
              </a:solidFill>
              <a:latin typeface="Arial"/>
              <a:ea typeface="Arial"/>
              <a:cs typeface="Arial"/>
              <a:sym typeface="Arial"/>
            </a:endParaRPr>
          </a:p>
          <a:p>
            <a:pPr indent="-275842" lvl="0" marL="457200" rtl="0" algn="l">
              <a:spcBef>
                <a:spcPts val="0"/>
              </a:spcBef>
              <a:spcAft>
                <a:spcPts val="0"/>
              </a:spcAft>
              <a:buClr>
                <a:srgbClr val="000000"/>
              </a:buClr>
              <a:buSzPct val="100000"/>
              <a:buFont typeface="Arial"/>
              <a:buAutoNum type="arabicPeriod"/>
            </a:pPr>
            <a:r>
              <a:rPr b="1" lang="en" sz="2975">
                <a:solidFill>
                  <a:srgbClr val="000000"/>
                </a:solidFill>
                <a:latin typeface="Arial"/>
                <a:ea typeface="Arial"/>
                <a:cs typeface="Arial"/>
                <a:sym typeface="Arial"/>
              </a:rPr>
              <a:t>Moderate Positive Correlations:</a:t>
            </a:r>
            <a:br>
              <a:rPr b="1" lang="en" sz="2975">
                <a:solidFill>
                  <a:srgbClr val="000000"/>
                </a:solidFill>
                <a:latin typeface="Arial"/>
                <a:ea typeface="Arial"/>
                <a:cs typeface="Arial"/>
                <a:sym typeface="Arial"/>
              </a:rPr>
            </a:br>
            <a:endParaRPr b="1" sz="2975">
              <a:solidFill>
                <a:srgbClr val="000000"/>
              </a:solidFill>
              <a:latin typeface="Arial"/>
              <a:ea typeface="Arial"/>
              <a:cs typeface="Arial"/>
              <a:sym typeface="Arial"/>
            </a:endParaRPr>
          </a:p>
          <a:p>
            <a:pPr indent="-275842" lvl="1" marL="914400" rtl="0" algn="l">
              <a:spcBef>
                <a:spcPts val="0"/>
              </a:spcBef>
              <a:spcAft>
                <a:spcPts val="0"/>
              </a:spcAft>
              <a:buClr>
                <a:srgbClr val="000000"/>
              </a:buClr>
              <a:buSzPct val="100000"/>
              <a:buFont typeface="Arial"/>
              <a:buChar char="○"/>
            </a:pPr>
            <a:r>
              <a:rPr lang="en" sz="2975">
                <a:solidFill>
                  <a:srgbClr val="188038"/>
                </a:solidFill>
                <a:latin typeface="Roboto Mono"/>
                <a:ea typeface="Roboto Mono"/>
                <a:cs typeface="Roboto Mono"/>
                <a:sym typeface="Roboto Mono"/>
              </a:rPr>
              <a:t>age</a:t>
            </a:r>
            <a:r>
              <a:rPr lang="en" sz="2975">
                <a:solidFill>
                  <a:srgbClr val="000000"/>
                </a:solidFill>
                <a:latin typeface="Arial"/>
                <a:ea typeface="Arial"/>
                <a:cs typeface="Arial"/>
                <a:sym typeface="Arial"/>
              </a:rPr>
              <a:t> and </a:t>
            </a:r>
            <a:r>
              <a:rPr lang="en" sz="2975">
                <a:solidFill>
                  <a:srgbClr val="188038"/>
                </a:solidFill>
                <a:latin typeface="Roboto Mono"/>
                <a:ea typeface="Roboto Mono"/>
                <a:cs typeface="Roboto Mono"/>
                <a:sym typeface="Roboto Mono"/>
              </a:rPr>
              <a:t>ap_hi</a:t>
            </a:r>
            <a:r>
              <a:rPr lang="en" sz="2975">
                <a:solidFill>
                  <a:srgbClr val="000000"/>
                </a:solidFill>
                <a:latin typeface="Arial"/>
                <a:ea typeface="Arial"/>
                <a:cs typeface="Arial"/>
                <a:sym typeface="Arial"/>
              </a:rPr>
              <a:t> (systolic blood pressure) have a moderate positive correlation (0.18). This suggests that as age increases, systolic blood pressure tends to increase.</a:t>
            </a:r>
            <a:endParaRPr sz="2975">
              <a:solidFill>
                <a:srgbClr val="000000"/>
              </a:solidFill>
              <a:latin typeface="Arial"/>
              <a:ea typeface="Arial"/>
              <a:cs typeface="Arial"/>
              <a:sym typeface="Arial"/>
            </a:endParaRPr>
          </a:p>
          <a:p>
            <a:pPr indent="-275842" lvl="1" marL="914400" rtl="0" algn="l">
              <a:spcBef>
                <a:spcPts val="0"/>
              </a:spcBef>
              <a:spcAft>
                <a:spcPts val="0"/>
              </a:spcAft>
              <a:buClr>
                <a:srgbClr val="000000"/>
              </a:buClr>
              <a:buSzPct val="100000"/>
              <a:buFont typeface="Arial"/>
              <a:buChar char="○"/>
            </a:pPr>
            <a:r>
              <a:rPr lang="en" sz="2975">
                <a:solidFill>
                  <a:srgbClr val="188038"/>
                </a:solidFill>
                <a:latin typeface="Roboto Mono"/>
                <a:ea typeface="Roboto Mono"/>
                <a:cs typeface="Roboto Mono"/>
                <a:sym typeface="Roboto Mono"/>
              </a:rPr>
              <a:t>cholesterol</a:t>
            </a:r>
            <a:r>
              <a:rPr lang="en" sz="2975">
                <a:solidFill>
                  <a:srgbClr val="000000"/>
                </a:solidFill>
                <a:latin typeface="Arial"/>
                <a:ea typeface="Arial"/>
                <a:cs typeface="Arial"/>
                <a:sym typeface="Arial"/>
              </a:rPr>
              <a:t> and </a:t>
            </a:r>
            <a:r>
              <a:rPr lang="en" sz="2975">
                <a:solidFill>
                  <a:srgbClr val="188038"/>
                </a:solidFill>
                <a:latin typeface="Roboto Mono"/>
                <a:ea typeface="Roboto Mono"/>
                <a:cs typeface="Roboto Mono"/>
                <a:sym typeface="Roboto Mono"/>
              </a:rPr>
              <a:t>disease</a:t>
            </a:r>
            <a:r>
              <a:rPr lang="en" sz="2975">
                <a:solidFill>
                  <a:srgbClr val="000000"/>
                </a:solidFill>
                <a:latin typeface="Arial"/>
                <a:ea typeface="Arial"/>
                <a:cs typeface="Arial"/>
                <a:sym typeface="Arial"/>
              </a:rPr>
              <a:t> have a moderate positive correlation (0.22). This indicates that higher cholesterol levels are associated with an increased risk of heart disease.</a:t>
            </a:r>
            <a:endParaRPr sz="2975">
              <a:solidFill>
                <a:srgbClr val="000000"/>
              </a:solidFill>
              <a:latin typeface="Arial"/>
              <a:ea typeface="Arial"/>
              <a:cs typeface="Arial"/>
              <a:sym typeface="Arial"/>
            </a:endParaRPr>
          </a:p>
          <a:p>
            <a:pPr indent="-275842" lvl="0" marL="457200" rtl="0" algn="l">
              <a:spcBef>
                <a:spcPts val="0"/>
              </a:spcBef>
              <a:spcAft>
                <a:spcPts val="0"/>
              </a:spcAft>
              <a:buClr>
                <a:srgbClr val="000000"/>
              </a:buClr>
              <a:buSzPct val="100000"/>
              <a:buFont typeface="Arial"/>
              <a:buAutoNum type="arabicPeriod"/>
            </a:pPr>
            <a:r>
              <a:rPr b="1" lang="en" sz="2975">
                <a:solidFill>
                  <a:srgbClr val="000000"/>
                </a:solidFill>
                <a:latin typeface="Arial"/>
                <a:ea typeface="Arial"/>
                <a:cs typeface="Arial"/>
                <a:sym typeface="Arial"/>
              </a:rPr>
              <a:t>Moderate Negative Correlations:</a:t>
            </a:r>
            <a:br>
              <a:rPr b="1" lang="en" sz="2975">
                <a:solidFill>
                  <a:srgbClr val="000000"/>
                </a:solidFill>
                <a:latin typeface="Arial"/>
                <a:ea typeface="Arial"/>
                <a:cs typeface="Arial"/>
                <a:sym typeface="Arial"/>
              </a:rPr>
            </a:br>
            <a:endParaRPr b="1" sz="2975">
              <a:solidFill>
                <a:srgbClr val="000000"/>
              </a:solidFill>
              <a:latin typeface="Arial"/>
              <a:ea typeface="Arial"/>
              <a:cs typeface="Arial"/>
              <a:sym typeface="Arial"/>
            </a:endParaRPr>
          </a:p>
          <a:p>
            <a:pPr indent="-275842" lvl="1" marL="914400" rtl="0" algn="l">
              <a:spcBef>
                <a:spcPts val="0"/>
              </a:spcBef>
              <a:spcAft>
                <a:spcPts val="0"/>
              </a:spcAft>
              <a:buClr>
                <a:srgbClr val="000000"/>
              </a:buClr>
              <a:buSzPct val="100000"/>
              <a:buFont typeface="Arial"/>
              <a:buChar char="○"/>
            </a:pPr>
            <a:r>
              <a:rPr lang="en" sz="2975">
                <a:solidFill>
                  <a:srgbClr val="188038"/>
                </a:solidFill>
                <a:latin typeface="Roboto Mono"/>
                <a:ea typeface="Roboto Mono"/>
                <a:cs typeface="Roboto Mono"/>
                <a:sym typeface="Roboto Mono"/>
              </a:rPr>
              <a:t>active</a:t>
            </a:r>
            <a:r>
              <a:rPr lang="en" sz="2975">
                <a:solidFill>
                  <a:srgbClr val="000000"/>
                </a:solidFill>
                <a:latin typeface="Arial"/>
                <a:ea typeface="Arial"/>
                <a:cs typeface="Arial"/>
                <a:sym typeface="Arial"/>
              </a:rPr>
              <a:t> and </a:t>
            </a:r>
            <a:r>
              <a:rPr lang="en" sz="2975">
                <a:solidFill>
                  <a:srgbClr val="188038"/>
                </a:solidFill>
                <a:latin typeface="Roboto Mono"/>
                <a:ea typeface="Roboto Mono"/>
                <a:cs typeface="Roboto Mono"/>
                <a:sym typeface="Roboto Mono"/>
              </a:rPr>
              <a:t>disease</a:t>
            </a:r>
            <a:r>
              <a:rPr lang="en" sz="2975">
                <a:solidFill>
                  <a:srgbClr val="000000"/>
                </a:solidFill>
                <a:latin typeface="Arial"/>
                <a:ea typeface="Arial"/>
                <a:cs typeface="Arial"/>
                <a:sym typeface="Arial"/>
              </a:rPr>
              <a:t> have a moderate negative correlation (-0.36). This suggests that being physically active is associated with a lower risk of heart disease.</a:t>
            </a:r>
            <a:endParaRPr sz="2975">
              <a:solidFill>
                <a:srgbClr val="000000"/>
              </a:solidFill>
              <a:latin typeface="Arial"/>
              <a:ea typeface="Arial"/>
              <a:cs typeface="Arial"/>
              <a:sym typeface="Arial"/>
            </a:endParaRPr>
          </a:p>
          <a:p>
            <a:pPr indent="-275842" lvl="1" marL="914400" rtl="0" algn="l">
              <a:spcBef>
                <a:spcPts val="0"/>
              </a:spcBef>
              <a:spcAft>
                <a:spcPts val="0"/>
              </a:spcAft>
              <a:buClr>
                <a:srgbClr val="000000"/>
              </a:buClr>
              <a:buSzPct val="100000"/>
              <a:buFont typeface="Arial"/>
              <a:buChar char="○"/>
            </a:pPr>
            <a:r>
              <a:rPr lang="en" sz="2975">
                <a:solidFill>
                  <a:srgbClr val="188038"/>
                </a:solidFill>
                <a:latin typeface="Roboto Mono"/>
                <a:ea typeface="Roboto Mono"/>
                <a:cs typeface="Roboto Mono"/>
                <a:sym typeface="Roboto Mono"/>
              </a:rPr>
              <a:t>smoke</a:t>
            </a:r>
            <a:r>
              <a:rPr lang="en" sz="2975">
                <a:solidFill>
                  <a:srgbClr val="000000"/>
                </a:solidFill>
                <a:latin typeface="Arial"/>
                <a:ea typeface="Arial"/>
                <a:cs typeface="Arial"/>
                <a:sym typeface="Arial"/>
              </a:rPr>
              <a:t> and </a:t>
            </a:r>
            <a:r>
              <a:rPr lang="en" sz="2975">
                <a:solidFill>
                  <a:srgbClr val="188038"/>
                </a:solidFill>
                <a:latin typeface="Roboto Mono"/>
                <a:ea typeface="Roboto Mono"/>
                <a:cs typeface="Roboto Mono"/>
                <a:sym typeface="Roboto Mono"/>
              </a:rPr>
              <a:t>active</a:t>
            </a:r>
            <a:r>
              <a:rPr lang="en" sz="2975">
                <a:solidFill>
                  <a:srgbClr val="000000"/>
                </a:solidFill>
                <a:latin typeface="Arial"/>
                <a:ea typeface="Arial"/>
                <a:cs typeface="Arial"/>
                <a:sym typeface="Arial"/>
              </a:rPr>
              <a:t> have a moderate negative correlation (-0.34). This suggests that individuals who smoke are less likely to be physically active.</a:t>
            </a:r>
            <a:endParaRPr sz="2975">
              <a:solidFill>
                <a:srgbClr val="000000"/>
              </a:solidFill>
              <a:latin typeface="Arial"/>
              <a:ea typeface="Arial"/>
              <a:cs typeface="Arial"/>
              <a:sym typeface="Arial"/>
            </a:endParaRPr>
          </a:p>
          <a:p>
            <a:pPr indent="-275842" lvl="0" marL="457200" rtl="0" algn="l">
              <a:spcBef>
                <a:spcPts val="0"/>
              </a:spcBef>
              <a:spcAft>
                <a:spcPts val="0"/>
              </a:spcAft>
              <a:buClr>
                <a:srgbClr val="000000"/>
              </a:buClr>
              <a:buSzPct val="100000"/>
              <a:buFont typeface="Arial"/>
              <a:buAutoNum type="arabicPeriod"/>
            </a:pPr>
            <a:r>
              <a:rPr b="1" lang="en" sz="2975">
                <a:solidFill>
                  <a:srgbClr val="000000"/>
                </a:solidFill>
                <a:latin typeface="Arial"/>
                <a:ea typeface="Arial"/>
                <a:cs typeface="Arial"/>
                <a:sym typeface="Arial"/>
              </a:rPr>
              <a:t>Weak Correlations:</a:t>
            </a:r>
            <a:br>
              <a:rPr b="1" lang="en" sz="2975">
                <a:solidFill>
                  <a:srgbClr val="000000"/>
                </a:solidFill>
                <a:latin typeface="Arial"/>
                <a:ea typeface="Arial"/>
                <a:cs typeface="Arial"/>
                <a:sym typeface="Arial"/>
              </a:rPr>
            </a:br>
            <a:endParaRPr b="1" sz="2975">
              <a:solidFill>
                <a:srgbClr val="000000"/>
              </a:solidFill>
              <a:latin typeface="Arial"/>
              <a:ea typeface="Arial"/>
              <a:cs typeface="Arial"/>
              <a:sym typeface="Arial"/>
            </a:endParaRPr>
          </a:p>
          <a:p>
            <a:pPr indent="-275842" lvl="1" marL="914400" rtl="0" algn="l">
              <a:spcBef>
                <a:spcPts val="0"/>
              </a:spcBef>
              <a:spcAft>
                <a:spcPts val="0"/>
              </a:spcAft>
              <a:buClr>
                <a:srgbClr val="000000"/>
              </a:buClr>
              <a:buSzPct val="100000"/>
              <a:buFont typeface="Arial"/>
              <a:buChar char="○"/>
            </a:pPr>
            <a:r>
              <a:rPr lang="en" sz="2975">
                <a:solidFill>
                  <a:srgbClr val="000000"/>
                </a:solidFill>
                <a:latin typeface="Arial"/>
                <a:ea typeface="Arial"/>
                <a:cs typeface="Arial"/>
                <a:sym typeface="Arial"/>
              </a:rPr>
              <a:t>Most of the other correlations are weak, indicating little or no linear relationship between the variables.</a:t>
            </a:r>
            <a:endParaRPr sz="2975">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26" name="Google Shape;126;p22"/>
          <p:cNvPicPr preferRelativeResize="0"/>
          <p:nvPr/>
        </p:nvPicPr>
        <p:blipFill>
          <a:blip r:embed="rId3">
            <a:alphaModFix/>
          </a:blip>
          <a:stretch>
            <a:fillRect/>
          </a:stretch>
        </p:blipFill>
        <p:spPr>
          <a:xfrm>
            <a:off x="2797000" y="50850"/>
            <a:ext cx="3622698" cy="1525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123500"/>
            <a:ext cx="8520600" cy="225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2" name="Google Shape;132;p23"/>
          <p:cNvSpPr txBox="1"/>
          <p:nvPr>
            <p:ph idx="1" type="body"/>
          </p:nvPr>
        </p:nvSpPr>
        <p:spPr>
          <a:xfrm>
            <a:off x="311700" y="494000"/>
            <a:ext cx="8520600" cy="4074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200">
                <a:solidFill>
                  <a:srgbClr val="383838"/>
                </a:solidFill>
                <a:highlight>
                  <a:srgbClr val="FFFFFF"/>
                </a:highlight>
                <a:latin typeface="Lora"/>
                <a:ea typeface="Lora"/>
                <a:cs typeface="Lora"/>
                <a:sym typeface="Lora"/>
              </a:rPr>
              <a:t>Now, we start with understanding the relationship between the different data features.</a:t>
            </a:r>
            <a:endParaRPr b="1" sz="1200">
              <a:solidFill>
                <a:srgbClr val="383838"/>
              </a:solidFill>
              <a:highlight>
                <a:srgbClr val="FFFFFF"/>
              </a:highlight>
              <a:latin typeface="Lora"/>
              <a:ea typeface="Lora"/>
              <a:cs typeface="Lora"/>
              <a:sym typeface="Lora"/>
            </a:endParaRPr>
          </a:p>
          <a:p>
            <a:pPr indent="0" lvl="0" marL="0" rtl="0" algn="l">
              <a:spcBef>
                <a:spcPts val="1200"/>
              </a:spcBef>
              <a:spcAft>
                <a:spcPts val="0"/>
              </a:spcAft>
              <a:buNone/>
            </a:pPr>
            <a:r>
              <a:t/>
            </a:r>
            <a:endParaRPr b="1" sz="1200">
              <a:solidFill>
                <a:srgbClr val="383838"/>
              </a:solidFill>
              <a:highlight>
                <a:srgbClr val="FFFFFF"/>
              </a:highlight>
              <a:latin typeface="Lora"/>
              <a:ea typeface="Lora"/>
              <a:cs typeface="Lora"/>
              <a:sym typeface="Lora"/>
            </a:endParaRPr>
          </a:p>
          <a:p>
            <a:pPr indent="0" lvl="0" marL="0" rtl="0" algn="l">
              <a:spcBef>
                <a:spcPts val="1200"/>
              </a:spcBef>
              <a:spcAft>
                <a:spcPts val="0"/>
              </a:spcAft>
              <a:buNone/>
            </a:pPr>
            <a:r>
              <a:t/>
            </a:r>
            <a:endParaRPr b="1" sz="1200">
              <a:solidFill>
                <a:srgbClr val="383838"/>
              </a:solidFill>
              <a:highlight>
                <a:srgbClr val="FFFFFF"/>
              </a:highlight>
              <a:latin typeface="Lora"/>
              <a:ea typeface="Lora"/>
              <a:cs typeface="Lora"/>
              <a:sym typeface="Lora"/>
            </a:endParaRPr>
          </a:p>
          <a:p>
            <a:pPr indent="0" lvl="0" marL="0" rtl="0" algn="l">
              <a:spcBef>
                <a:spcPts val="1200"/>
              </a:spcBef>
              <a:spcAft>
                <a:spcPts val="0"/>
              </a:spcAft>
              <a:buNone/>
            </a:pPr>
            <a:r>
              <a:t/>
            </a:r>
            <a:endParaRPr b="1" sz="1200">
              <a:solidFill>
                <a:srgbClr val="383838"/>
              </a:solidFill>
              <a:highlight>
                <a:srgbClr val="FFFFFF"/>
              </a:highlight>
              <a:latin typeface="Lora"/>
              <a:ea typeface="Lora"/>
              <a:cs typeface="Lora"/>
              <a:sym typeface="Lora"/>
            </a:endParaRPr>
          </a:p>
          <a:p>
            <a:pPr indent="0" lvl="0" marL="0" rtl="0" algn="l">
              <a:spcBef>
                <a:spcPts val="1200"/>
              </a:spcBef>
              <a:spcAft>
                <a:spcPts val="0"/>
              </a:spcAft>
              <a:buNone/>
            </a:pPr>
            <a:r>
              <a:t/>
            </a:r>
            <a:endParaRPr b="1" sz="1200">
              <a:solidFill>
                <a:srgbClr val="383838"/>
              </a:solidFill>
              <a:highlight>
                <a:srgbClr val="FFFFFF"/>
              </a:highlight>
              <a:latin typeface="Lora"/>
              <a:ea typeface="Lora"/>
              <a:cs typeface="Lora"/>
              <a:sym typeface="Lora"/>
            </a:endParaRPr>
          </a:p>
          <a:p>
            <a:pPr indent="0" lvl="0" marL="0" rtl="0" algn="l">
              <a:spcBef>
                <a:spcPts val="1200"/>
              </a:spcBef>
              <a:spcAft>
                <a:spcPts val="0"/>
              </a:spcAft>
              <a:buNone/>
            </a:pPr>
            <a:r>
              <a:t/>
            </a:r>
            <a:endParaRPr b="1" sz="1200">
              <a:solidFill>
                <a:srgbClr val="383838"/>
              </a:solidFill>
              <a:highlight>
                <a:srgbClr val="FFFFFF"/>
              </a:highlight>
              <a:latin typeface="Lora"/>
              <a:ea typeface="Lora"/>
              <a:cs typeface="Lora"/>
              <a:sym typeface="Lora"/>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The bar chart shows the distribution of cholesterol levels in a dataset. The x-axis represents the different cholesterol levels (1, 2, and 3), and the y-axis represents the count of individuals at each level.</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Interpretation:</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Most individuals have cholesterol level 1.</a:t>
            </a:r>
            <a:r>
              <a:rPr lang="en" sz="1100">
                <a:solidFill>
                  <a:srgbClr val="000000"/>
                </a:solidFill>
                <a:latin typeface="Arial"/>
                <a:ea typeface="Arial"/>
                <a:cs typeface="Arial"/>
                <a:sym typeface="Arial"/>
              </a:rPr>
              <a:t> This is evident from the tallest bar, which corresponds to level 1.</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Fewer individuals have cholesterol levels 2 and 3.</a:t>
            </a:r>
            <a:r>
              <a:rPr lang="en" sz="1100">
                <a:solidFill>
                  <a:srgbClr val="000000"/>
                </a:solidFill>
                <a:latin typeface="Arial"/>
                <a:ea typeface="Arial"/>
                <a:cs typeface="Arial"/>
                <a:sym typeface="Arial"/>
              </a:rPr>
              <a:t> The bars for levels 2 and 3 are significantly shorter than the bar for level 1, indicating that fewer individuals fall into these categories.</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b="1" sz="1200">
              <a:solidFill>
                <a:srgbClr val="383838"/>
              </a:solidFill>
              <a:highlight>
                <a:srgbClr val="FFFFFF"/>
              </a:highlight>
              <a:latin typeface="Lora"/>
              <a:ea typeface="Lora"/>
              <a:cs typeface="Lora"/>
              <a:sym typeface="Lora"/>
            </a:endParaRPr>
          </a:p>
        </p:txBody>
      </p:sp>
      <p:pic>
        <p:nvPicPr>
          <p:cNvPr id="133" name="Google Shape;133;p23"/>
          <p:cNvPicPr preferRelativeResize="0"/>
          <p:nvPr/>
        </p:nvPicPr>
        <p:blipFill>
          <a:blip r:embed="rId3">
            <a:alphaModFix/>
          </a:blip>
          <a:stretch>
            <a:fillRect/>
          </a:stretch>
        </p:blipFill>
        <p:spPr>
          <a:xfrm>
            <a:off x="3029425" y="921400"/>
            <a:ext cx="2456475" cy="16503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167100"/>
            <a:ext cx="8520600" cy="239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9" name="Google Shape;139;p24"/>
          <p:cNvSpPr txBox="1"/>
          <p:nvPr>
            <p:ph idx="1" type="body"/>
          </p:nvPr>
        </p:nvSpPr>
        <p:spPr>
          <a:xfrm>
            <a:off x="311700" y="508550"/>
            <a:ext cx="8520600" cy="406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100">
                <a:solidFill>
                  <a:srgbClr val="000000"/>
                </a:solidFill>
                <a:latin typeface="Arial"/>
                <a:ea typeface="Arial"/>
                <a:cs typeface="Arial"/>
                <a:sym typeface="Arial"/>
              </a:rPr>
              <a:t>The bar chart shows the distribution of gender in a dataset. The x-axis represents the different genders (1 and 2), and the y-axis represents the count of individuals in each gender category.</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Interpretation:</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Gender 1 is more prevalent.</a:t>
            </a:r>
            <a:r>
              <a:rPr lang="en" sz="1100">
                <a:solidFill>
                  <a:srgbClr val="000000"/>
                </a:solidFill>
                <a:latin typeface="Arial"/>
                <a:ea typeface="Arial"/>
                <a:cs typeface="Arial"/>
                <a:sym typeface="Arial"/>
              </a:rPr>
              <a:t> The bar for gender 1 is taller than the bar for gender 2, indicating that there are more individuals in gender category 1.</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Gender 2 is less prevalent.</a:t>
            </a:r>
            <a:r>
              <a:rPr lang="en" sz="1100">
                <a:solidFill>
                  <a:srgbClr val="000000"/>
                </a:solidFill>
                <a:latin typeface="Arial"/>
                <a:ea typeface="Arial"/>
                <a:cs typeface="Arial"/>
                <a:sym typeface="Arial"/>
              </a:rPr>
              <a:t> The bar for gender 2 is shorter, suggesting that fewer individuals belong to gender category 2.</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40" name="Google Shape;140;p24"/>
          <p:cNvPicPr preferRelativeResize="0"/>
          <p:nvPr/>
        </p:nvPicPr>
        <p:blipFill>
          <a:blip r:embed="rId3">
            <a:alphaModFix/>
          </a:blip>
          <a:stretch>
            <a:fillRect/>
          </a:stretch>
        </p:blipFill>
        <p:spPr>
          <a:xfrm>
            <a:off x="3145675" y="550925"/>
            <a:ext cx="2935000" cy="16938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130775"/>
            <a:ext cx="8520600" cy="21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6" name="Google Shape;146;p25"/>
          <p:cNvSpPr txBox="1"/>
          <p:nvPr>
            <p:ph idx="1" type="body"/>
          </p:nvPr>
        </p:nvSpPr>
        <p:spPr>
          <a:xfrm>
            <a:off x="311700" y="435900"/>
            <a:ext cx="8520600" cy="4133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100">
                <a:solidFill>
                  <a:srgbClr val="000000"/>
                </a:solidFill>
                <a:latin typeface="Arial"/>
                <a:ea typeface="Arial"/>
                <a:cs typeface="Arial"/>
                <a:sym typeface="Arial"/>
              </a:rPr>
              <a:t>The bar chart shows the distribution of glucose levels in a dataset. The x-axis represents the different glucose levels (1, 2, and 3), and the y-axis represents the count of individuals at each level.</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Interpretation:</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Most individuals have glucose level 1.</a:t>
            </a:r>
            <a:r>
              <a:rPr lang="en" sz="1100">
                <a:solidFill>
                  <a:srgbClr val="000000"/>
                </a:solidFill>
                <a:latin typeface="Arial"/>
                <a:ea typeface="Arial"/>
                <a:cs typeface="Arial"/>
                <a:sym typeface="Arial"/>
              </a:rPr>
              <a:t> This is evident from the tallest bar, which corresponds to level 1.</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Fewer individuals have glucose levels 2 and 3.</a:t>
            </a:r>
            <a:r>
              <a:rPr lang="en" sz="1100">
                <a:solidFill>
                  <a:srgbClr val="000000"/>
                </a:solidFill>
                <a:latin typeface="Arial"/>
                <a:ea typeface="Arial"/>
                <a:cs typeface="Arial"/>
                <a:sym typeface="Arial"/>
              </a:rPr>
              <a:t> The bars for levels 2 and 3 are significantly shorter than the bar for level 1, indicating that fewer individuals fall into these categories.</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47" name="Google Shape;147;p25"/>
          <p:cNvPicPr preferRelativeResize="0"/>
          <p:nvPr/>
        </p:nvPicPr>
        <p:blipFill>
          <a:blip r:embed="rId3">
            <a:alphaModFix/>
          </a:blip>
          <a:stretch>
            <a:fillRect/>
          </a:stretch>
        </p:blipFill>
        <p:spPr>
          <a:xfrm>
            <a:off x="3232850" y="405650"/>
            <a:ext cx="2122300" cy="18682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116225"/>
            <a:ext cx="8520600" cy="450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3" name="Google Shape;153;p26"/>
          <p:cNvSpPr txBox="1"/>
          <p:nvPr>
            <p:ph idx="1" type="body"/>
          </p:nvPr>
        </p:nvSpPr>
        <p:spPr>
          <a:xfrm>
            <a:off x="311700" y="661100"/>
            <a:ext cx="8520600" cy="3907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100">
                <a:solidFill>
                  <a:srgbClr val="000000"/>
                </a:solidFill>
                <a:latin typeface="Arial"/>
                <a:ea typeface="Arial"/>
                <a:cs typeface="Arial"/>
                <a:sym typeface="Arial"/>
              </a:rPr>
              <a:t>The bar chart shows the distribution of smoking habits in a dataset. The x-axis represents whether an individual smokes (0 for non-smokers, 1 for smokers), and the y-axis represents the count of individuals in each category.</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Interpretation:</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Most individuals do not smoke.</a:t>
            </a:r>
            <a:r>
              <a:rPr lang="en" sz="1100">
                <a:solidFill>
                  <a:srgbClr val="000000"/>
                </a:solidFill>
                <a:latin typeface="Arial"/>
                <a:ea typeface="Arial"/>
                <a:cs typeface="Arial"/>
                <a:sym typeface="Arial"/>
              </a:rPr>
              <a:t> The bar for non-smokers (0) is significantly taller than the bar for smokers (1), indicating that a majority of individuals in the dataset do not smoke.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A smaller proportion of individuals smoke.</a:t>
            </a:r>
            <a:r>
              <a:rPr lang="en" sz="1100">
                <a:solidFill>
                  <a:srgbClr val="000000"/>
                </a:solidFill>
                <a:latin typeface="Arial"/>
                <a:ea typeface="Arial"/>
                <a:cs typeface="Arial"/>
                <a:sym typeface="Arial"/>
              </a:rPr>
              <a:t> The bar for smokers is shorter, suggesting that a smaller percentage of individuals in the dataset smoke.</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54" name="Google Shape;154;p26"/>
          <p:cNvPicPr preferRelativeResize="0"/>
          <p:nvPr/>
        </p:nvPicPr>
        <p:blipFill>
          <a:blip r:embed="rId3">
            <a:alphaModFix/>
          </a:blip>
          <a:stretch>
            <a:fillRect/>
          </a:stretch>
        </p:blipFill>
        <p:spPr>
          <a:xfrm>
            <a:off x="2898675" y="718025"/>
            <a:ext cx="2558200" cy="15558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65375"/>
            <a:ext cx="8520600" cy="225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0" name="Google Shape;160;p27"/>
          <p:cNvSpPr txBox="1"/>
          <p:nvPr>
            <p:ph idx="1" type="body"/>
          </p:nvPr>
        </p:nvSpPr>
        <p:spPr>
          <a:xfrm>
            <a:off x="311700" y="443150"/>
            <a:ext cx="8520600" cy="412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100">
                <a:solidFill>
                  <a:srgbClr val="000000"/>
                </a:solidFill>
                <a:latin typeface="Arial"/>
                <a:ea typeface="Arial"/>
                <a:cs typeface="Arial"/>
                <a:sym typeface="Arial"/>
              </a:rPr>
              <a:t>The bar chart shows the distribution of heart disease in a dataset. The x-axis represents whether an individual has heart disease (0 for no disease, 1 for disease), and the y-axis represents the count of individuals in each category.</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Interpretation:</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The bars for both categories are of similar height. This indicates that there are approximately equal numbers of individuals with and without heart disease in the dataset.</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61" name="Google Shape;161;p27"/>
          <p:cNvPicPr preferRelativeResize="0"/>
          <p:nvPr/>
        </p:nvPicPr>
        <p:blipFill>
          <a:blip r:embed="rId3">
            <a:alphaModFix/>
          </a:blip>
          <a:stretch>
            <a:fillRect/>
          </a:stretch>
        </p:blipFill>
        <p:spPr>
          <a:xfrm>
            <a:off x="3530700" y="290675"/>
            <a:ext cx="2274850" cy="1897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188875"/>
            <a:ext cx="8520600" cy="603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(EDA)</a:t>
            </a:r>
            <a:endParaRPr/>
          </a:p>
        </p:txBody>
      </p:sp>
      <p:sp>
        <p:nvSpPr>
          <p:cNvPr id="167" name="Google Shape;167;p28"/>
          <p:cNvSpPr txBox="1"/>
          <p:nvPr>
            <p:ph idx="1" type="body"/>
          </p:nvPr>
        </p:nvSpPr>
        <p:spPr>
          <a:xfrm>
            <a:off x="311700" y="661100"/>
            <a:ext cx="8520600" cy="3907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The bar chart shows the distribution of heart disease across four countries: Indonesia, Malaysia, Singapore, and India. The y-axis represents the country, and the x-axis represents the prevalence of heart disease.</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Interpretation:</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All four countries have a similar prevalence of heart disease.</a:t>
            </a:r>
            <a:r>
              <a:rPr lang="en" sz="1100">
                <a:solidFill>
                  <a:srgbClr val="000000"/>
                </a:solidFill>
                <a:latin typeface="Arial"/>
                <a:ea typeface="Arial"/>
                <a:cs typeface="Arial"/>
                <a:sym typeface="Arial"/>
              </a:rPr>
              <a:t> The bars for each country are almost the same height, suggesting that the percentage of individuals with heart disease is roughly equal across these countries.</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68" name="Google Shape;168;p28"/>
          <p:cNvPicPr preferRelativeResize="0"/>
          <p:nvPr/>
        </p:nvPicPr>
        <p:blipFill>
          <a:blip r:embed="rId3">
            <a:alphaModFix/>
          </a:blip>
          <a:stretch>
            <a:fillRect/>
          </a:stretch>
        </p:blipFill>
        <p:spPr>
          <a:xfrm>
            <a:off x="3174775" y="1271175"/>
            <a:ext cx="2473675" cy="1454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181625"/>
            <a:ext cx="8520600" cy="341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4" name="Google Shape;174;p29"/>
          <p:cNvSpPr txBox="1"/>
          <p:nvPr>
            <p:ph idx="1" type="body"/>
          </p:nvPr>
        </p:nvSpPr>
        <p:spPr>
          <a:xfrm>
            <a:off x="311700" y="741025"/>
            <a:ext cx="8520600" cy="382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100">
                <a:solidFill>
                  <a:srgbClr val="000000"/>
                </a:solidFill>
                <a:latin typeface="Arial"/>
                <a:ea typeface="Arial"/>
                <a:cs typeface="Arial"/>
                <a:sym typeface="Arial"/>
              </a:rPr>
              <a:t>The bar chart shows the relationship between physical activity (active) and the prevalence of heart disease (disease).</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Interpretation:</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Active individuals have a slightly lower risk of heart disease.</a:t>
            </a:r>
            <a:r>
              <a:rPr lang="en" sz="1100">
                <a:solidFill>
                  <a:srgbClr val="000000"/>
                </a:solidFill>
                <a:latin typeface="Arial"/>
                <a:ea typeface="Arial"/>
                <a:cs typeface="Arial"/>
                <a:sym typeface="Arial"/>
              </a:rPr>
              <a:t> The bar for active individuals (1) is slightly shorter than the bar for inactive individuals (0), suggesting that being physically active is associated with a slightly lower risk of heart disease.</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75" name="Google Shape;175;p29"/>
          <p:cNvPicPr preferRelativeResize="0"/>
          <p:nvPr/>
        </p:nvPicPr>
        <p:blipFill>
          <a:blip r:embed="rId3">
            <a:alphaModFix/>
          </a:blip>
          <a:stretch>
            <a:fillRect/>
          </a:stretch>
        </p:blipFill>
        <p:spPr>
          <a:xfrm>
            <a:off x="3138375" y="485300"/>
            <a:ext cx="2760900" cy="1483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1" name="Google Shape;181;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100">
                <a:solidFill>
                  <a:srgbClr val="000000"/>
                </a:solidFill>
                <a:latin typeface="Arial"/>
                <a:ea typeface="Arial"/>
                <a:cs typeface="Arial"/>
                <a:sym typeface="Arial"/>
              </a:rPr>
              <a:t>The box plot shows the distribution of age for individuals with and without heart disease.</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Interpretation:</a:t>
            </a:r>
            <a:endParaRPr b="1" sz="1100">
              <a:solidFill>
                <a:srgbClr val="000000"/>
              </a:solidFill>
              <a:latin typeface="Arial"/>
              <a:ea typeface="Arial"/>
              <a:cs typeface="Arial"/>
              <a:sym typeface="Arial"/>
            </a:endParaRPr>
          </a:p>
          <a:p>
            <a:pPr indent="-287972" lvl="0" marL="457200" rtl="0" algn="l">
              <a:spcBef>
                <a:spcPts val="120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Individuals with heart disease tend to be older.</a:t>
            </a:r>
            <a:r>
              <a:rPr lang="en" sz="1100">
                <a:solidFill>
                  <a:srgbClr val="000000"/>
                </a:solidFill>
                <a:latin typeface="Arial"/>
                <a:ea typeface="Arial"/>
                <a:cs typeface="Arial"/>
                <a:sym typeface="Arial"/>
              </a:rPr>
              <a:t> The box for individuals with heart disease (1) is shifted to the right compared to the box for individuals without heart disease (0). This indicates that the median age of individuals with heart disease is higher than the median age of individuals without heart disease.</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The age distribution is wider for individuals with heart disease.</a:t>
            </a:r>
            <a:r>
              <a:rPr lang="en" sz="1100">
                <a:solidFill>
                  <a:srgbClr val="000000"/>
                </a:solidFill>
                <a:latin typeface="Arial"/>
                <a:ea typeface="Arial"/>
                <a:cs typeface="Arial"/>
                <a:sym typeface="Arial"/>
              </a:rPr>
              <a:t> The box and whiskers for individuals with heart disease are longer than those for individuals without heart disease. This suggests that there is more variability in the age of individuals with heart disease, with some individuals being much older than others.</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82" name="Google Shape;182;p30"/>
          <p:cNvPicPr preferRelativeResize="0"/>
          <p:nvPr/>
        </p:nvPicPr>
        <p:blipFill>
          <a:blip r:embed="rId3">
            <a:alphaModFix/>
          </a:blip>
          <a:stretch>
            <a:fillRect/>
          </a:stretch>
        </p:blipFill>
        <p:spPr>
          <a:xfrm>
            <a:off x="2978575" y="528900"/>
            <a:ext cx="2589600" cy="1803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8" name="Google Shape;188;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100">
                <a:solidFill>
                  <a:srgbClr val="000000"/>
                </a:solidFill>
                <a:latin typeface="Arial"/>
                <a:ea typeface="Arial"/>
                <a:cs typeface="Arial"/>
                <a:sym typeface="Arial"/>
              </a:rPr>
              <a:t>The plot shows the relationship between alcohol consumption (alco) and the presence of heart disease (disease).</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Interpretation:</a:t>
            </a:r>
            <a:endParaRPr b="1" sz="1100">
              <a:solidFill>
                <a:srgbClr val="000000"/>
              </a:solidFill>
              <a:latin typeface="Arial"/>
              <a:ea typeface="Arial"/>
              <a:cs typeface="Arial"/>
              <a:sym typeface="Arial"/>
            </a:endParaRPr>
          </a:p>
          <a:p>
            <a:pPr indent="-287972" lvl="0" marL="457200" rtl="0" algn="l">
              <a:spcBef>
                <a:spcPts val="120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There appears to be a slight negative correlation between alcohol consumption and heart disease.</a:t>
            </a:r>
            <a:r>
              <a:rPr lang="en" sz="1100">
                <a:solidFill>
                  <a:srgbClr val="000000"/>
                </a:solidFill>
                <a:latin typeface="Arial"/>
                <a:ea typeface="Arial"/>
                <a:cs typeface="Arial"/>
                <a:sym typeface="Arial"/>
              </a:rPr>
              <a:t> As the prevalence of heart disease increases, the average alcohol consumption decreases.</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However, the relationship is weak.</a:t>
            </a:r>
            <a:r>
              <a:rPr lang="en" sz="1100">
                <a:solidFill>
                  <a:srgbClr val="000000"/>
                </a:solidFill>
                <a:latin typeface="Arial"/>
                <a:ea typeface="Arial"/>
                <a:cs typeface="Arial"/>
                <a:sym typeface="Arial"/>
              </a:rPr>
              <a:t> The confidence interval around the line is wide, indicating that the observed trend might be due to chance.</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Therefore, based on this plot alone, we cannot definitively conclude that alcohol consumption is a significant factor in predicting heart disease.</a:t>
            </a:r>
            <a:endParaRPr b="1"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89" name="Google Shape;189;p31"/>
          <p:cNvPicPr preferRelativeResize="0"/>
          <p:nvPr/>
        </p:nvPicPr>
        <p:blipFill>
          <a:blip r:embed="rId3">
            <a:alphaModFix/>
          </a:blip>
          <a:stretch>
            <a:fillRect/>
          </a:stretch>
        </p:blipFill>
        <p:spPr>
          <a:xfrm>
            <a:off x="3334550" y="594500"/>
            <a:ext cx="2805524" cy="1672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Heart disease is a leading cause of mortality worldwide. Early detection and accurate prediction of heart disease can significantly improve patient outcomes by enabling timely intervention and preventive measures. The objective of this project is to develop a machine learning model that can effectively predict the presence or absence of heart disease based on various medical and lifestyle factors.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5" name="Google Shape;195;p3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The plot shows the relationship between systolic blood pressure (ap_hi) and the presence of heart disease (disease).</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Interpretation:</a:t>
            </a:r>
            <a:endParaRPr b="1" sz="1100">
              <a:solidFill>
                <a:srgbClr val="000000"/>
              </a:solidFill>
              <a:latin typeface="Arial"/>
              <a:ea typeface="Arial"/>
              <a:cs typeface="Arial"/>
              <a:sym typeface="Arial"/>
            </a:endParaRPr>
          </a:p>
          <a:p>
            <a:pPr indent="-293211" lvl="0" marL="457200" rtl="0" algn="l">
              <a:spcBef>
                <a:spcPts val="120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There appears to be a positive correlation between systolic blood pressure and heart disease.</a:t>
            </a:r>
            <a:r>
              <a:rPr lang="en" sz="1100">
                <a:solidFill>
                  <a:srgbClr val="000000"/>
                </a:solidFill>
                <a:latin typeface="Arial"/>
                <a:ea typeface="Arial"/>
                <a:cs typeface="Arial"/>
                <a:sym typeface="Arial"/>
              </a:rPr>
              <a:t> As the prevalence of heart disease increases, the average systolic blood pressure also increases.</a:t>
            </a:r>
            <a:endParaRPr sz="1100">
              <a:solidFill>
                <a:srgbClr val="000000"/>
              </a:solidFill>
              <a:latin typeface="Arial"/>
              <a:ea typeface="Arial"/>
              <a:cs typeface="Arial"/>
              <a:sym typeface="Arial"/>
            </a:endParaRPr>
          </a:p>
          <a:p>
            <a:pPr indent="-293211" lvl="0" marL="457200" rtl="0" algn="l">
              <a:spcBef>
                <a:spcPts val="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The relationship is moderate.</a:t>
            </a:r>
            <a:r>
              <a:rPr lang="en" sz="1100">
                <a:solidFill>
                  <a:srgbClr val="000000"/>
                </a:solidFill>
                <a:latin typeface="Arial"/>
                <a:ea typeface="Arial"/>
                <a:cs typeface="Arial"/>
                <a:sym typeface="Arial"/>
              </a:rPr>
              <a:t> The confidence interval around the line is not very wide, suggesting that the observed trend is likely to be statistically significant.</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Therefore, based on this plot, we can conclude that systolic blood pressure is a factor associated with the risk of heart disease.</a:t>
            </a:r>
            <a:r>
              <a:rPr lang="en" sz="1100">
                <a:solidFill>
                  <a:srgbClr val="000000"/>
                </a:solidFill>
                <a:latin typeface="Arial"/>
                <a:ea typeface="Arial"/>
                <a:cs typeface="Arial"/>
                <a:sym typeface="Arial"/>
              </a:rPr>
              <a:t> Higher systolic blood pressure is associated with a higher risk of heart disease.</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96" name="Google Shape;196;p32"/>
          <p:cNvPicPr preferRelativeResize="0"/>
          <p:nvPr/>
        </p:nvPicPr>
        <p:blipFill>
          <a:blip r:embed="rId3">
            <a:alphaModFix/>
          </a:blip>
          <a:stretch>
            <a:fillRect/>
          </a:stretch>
        </p:blipFill>
        <p:spPr>
          <a:xfrm>
            <a:off x="3125650" y="325450"/>
            <a:ext cx="2892699" cy="1875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2" name="Google Shape;202;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The plot shows the relationship between diastolic blood pressure (ap_lo) and the presence of heart disease (disease).</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Interpretation:</a:t>
            </a:r>
            <a:endParaRPr b="1" sz="1100">
              <a:solidFill>
                <a:srgbClr val="000000"/>
              </a:solidFill>
              <a:latin typeface="Arial"/>
              <a:ea typeface="Arial"/>
              <a:cs typeface="Arial"/>
              <a:sym typeface="Arial"/>
            </a:endParaRPr>
          </a:p>
          <a:p>
            <a:pPr indent="-293211" lvl="0" marL="457200" rtl="0" algn="l">
              <a:spcBef>
                <a:spcPts val="120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There appears to be a positive correlation between diastolic blood pressure and heart disease.</a:t>
            </a:r>
            <a:r>
              <a:rPr lang="en" sz="1100">
                <a:solidFill>
                  <a:srgbClr val="000000"/>
                </a:solidFill>
                <a:latin typeface="Arial"/>
                <a:ea typeface="Arial"/>
                <a:cs typeface="Arial"/>
                <a:sym typeface="Arial"/>
              </a:rPr>
              <a:t> As the prevalence of heart disease increases, the average diastolic blood pressure also increases.</a:t>
            </a:r>
            <a:endParaRPr sz="1100">
              <a:solidFill>
                <a:srgbClr val="000000"/>
              </a:solidFill>
              <a:latin typeface="Arial"/>
              <a:ea typeface="Arial"/>
              <a:cs typeface="Arial"/>
              <a:sym typeface="Arial"/>
            </a:endParaRPr>
          </a:p>
          <a:p>
            <a:pPr indent="-293211" lvl="0" marL="457200" rtl="0" algn="l">
              <a:spcBef>
                <a:spcPts val="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The relationship is moderate.</a:t>
            </a:r>
            <a:r>
              <a:rPr lang="en" sz="1100">
                <a:solidFill>
                  <a:srgbClr val="000000"/>
                </a:solidFill>
                <a:latin typeface="Arial"/>
                <a:ea typeface="Arial"/>
                <a:cs typeface="Arial"/>
                <a:sym typeface="Arial"/>
              </a:rPr>
              <a:t> The confidence interval around the line is not very wide, suggesting that the observed trend is likely to be statistically significant.</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Therefore, based on this plot, we can conclude that diastolic blood pressure is a factor associated with the risk of heart disease.</a:t>
            </a:r>
            <a:r>
              <a:rPr lang="en" sz="1100">
                <a:solidFill>
                  <a:srgbClr val="000000"/>
                </a:solidFill>
                <a:latin typeface="Arial"/>
                <a:ea typeface="Arial"/>
                <a:cs typeface="Arial"/>
                <a:sym typeface="Arial"/>
              </a:rPr>
              <a:t> Higher diastolic blood pressure is associated with a higher risk of heart disease.</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203" name="Google Shape;203;p33"/>
          <p:cNvPicPr preferRelativeResize="0"/>
          <p:nvPr/>
        </p:nvPicPr>
        <p:blipFill>
          <a:blip r:embed="rId3">
            <a:alphaModFix/>
          </a:blip>
          <a:stretch>
            <a:fillRect/>
          </a:stretch>
        </p:blipFill>
        <p:spPr>
          <a:xfrm>
            <a:off x="2927725" y="325450"/>
            <a:ext cx="2685500" cy="1715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9" name="Google Shape;209;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100">
                <a:solidFill>
                  <a:srgbClr val="000000"/>
                </a:solidFill>
                <a:latin typeface="Arial"/>
                <a:ea typeface="Arial"/>
                <a:cs typeface="Arial"/>
                <a:sym typeface="Arial"/>
              </a:rPr>
              <a:t>The bar chart shows the relationship between cholesterol levels and the prevalence of heart disease.</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Interpretation:</a:t>
            </a:r>
            <a:endParaRPr b="1" sz="1100">
              <a:solidFill>
                <a:srgbClr val="000000"/>
              </a:solidFill>
              <a:latin typeface="Arial"/>
              <a:ea typeface="Arial"/>
              <a:cs typeface="Arial"/>
              <a:sym typeface="Arial"/>
            </a:endParaRPr>
          </a:p>
          <a:p>
            <a:pPr indent="-293211" lvl="0" marL="457200" rtl="0" algn="l">
              <a:spcBef>
                <a:spcPts val="120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As cholesterol levels increase, the risk of heart disease also increases.</a:t>
            </a:r>
            <a:r>
              <a:rPr lang="en" sz="1100">
                <a:solidFill>
                  <a:srgbClr val="000000"/>
                </a:solidFill>
                <a:latin typeface="Arial"/>
                <a:ea typeface="Arial"/>
                <a:cs typeface="Arial"/>
                <a:sym typeface="Arial"/>
              </a:rPr>
              <a:t> The bars for cholesterol levels 2 and 3 are taller than the bar for level 1, indicating that individuals with higher cholesterol levels have a higher risk of heart disease.</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3211" lvl="0" marL="457200" rtl="0" algn="l">
              <a:spcBef>
                <a:spcPts val="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The difference in risk between cholesterol levels 1 and 2 is less pronounced than the difference between levels 2 and 3.</a:t>
            </a:r>
            <a:r>
              <a:rPr lang="en" sz="1100">
                <a:solidFill>
                  <a:srgbClr val="000000"/>
                </a:solidFill>
                <a:latin typeface="Arial"/>
                <a:ea typeface="Arial"/>
                <a:cs typeface="Arial"/>
                <a:sym typeface="Arial"/>
              </a:rPr>
              <a:t> The increase in risk appears to be more significant as cholesterol levels move from 2 to 3.</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Overall, the chart suggests a positive association between cholesterol levels and the risk of heart disease.</a:t>
            </a:r>
            <a:r>
              <a:rPr lang="en" sz="1100">
                <a:solidFill>
                  <a:srgbClr val="000000"/>
                </a:solidFill>
                <a:latin typeface="Arial"/>
                <a:ea typeface="Arial"/>
                <a:cs typeface="Arial"/>
                <a:sym typeface="Arial"/>
              </a:rPr>
              <a:t> Individuals with higher cholesterol levels are more likely to develop heart disease.</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210" name="Google Shape;210;p34"/>
          <p:cNvPicPr preferRelativeResize="0"/>
          <p:nvPr/>
        </p:nvPicPr>
        <p:blipFill>
          <a:blip r:embed="rId3">
            <a:alphaModFix/>
          </a:blip>
          <a:stretch>
            <a:fillRect/>
          </a:stretch>
        </p:blipFill>
        <p:spPr>
          <a:xfrm>
            <a:off x="3436275" y="238300"/>
            <a:ext cx="2354049" cy="1628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6" name="Google Shape;216;p3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100">
                <a:solidFill>
                  <a:srgbClr val="000000"/>
                </a:solidFill>
                <a:latin typeface="Arial"/>
                <a:ea typeface="Arial"/>
                <a:cs typeface="Arial"/>
                <a:sym typeface="Arial"/>
              </a:rPr>
              <a:t>The bar chart shows the relationship between the presence of heart disease and cholesterol levels.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Interpretation:</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Individuals with heart disease tend to have higher cholesterol levels.</a:t>
            </a:r>
            <a:r>
              <a:rPr lang="en" sz="1100">
                <a:solidFill>
                  <a:srgbClr val="000000"/>
                </a:solidFill>
                <a:latin typeface="Arial"/>
                <a:ea typeface="Arial"/>
                <a:cs typeface="Arial"/>
                <a:sym typeface="Arial"/>
              </a:rPr>
              <a:t> The bar for individuals with heart disease (1) is taller than the bar for individuals without heart disease (0). This indicates that the average cholesterol level is higher among individuals with heart disease.</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Therefore, the chart suggests a positive association between cholesterol levels and the risk of heart disease.</a:t>
            </a:r>
            <a:r>
              <a:rPr lang="en" sz="1100">
                <a:solidFill>
                  <a:srgbClr val="000000"/>
                </a:solidFill>
                <a:latin typeface="Arial"/>
                <a:ea typeface="Arial"/>
                <a:cs typeface="Arial"/>
                <a:sym typeface="Arial"/>
              </a:rPr>
              <a:t> Higher cholesterol levels are associated with a higher risk of heart disease.</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217" name="Google Shape;217;p35"/>
          <p:cNvPicPr preferRelativeResize="0"/>
          <p:nvPr/>
        </p:nvPicPr>
        <p:blipFill>
          <a:blip r:embed="rId3">
            <a:alphaModFix/>
          </a:blip>
          <a:stretch>
            <a:fillRect/>
          </a:stretch>
        </p:blipFill>
        <p:spPr>
          <a:xfrm>
            <a:off x="3094825" y="173400"/>
            <a:ext cx="2535675" cy="16646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3" name="Google Shape;223;p3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100">
                <a:solidFill>
                  <a:srgbClr val="000000"/>
                </a:solidFill>
                <a:latin typeface="Arial"/>
                <a:ea typeface="Arial"/>
                <a:cs typeface="Arial"/>
                <a:sym typeface="Arial"/>
              </a:rPr>
              <a:t>The bar chart shows the relationship between gender and the prevalence of heart disease.</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Interpretation:</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There appears to be no significant difference in the risk of heart disease between genders.</a:t>
            </a:r>
            <a:r>
              <a:rPr lang="en" sz="1100">
                <a:solidFill>
                  <a:srgbClr val="000000"/>
                </a:solidFill>
                <a:latin typeface="Arial"/>
                <a:ea typeface="Arial"/>
                <a:cs typeface="Arial"/>
                <a:sym typeface="Arial"/>
              </a:rPr>
              <a:t> The bars for both genders (1 and 2) are of similar height, suggesting that both genders have a similar risk of developing heart disease.</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Therefore, based on this plot, we cannot conclude that gender is a significant factor in predicting heart disease.</a:t>
            </a:r>
            <a:endParaRPr b="1"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224" name="Google Shape;224;p36"/>
          <p:cNvPicPr preferRelativeResize="0"/>
          <p:nvPr/>
        </p:nvPicPr>
        <p:blipFill>
          <a:blip r:embed="rId3">
            <a:alphaModFix/>
          </a:blip>
          <a:stretch>
            <a:fillRect/>
          </a:stretch>
        </p:blipFill>
        <p:spPr>
          <a:xfrm>
            <a:off x="3247375" y="114775"/>
            <a:ext cx="2419450" cy="17014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0" name="Google Shape;230;p3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100">
                <a:solidFill>
                  <a:srgbClr val="000000"/>
                </a:solidFill>
                <a:latin typeface="Arial"/>
                <a:ea typeface="Arial"/>
                <a:cs typeface="Arial"/>
                <a:sym typeface="Arial"/>
              </a:rPr>
              <a:t>The bar chart shows the relationship between glucose levels and the prevalence of heart disease.</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Interpretation:</a:t>
            </a:r>
            <a:endParaRPr b="1" sz="1100">
              <a:solidFill>
                <a:srgbClr val="000000"/>
              </a:solidFill>
              <a:latin typeface="Arial"/>
              <a:ea typeface="Arial"/>
              <a:cs typeface="Arial"/>
              <a:sym typeface="Arial"/>
            </a:endParaRPr>
          </a:p>
          <a:p>
            <a:pPr indent="-293211" lvl="0" marL="457200" rtl="0" algn="l">
              <a:spcBef>
                <a:spcPts val="120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As glucose levels increase, the risk of heart disease also increases.</a:t>
            </a:r>
            <a:r>
              <a:rPr lang="en" sz="1100">
                <a:solidFill>
                  <a:srgbClr val="000000"/>
                </a:solidFill>
                <a:latin typeface="Arial"/>
                <a:ea typeface="Arial"/>
                <a:cs typeface="Arial"/>
                <a:sym typeface="Arial"/>
              </a:rPr>
              <a:t> The bars for glucose levels 2 and 3 are taller than the bar for level 1, indicating that individuals with higher glucose levels have a higher risk of heart disease.</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3211" lvl="0" marL="457200" rtl="0" algn="l">
              <a:spcBef>
                <a:spcPts val="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The difference in risk between glucose levels 1 and 2 is less pronounced than the difference between levels 2 and 3.</a:t>
            </a:r>
            <a:r>
              <a:rPr lang="en" sz="1100">
                <a:solidFill>
                  <a:srgbClr val="000000"/>
                </a:solidFill>
                <a:latin typeface="Arial"/>
                <a:ea typeface="Arial"/>
                <a:cs typeface="Arial"/>
                <a:sym typeface="Arial"/>
              </a:rPr>
              <a:t> The increase in risk appears to be more significant as glucose levels move from 2 to 3.</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Overall, the chart suggests a positive association between glucose levels and the risk of heart disease.</a:t>
            </a:r>
            <a:r>
              <a:rPr lang="en" sz="1100">
                <a:solidFill>
                  <a:srgbClr val="000000"/>
                </a:solidFill>
                <a:latin typeface="Arial"/>
                <a:ea typeface="Arial"/>
                <a:cs typeface="Arial"/>
                <a:sym typeface="Arial"/>
              </a:rPr>
              <a:t> Individuals with higher glucose levels are more likely to develop heart disease.</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231" name="Google Shape;231;p37"/>
          <p:cNvPicPr preferRelativeResize="0"/>
          <p:nvPr/>
        </p:nvPicPr>
        <p:blipFill>
          <a:blip r:embed="rId3">
            <a:alphaModFix/>
          </a:blip>
          <a:stretch>
            <a:fillRect/>
          </a:stretch>
        </p:blipFill>
        <p:spPr>
          <a:xfrm>
            <a:off x="3385400" y="172900"/>
            <a:ext cx="2630124" cy="1846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7" name="Google Shape;237;p3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100">
                <a:solidFill>
                  <a:srgbClr val="000000"/>
                </a:solidFill>
                <a:latin typeface="Arial"/>
                <a:ea typeface="Arial"/>
                <a:cs typeface="Arial"/>
                <a:sym typeface="Arial"/>
              </a:rPr>
              <a:t>The plot shows the relationship between height and the presence of heart disease.</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Interpretation:</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There appears to be a very slight negative correlation between height and heart disease.</a:t>
            </a:r>
            <a:r>
              <a:rPr lang="en" sz="1100">
                <a:solidFill>
                  <a:srgbClr val="000000"/>
                </a:solidFill>
                <a:latin typeface="Arial"/>
                <a:ea typeface="Arial"/>
                <a:cs typeface="Arial"/>
                <a:sym typeface="Arial"/>
              </a:rPr>
              <a:t> As the prevalence of heart disease increases, the average height decreases.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However, the relationship is extremely weak.</a:t>
            </a:r>
            <a:r>
              <a:rPr lang="en" sz="1100">
                <a:solidFill>
                  <a:srgbClr val="000000"/>
                </a:solidFill>
                <a:latin typeface="Arial"/>
                <a:ea typeface="Arial"/>
                <a:cs typeface="Arial"/>
                <a:sym typeface="Arial"/>
              </a:rPr>
              <a:t> The confidence interval around the line is very wide, indicating that the observed trend is likely due to chance.</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Therefore, based on this plot, we cannot conclude that height is a significant factor in predicting heart disease.</a:t>
            </a:r>
            <a:endParaRPr b="1"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238" name="Google Shape;238;p38"/>
          <p:cNvPicPr preferRelativeResize="0"/>
          <p:nvPr/>
        </p:nvPicPr>
        <p:blipFill>
          <a:blip r:embed="rId3">
            <a:alphaModFix/>
          </a:blip>
          <a:stretch>
            <a:fillRect/>
          </a:stretch>
        </p:blipFill>
        <p:spPr>
          <a:xfrm>
            <a:off x="3581575" y="165625"/>
            <a:ext cx="2252675" cy="1803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4" name="Google Shape;244;p3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The bar chart shows the relationship between occupation and the prevalence of heart disease.</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Interpretation:</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There appears to be no significant difference in the risk of heart disease across different occupations.</a:t>
            </a:r>
            <a:r>
              <a:rPr lang="en" sz="1100">
                <a:solidFill>
                  <a:srgbClr val="000000"/>
                </a:solidFill>
                <a:latin typeface="Arial"/>
                <a:ea typeface="Arial"/>
                <a:cs typeface="Arial"/>
                <a:sym typeface="Arial"/>
              </a:rPr>
              <a:t> All the bars are of similar height, suggesting that individuals in different occupations have a similar risk of developing heart disease.</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Therefore, based on this plot, we cannot conclude that occupation is a significant factor in predicting heart disease.</a:t>
            </a:r>
            <a:endParaRPr b="1"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245" name="Google Shape;245;p39"/>
          <p:cNvPicPr preferRelativeResize="0"/>
          <p:nvPr/>
        </p:nvPicPr>
        <p:blipFill>
          <a:blip r:embed="rId3">
            <a:alphaModFix/>
          </a:blip>
          <a:stretch>
            <a:fillRect/>
          </a:stretch>
        </p:blipFill>
        <p:spPr>
          <a:xfrm>
            <a:off x="3240125" y="216500"/>
            <a:ext cx="2470024" cy="17232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1" name="Google Shape;251;p4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100">
                <a:solidFill>
                  <a:srgbClr val="000000"/>
                </a:solidFill>
                <a:latin typeface="Arial"/>
                <a:ea typeface="Arial"/>
                <a:cs typeface="Arial"/>
                <a:sym typeface="Arial"/>
              </a:rPr>
              <a:t>The bar chart shows the relationship between smoking and the prevalence of heart disease.</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Interpretation:</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Smokers have a slightly higher risk of heart disease compared to non-smokers.</a:t>
            </a:r>
            <a:r>
              <a:rPr lang="en" sz="1100">
                <a:solidFill>
                  <a:srgbClr val="000000"/>
                </a:solidFill>
                <a:latin typeface="Arial"/>
                <a:ea typeface="Arial"/>
                <a:cs typeface="Arial"/>
                <a:sym typeface="Arial"/>
              </a:rPr>
              <a:t> The bar for smokers (1) is slightly taller than the bar for non-smokers (0), indicating that smokers have a slightly higher risk of developing heart disease.</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252" name="Google Shape;252;p40"/>
          <p:cNvPicPr preferRelativeResize="0"/>
          <p:nvPr/>
        </p:nvPicPr>
        <p:blipFill>
          <a:blip r:embed="rId3">
            <a:alphaModFix/>
          </a:blip>
          <a:stretch>
            <a:fillRect/>
          </a:stretch>
        </p:blipFill>
        <p:spPr>
          <a:xfrm>
            <a:off x="3211075" y="231025"/>
            <a:ext cx="2942500" cy="1810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8" name="Google Shape;258;p4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100">
                <a:solidFill>
                  <a:srgbClr val="000000"/>
                </a:solidFill>
                <a:latin typeface="Arial"/>
                <a:ea typeface="Arial"/>
                <a:cs typeface="Arial"/>
                <a:sym typeface="Arial"/>
              </a:rPr>
              <a:t>The plot shows the relationship between weight and the presence of heart disease.</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Interpretation:</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There appears to be a very slight positive correlation between weight and heart disease.</a:t>
            </a:r>
            <a:r>
              <a:rPr lang="en" sz="1100">
                <a:solidFill>
                  <a:srgbClr val="000000"/>
                </a:solidFill>
                <a:latin typeface="Arial"/>
                <a:ea typeface="Arial"/>
                <a:cs typeface="Arial"/>
                <a:sym typeface="Arial"/>
              </a:rPr>
              <a:t> As the prevalence of heart disease increases, the average weight also increases.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However, the relationship is extremely weak.</a:t>
            </a:r>
            <a:r>
              <a:rPr lang="en" sz="1100">
                <a:solidFill>
                  <a:srgbClr val="000000"/>
                </a:solidFill>
                <a:latin typeface="Arial"/>
                <a:ea typeface="Arial"/>
                <a:cs typeface="Arial"/>
                <a:sym typeface="Arial"/>
              </a:rPr>
              <a:t> The confidence interval around the line is very wide, indicating that the observed trend is likely due to chance.</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259" name="Google Shape;259;p41"/>
          <p:cNvPicPr preferRelativeResize="0"/>
          <p:nvPr/>
        </p:nvPicPr>
        <p:blipFill>
          <a:blip r:embed="rId3">
            <a:alphaModFix/>
          </a:blip>
          <a:stretch>
            <a:fillRect/>
          </a:stretch>
        </p:blipFill>
        <p:spPr>
          <a:xfrm>
            <a:off x="3152925" y="136575"/>
            <a:ext cx="2577251" cy="1861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Objective</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goal of this project is to build a predictive model that can accurately classify individuals as either having or not having heart disease. By analysing a comprehensive set of patient attributes, including demographic, clinical, and lifestyle factors, the model aims to identify patterns and features indicative of the presence or absence of heart disease.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Development</a:t>
            </a:r>
            <a:endParaRPr/>
          </a:p>
        </p:txBody>
      </p:sp>
      <p:sp>
        <p:nvSpPr>
          <p:cNvPr id="265" name="Google Shape;265;p4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Step 1:- Encoding</a:t>
            </a:r>
            <a:endParaRPr/>
          </a:p>
          <a:p>
            <a:pPr indent="0" lvl="0" marL="0" rtl="0" algn="l">
              <a:spcBef>
                <a:spcPts val="1200"/>
              </a:spcBef>
              <a:spcAft>
                <a:spcPts val="0"/>
              </a:spcAft>
              <a:buNone/>
            </a:pPr>
            <a:r>
              <a:rPr lang="en"/>
              <a:t>Data preparation is required in data science before moving on to modeling. In the data preparation process, we must complete many tasks. One of these critical responsibilities is the encoding of categorical data. We all know that most real-life data contains categorical string values, and most machine-learning models handle only integer values or other understandable formats. All models execute mathematical operations that various tools and methodologies can perform.</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Encoding categorical data is turning categorical data into integer format so that data with transformed categorical values may be fed into models to increase prediction accuracy.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Train-Test Split</a:t>
            </a:r>
            <a:endParaRPr/>
          </a:p>
        </p:txBody>
      </p:sp>
      <p:sp>
        <p:nvSpPr>
          <p:cNvPr id="271" name="Google Shape;271;p4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split the whole dataset into train set and testset which contains 75% train and 25% test.</a:t>
            </a:r>
            <a:endParaRPr/>
          </a:p>
          <a:p>
            <a:pPr indent="0" lvl="0" marL="0" rtl="0" algn="l">
              <a:spcBef>
                <a:spcPts val="1200"/>
              </a:spcBef>
              <a:spcAft>
                <a:spcPts val="1200"/>
              </a:spcAft>
              <a:buNone/>
            </a:pPr>
            <a:r>
              <a:rPr lang="en"/>
              <a:t>We can include this train set into classifiers to train our model and the test set is useful for predicting the performance of the model by different classifiers.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 Implementation</a:t>
            </a:r>
            <a:endParaRPr/>
          </a:p>
        </p:txBody>
      </p:sp>
      <p:sp>
        <p:nvSpPr>
          <p:cNvPr id="277" name="Google Shape;277;p4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7500" lnSpcReduction="20000"/>
          </a:bodyPr>
          <a:lstStyle/>
          <a:p>
            <a:pPr indent="0" lvl="0" marL="0" rtl="0" algn="l">
              <a:lnSpc>
                <a:spcPct val="120000"/>
              </a:lnSpc>
              <a:spcBef>
                <a:spcPts val="1400"/>
              </a:spcBef>
              <a:spcAft>
                <a:spcPts val="0"/>
              </a:spcAft>
              <a:buNone/>
            </a:pPr>
            <a:r>
              <a:rPr lang="en" sz="1300">
                <a:solidFill>
                  <a:srgbClr val="383838"/>
                </a:solidFill>
                <a:highlight>
                  <a:srgbClr val="FFFFFF"/>
                </a:highlight>
                <a:latin typeface="Arial"/>
                <a:ea typeface="Arial"/>
                <a:cs typeface="Arial"/>
                <a:sym typeface="Arial"/>
              </a:rPr>
              <a:t>1 .Logistic Regression</a:t>
            </a:r>
            <a:endParaRPr sz="1300">
              <a:solidFill>
                <a:srgbClr val="383838"/>
              </a:solidFill>
              <a:highlight>
                <a:srgbClr val="FFFFFF"/>
              </a:highlight>
              <a:latin typeface="Arial"/>
              <a:ea typeface="Arial"/>
              <a:cs typeface="Arial"/>
              <a:sym typeface="Arial"/>
            </a:endParaRPr>
          </a:p>
          <a:p>
            <a:pPr indent="0" lvl="0" marL="0" rtl="0" algn="l">
              <a:spcBef>
                <a:spcPts val="4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This image is a confusion matrix, a visualization tool used to evaluate the performance of a classification model. Here's how to interpret it:</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True Positives (TP):</a:t>
            </a:r>
            <a:r>
              <a:rPr lang="en" sz="1100">
                <a:solidFill>
                  <a:srgbClr val="000000"/>
                </a:solidFill>
                <a:latin typeface="Arial"/>
                <a:ea typeface="Arial"/>
                <a:cs typeface="Arial"/>
                <a:sym typeface="Arial"/>
              </a:rPr>
              <a:t> The number of instances correctly predicted as positive. In this case, 6.1e+03 instances were correctly identified as having heart disease.</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True Negatives (TN):</a:t>
            </a:r>
            <a:r>
              <a:rPr lang="en" sz="1100">
                <a:solidFill>
                  <a:srgbClr val="000000"/>
                </a:solidFill>
                <a:latin typeface="Arial"/>
                <a:ea typeface="Arial"/>
                <a:cs typeface="Arial"/>
                <a:sym typeface="Arial"/>
              </a:rPr>
              <a:t> The number of instances correctly predicted as negative. In this case, 5.8e+03 instances were correctly identified as not having heart disease.</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False Positives (FP):</a:t>
            </a:r>
            <a:r>
              <a:rPr lang="en" sz="1100">
                <a:solidFill>
                  <a:srgbClr val="000000"/>
                </a:solidFill>
                <a:latin typeface="Arial"/>
                <a:ea typeface="Arial"/>
                <a:cs typeface="Arial"/>
                <a:sym typeface="Arial"/>
              </a:rPr>
              <a:t> The number of instances incorrectly predicted as positive. In this case, 2.6e+03 instances were incorrectly identified as having heart disease.</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False Negatives (FN):</a:t>
            </a:r>
            <a:r>
              <a:rPr lang="en" sz="1100">
                <a:solidFill>
                  <a:srgbClr val="000000"/>
                </a:solidFill>
                <a:latin typeface="Arial"/>
                <a:ea typeface="Arial"/>
                <a:cs typeface="Arial"/>
                <a:sym typeface="Arial"/>
              </a:rPr>
              <a:t> The number of instances incorrectly predicted as negative. In this case, 2.9e+03 instances were incorrectly identified as not having heart disease.</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Overall, the model appears to be performing reasonably well, with a higher number of correct predictions (TP and TN) than incorrect predictions (FP and FN).</a:t>
            </a:r>
            <a:endParaRPr b="1"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278" name="Google Shape;278;p44"/>
          <p:cNvPicPr preferRelativeResize="0"/>
          <p:nvPr/>
        </p:nvPicPr>
        <p:blipFill>
          <a:blip r:embed="rId3">
            <a:alphaModFix/>
          </a:blip>
          <a:stretch>
            <a:fillRect/>
          </a:stretch>
        </p:blipFill>
        <p:spPr>
          <a:xfrm>
            <a:off x="6066125" y="408700"/>
            <a:ext cx="2226426" cy="190877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test score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4" name="Google Shape;284;p4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t>  precision    recall  f1-score   support</a:t>
            </a:r>
            <a:endParaRPr/>
          </a:p>
          <a:p>
            <a:pPr indent="0" lvl="0" marL="0" rtl="0" algn="ctr">
              <a:spcBef>
                <a:spcPts val="1200"/>
              </a:spcBef>
              <a:spcAft>
                <a:spcPts val="0"/>
              </a:spcAft>
              <a:buNone/>
            </a:pPr>
            <a:r>
              <a:t/>
            </a:r>
            <a:endParaRPr/>
          </a:p>
          <a:p>
            <a:pPr indent="0" lvl="0" marL="0" rtl="0" algn="ctr">
              <a:spcBef>
                <a:spcPts val="1200"/>
              </a:spcBef>
              <a:spcAft>
                <a:spcPts val="0"/>
              </a:spcAft>
              <a:buNone/>
            </a:pPr>
            <a:r>
              <a:rPr lang="en"/>
              <a:t>           0       0.68      0.70      0.69      8783</a:t>
            </a:r>
            <a:endParaRPr/>
          </a:p>
          <a:p>
            <a:pPr indent="0" lvl="0" marL="0" rtl="0" algn="ctr">
              <a:spcBef>
                <a:spcPts val="1200"/>
              </a:spcBef>
              <a:spcAft>
                <a:spcPts val="0"/>
              </a:spcAft>
              <a:buNone/>
            </a:pPr>
            <a:r>
              <a:rPr lang="en"/>
              <a:t>           1       0.69      0.66      0.68      8717</a:t>
            </a:r>
            <a:endParaRPr/>
          </a:p>
          <a:p>
            <a:pPr indent="0" lvl="0" marL="0" rtl="0" algn="ctr">
              <a:spcBef>
                <a:spcPts val="1200"/>
              </a:spcBef>
              <a:spcAft>
                <a:spcPts val="0"/>
              </a:spcAft>
              <a:buNone/>
            </a:pPr>
            <a:r>
              <a:t/>
            </a:r>
            <a:endParaRPr/>
          </a:p>
          <a:p>
            <a:pPr indent="0" lvl="0" marL="0" rtl="0" algn="ctr">
              <a:spcBef>
                <a:spcPts val="1200"/>
              </a:spcBef>
              <a:spcAft>
                <a:spcPts val="0"/>
              </a:spcAft>
              <a:buNone/>
            </a:pPr>
            <a:r>
              <a:rPr lang="en"/>
              <a:t>    accuracy                           0.68     17500</a:t>
            </a:r>
            <a:endParaRPr/>
          </a:p>
          <a:p>
            <a:pPr indent="0" lvl="0" marL="0" rtl="0" algn="ctr">
              <a:spcBef>
                <a:spcPts val="1200"/>
              </a:spcBef>
              <a:spcAft>
                <a:spcPts val="0"/>
              </a:spcAft>
              <a:buNone/>
            </a:pPr>
            <a:r>
              <a:rPr lang="en"/>
              <a:t>   macro avg       0.68      0.68      0.68     17500</a:t>
            </a:r>
            <a:endParaRPr/>
          </a:p>
          <a:p>
            <a:pPr indent="0" lvl="0" marL="0" rtl="0" algn="ctr">
              <a:spcBef>
                <a:spcPts val="1200"/>
              </a:spcBef>
              <a:spcAft>
                <a:spcPts val="1200"/>
              </a:spcAft>
              <a:buNone/>
            </a:pPr>
            <a:r>
              <a:rPr lang="en"/>
              <a:t>weighted avg       0.68      0.68      0.68     17500</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a:t>
            </a:r>
            <a:endParaRPr/>
          </a:p>
        </p:txBody>
      </p:sp>
      <p:sp>
        <p:nvSpPr>
          <p:cNvPr id="290" name="Google Shape;290;p4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100">
                <a:solidFill>
                  <a:srgbClr val="000000"/>
                </a:solidFill>
                <a:latin typeface="Arial"/>
                <a:ea typeface="Arial"/>
                <a:cs typeface="Arial"/>
                <a:sym typeface="Arial"/>
              </a:rPr>
              <a:t>This image is a confusion matrix, a visualization tool used to evaluate the performance of a classification model. Here's how to interpret it:</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True Positives (TP):</a:t>
            </a:r>
            <a:r>
              <a:rPr lang="en" sz="1100">
                <a:solidFill>
                  <a:srgbClr val="000000"/>
                </a:solidFill>
                <a:latin typeface="Arial"/>
                <a:ea typeface="Arial"/>
                <a:cs typeface="Arial"/>
                <a:sym typeface="Arial"/>
              </a:rPr>
              <a:t> The number of instances correctly predicted as positive. In this case, 6.4e+03 instances were correctly identified as having heart disease.</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True Negatives (TN):</a:t>
            </a:r>
            <a:r>
              <a:rPr lang="en" sz="1100">
                <a:solidFill>
                  <a:srgbClr val="000000"/>
                </a:solidFill>
                <a:latin typeface="Arial"/>
                <a:ea typeface="Arial"/>
                <a:cs typeface="Arial"/>
                <a:sym typeface="Arial"/>
              </a:rPr>
              <a:t> The number of instances correctly predicted as negative. In this case, 6.3e+03 instances were correctly identified as not having heart disease.</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False Positives (FP):</a:t>
            </a:r>
            <a:r>
              <a:rPr lang="en" sz="1100">
                <a:solidFill>
                  <a:srgbClr val="000000"/>
                </a:solidFill>
                <a:latin typeface="Arial"/>
                <a:ea typeface="Arial"/>
                <a:cs typeface="Arial"/>
                <a:sym typeface="Arial"/>
              </a:rPr>
              <a:t> The number of instances incorrectly predicted as positive. In this case, 2.4e+03 instances were incorrectly identified as having heart disease.</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False Negatives (FN):</a:t>
            </a:r>
            <a:r>
              <a:rPr lang="en" sz="1100">
                <a:solidFill>
                  <a:srgbClr val="000000"/>
                </a:solidFill>
                <a:latin typeface="Arial"/>
                <a:ea typeface="Arial"/>
                <a:cs typeface="Arial"/>
                <a:sym typeface="Arial"/>
              </a:rPr>
              <a:t> The number of instances incorrectly predicted as negative. In this case, 2.4e+03 instances were incorrectly identified as not having heart disease.</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Overall, the model appears to be performing reasonably well, with a higher number of correct predictions (TP and TN) than incorrect predictions (FP and FN).</a:t>
            </a:r>
            <a:endParaRPr b="1" sz="1100">
              <a:solidFill>
                <a:srgbClr val="000000"/>
              </a:solidFill>
              <a:latin typeface="Arial"/>
              <a:ea typeface="Arial"/>
              <a:cs typeface="Arial"/>
              <a:sym typeface="Arial"/>
            </a:endParaRPr>
          </a:p>
          <a:p>
            <a:pPr indent="0" lvl="0" marL="0" rtl="0" algn="l">
              <a:spcBef>
                <a:spcPts val="1200"/>
              </a:spcBef>
              <a:spcAft>
                <a:spcPts val="1200"/>
              </a:spcAft>
              <a:buNone/>
            </a:pPr>
            <a:r>
              <a:t/>
            </a:r>
            <a:endParaRPr sz="1100">
              <a:solidFill>
                <a:srgbClr val="000000"/>
              </a:solidFill>
              <a:latin typeface="Arial"/>
              <a:ea typeface="Arial"/>
              <a:cs typeface="Arial"/>
              <a:sym typeface="Arial"/>
            </a:endParaRPr>
          </a:p>
        </p:txBody>
      </p:sp>
      <p:pic>
        <p:nvPicPr>
          <p:cNvPr id="291" name="Google Shape;291;p46"/>
          <p:cNvPicPr preferRelativeResize="0"/>
          <p:nvPr/>
        </p:nvPicPr>
        <p:blipFill>
          <a:blip r:embed="rId3">
            <a:alphaModFix/>
          </a:blip>
          <a:stretch>
            <a:fillRect/>
          </a:stretch>
        </p:blipFill>
        <p:spPr>
          <a:xfrm>
            <a:off x="3382500" y="445025"/>
            <a:ext cx="2379000" cy="15673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97" name="Google Shape;297;p4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 sz="1953"/>
              <a:t>Decision Tree test score</a:t>
            </a:r>
            <a:endParaRPr sz="1953"/>
          </a:p>
          <a:p>
            <a:pPr indent="0" lvl="0" marL="0" rtl="0" algn="ctr">
              <a:spcBef>
                <a:spcPts val="1200"/>
              </a:spcBef>
              <a:spcAft>
                <a:spcPts val="0"/>
              </a:spcAft>
              <a:buNone/>
            </a:pPr>
            <a:r>
              <a:rPr lang="en"/>
              <a:t>precision    recall  f1-score   support</a:t>
            </a:r>
            <a:endParaRPr/>
          </a:p>
          <a:p>
            <a:pPr indent="0" lvl="0" marL="0" rtl="0" algn="ctr">
              <a:spcBef>
                <a:spcPts val="1200"/>
              </a:spcBef>
              <a:spcAft>
                <a:spcPts val="0"/>
              </a:spcAft>
              <a:buNone/>
            </a:pPr>
            <a:r>
              <a:t/>
            </a:r>
            <a:endParaRPr/>
          </a:p>
          <a:p>
            <a:pPr indent="0" lvl="0" marL="0" rtl="0" algn="ctr">
              <a:spcBef>
                <a:spcPts val="1200"/>
              </a:spcBef>
              <a:spcAft>
                <a:spcPts val="0"/>
              </a:spcAft>
              <a:buNone/>
            </a:pPr>
            <a:r>
              <a:rPr lang="en"/>
              <a:t>           0       0.73      0.73      0.73      8783</a:t>
            </a:r>
            <a:endParaRPr/>
          </a:p>
          <a:p>
            <a:pPr indent="0" lvl="0" marL="0" rtl="0" algn="ctr">
              <a:spcBef>
                <a:spcPts val="1200"/>
              </a:spcBef>
              <a:spcAft>
                <a:spcPts val="0"/>
              </a:spcAft>
              <a:buNone/>
            </a:pPr>
            <a:r>
              <a:rPr lang="en"/>
              <a:t>           1       0.73      0.73      0.73      8717</a:t>
            </a:r>
            <a:endParaRPr/>
          </a:p>
          <a:p>
            <a:pPr indent="0" lvl="0" marL="0" rtl="0" algn="ctr">
              <a:spcBef>
                <a:spcPts val="1200"/>
              </a:spcBef>
              <a:spcAft>
                <a:spcPts val="0"/>
              </a:spcAft>
              <a:buNone/>
            </a:pPr>
            <a:r>
              <a:t/>
            </a:r>
            <a:endParaRPr/>
          </a:p>
          <a:p>
            <a:pPr indent="0" lvl="0" marL="0" rtl="0" algn="ctr">
              <a:spcBef>
                <a:spcPts val="1200"/>
              </a:spcBef>
              <a:spcAft>
                <a:spcPts val="0"/>
              </a:spcAft>
              <a:buNone/>
            </a:pPr>
            <a:r>
              <a:rPr lang="en"/>
              <a:t>    accuracy                           0.73     17500</a:t>
            </a:r>
            <a:endParaRPr/>
          </a:p>
          <a:p>
            <a:pPr indent="0" lvl="0" marL="0" rtl="0" algn="ctr">
              <a:spcBef>
                <a:spcPts val="1200"/>
              </a:spcBef>
              <a:spcAft>
                <a:spcPts val="0"/>
              </a:spcAft>
              <a:buNone/>
            </a:pPr>
            <a:r>
              <a:rPr lang="en"/>
              <a:t>   macro avg       0.73      0.73      0.73     17500</a:t>
            </a:r>
            <a:endParaRPr/>
          </a:p>
          <a:p>
            <a:pPr indent="0" lvl="0" marL="0" rtl="0" algn="ctr">
              <a:spcBef>
                <a:spcPts val="1200"/>
              </a:spcBef>
              <a:spcAft>
                <a:spcPts val="1200"/>
              </a:spcAft>
              <a:buNone/>
            </a:pPr>
            <a:r>
              <a:rPr lang="en"/>
              <a:t>weighted avg       0.73      0.73      0.73     17500</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 Classifier</a:t>
            </a:r>
            <a:endParaRPr/>
          </a:p>
        </p:txBody>
      </p:sp>
      <p:sp>
        <p:nvSpPr>
          <p:cNvPr id="303" name="Google Shape;303;p4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100">
                <a:solidFill>
                  <a:srgbClr val="000000"/>
                </a:solidFill>
                <a:latin typeface="Arial"/>
                <a:ea typeface="Arial"/>
                <a:cs typeface="Arial"/>
                <a:sym typeface="Arial"/>
              </a:rPr>
              <a:t>This image is a confusion matrix, a visualization tool used to evaluate the performance of a classification model. Here's how to interpret it:</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True Positives (TP):</a:t>
            </a:r>
            <a:r>
              <a:rPr lang="en" sz="1100">
                <a:solidFill>
                  <a:srgbClr val="000000"/>
                </a:solidFill>
                <a:latin typeface="Arial"/>
                <a:ea typeface="Arial"/>
                <a:cs typeface="Arial"/>
                <a:sym typeface="Arial"/>
              </a:rPr>
              <a:t> The number of instances correctly predicted as positive. In this case, 6.8e+03 instances were correctly identified as having heart disease.</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True Negatives (TN):</a:t>
            </a:r>
            <a:r>
              <a:rPr lang="en" sz="1100">
                <a:solidFill>
                  <a:srgbClr val="000000"/>
                </a:solidFill>
                <a:latin typeface="Arial"/>
                <a:ea typeface="Arial"/>
                <a:cs typeface="Arial"/>
                <a:sym typeface="Arial"/>
              </a:rPr>
              <a:t> The number of instances correctly predicted as negative. In this case, 6e+03 instances were correctly identified as not having heart disease.</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False Positives (FP):</a:t>
            </a:r>
            <a:r>
              <a:rPr lang="en" sz="1100">
                <a:solidFill>
                  <a:srgbClr val="000000"/>
                </a:solidFill>
                <a:latin typeface="Arial"/>
                <a:ea typeface="Arial"/>
                <a:cs typeface="Arial"/>
                <a:sym typeface="Arial"/>
              </a:rPr>
              <a:t> The number of instances incorrectly predicted as positive. In this case, 2e+03 instances were incorrectly identified as having heart disease.</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False Negatives (FN):</a:t>
            </a:r>
            <a:r>
              <a:rPr lang="en" sz="1100">
                <a:solidFill>
                  <a:srgbClr val="000000"/>
                </a:solidFill>
                <a:latin typeface="Arial"/>
                <a:ea typeface="Arial"/>
                <a:cs typeface="Arial"/>
                <a:sym typeface="Arial"/>
              </a:rPr>
              <a:t> The number of instances incorrectly predicted as negative. In this case, 2.7e+03 instances were incorrectly identified as not having heart disease.</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Overall, the model appears to be performing reasonably well, with a higher number of correct predictions (TP and TN) than incorrect predictions (FP and FN).</a:t>
            </a:r>
            <a:endParaRPr b="1" sz="1100">
              <a:solidFill>
                <a:srgbClr val="000000"/>
              </a:solidFill>
              <a:latin typeface="Arial"/>
              <a:ea typeface="Arial"/>
              <a:cs typeface="Arial"/>
              <a:sym typeface="Arial"/>
            </a:endParaRPr>
          </a:p>
          <a:p>
            <a:pPr indent="0" lvl="0" marL="0" rtl="0" algn="l">
              <a:spcBef>
                <a:spcPts val="1200"/>
              </a:spcBef>
              <a:spcAft>
                <a:spcPts val="1200"/>
              </a:spcAft>
              <a:buNone/>
            </a:pPr>
            <a:r>
              <a:t/>
            </a:r>
            <a:endParaRPr sz="1100">
              <a:solidFill>
                <a:srgbClr val="000000"/>
              </a:solidFill>
              <a:latin typeface="Arial"/>
              <a:ea typeface="Arial"/>
              <a:cs typeface="Arial"/>
              <a:sym typeface="Arial"/>
            </a:endParaRPr>
          </a:p>
        </p:txBody>
      </p:sp>
      <p:pic>
        <p:nvPicPr>
          <p:cNvPr id="304" name="Google Shape;304;p48"/>
          <p:cNvPicPr preferRelativeResize="0"/>
          <p:nvPr/>
        </p:nvPicPr>
        <p:blipFill>
          <a:blip r:embed="rId3">
            <a:alphaModFix/>
          </a:blip>
          <a:stretch>
            <a:fillRect/>
          </a:stretch>
        </p:blipFill>
        <p:spPr>
          <a:xfrm>
            <a:off x="5092650" y="503150"/>
            <a:ext cx="1993950" cy="15673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0" name="Google Shape;310;p4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
              <a:t> precision    recall  f1-score   support</a:t>
            </a:r>
            <a:endParaRPr/>
          </a:p>
          <a:p>
            <a:pPr indent="0" lvl="0" marL="0" rtl="0" algn="ctr">
              <a:spcBef>
                <a:spcPts val="1200"/>
              </a:spcBef>
              <a:spcAft>
                <a:spcPts val="0"/>
              </a:spcAft>
              <a:buNone/>
            </a:pPr>
            <a:r>
              <a:t/>
            </a:r>
            <a:endParaRPr/>
          </a:p>
          <a:p>
            <a:pPr indent="0" lvl="0" marL="0" rtl="0" algn="ctr">
              <a:spcBef>
                <a:spcPts val="1200"/>
              </a:spcBef>
              <a:spcAft>
                <a:spcPts val="0"/>
              </a:spcAft>
              <a:buNone/>
            </a:pPr>
            <a:r>
              <a:rPr lang="en"/>
              <a:t>           0       0.71      0.77      0.74      8783</a:t>
            </a:r>
            <a:endParaRPr/>
          </a:p>
          <a:p>
            <a:pPr indent="0" lvl="0" marL="0" rtl="0" algn="ctr">
              <a:spcBef>
                <a:spcPts val="1200"/>
              </a:spcBef>
              <a:spcAft>
                <a:spcPts val="0"/>
              </a:spcAft>
              <a:buNone/>
            </a:pPr>
            <a:r>
              <a:rPr lang="en"/>
              <a:t>           1       0.75      0.69      0.72      8717</a:t>
            </a:r>
            <a:endParaRPr/>
          </a:p>
          <a:p>
            <a:pPr indent="0" lvl="0" marL="0" rtl="0" algn="ctr">
              <a:spcBef>
                <a:spcPts val="1200"/>
              </a:spcBef>
              <a:spcAft>
                <a:spcPts val="0"/>
              </a:spcAft>
              <a:buNone/>
            </a:pPr>
            <a:r>
              <a:t/>
            </a:r>
            <a:endParaRPr/>
          </a:p>
          <a:p>
            <a:pPr indent="0" lvl="0" marL="0" rtl="0" algn="ctr">
              <a:spcBef>
                <a:spcPts val="1200"/>
              </a:spcBef>
              <a:spcAft>
                <a:spcPts val="0"/>
              </a:spcAft>
              <a:buNone/>
            </a:pPr>
            <a:r>
              <a:rPr lang="en"/>
              <a:t>    accuracy                           0.73     17500</a:t>
            </a:r>
            <a:endParaRPr/>
          </a:p>
          <a:p>
            <a:pPr indent="0" lvl="0" marL="0" rtl="0" algn="ctr">
              <a:spcBef>
                <a:spcPts val="1200"/>
              </a:spcBef>
              <a:spcAft>
                <a:spcPts val="0"/>
              </a:spcAft>
              <a:buNone/>
            </a:pPr>
            <a:r>
              <a:rPr lang="en"/>
              <a:t>   macro avg       0.73      0.73      0.73     17500</a:t>
            </a:r>
            <a:endParaRPr/>
          </a:p>
          <a:p>
            <a:pPr indent="0" lvl="0" marL="0" rtl="0" algn="ctr">
              <a:spcBef>
                <a:spcPts val="1200"/>
              </a:spcBef>
              <a:spcAft>
                <a:spcPts val="0"/>
              </a:spcAft>
              <a:buNone/>
            </a:pPr>
            <a:r>
              <a:rPr lang="en"/>
              <a:t>weighted avg       0.73      0.73      0.73     17500</a:t>
            </a:r>
            <a:endParaRPr/>
          </a:p>
          <a:p>
            <a:pPr indent="0" lvl="0" marL="0" rtl="0" algn="l">
              <a:spcBef>
                <a:spcPts val="1200"/>
              </a:spcBef>
              <a:spcAft>
                <a:spcPts val="12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t>
            </a:r>
            <a:endParaRPr/>
          </a:p>
        </p:txBody>
      </p:sp>
      <p:sp>
        <p:nvSpPr>
          <p:cNvPr id="316" name="Google Shape;316;p5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0000" lnSpcReduction="10000"/>
          </a:bodyPr>
          <a:lstStyle/>
          <a:p>
            <a:pPr indent="0" lvl="0" marL="0" rtl="0" algn="l">
              <a:spcBef>
                <a:spcPts val="1200"/>
              </a:spcBef>
              <a:spcAft>
                <a:spcPts val="0"/>
              </a:spcAft>
              <a:buNone/>
            </a:pPr>
            <a:r>
              <a:rPr lang="en" sz="1100">
                <a:solidFill>
                  <a:srgbClr val="000000"/>
                </a:solidFill>
                <a:latin typeface="Arial"/>
                <a:ea typeface="Arial"/>
                <a:cs typeface="Arial"/>
                <a:sym typeface="Arial"/>
              </a:rPr>
              <a:t>Based on the evaluation of the three models—Logistic Regression, Decision Tree, and Random Forest—on the given dataset, the </a:t>
            </a:r>
            <a:r>
              <a:rPr b="1" lang="en" sz="1100">
                <a:solidFill>
                  <a:srgbClr val="000000"/>
                </a:solidFill>
                <a:latin typeface="Arial"/>
                <a:ea typeface="Arial"/>
                <a:cs typeface="Arial"/>
                <a:sym typeface="Arial"/>
              </a:rPr>
              <a:t>Random Forest</a:t>
            </a:r>
            <a:r>
              <a:rPr lang="en" sz="1100">
                <a:solidFill>
                  <a:srgbClr val="000000"/>
                </a:solidFill>
                <a:latin typeface="Arial"/>
                <a:ea typeface="Arial"/>
                <a:cs typeface="Arial"/>
                <a:sym typeface="Arial"/>
              </a:rPr>
              <a:t> classifier emerged as the best-performing model. Here are the key takeaways from the analysis:</a:t>
            </a:r>
            <a:endParaRPr sz="1100">
              <a:solidFill>
                <a:srgbClr val="000000"/>
              </a:solidFill>
              <a:latin typeface="Arial"/>
              <a:ea typeface="Arial"/>
              <a:cs typeface="Arial"/>
              <a:sym typeface="Arial"/>
            </a:endParaRPr>
          </a:p>
          <a:p>
            <a:pPr indent="-277495" lvl="0" marL="457200" rtl="0" algn="l">
              <a:spcBef>
                <a:spcPts val="120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Performance Overview</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77494" lvl="1" marL="9144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The </a:t>
            </a:r>
            <a:r>
              <a:rPr b="1" lang="en" sz="1100">
                <a:solidFill>
                  <a:srgbClr val="000000"/>
                </a:solidFill>
                <a:latin typeface="Arial"/>
                <a:ea typeface="Arial"/>
                <a:cs typeface="Arial"/>
                <a:sym typeface="Arial"/>
              </a:rPr>
              <a:t>Logistic Regression</a:t>
            </a:r>
            <a:r>
              <a:rPr lang="en" sz="1100">
                <a:solidFill>
                  <a:srgbClr val="000000"/>
                </a:solidFill>
                <a:latin typeface="Arial"/>
                <a:ea typeface="Arial"/>
                <a:cs typeface="Arial"/>
                <a:sym typeface="Arial"/>
              </a:rPr>
              <a:t> model demonstrated a reasonable performance with a test accuracy of approximately </a:t>
            </a:r>
            <a:r>
              <a:rPr b="1" lang="en" sz="1100">
                <a:solidFill>
                  <a:srgbClr val="000000"/>
                </a:solidFill>
                <a:latin typeface="Arial"/>
                <a:ea typeface="Arial"/>
                <a:cs typeface="Arial"/>
                <a:sym typeface="Arial"/>
              </a:rPr>
              <a:t>69.31%</a:t>
            </a:r>
            <a:r>
              <a:rPr lang="en" sz="1100">
                <a:solidFill>
                  <a:srgbClr val="000000"/>
                </a:solidFill>
                <a:latin typeface="Arial"/>
                <a:ea typeface="Arial"/>
                <a:cs typeface="Arial"/>
                <a:sym typeface="Arial"/>
              </a:rPr>
              <a:t>, showing a balance between precision (</a:t>
            </a:r>
            <a:r>
              <a:rPr b="1" lang="en" sz="1100">
                <a:solidFill>
                  <a:srgbClr val="000000"/>
                </a:solidFill>
                <a:latin typeface="Arial"/>
                <a:ea typeface="Arial"/>
                <a:cs typeface="Arial"/>
                <a:sym typeface="Arial"/>
              </a:rPr>
              <a:t>70.81%</a:t>
            </a:r>
            <a:r>
              <a:rPr lang="en" sz="1100">
                <a:solidFill>
                  <a:srgbClr val="000000"/>
                </a:solidFill>
                <a:latin typeface="Arial"/>
                <a:ea typeface="Arial"/>
                <a:cs typeface="Arial"/>
                <a:sym typeface="Arial"/>
              </a:rPr>
              <a:t>) and recall (</a:t>
            </a:r>
            <a:r>
              <a:rPr b="1" lang="en" sz="1100">
                <a:solidFill>
                  <a:srgbClr val="000000"/>
                </a:solidFill>
                <a:latin typeface="Arial"/>
                <a:ea typeface="Arial"/>
                <a:cs typeface="Arial"/>
                <a:sym typeface="Arial"/>
              </a:rPr>
              <a:t>65.31%</a:t>
            </a:r>
            <a:r>
              <a:rPr lang="en" sz="1100">
                <a:solidFill>
                  <a:srgbClr val="000000"/>
                </a:solidFill>
                <a:latin typeface="Arial"/>
                <a:ea typeface="Arial"/>
                <a:cs typeface="Arial"/>
                <a:sym typeface="Arial"/>
              </a:rPr>
              <a:t>). This model is generally reliable for binary classification but may not capture complex patterns as effectively as tree-based methods.</a:t>
            </a:r>
            <a:endParaRPr sz="1100">
              <a:solidFill>
                <a:srgbClr val="000000"/>
              </a:solidFill>
              <a:latin typeface="Arial"/>
              <a:ea typeface="Arial"/>
              <a:cs typeface="Arial"/>
              <a:sym typeface="Arial"/>
            </a:endParaRPr>
          </a:p>
          <a:p>
            <a:pPr indent="-277494" lvl="1" marL="9144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The </a:t>
            </a:r>
            <a:r>
              <a:rPr b="1" lang="en" sz="1100">
                <a:solidFill>
                  <a:srgbClr val="000000"/>
                </a:solidFill>
                <a:latin typeface="Arial"/>
                <a:ea typeface="Arial"/>
                <a:cs typeface="Arial"/>
                <a:sym typeface="Arial"/>
              </a:rPr>
              <a:t>Decision Tree</a:t>
            </a:r>
            <a:r>
              <a:rPr lang="en" sz="1100">
                <a:solidFill>
                  <a:srgbClr val="000000"/>
                </a:solidFill>
                <a:latin typeface="Arial"/>
                <a:ea typeface="Arial"/>
                <a:cs typeface="Arial"/>
                <a:sym typeface="Arial"/>
              </a:rPr>
              <a:t> achieved a perfect training accuracy of </a:t>
            </a:r>
            <a:r>
              <a:rPr b="1" lang="en" sz="1100">
                <a:solidFill>
                  <a:srgbClr val="000000"/>
                </a:solidFill>
                <a:latin typeface="Arial"/>
                <a:ea typeface="Arial"/>
                <a:cs typeface="Arial"/>
                <a:sym typeface="Arial"/>
              </a:rPr>
              <a:t>100%</a:t>
            </a:r>
            <a:r>
              <a:rPr lang="en" sz="1100">
                <a:solidFill>
                  <a:srgbClr val="000000"/>
                </a:solidFill>
                <a:latin typeface="Arial"/>
                <a:ea typeface="Arial"/>
                <a:cs typeface="Arial"/>
                <a:sym typeface="Arial"/>
              </a:rPr>
              <a:t>, indicating potential overfitting. Its test accuracy was significantly lower at </a:t>
            </a:r>
            <a:r>
              <a:rPr b="1" lang="en" sz="1100">
                <a:solidFill>
                  <a:srgbClr val="000000"/>
                </a:solidFill>
                <a:latin typeface="Arial"/>
                <a:ea typeface="Arial"/>
                <a:cs typeface="Arial"/>
                <a:sym typeface="Arial"/>
              </a:rPr>
              <a:t>62.81%</a:t>
            </a:r>
            <a:r>
              <a:rPr lang="en" sz="1100">
                <a:solidFill>
                  <a:srgbClr val="000000"/>
                </a:solidFill>
                <a:latin typeface="Arial"/>
                <a:ea typeface="Arial"/>
                <a:cs typeface="Arial"/>
                <a:sym typeface="Arial"/>
              </a:rPr>
              <a:t>, with both precision and recall around </a:t>
            </a:r>
            <a:r>
              <a:rPr b="1" lang="en" sz="1100">
                <a:solidFill>
                  <a:srgbClr val="000000"/>
                </a:solidFill>
                <a:latin typeface="Arial"/>
                <a:ea typeface="Arial"/>
                <a:cs typeface="Arial"/>
                <a:sym typeface="Arial"/>
              </a:rPr>
              <a:t>62.62%</a:t>
            </a:r>
            <a:r>
              <a:rPr lang="en" sz="1100">
                <a:solidFill>
                  <a:srgbClr val="000000"/>
                </a:solidFill>
                <a:latin typeface="Arial"/>
                <a:ea typeface="Arial"/>
                <a:cs typeface="Arial"/>
                <a:sym typeface="Arial"/>
              </a:rPr>
              <a:t>. This suggests that while it may classify training data accurately, it struggles to generalize to unseen data.</a:t>
            </a:r>
            <a:endParaRPr sz="1100">
              <a:solidFill>
                <a:srgbClr val="000000"/>
              </a:solidFill>
              <a:latin typeface="Arial"/>
              <a:ea typeface="Arial"/>
              <a:cs typeface="Arial"/>
              <a:sym typeface="Arial"/>
            </a:endParaRPr>
          </a:p>
          <a:p>
            <a:pPr indent="-277494" lvl="1" marL="9144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In contrast, the </a:t>
            </a:r>
            <a:r>
              <a:rPr b="1" lang="en" sz="1100">
                <a:solidFill>
                  <a:srgbClr val="000000"/>
                </a:solidFill>
                <a:latin typeface="Arial"/>
                <a:ea typeface="Arial"/>
                <a:cs typeface="Arial"/>
                <a:sym typeface="Arial"/>
              </a:rPr>
              <a:t>Random Forest</a:t>
            </a:r>
            <a:r>
              <a:rPr lang="en" sz="1100">
                <a:solidFill>
                  <a:srgbClr val="000000"/>
                </a:solidFill>
                <a:latin typeface="Arial"/>
                <a:ea typeface="Arial"/>
                <a:cs typeface="Arial"/>
                <a:sym typeface="Arial"/>
              </a:rPr>
              <a:t> classifier also achieved </a:t>
            </a:r>
            <a:r>
              <a:rPr b="1" lang="en" sz="1100">
                <a:solidFill>
                  <a:srgbClr val="000000"/>
                </a:solidFill>
                <a:latin typeface="Arial"/>
                <a:ea typeface="Arial"/>
                <a:cs typeface="Arial"/>
                <a:sym typeface="Arial"/>
              </a:rPr>
              <a:t>100% training accuracy</a:t>
            </a:r>
            <a:r>
              <a:rPr lang="en" sz="1100">
                <a:solidFill>
                  <a:srgbClr val="000000"/>
                </a:solidFill>
                <a:latin typeface="Arial"/>
                <a:ea typeface="Arial"/>
                <a:cs typeface="Arial"/>
                <a:sym typeface="Arial"/>
              </a:rPr>
              <a:t>, yet it demonstrated a robust test accuracy of </a:t>
            </a:r>
            <a:r>
              <a:rPr b="1" lang="en" sz="1100">
                <a:solidFill>
                  <a:srgbClr val="000000"/>
                </a:solidFill>
                <a:latin typeface="Arial"/>
                <a:ea typeface="Arial"/>
                <a:cs typeface="Arial"/>
                <a:sym typeface="Arial"/>
              </a:rPr>
              <a:t>72.81%</a:t>
            </a:r>
            <a:r>
              <a:rPr lang="en" sz="1100">
                <a:solidFill>
                  <a:srgbClr val="000000"/>
                </a:solidFill>
                <a:latin typeface="Arial"/>
                <a:ea typeface="Arial"/>
                <a:cs typeface="Arial"/>
                <a:sym typeface="Arial"/>
              </a:rPr>
              <a:t>. With a precision of </a:t>
            </a:r>
            <a:r>
              <a:rPr b="1" lang="en" sz="1100">
                <a:solidFill>
                  <a:srgbClr val="000000"/>
                </a:solidFill>
                <a:latin typeface="Arial"/>
                <a:ea typeface="Arial"/>
                <a:cs typeface="Arial"/>
                <a:sym typeface="Arial"/>
              </a:rPr>
              <a:t>72.93%</a:t>
            </a:r>
            <a:r>
              <a:rPr lang="en" sz="1100">
                <a:solidFill>
                  <a:srgbClr val="000000"/>
                </a:solidFill>
                <a:latin typeface="Arial"/>
                <a:ea typeface="Arial"/>
                <a:cs typeface="Arial"/>
                <a:sym typeface="Arial"/>
              </a:rPr>
              <a:t> and recall of </a:t>
            </a:r>
            <a:r>
              <a:rPr b="1" lang="en" sz="1100">
                <a:solidFill>
                  <a:srgbClr val="000000"/>
                </a:solidFill>
                <a:latin typeface="Arial"/>
                <a:ea typeface="Arial"/>
                <a:cs typeface="Arial"/>
                <a:sym typeface="Arial"/>
              </a:rPr>
              <a:t>70.20%</a:t>
            </a:r>
            <a:r>
              <a:rPr lang="en" sz="1100">
                <a:solidFill>
                  <a:srgbClr val="000000"/>
                </a:solidFill>
                <a:latin typeface="Arial"/>
                <a:ea typeface="Arial"/>
                <a:cs typeface="Arial"/>
                <a:sym typeface="Arial"/>
              </a:rPr>
              <a:t>, the Random Forest model strikes a favorable balance, showcasing its ability to effectively identify both classes without sacrificing performance.</a:t>
            </a:r>
            <a:endParaRPr sz="1100">
              <a:solidFill>
                <a:srgbClr val="000000"/>
              </a:solidFill>
              <a:latin typeface="Arial"/>
              <a:ea typeface="Arial"/>
              <a:cs typeface="Arial"/>
              <a:sym typeface="Arial"/>
            </a:endParaRPr>
          </a:p>
          <a:p>
            <a:pPr indent="-277495" lvl="0" marL="457200" rtl="0" algn="l">
              <a:spcBef>
                <a:spcPts val="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Strengths of Random Forest</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77494" lvl="1" marL="9144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The Random Forest model not only provided the highest test accuracy but also maintained a strong balance between precision and recall. Its F1 Score of </a:t>
            </a:r>
            <a:r>
              <a:rPr b="1" lang="en" sz="1100">
                <a:solidFill>
                  <a:srgbClr val="000000"/>
                </a:solidFill>
                <a:latin typeface="Arial"/>
                <a:ea typeface="Arial"/>
                <a:cs typeface="Arial"/>
                <a:sym typeface="Arial"/>
              </a:rPr>
              <a:t>72.09%</a:t>
            </a:r>
            <a:r>
              <a:rPr lang="en" sz="1100">
                <a:solidFill>
                  <a:srgbClr val="000000"/>
                </a:solidFill>
                <a:latin typeface="Arial"/>
                <a:ea typeface="Arial"/>
                <a:cs typeface="Arial"/>
                <a:sym typeface="Arial"/>
              </a:rPr>
              <a:t> further underscores its effectiveness in handling the classification problem without being overly biased toward either class.</a:t>
            </a:r>
            <a:endParaRPr sz="1100">
              <a:solidFill>
                <a:srgbClr val="000000"/>
              </a:solidFill>
              <a:latin typeface="Arial"/>
              <a:ea typeface="Arial"/>
              <a:cs typeface="Arial"/>
              <a:sym typeface="Arial"/>
            </a:endParaRPr>
          </a:p>
          <a:p>
            <a:pPr indent="-277495" lvl="0" marL="457200" rtl="0" algn="l">
              <a:spcBef>
                <a:spcPts val="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Considerations</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77494" lvl="1" marL="9144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The differences in performance suggest that the Random Forest model is more capable of capturing complex relationships within the data. Its ensemble approach mitigates overfitting, a common issue with individual decision trees, and enhances generalization to new data.</a:t>
            </a:r>
            <a:endParaRPr sz="1100">
              <a:solidFill>
                <a:srgbClr val="000000"/>
              </a:solidFill>
              <a:latin typeface="Arial"/>
              <a:ea typeface="Arial"/>
              <a:cs typeface="Arial"/>
              <a:sym typeface="Arial"/>
            </a:endParaRPr>
          </a:p>
          <a:p>
            <a:pPr indent="-277494" lvl="1" marL="9144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While the Decision Tree may appear appealing with its perfect training score, its inability to maintain performance on the test set highlights the risks of overfitting. In contrast, Logistic Regression, although simpler, may lack the necessary complexity to fully exploit the data's structure.</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en" sz="1300">
                <a:solidFill>
                  <a:srgbClr val="000000"/>
                </a:solidFill>
                <a:latin typeface="Arial"/>
                <a:ea typeface="Arial"/>
                <a:cs typeface="Arial"/>
                <a:sym typeface="Arial"/>
              </a:rPr>
              <a:t>Recommendation</a:t>
            </a:r>
            <a:endParaRPr b="1" sz="1300">
              <a:solidFill>
                <a:srgbClr val="000000"/>
              </a:solidFill>
              <a:latin typeface="Arial"/>
              <a:ea typeface="Arial"/>
              <a:cs typeface="Arial"/>
              <a:sym typeface="Arial"/>
            </a:endParaRPr>
          </a:p>
          <a:p>
            <a:pPr indent="0" lvl="0" marL="0" rtl="0" algn="l">
              <a:spcBef>
                <a:spcPts val="1200"/>
              </a:spcBef>
              <a:spcAft>
                <a:spcPts val="1200"/>
              </a:spcAft>
              <a:buNone/>
            </a:pPr>
            <a:r>
              <a:rPr lang="en" sz="1100">
                <a:solidFill>
                  <a:srgbClr val="000000"/>
                </a:solidFill>
                <a:latin typeface="Arial"/>
                <a:ea typeface="Arial"/>
                <a:cs typeface="Arial"/>
                <a:sym typeface="Arial"/>
              </a:rPr>
              <a:t>Given the results, it is recommended to utilize the </a:t>
            </a:r>
            <a:r>
              <a:rPr b="1" lang="en" sz="1100">
                <a:solidFill>
                  <a:srgbClr val="000000"/>
                </a:solidFill>
                <a:latin typeface="Arial"/>
                <a:ea typeface="Arial"/>
                <a:cs typeface="Arial"/>
                <a:sym typeface="Arial"/>
              </a:rPr>
              <a:t>Random Forest model</a:t>
            </a:r>
            <a:r>
              <a:rPr lang="en" sz="1100">
                <a:solidFill>
                  <a:srgbClr val="000000"/>
                </a:solidFill>
                <a:latin typeface="Arial"/>
                <a:ea typeface="Arial"/>
                <a:cs typeface="Arial"/>
                <a:sym typeface="Arial"/>
              </a:rPr>
              <a:t> for predictions in this application due to its superior performance metrics across accuracy, precision, recall, and F1 score. Additionally, further tuning of hyperparameters and feature engineering could potentially enhance the model's performance even more. Overall, Random Forest provides a robust and reliable framework for this classification task, making it the optimal choice among the models tested.</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1"/>
          <p:cNvSpPr txBox="1"/>
          <p:nvPr>
            <p:ph type="title"/>
          </p:nvPr>
        </p:nvSpPr>
        <p:spPr>
          <a:xfrm>
            <a:off x="490250" y="526350"/>
            <a:ext cx="79878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Information</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The dataset provided for this project is a subset of data our team worked on for a project of Parkway Pantai to understand the influence of various factors on the heart disease. </a:t>
            </a:r>
            <a:endParaRPr/>
          </a:p>
          <a:p>
            <a:pPr indent="0" lvl="0" marL="0" rtl="0" algn="l">
              <a:spcBef>
                <a:spcPts val="1200"/>
              </a:spcBef>
              <a:spcAft>
                <a:spcPts val="0"/>
              </a:spcAft>
              <a:buNone/>
            </a:pPr>
            <a:r>
              <a:rPr lang="en"/>
              <a:t>• The data provided to you contains all the required detail to understand the impact on heart such as cholesterol level, blood pressure, alcohol consumption etc. </a:t>
            </a:r>
            <a:endParaRPr/>
          </a:p>
          <a:p>
            <a:pPr indent="0" lvl="0" marL="0" rtl="0" algn="l">
              <a:spcBef>
                <a:spcPts val="1200"/>
              </a:spcBef>
              <a:spcAft>
                <a:spcPts val="1200"/>
              </a:spcAft>
              <a:buNone/>
            </a:pPr>
            <a:r>
              <a:rPr lang="en"/>
              <a:t>• All the information about the features is present in Data_Dictionary.pdf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2" name="Google Shape;92;p17"/>
          <p:cNvPicPr preferRelativeResize="0"/>
          <p:nvPr/>
        </p:nvPicPr>
        <p:blipFill>
          <a:blip r:embed="rId3">
            <a:alphaModFix/>
          </a:blip>
          <a:stretch>
            <a:fillRect/>
          </a:stretch>
        </p:blipFill>
        <p:spPr>
          <a:xfrm>
            <a:off x="2259350" y="779575"/>
            <a:ext cx="4763926" cy="33418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 &amp; Preprocessing</a:t>
            </a:r>
            <a:endParaRPr/>
          </a:p>
        </p:txBody>
      </p:sp>
      <p:sp>
        <p:nvSpPr>
          <p:cNvPr id="98" name="Google Shape;98;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20000"/>
              </a:lnSpc>
              <a:spcBef>
                <a:spcPts val="1800"/>
              </a:spcBef>
              <a:spcAft>
                <a:spcPts val="0"/>
              </a:spcAft>
              <a:buNone/>
            </a:pPr>
            <a:r>
              <a:rPr lang="en" sz="1700">
                <a:solidFill>
                  <a:srgbClr val="383838"/>
                </a:solidFill>
                <a:highlight>
                  <a:srgbClr val="FFFFFF"/>
                </a:highlight>
                <a:latin typeface="Arial"/>
                <a:ea typeface="Arial"/>
                <a:cs typeface="Arial"/>
                <a:sym typeface="Arial"/>
              </a:rPr>
              <a:t>Importing Necessary Libraries</a:t>
            </a:r>
            <a:endParaRPr sz="1700">
              <a:solidFill>
                <a:srgbClr val="383838"/>
              </a:solidFill>
              <a:highlight>
                <a:srgbClr val="FFFFFF"/>
              </a:highlight>
              <a:latin typeface="Arial"/>
              <a:ea typeface="Arial"/>
              <a:cs typeface="Arial"/>
              <a:sym typeface="Arial"/>
            </a:endParaRPr>
          </a:p>
          <a:p>
            <a:pPr indent="0" lvl="0" marL="0" rtl="0" algn="l">
              <a:spcBef>
                <a:spcPts val="4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rPr lang="en" sz="1350">
                <a:solidFill>
                  <a:srgbClr val="383838"/>
                </a:solidFill>
                <a:highlight>
                  <a:srgbClr val="FFFFFF"/>
                </a:highlight>
                <a:latin typeface="Arial"/>
                <a:ea typeface="Arial"/>
                <a:cs typeface="Arial"/>
                <a:sym typeface="Arial"/>
              </a:rPr>
              <a:t>We have imported the numpy and pandas libraries in the above lines of code, respectively. Then, we imported the matplotlib library. This is useful for interactive visualizations in Python. Seaborn is another data visualization library more suited for handling pandas dataframe. The next step would be to create a dataframe. Pandas dataframe is a 2-dimensional tabular structure with rows and columns.And then loading the data set to start data cleaning and preprocessing.</a:t>
            </a:r>
            <a:endParaRPr sz="1350">
              <a:solidFill>
                <a:srgbClr val="383838"/>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138025"/>
            <a:ext cx="8520600" cy="167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4" name="Google Shape;104;p19"/>
          <p:cNvSpPr txBox="1"/>
          <p:nvPr>
            <p:ph idx="1" type="body"/>
          </p:nvPr>
        </p:nvSpPr>
        <p:spPr>
          <a:xfrm>
            <a:off x="311700" y="508550"/>
            <a:ext cx="8520600" cy="406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a:solidFill>
                  <a:srgbClr val="383838"/>
                </a:solidFill>
                <a:highlight>
                  <a:srgbClr val="FFFFFF"/>
                </a:highlight>
                <a:latin typeface="Arial"/>
                <a:ea typeface="Arial"/>
                <a:cs typeface="Arial"/>
                <a:sym typeface="Arial"/>
              </a:rPr>
              <a:t>Next, we need to find the information in the dataset. This can be done by using the </a:t>
            </a:r>
            <a:r>
              <a:rPr i="1" lang="en" sz="1350">
                <a:solidFill>
                  <a:srgbClr val="383838"/>
                </a:solidFill>
                <a:highlight>
                  <a:srgbClr val="FFFFFF"/>
                </a:highlight>
                <a:latin typeface="Arial"/>
                <a:ea typeface="Arial"/>
                <a:cs typeface="Arial"/>
                <a:sym typeface="Arial"/>
              </a:rPr>
              <a:t>info()</a:t>
            </a:r>
            <a:r>
              <a:rPr lang="en" sz="1350">
                <a:solidFill>
                  <a:srgbClr val="383838"/>
                </a:solidFill>
                <a:highlight>
                  <a:srgbClr val="FFFFFF"/>
                </a:highlight>
                <a:latin typeface="Arial"/>
                <a:ea typeface="Arial"/>
                <a:cs typeface="Arial"/>
                <a:sym typeface="Arial"/>
              </a:rPr>
              <a:t> function. The information would comprise range index, data columns, non-null count, memory usage, and datatypes. The following are the line of code and the output.</a:t>
            </a:r>
            <a:endParaRPr sz="1350">
              <a:solidFill>
                <a:srgbClr val="383838"/>
              </a:solidFill>
              <a:highlight>
                <a:srgbClr val="FFFFFF"/>
              </a:highlight>
              <a:latin typeface="Arial"/>
              <a:ea typeface="Arial"/>
              <a:cs typeface="Arial"/>
              <a:sym typeface="Arial"/>
            </a:endParaRPr>
          </a:p>
          <a:p>
            <a:pPr indent="0" lvl="0" marL="0" rtl="0" algn="l">
              <a:spcBef>
                <a:spcPts val="1200"/>
              </a:spcBef>
              <a:spcAft>
                <a:spcPts val="0"/>
              </a:spcAft>
              <a:buNone/>
            </a:pPr>
            <a:r>
              <a:t/>
            </a:r>
            <a:endParaRPr b="1" sz="950" u="sng">
              <a:solidFill>
                <a:srgbClr val="383838"/>
              </a:solidFill>
              <a:highlight>
                <a:srgbClr val="FFFFFF"/>
              </a:highlight>
              <a:latin typeface="Arial"/>
              <a:ea typeface="Arial"/>
              <a:cs typeface="Arial"/>
              <a:sym typeface="Arial"/>
            </a:endParaRPr>
          </a:p>
          <a:p>
            <a:pPr indent="0" lvl="0" marL="0" rtl="0" algn="l">
              <a:spcBef>
                <a:spcPts val="0"/>
              </a:spcBef>
              <a:spcAft>
                <a:spcPts val="1200"/>
              </a:spcAft>
              <a:buNone/>
            </a:pPr>
            <a:r>
              <a:t/>
            </a:r>
            <a:endParaRPr sz="1350">
              <a:solidFill>
                <a:srgbClr val="383838"/>
              </a:solidFill>
              <a:highlight>
                <a:srgbClr val="FFFFFF"/>
              </a:highlight>
              <a:latin typeface="Arial"/>
              <a:ea typeface="Arial"/>
              <a:cs typeface="Arial"/>
              <a:sym typeface="Arial"/>
            </a:endParaRPr>
          </a:p>
        </p:txBody>
      </p:sp>
      <p:pic>
        <p:nvPicPr>
          <p:cNvPr id="105" name="Google Shape;105;p19"/>
          <p:cNvPicPr preferRelativeResize="0"/>
          <p:nvPr/>
        </p:nvPicPr>
        <p:blipFill>
          <a:blip r:embed="rId3">
            <a:alphaModFix/>
          </a:blip>
          <a:stretch>
            <a:fillRect/>
          </a:stretch>
        </p:blipFill>
        <p:spPr>
          <a:xfrm>
            <a:off x="2964075" y="1729050"/>
            <a:ext cx="2978550" cy="2629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167100"/>
            <a:ext cx="8520600" cy="29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1" name="Google Shape;111;p20"/>
          <p:cNvSpPr txBox="1"/>
          <p:nvPr>
            <p:ph idx="1" type="body"/>
          </p:nvPr>
        </p:nvSpPr>
        <p:spPr>
          <a:xfrm>
            <a:off x="311700" y="632050"/>
            <a:ext cx="8520600" cy="393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a:solidFill>
                  <a:srgbClr val="383838"/>
                </a:solidFill>
                <a:highlight>
                  <a:srgbClr val="FFFFFF"/>
                </a:highlight>
                <a:latin typeface="Arial"/>
                <a:ea typeface="Arial"/>
                <a:cs typeface="Arial"/>
                <a:sym typeface="Arial"/>
              </a:rPr>
              <a:t>Next, we check for null values in the pandas dataframe with the help of the </a:t>
            </a:r>
            <a:r>
              <a:rPr i="1" lang="en" sz="1350">
                <a:solidFill>
                  <a:srgbClr val="383838"/>
                </a:solidFill>
                <a:highlight>
                  <a:srgbClr val="FFFFFF"/>
                </a:highlight>
                <a:latin typeface="Arial"/>
                <a:ea typeface="Arial"/>
                <a:cs typeface="Arial"/>
                <a:sym typeface="Arial"/>
              </a:rPr>
              <a:t>isnull()</a:t>
            </a:r>
            <a:r>
              <a:rPr lang="en" sz="1350">
                <a:solidFill>
                  <a:srgbClr val="383838"/>
                </a:solidFill>
                <a:highlight>
                  <a:srgbClr val="FFFFFF"/>
                </a:highlight>
                <a:latin typeface="Arial"/>
                <a:ea typeface="Arial"/>
                <a:cs typeface="Arial"/>
                <a:sym typeface="Arial"/>
              </a:rPr>
              <a:t> function. The function isnull().sum() displays the missing values in the dataset. The line of code and the output are</a:t>
            </a:r>
            <a:endParaRPr sz="1350">
              <a:solidFill>
                <a:srgbClr val="383838"/>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350">
              <a:solidFill>
                <a:srgbClr val="383838"/>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350">
              <a:solidFill>
                <a:srgbClr val="383838"/>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350">
              <a:solidFill>
                <a:srgbClr val="383838"/>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350">
              <a:solidFill>
                <a:srgbClr val="383838"/>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350">
              <a:solidFill>
                <a:srgbClr val="383838"/>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350">
              <a:solidFill>
                <a:srgbClr val="383838"/>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350">
              <a:solidFill>
                <a:srgbClr val="383838"/>
              </a:solidFill>
              <a:highlight>
                <a:srgbClr val="FFFFFF"/>
              </a:highlight>
              <a:latin typeface="Arial"/>
              <a:ea typeface="Arial"/>
              <a:cs typeface="Arial"/>
              <a:sym typeface="Arial"/>
            </a:endParaRPr>
          </a:p>
          <a:p>
            <a:pPr indent="0" lvl="0" marL="0" rtl="0" algn="l">
              <a:spcBef>
                <a:spcPts val="1200"/>
              </a:spcBef>
              <a:spcAft>
                <a:spcPts val="1200"/>
              </a:spcAft>
              <a:buNone/>
            </a:pPr>
            <a:r>
              <a:rPr lang="en" sz="1350">
                <a:solidFill>
                  <a:srgbClr val="383838"/>
                </a:solidFill>
                <a:highlight>
                  <a:srgbClr val="FFFFFF"/>
                </a:highlight>
                <a:latin typeface="Arial"/>
                <a:ea typeface="Arial"/>
                <a:cs typeface="Arial"/>
                <a:sym typeface="Arial"/>
              </a:rPr>
              <a:t>From the output, it can be seen that there are no missing values in the dataset.</a:t>
            </a:r>
            <a:endParaRPr sz="1350">
              <a:solidFill>
                <a:srgbClr val="383838"/>
              </a:solidFill>
              <a:highlight>
                <a:srgbClr val="FFFFFF"/>
              </a:highlight>
              <a:latin typeface="Arial"/>
              <a:ea typeface="Arial"/>
              <a:cs typeface="Arial"/>
              <a:sym typeface="Arial"/>
            </a:endParaRPr>
          </a:p>
        </p:txBody>
      </p:sp>
      <p:pic>
        <p:nvPicPr>
          <p:cNvPr id="112" name="Google Shape;112;p20"/>
          <p:cNvPicPr preferRelativeResize="0"/>
          <p:nvPr/>
        </p:nvPicPr>
        <p:blipFill>
          <a:blip r:embed="rId3">
            <a:alphaModFix/>
          </a:blip>
          <a:stretch>
            <a:fillRect/>
          </a:stretch>
        </p:blipFill>
        <p:spPr>
          <a:xfrm>
            <a:off x="3973850" y="1336725"/>
            <a:ext cx="1547275" cy="24700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94450"/>
            <a:ext cx="8520600" cy="26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8" name="Google Shape;118;p21"/>
          <p:cNvSpPr txBox="1"/>
          <p:nvPr>
            <p:ph idx="1" type="body"/>
          </p:nvPr>
        </p:nvSpPr>
        <p:spPr>
          <a:xfrm>
            <a:off x="311700" y="494000"/>
            <a:ext cx="8520600" cy="40749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t/>
            </a:r>
            <a:endParaRPr sz="1350">
              <a:solidFill>
                <a:srgbClr val="383838"/>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350">
              <a:solidFill>
                <a:srgbClr val="383838"/>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350">
              <a:solidFill>
                <a:srgbClr val="383838"/>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350">
              <a:solidFill>
                <a:srgbClr val="383838"/>
              </a:solidFill>
              <a:highlight>
                <a:srgbClr val="FFFFFF"/>
              </a:highlight>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Distribution Analysis</a:t>
            </a:r>
            <a:endParaRPr b="1"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The histograms provide a visual representation of the distribution of each feature in the dataset, offering valuable insights into the data's characteristics.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Key Observations:</a:t>
            </a:r>
            <a:endParaRPr b="1" sz="1100">
              <a:solidFill>
                <a:srgbClr val="000000"/>
              </a:solidFill>
              <a:latin typeface="Arial"/>
              <a:ea typeface="Arial"/>
              <a:cs typeface="Arial"/>
              <a:sym typeface="Arial"/>
            </a:endParaRPr>
          </a:p>
          <a:p>
            <a:pPr indent="-287972" lvl="0" marL="457200" rtl="0" algn="l">
              <a:spcBef>
                <a:spcPts val="120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Normal Distribution:</a:t>
            </a:r>
            <a:r>
              <a:rPr lang="en" sz="1100">
                <a:solidFill>
                  <a:srgbClr val="000000"/>
                </a:solidFill>
                <a:latin typeface="Arial"/>
                <a:ea typeface="Arial"/>
                <a:cs typeface="Arial"/>
                <a:sym typeface="Arial"/>
              </a:rPr>
              <a:t> Several features exhibit a roughly normal distribution, indicating a central tendency with data points clustered around the mean. These features include </a:t>
            </a:r>
            <a:r>
              <a:rPr lang="en" sz="1100">
                <a:solidFill>
                  <a:srgbClr val="188038"/>
                </a:solidFill>
                <a:latin typeface="Roboto Mono"/>
                <a:ea typeface="Roboto Mono"/>
                <a:cs typeface="Roboto Mono"/>
                <a:sym typeface="Roboto Mono"/>
              </a:rPr>
              <a:t>age</a:t>
            </a:r>
            <a:r>
              <a:rPr lang="en" sz="1100">
                <a:solidFill>
                  <a:srgbClr val="000000"/>
                </a:solidFill>
                <a:latin typeface="Arial"/>
                <a:ea typeface="Arial"/>
                <a:cs typeface="Arial"/>
                <a:sym typeface="Arial"/>
              </a:rPr>
              <a:t>, </a:t>
            </a:r>
            <a:r>
              <a:rPr lang="en" sz="1100">
                <a:solidFill>
                  <a:srgbClr val="188038"/>
                </a:solidFill>
                <a:latin typeface="Roboto Mono"/>
                <a:ea typeface="Roboto Mono"/>
                <a:cs typeface="Roboto Mono"/>
                <a:sym typeface="Roboto Mono"/>
              </a:rPr>
              <a:t>cholesterol</a:t>
            </a:r>
            <a:r>
              <a:rPr lang="en" sz="1100">
                <a:solidFill>
                  <a:srgbClr val="000000"/>
                </a:solidFill>
                <a:latin typeface="Arial"/>
                <a:ea typeface="Arial"/>
                <a:cs typeface="Arial"/>
                <a:sym typeface="Arial"/>
              </a:rPr>
              <a:t>, </a:t>
            </a:r>
            <a:r>
              <a:rPr lang="en" sz="1100">
                <a:solidFill>
                  <a:srgbClr val="188038"/>
                </a:solidFill>
                <a:latin typeface="Roboto Mono"/>
                <a:ea typeface="Roboto Mono"/>
                <a:cs typeface="Roboto Mono"/>
                <a:sym typeface="Roboto Mono"/>
              </a:rPr>
              <a:t>gender</a:t>
            </a:r>
            <a:r>
              <a:rPr lang="en" sz="1100">
                <a:solidFill>
                  <a:srgbClr val="000000"/>
                </a:solidFill>
                <a:latin typeface="Arial"/>
                <a:ea typeface="Arial"/>
                <a:cs typeface="Arial"/>
                <a:sym typeface="Arial"/>
              </a:rPr>
              <a:t>, </a:t>
            </a:r>
            <a:r>
              <a:rPr lang="en" sz="1100">
                <a:solidFill>
                  <a:srgbClr val="188038"/>
                </a:solidFill>
                <a:latin typeface="Roboto Mono"/>
                <a:ea typeface="Roboto Mono"/>
                <a:cs typeface="Roboto Mono"/>
                <a:sym typeface="Roboto Mono"/>
              </a:rPr>
              <a:t>height</a:t>
            </a:r>
            <a:r>
              <a:rPr lang="en" sz="1100">
                <a:solidFill>
                  <a:srgbClr val="000000"/>
                </a:solidFill>
                <a:latin typeface="Arial"/>
                <a:ea typeface="Arial"/>
                <a:cs typeface="Arial"/>
                <a:sym typeface="Arial"/>
              </a:rPr>
              <a:t>, and </a:t>
            </a:r>
            <a:r>
              <a:rPr lang="en" sz="1100">
                <a:solidFill>
                  <a:srgbClr val="188038"/>
                </a:solidFill>
                <a:latin typeface="Roboto Mono"/>
                <a:ea typeface="Roboto Mono"/>
                <a:cs typeface="Roboto Mono"/>
                <a:sym typeface="Roboto Mono"/>
              </a:rPr>
              <a:t>weight</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Skewed Distribution:</a:t>
            </a:r>
            <a:r>
              <a:rPr lang="en" sz="1100">
                <a:solidFill>
                  <a:srgbClr val="000000"/>
                </a:solidFill>
                <a:latin typeface="Arial"/>
                <a:ea typeface="Arial"/>
                <a:cs typeface="Arial"/>
                <a:sym typeface="Arial"/>
              </a:rPr>
              <a:t> Certain features display a skewed distribution, where the majority of data points are concentrated towards one end of the range. This is evident in </a:t>
            </a:r>
            <a:r>
              <a:rPr lang="en" sz="1100">
                <a:solidFill>
                  <a:srgbClr val="188038"/>
                </a:solidFill>
                <a:latin typeface="Roboto Mono"/>
                <a:ea typeface="Roboto Mono"/>
                <a:cs typeface="Roboto Mono"/>
                <a:sym typeface="Roboto Mono"/>
              </a:rPr>
              <a:t>active</a:t>
            </a:r>
            <a:r>
              <a:rPr lang="en" sz="1100">
                <a:solidFill>
                  <a:srgbClr val="000000"/>
                </a:solidFill>
                <a:latin typeface="Arial"/>
                <a:ea typeface="Arial"/>
                <a:cs typeface="Arial"/>
                <a:sym typeface="Arial"/>
              </a:rPr>
              <a:t>, </a:t>
            </a:r>
            <a:r>
              <a:rPr lang="en" sz="1100">
                <a:solidFill>
                  <a:srgbClr val="188038"/>
                </a:solidFill>
                <a:latin typeface="Roboto Mono"/>
                <a:ea typeface="Roboto Mono"/>
                <a:cs typeface="Roboto Mono"/>
                <a:sym typeface="Roboto Mono"/>
              </a:rPr>
              <a:t>alco</a:t>
            </a:r>
            <a:r>
              <a:rPr lang="en" sz="1100">
                <a:solidFill>
                  <a:srgbClr val="000000"/>
                </a:solidFill>
                <a:latin typeface="Arial"/>
                <a:ea typeface="Arial"/>
                <a:cs typeface="Arial"/>
                <a:sym typeface="Arial"/>
              </a:rPr>
              <a:t>, </a:t>
            </a:r>
            <a:r>
              <a:rPr lang="en" sz="1100">
                <a:solidFill>
                  <a:srgbClr val="188038"/>
                </a:solidFill>
                <a:latin typeface="Roboto Mono"/>
                <a:ea typeface="Roboto Mono"/>
                <a:cs typeface="Roboto Mono"/>
                <a:sym typeface="Roboto Mono"/>
              </a:rPr>
              <a:t>ap_hi</a:t>
            </a:r>
            <a:r>
              <a:rPr lang="en" sz="1100">
                <a:solidFill>
                  <a:srgbClr val="000000"/>
                </a:solidFill>
                <a:latin typeface="Arial"/>
                <a:ea typeface="Arial"/>
                <a:cs typeface="Arial"/>
                <a:sym typeface="Arial"/>
              </a:rPr>
              <a:t>, </a:t>
            </a:r>
            <a:r>
              <a:rPr lang="en" sz="1100">
                <a:solidFill>
                  <a:srgbClr val="188038"/>
                </a:solidFill>
                <a:latin typeface="Roboto Mono"/>
                <a:ea typeface="Roboto Mono"/>
                <a:cs typeface="Roboto Mono"/>
                <a:sym typeface="Roboto Mono"/>
              </a:rPr>
              <a:t>ap_lo</a:t>
            </a:r>
            <a:r>
              <a:rPr lang="en" sz="1100">
                <a:solidFill>
                  <a:srgbClr val="000000"/>
                </a:solidFill>
                <a:latin typeface="Arial"/>
                <a:ea typeface="Arial"/>
                <a:cs typeface="Arial"/>
                <a:sym typeface="Arial"/>
              </a:rPr>
              <a:t>, </a:t>
            </a:r>
            <a:r>
              <a:rPr lang="en" sz="1100">
                <a:solidFill>
                  <a:srgbClr val="188038"/>
                </a:solidFill>
                <a:latin typeface="Roboto Mono"/>
                <a:ea typeface="Roboto Mono"/>
                <a:cs typeface="Roboto Mono"/>
                <a:sym typeface="Roboto Mono"/>
              </a:rPr>
              <a:t>gluc</a:t>
            </a:r>
            <a:r>
              <a:rPr lang="en" sz="1100">
                <a:solidFill>
                  <a:srgbClr val="000000"/>
                </a:solidFill>
                <a:latin typeface="Arial"/>
                <a:ea typeface="Arial"/>
                <a:cs typeface="Arial"/>
                <a:sym typeface="Arial"/>
              </a:rPr>
              <a:t>, and </a:t>
            </a:r>
            <a:r>
              <a:rPr lang="en" sz="1100">
                <a:solidFill>
                  <a:srgbClr val="188038"/>
                </a:solidFill>
                <a:latin typeface="Roboto Mono"/>
                <a:ea typeface="Roboto Mono"/>
                <a:cs typeface="Roboto Mono"/>
                <a:sym typeface="Roboto Mono"/>
              </a:rPr>
              <a:t>smoke</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Class Imbalance:</a:t>
            </a:r>
            <a:r>
              <a:rPr lang="en" sz="1100">
                <a:solidFill>
                  <a:srgbClr val="000000"/>
                </a:solidFill>
                <a:latin typeface="Arial"/>
                <a:ea typeface="Arial"/>
                <a:cs typeface="Arial"/>
                <a:sym typeface="Arial"/>
              </a:rPr>
              <a:t> The </a:t>
            </a:r>
            <a:r>
              <a:rPr lang="en" sz="1100">
                <a:solidFill>
                  <a:srgbClr val="188038"/>
                </a:solidFill>
                <a:latin typeface="Roboto Mono"/>
                <a:ea typeface="Roboto Mono"/>
                <a:cs typeface="Roboto Mono"/>
                <a:sym typeface="Roboto Mono"/>
              </a:rPr>
              <a:t>disease</a:t>
            </a:r>
            <a:r>
              <a:rPr lang="en" sz="1100">
                <a:solidFill>
                  <a:srgbClr val="000000"/>
                </a:solidFill>
                <a:latin typeface="Arial"/>
                <a:ea typeface="Arial"/>
                <a:cs typeface="Arial"/>
                <a:sym typeface="Arial"/>
              </a:rPr>
              <a:t> feature shows a clear class imbalance, with a significantly higher number of individuals without heart disease compared to those with the condition.</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350">
              <a:solidFill>
                <a:srgbClr val="383838"/>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350">
              <a:solidFill>
                <a:srgbClr val="383838"/>
              </a:solidFill>
              <a:highlight>
                <a:srgbClr val="FFFFFF"/>
              </a:highlight>
              <a:latin typeface="Arial"/>
              <a:ea typeface="Arial"/>
              <a:cs typeface="Arial"/>
              <a:sym typeface="Arial"/>
            </a:endParaRPr>
          </a:p>
        </p:txBody>
      </p:sp>
      <p:pic>
        <p:nvPicPr>
          <p:cNvPr id="119" name="Google Shape;119;p21"/>
          <p:cNvPicPr preferRelativeResize="0"/>
          <p:nvPr/>
        </p:nvPicPr>
        <p:blipFill>
          <a:blip r:embed="rId3">
            <a:alphaModFix/>
          </a:blip>
          <a:stretch>
            <a:fillRect/>
          </a:stretch>
        </p:blipFill>
        <p:spPr>
          <a:xfrm>
            <a:off x="2789675" y="239750"/>
            <a:ext cx="3000027" cy="18597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