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22" Type="http://schemas.openxmlformats.org/officeDocument/2006/relationships/font" Target="fonts/MavenPro-regular.fntdata"/><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aven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30172218707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30172218707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0172218707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30172218707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0172218707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30172218707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017221870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017221870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0172218707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0172218707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0172218707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0172218707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0172218707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0172218707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0172218707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0172218707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30172218707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30172218707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30172218707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30172218707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0172218707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0172218707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Real Estate Market Analysis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Insights from Power BI Dashboard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 of Key Findings</a:t>
            </a:r>
            <a:endParaRPr/>
          </a:p>
        </p:txBody>
      </p:sp>
      <p:sp>
        <p:nvSpPr>
          <p:cNvPr id="337" name="Google Shape;337;p22"/>
          <p:cNvSpPr txBox="1"/>
          <p:nvPr>
            <p:ph idx="1" type="body"/>
          </p:nvPr>
        </p:nvSpPr>
        <p:spPr>
          <a:xfrm>
            <a:off x="1303800" y="1329475"/>
            <a:ext cx="7030500" cy="35817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SzPts val="358"/>
              <a:buNone/>
            </a:pPr>
            <a:r>
              <a:rPr lang="en" sz="657">
                <a:solidFill>
                  <a:srgbClr val="000000"/>
                </a:solidFill>
                <a:latin typeface="Arial"/>
                <a:ea typeface="Arial"/>
                <a:cs typeface="Arial"/>
                <a:sym typeface="Arial"/>
              </a:rPr>
              <a:t>Based on the Real Estate Dashboard, we can identify several key findings:</a:t>
            </a:r>
            <a:endParaRPr sz="657">
              <a:solidFill>
                <a:srgbClr val="000000"/>
              </a:solidFill>
              <a:latin typeface="Arial"/>
              <a:ea typeface="Arial"/>
              <a:cs typeface="Arial"/>
              <a:sym typeface="Arial"/>
            </a:endParaRPr>
          </a:p>
          <a:p>
            <a:pPr indent="0" lvl="0" marL="0" rtl="0" algn="l">
              <a:lnSpc>
                <a:spcPct val="105000"/>
              </a:lnSpc>
              <a:spcBef>
                <a:spcPts val="1200"/>
              </a:spcBef>
              <a:spcAft>
                <a:spcPts val="0"/>
              </a:spcAft>
              <a:buSzPts val="358"/>
              <a:buNone/>
            </a:pPr>
            <a:r>
              <a:rPr b="1" lang="en" sz="657">
                <a:solidFill>
                  <a:srgbClr val="000000"/>
                </a:solidFill>
                <a:latin typeface="Arial"/>
                <a:ea typeface="Arial"/>
                <a:cs typeface="Arial"/>
                <a:sym typeface="Arial"/>
              </a:rPr>
              <a:t>Resale Price Distribution by Location:</a:t>
            </a:r>
            <a:endParaRPr b="1" sz="657">
              <a:solidFill>
                <a:srgbClr val="000000"/>
              </a:solidFill>
              <a:latin typeface="Arial"/>
              <a:ea typeface="Arial"/>
              <a:cs typeface="Arial"/>
              <a:sym typeface="Arial"/>
            </a:endParaRPr>
          </a:p>
          <a:p>
            <a:pPr indent="-270351" lvl="0" marL="457200" rtl="0" algn="l">
              <a:lnSpc>
                <a:spcPct val="105000"/>
              </a:lnSpc>
              <a:spcBef>
                <a:spcPts val="1200"/>
              </a:spcBef>
              <a:spcAft>
                <a:spcPts val="0"/>
              </a:spcAft>
              <a:buClr>
                <a:srgbClr val="000000"/>
              </a:buClr>
              <a:buSzPts val="658"/>
              <a:buFont typeface="Arial"/>
              <a:buChar char="●"/>
            </a:pPr>
            <a:r>
              <a:rPr b="1" lang="en" sz="657">
                <a:solidFill>
                  <a:srgbClr val="000000"/>
                </a:solidFill>
                <a:latin typeface="Arial"/>
                <a:ea typeface="Arial"/>
                <a:cs typeface="Arial"/>
                <a:sym typeface="Arial"/>
              </a:rPr>
              <a:t>Regional Variations:</a:t>
            </a:r>
            <a:r>
              <a:rPr lang="en" sz="657">
                <a:solidFill>
                  <a:srgbClr val="000000"/>
                </a:solidFill>
                <a:latin typeface="Arial"/>
                <a:ea typeface="Arial"/>
                <a:cs typeface="Arial"/>
                <a:sym typeface="Arial"/>
              </a:rPr>
              <a:t> Resale prices vary significantly across different regions in Singapore.</a:t>
            </a:r>
            <a:endParaRPr sz="657">
              <a:solidFill>
                <a:srgbClr val="000000"/>
              </a:solidFill>
              <a:latin typeface="Arial"/>
              <a:ea typeface="Arial"/>
              <a:cs typeface="Arial"/>
              <a:sym typeface="Arial"/>
            </a:endParaRPr>
          </a:p>
          <a:p>
            <a:pPr indent="-270351" lvl="0" marL="457200" rtl="0" algn="l">
              <a:lnSpc>
                <a:spcPct val="105000"/>
              </a:lnSpc>
              <a:spcBef>
                <a:spcPts val="0"/>
              </a:spcBef>
              <a:spcAft>
                <a:spcPts val="0"/>
              </a:spcAft>
              <a:buClr>
                <a:srgbClr val="000000"/>
              </a:buClr>
              <a:buSzPts val="658"/>
              <a:buFont typeface="Arial"/>
              <a:buChar char="●"/>
            </a:pPr>
            <a:r>
              <a:rPr b="1" lang="en" sz="657">
                <a:solidFill>
                  <a:srgbClr val="000000"/>
                </a:solidFill>
                <a:latin typeface="Arial"/>
                <a:ea typeface="Arial"/>
                <a:cs typeface="Arial"/>
                <a:sym typeface="Arial"/>
              </a:rPr>
              <a:t>Prime Districts:</a:t>
            </a:r>
            <a:r>
              <a:rPr lang="en" sz="657">
                <a:solidFill>
                  <a:srgbClr val="000000"/>
                </a:solidFill>
                <a:latin typeface="Arial"/>
                <a:ea typeface="Arial"/>
                <a:cs typeface="Arial"/>
                <a:sym typeface="Arial"/>
              </a:rPr>
              <a:t> Certain districts, such as the Central Region, command higher resale prices.</a:t>
            </a:r>
            <a:endParaRPr sz="657">
              <a:solidFill>
                <a:srgbClr val="000000"/>
              </a:solidFill>
              <a:latin typeface="Arial"/>
              <a:ea typeface="Arial"/>
              <a:cs typeface="Arial"/>
              <a:sym typeface="Arial"/>
            </a:endParaRPr>
          </a:p>
          <a:p>
            <a:pPr indent="-270351" lvl="0" marL="457200" rtl="0" algn="l">
              <a:lnSpc>
                <a:spcPct val="105000"/>
              </a:lnSpc>
              <a:spcBef>
                <a:spcPts val="0"/>
              </a:spcBef>
              <a:spcAft>
                <a:spcPts val="0"/>
              </a:spcAft>
              <a:buClr>
                <a:srgbClr val="000000"/>
              </a:buClr>
              <a:buSzPts val="658"/>
              <a:buFont typeface="Arial"/>
              <a:buChar char="●"/>
            </a:pPr>
            <a:r>
              <a:rPr b="1" lang="en" sz="657">
                <a:solidFill>
                  <a:srgbClr val="000000"/>
                </a:solidFill>
                <a:latin typeface="Arial"/>
                <a:ea typeface="Arial"/>
                <a:cs typeface="Arial"/>
                <a:sym typeface="Arial"/>
              </a:rPr>
              <a:t>Affordable Housing:</a:t>
            </a:r>
            <a:r>
              <a:rPr lang="en" sz="657">
                <a:solidFill>
                  <a:srgbClr val="000000"/>
                </a:solidFill>
                <a:latin typeface="Arial"/>
                <a:ea typeface="Arial"/>
                <a:cs typeface="Arial"/>
                <a:sym typeface="Arial"/>
              </a:rPr>
              <a:t> The Outer Regions offer more affordable housing options.</a:t>
            </a:r>
            <a:endParaRPr sz="657">
              <a:solidFill>
                <a:srgbClr val="000000"/>
              </a:solidFill>
              <a:latin typeface="Arial"/>
              <a:ea typeface="Arial"/>
              <a:cs typeface="Arial"/>
              <a:sym typeface="Arial"/>
            </a:endParaRPr>
          </a:p>
          <a:p>
            <a:pPr indent="0" lvl="0" marL="0" rtl="0" algn="l">
              <a:lnSpc>
                <a:spcPct val="105000"/>
              </a:lnSpc>
              <a:spcBef>
                <a:spcPts val="1200"/>
              </a:spcBef>
              <a:spcAft>
                <a:spcPts val="0"/>
              </a:spcAft>
              <a:buSzPts val="358"/>
              <a:buNone/>
            </a:pPr>
            <a:r>
              <a:rPr b="1" lang="en" sz="657">
                <a:solidFill>
                  <a:srgbClr val="000000"/>
                </a:solidFill>
                <a:latin typeface="Arial"/>
                <a:ea typeface="Arial"/>
                <a:cs typeface="Arial"/>
                <a:sym typeface="Arial"/>
              </a:rPr>
              <a:t>Resale Price Trends by Flat Type:</a:t>
            </a:r>
            <a:endParaRPr b="1" sz="657">
              <a:solidFill>
                <a:srgbClr val="000000"/>
              </a:solidFill>
              <a:latin typeface="Arial"/>
              <a:ea typeface="Arial"/>
              <a:cs typeface="Arial"/>
              <a:sym typeface="Arial"/>
            </a:endParaRPr>
          </a:p>
          <a:p>
            <a:pPr indent="-270351" lvl="0" marL="457200" rtl="0" algn="l">
              <a:lnSpc>
                <a:spcPct val="105000"/>
              </a:lnSpc>
              <a:spcBef>
                <a:spcPts val="1200"/>
              </a:spcBef>
              <a:spcAft>
                <a:spcPts val="0"/>
              </a:spcAft>
              <a:buClr>
                <a:srgbClr val="000000"/>
              </a:buClr>
              <a:buSzPts val="658"/>
              <a:buFont typeface="Arial"/>
              <a:buChar char="●"/>
            </a:pPr>
            <a:r>
              <a:rPr b="1" lang="en" sz="657">
                <a:solidFill>
                  <a:srgbClr val="000000"/>
                </a:solidFill>
                <a:latin typeface="Arial"/>
                <a:ea typeface="Arial"/>
                <a:cs typeface="Arial"/>
                <a:sym typeface="Arial"/>
              </a:rPr>
              <a:t>Price Appreciation:</a:t>
            </a:r>
            <a:r>
              <a:rPr lang="en" sz="657">
                <a:solidFill>
                  <a:srgbClr val="000000"/>
                </a:solidFill>
                <a:latin typeface="Arial"/>
                <a:ea typeface="Arial"/>
                <a:cs typeface="Arial"/>
                <a:sym typeface="Arial"/>
              </a:rPr>
              <a:t> Most flat types have experienced upward price trends over time.</a:t>
            </a:r>
            <a:endParaRPr sz="657">
              <a:solidFill>
                <a:srgbClr val="000000"/>
              </a:solidFill>
              <a:latin typeface="Arial"/>
              <a:ea typeface="Arial"/>
              <a:cs typeface="Arial"/>
              <a:sym typeface="Arial"/>
            </a:endParaRPr>
          </a:p>
          <a:p>
            <a:pPr indent="-270351" lvl="0" marL="457200" rtl="0" algn="l">
              <a:lnSpc>
                <a:spcPct val="105000"/>
              </a:lnSpc>
              <a:spcBef>
                <a:spcPts val="0"/>
              </a:spcBef>
              <a:spcAft>
                <a:spcPts val="0"/>
              </a:spcAft>
              <a:buClr>
                <a:srgbClr val="000000"/>
              </a:buClr>
              <a:buSzPts val="658"/>
              <a:buFont typeface="Arial"/>
              <a:buChar char="●"/>
            </a:pPr>
            <a:r>
              <a:rPr b="1" lang="en" sz="657">
                <a:solidFill>
                  <a:srgbClr val="000000"/>
                </a:solidFill>
                <a:latin typeface="Arial"/>
                <a:ea typeface="Arial"/>
                <a:cs typeface="Arial"/>
                <a:sym typeface="Arial"/>
              </a:rPr>
              <a:t>Premium Flat Types:</a:t>
            </a:r>
            <a:r>
              <a:rPr lang="en" sz="657">
                <a:solidFill>
                  <a:srgbClr val="000000"/>
                </a:solidFill>
                <a:latin typeface="Arial"/>
                <a:ea typeface="Arial"/>
                <a:cs typeface="Arial"/>
                <a:sym typeface="Arial"/>
              </a:rPr>
              <a:t> Larger flat types, such as 5-room and Executive flats, tend to have higher resale prices.</a:t>
            </a:r>
            <a:endParaRPr sz="657">
              <a:solidFill>
                <a:srgbClr val="000000"/>
              </a:solidFill>
              <a:latin typeface="Arial"/>
              <a:ea typeface="Arial"/>
              <a:cs typeface="Arial"/>
              <a:sym typeface="Arial"/>
            </a:endParaRPr>
          </a:p>
          <a:p>
            <a:pPr indent="-270351" lvl="0" marL="457200" rtl="0" algn="l">
              <a:lnSpc>
                <a:spcPct val="105000"/>
              </a:lnSpc>
              <a:spcBef>
                <a:spcPts val="0"/>
              </a:spcBef>
              <a:spcAft>
                <a:spcPts val="0"/>
              </a:spcAft>
              <a:buClr>
                <a:srgbClr val="000000"/>
              </a:buClr>
              <a:buSzPts val="658"/>
              <a:buFont typeface="Arial"/>
              <a:buChar char="●"/>
            </a:pPr>
            <a:r>
              <a:rPr b="1" lang="en" sz="657">
                <a:solidFill>
                  <a:srgbClr val="000000"/>
                </a:solidFill>
                <a:latin typeface="Arial"/>
                <a:ea typeface="Arial"/>
                <a:cs typeface="Arial"/>
                <a:sym typeface="Arial"/>
              </a:rPr>
              <a:t>Market Dynamics:</a:t>
            </a:r>
            <a:r>
              <a:rPr lang="en" sz="657">
                <a:solidFill>
                  <a:srgbClr val="000000"/>
                </a:solidFill>
                <a:latin typeface="Arial"/>
                <a:ea typeface="Arial"/>
                <a:cs typeface="Arial"/>
                <a:sym typeface="Arial"/>
              </a:rPr>
              <a:t> The market dynamics for different flat types may vary due to factors like demand, supply, and government policies.</a:t>
            </a:r>
            <a:endParaRPr sz="657">
              <a:solidFill>
                <a:srgbClr val="000000"/>
              </a:solidFill>
              <a:latin typeface="Arial"/>
              <a:ea typeface="Arial"/>
              <a:cs typeface="Arial"/>
              <a:sym typeface="Arial"/>
            </a:endParaRPr>
          </a:p>
          <a:p>
            <a:pPr indent="0" lvl="0" marL="0" rtl="0" algn="l">
              <a:lnSpc>
                <a:spcPct val="105000"/>
              </a:lnSpc>
              <a:spcBef>
                <a:spcPts val="1200"/>
              </a:spcBef>
              <a:spcAft>
                <a:spcPts val="0"/>
              </a:spcAft>
              <a:buSzPts val="358"/>
              <a:buNone/>
            </a:pPr>
            <a:r>
              <a:rPr b="1" lang="en" sz="657">
                <a:solidFill>
                  <a:srgbClr val="000000"/>
                </a:solidFill>
                <a:latin typeface="Arial"/>
                <a:ea typeface="Arial"/>
                <a:cs typeface="Arial"/>
                <a:sym typeface="Arial"/>
              </a:rPr>
              <a:t>Average Resale Price by Flat Type:</a:t>
            </a:r>
            <a:endParaRPr b="1" sz="657">
              <a:solidFill>
                <a:srgbClr val="000000"/>
              </a:solidFill>
              <a:latin typeface="Arial"/>
              <a:ea typeface="Arial"/>
              <a:cs typeface="Arial"/>
              <a:sym typeface="Arial"/>
            </a:endParaRPr>
          </a:p>
          <a:p>
            <a:pPr indent="-270351" lvl="0" marL="457200" rtl="0" algn="l">
              <a:lnSpc>
                <a:spcPct val="105000"/>
              </a:lnSpc>
              <a:spcBef>
                <a:spcPts val="1200"/>
              </a:spcBef>
              <a:spcAft>
                <a:spcPts val="0"/>
              </a:spcAft>
              <a:buClr>
                <a:srgbClr val="000000"/>
              </a:buClr>
              <a:buSzPts val="658"/>
              <a:buFont typeface="Arial"/>
              <a:buChar char="●"/>
            </a:pPr>
            <a:r>
              <a:rPr b="1" lang="en" sz="657">
                <a:solidFill>
                  <a:srgbClr val="000000"/>
                </a:solidFill>
                <a:latin typeface="Arial"/>
                <a:ea typeface="Arial"/>
                <a:cs typeface="Arial"/>
                <a:sym typeface="Arial"/>
              </a:rPr>
              <a:t>Flat Type Influence:</a:t>
            </a:r>
            <a:r>
              <a:rPr lang="en" sz="657">
                <a:solidFill>
                  <a:srgbClr val="000000"/>
                </a:solidFill>
                <a:latin typeface="Arial"/>
                <a:ea typeface="Arial"/>
                <a:cs typeface="Arial"/>
                <a:sym typeface="Arial"/>
              </a:rPr>
              <a:t> The average resale price varies significantly across different flat types.</a:t>
            </a:r>
            <a:endParaRPr sz="657">
              <a:solidFill>
                <a:srgbClr val="000000"/>
              </a:solidFill>
              <a:latin typeface="Arial"/>
              <a:ea typeface="Arial"/>
              <a:cs typeface="Arial"/>
              <a:sym typeface="Arial"/>
            </a:endParaRPr>
          </a:p>
          <a:p>
            <a:pPr indent="-270351" lvl="0" marL="457200" rtl="0" algn="l">
              <a:lnSpc>
                <a:spcPct val="105000"/>
              </a:lnSpc>
              <a:spcBef>
                <a:spcPts val="0"/>
              </a:spcBef>
              <a:spcAft>
                <a:spcPts val="0"/>
              </a:spcAft>
              <a:buClr>
                <a:srgbClr val="000000"/>
              </a:buClr>
              <a:buSzPts val="658"/>
              <a:buFont typeface="Arial"/>
              <a:buChar char="●"/>
            </a:pPr>
            <a:r>
              <a:rPr b="1" lang="en" sz="657">
                <a:solidFill>
                  <a:srgbClr val="000000"/>
                </a:solidFill>
                <a:latin typeface="Arial"/>
                <a:ea typeface="Arial"/>
                <a:cs typeface="Arial"/>
                <a:sym typeface="Arial"/>
              </a:rPr>
              <a:t>Premium Flat Types:</a:t>
            </a:r>
            <a:r>
              <a:rPr lang="en" sz="657">
                <a:solidFill>
                  <a:srgbClr val="000000"/>
                </a:solidFill>
                <a:latin typeface="Arial"/>
                <a:ea typeface="Arial"/>
                <a:cs typeface="Arial"/>
                <a:sym typeface="Arial"/>
              </a:rPr>
              <a:t> Executive and 5-room flats command higher average prices.</a:t>
            </a:r>
            <a:endParaRPr sz="657">
              <a:solidFill>
                <a:srgbClr val="000000"/>
              </a:solidFill>
              <a:latin typeface="Arial"/>
              <a:ea typeface="Arial"/>
              <a:cs typeface="Arial"/>
              <a:sym typeface="Arial"/>
            </a:endParaRPr>
          </a:p>
          <a:p>
            <a:pPr indent="-270351" lvl="0" marL="457200" rtl="0" algn="l">
              <a:lnSpc>
                <a:spcPct val="105000"/>
              </a:lnSpc>
              <a:spcBef>
                <a:spcPts val="0"/>
              </a:spcBef>
              <a:spcAft>
                <a:spcPts val="0"/>
              </a:spcAft>
              <a:buClr>
                <a:srgbClr val="000000"/>
              </a:buClr>
              <a:buSzPts val="658"/>
              <a:buFont typeface="Arial"/>
              <a:buChar char="●"/>
            </a:pPr>
            <a:r>
              <a:rPr b="1" lang="en" sz="657">
                <a:solidFill>
                  <a:srgbClr val="000000"/>
                </a:solidFill>
                <a:latin typeface="Arial"/>
                <a:ea typeface="Arial"/>
                <a:cs typeface="Arial"/>
                <a:sym typeface="Arial"/>
              </a:rPr>
              <a:t>Affordability:</a:t>
            </a:r>
            <a:r>
              <a:rPr lang="en" sz="657">
                <a:solidFill>
                  <a:srgbClr val="000000"/>
                </a:solidFill>
                <a:latin typeface="Arial"/>
                <a:ea typeface="Arial"/>
                <a:cs typeface="Arial"/>
                <a:sym typeface="Arial"/>
              </a:rPr>
              <a:t> Smaller flat types, like 1-room and 2-room flats, are generally more affordable.</a:t>
            </a:r>
            <a:endParaRPr sz="657">
              <a:solidFill>
                <a:srgbClr val="000000"/>
              </a:solidFill>
              <a:latin typeface="Arial"/>
              <a:ea typeface="Arial"/>
              <a:cs typeface="Arial"/>
              <a:sym typeface="Arial"/>
            </a:endParaRPr>
          </a:p>
          <a:p>
            <a:pPr indent="0" lvl="0" marL="0" rtl="0" algn="l">
              <a:lnSpc>
                <a:spcPct val="105000"/>
              </a:lnSpc>
              <a:spcBef>
                <a:spcPts val="1200"/>
              </a:spcBef>
              <a:spcAft>
                <a:spcPts val="0"/>
              </a:spcAft>
              <a:buSzPts val="358"/>
              <a:buNone/>
            </a:pPr>
            <a:r>
              <a:rPr b="1" lang="en" sz="657">
                <a:solidFill>
                  <a:srgbClr val="000000"/>
                </a:solidFill>
                <a:latin typeface="Arial"/>
                <a:ea typeface="Arial"/>
                <a:cs typeface="Arial"/>
                <a:sym typeface="Arial"/>
              </a:rPr>
              <a:t>Resale Price vs. Floor Area:</a:t>
            </a:r>
            <a:endParaRPr b="1" sz="657">
              <a:solidFill>
                <a:srgbClr val="000000"/>
              </a:solidFill>
              <a:latin typeface="Arial"/>
              <a:ea typeface="Arial"/>
              <a:cs typeface="Arial"/>
              <a:sym typeface="Arial"/>
            </a:endParaRPr>
          </a:p>
          <a:p>
            <a:pPr indent="-270351" lvl="0" marL="457200" rtl="0" algn="l">
              <a:lnSpc>
                <a:spcPct val="105000"/>
              </a:lnSpc>
              <a:spcBef>
                <a:spcPts val="1200"/>
              </a:spcBef>
              <a:spcAft>
                <a:spcPts val="0"/>
              </a:spcAft>
              <a:buClr>
                <a:srgbClr val="000000"/>
              </a:buClr>
              <a:buSzPts val="658"/>
              <a:buFont typeface="Arial"/>
              <a:buChar char="●"/>
            </a:pPr>
            <a:r>
              <a:rPr b="1" lang="en" sz="657">
                <a:solidFill>
                  <a:srgbClr val="000000"/>
                </a:solidFill>
                <a:latin typeface="Arial"/>
                <a:ea typeface="Arial"/>
                <a:cs typeface="Arial"/>
                <a:sym typeface="Arial"/>
              </a:rPr>
              <a:t>Positive Correlation:</a:t>
            </a:r>
            <a:r>
              <a:rPr lang="en" sz="657">
                <a:solidFill>
                  <a:srgbClr val="000000"/>
                </a:solidFill>
                <a:latin typeface="Arial"/>
                <a:ea typeface="Arial"/>
                <a:cs typeface="Arial"/>
                <a:sym typeface="Arial"/>
              </a:rPr>
              <a:t> There is a positive correlation between resale price and floor area. Larger flats tend to have higher prices.</a:t>
            </a:r>
            <a:endParaRPr sz="657">
              <a:solidFill>
                <a:srgbClr val="000000"/>
              </a:solidFill>
              <a:latin typeface="Arial"/>
              <a:ea typeface="Arial"/>
              <a:cs typeface="Arial"/>
              <a:sym typeface="Arial"/>
            </a:endParaRPr>
          </a:p>
          <a:p>
            <a:pPr indent="-270351" lvl="0" marL="457200" rtl="0" algn="l">
              <a:lnSpc>
                <a:spcPct val="105000"/>
              </a:lnSpc>
              <a:spcBef>
                <a:spcPts val="0"/>
              </a:spcBef>
              <a:spcAft>
                <a:spcPts val="0"/>
              </a:spcAft>
              <a:buClr>
                <a:srgbClr val="000000"/>
              </a:buClr>
              <a:buSzPts val="658"/>
              <a:buFont typeface="Arial"/>
              <a:buChar char="●"/>
            </a:pPr>
            <a:r>
              <a:rPr b="1" lang="en" sz="657">
                <a:solidFill>
                  <a:srgbClr val="000000"/>
                </a:solidFill>
                <a:latin typeface="Arial"/>
                <a:ea typeface="Arial"/>
                <a:cs typeface="Arial"/>
                <a:sym typeface="Arial"/>
              </a:rPr>
              <a:t>Outliers:</a:t>
            </a:r>
            <a:r>
              <a:rPr lang="en" sz="657">
                <a:solidFill>
                  <a:srgbClr val="000000"/>
                </a:solidFill>
                <a:latin typeface="Arial"/>
                <a:ea typeface="Arial"/>
                <a:cs typeface="Arial"/>
                <a:sym typeface="Arial"/>
              </a:rPr>
              <a:t> Some flats may deviate from the general trend due to factors like location, condition, and additional features.</a:t>
            </a:r>
            <a:endParaRPr sz="657">
              <a:solidFill>
                <a:srgbClr val="000000"/>
              </a:solidFill>
              <a:latin typeface="Arial"/>
              <a:ea typeface="Arial"/>
              <a:cs typeface="Arial"/>
              <a:sym typeface="Arial"/>
            </a:endParaRPr>
          </a:p>
          <a:p>
            <a:pPr indent="0" lvl="0" marL="0" rtl="0" algn="l">
              <a:lnSpc>
                <a:spcPct val="105000"/>
              </a:lnSpc>
              <a:spcBef>
                <a:spcPts val="1200"/>
              </a:spcBef>
              <a:spcAft>
                <a:spcPts val="1200"/>
              </a:spcAft>
              <a:buSzPts val="358"/>
              <a:buNone/>
            </a:pPr>
            <a:r>
              <a:t/>
            </a:r>
            <a:endParaRPr sz="357">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3"/>
          <p:cNvSpPr txBox="1"/>
          <p:nvPr>
            <p:ph type="title"/>
          </p:nvPr>
        </p:nvSpPr>
        <p:spPr>
          <a:xfrm>
            <a:off x="1303800" y="188875"/>
            <a:ext cx="7030500" cy="50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endParaRPr/>
          </a:p>
        </p:txBody>
      </p:sp>
      <p:sp>
        <p:nvSpPr>
          <p:cNvPr id="343" name="Google Shape;343;p23"/>
          <p:cNvSpPr txBox="1"/>
          <p:nvPr>
            <p:ph idx="1" type="body"/>
          </p:nvPr>
        </p:nvSpPr>
        <p:spPr>
          <a:xfrm>
            <a:off x="1303800" y="690175"/>
            <a:ext cx="7030500" cy="3841500"/>
          </a:xfrm>
          <a:prstGeom prst="rect">
            <a:avLst/>
          </a:prstGeom>
        </p:spPr>
        <p:txBody>
          <a:bodyPr anchorCtr="0" anchor="t" bIns="91425" lIns="91425" spcFirstLastPara="1" rIns="91425" wrap="square" tIns="91425">
            <a:noAutofit/>
          </a:bodyPr>
          <a:lstStyle/>
          <a:p>
            <a:pPr indent="-299561" lvl="0" marL="457200" rtl="0" algn="l">
              <a:lnSpc>
                <a:spcPct val="95000"/>
              </a:lnSpc>
              <a:spcBef>
                <a:spcPts val="1200"/>
              </a:spcBef>
              <a:spcAft>
                <a:spcPts val="0"/>
              </a:spcAft>
              <a:buClr>
                <a:srgbClr val="000000"/>
              </a:buClr>
              <a:buSzPts val="1118"/>
              <a:buFont typeface="Arial"/>
              <a:buAutoNum type="arabicPeriod"/>
            </a:pPr>
            <a:r>
              <a:rPr b="1" lang="en" sz="1117">
                <a:solidFill>
                  <a:srgbClr val="000000"/>
                </a:solidFill>
                <a:latin typeface="Arial"/>
                <a:ea typeface="Arial"/>
                <a:cs typeface="Arial"/>
                <a:sym typeface="Arial"/>
              </a:rPr>
              <a:t>Targeted Marketing:</a:t>
            </a:r>
            <a:endParaRPr b="1" sz="1117">
              <a:solidFill>
                <a:srgbClr val="000000"/>
              </a:solidFill>
              <a:latin typeface="Arial"/>
              <a:ea typeface="Arial"/>
              <a:cs typeface="Arial"/>
              <a:sym typeface="Arial"/>
            </a:endParaRPr>
          </a:p>
          <a:p>
            <a:pPr indent="-299561" lvl="1" marL="914400" rtl="0" algn="l">
              <a:lnSpc>
                <a:spcPct val="95000"/>
              </a:lnSpc>
              <a:spcBef>
                <a:spcPts val="0"/>
              </a:spcBef>
              <a:spcAft>
                <a:spcPts val="0"/>
              </a:spcAft>
              <a:buClr>
                <a:srgbClr val="000000"/>
              </a:buClr>
              <a:buSzPts val="1118"/>
              <a:buFont typeface="Arial"/>
              <a:buChar char="○"/>
            </a:pPr>
            <a:r>
              <a:rPr lang="en" sz="1117">
                <a:solidFill>
                  <a:srgbClr val="000000"/>
                </a:solidFill>
                <a:latin typeface="Arial"/>
                <a:ea typeface="Arial"/>
                <a:cs typeface="Arial"/>
                <a:sym typeface="Arial"/>
              </a:rPr>
              <a:t>Implement targeted marketing strategies for specific locations and property types to attract potential buyers.</a:t>
            </a:r>
            <a:endParaRPr sz="1117">
              <a:solidFill>
                <a:srgbClr val="000000"/>
              </a:solidFill>
              <a:latin typeface="Arial"/>
              <a:ea typeface="Arial"/>
              <a:cs typeface="Arial"/>
              <a:sym typeface="Arial"/>
            </a:endParaRPr>
          </a:p>
          <a:p>
            <a:pPr indent="-299561" lvl="1" marL="914400" rtl="0" algn="l">
              <a:lnSpc>
                <a:spcPct val="95000"/>
              </a:lnSpc>
              <a:spcBef>
                <a:spcPts val="0"/>
              </a:spcBef>
              <a:spcAft>
                <a:spcPts val="0"/>
              </a:spcAft>
              <a:buClr>
                <a:srgbClr val="000000"/>
              </a:buClr>
              <a:buSzPts val="1118"/>
              <a:buFont typeface="Arial"/>
              <a:buChar char="○"/>
            </a:pPr>
            <a:r>
              <a:rPr lang="en" sz="1117">
                <a:solidFill>
                  <a:srgbClr val="000000"/>
                </a:solidFill>
                <a:latin typeface="Arial"/>
                <a:ea typeface="Arial"/>
                <a:cs typeface="Arial"/>
                <a:sym typeface="Arial"/>
              </a:rPr>
              <a:t>Utilize digital marketing channels to reach a wider audience.</a:t>
            </a:r>
            <a:endParaRPr sz="1117">
              <a:solidFill>
                <a:srgbClr val="000000"/>
              </a:solidFill>
              <a:latin typeface="Arial"/>
              <a:ea typeface="Arial"/>
              <a:cs typeface="Arial"/>
              <a:sym typeface="Arial"/>
            </a:endParaRPr>
          </a:p>
          <a:p>
            <a:pPr indent="-299561" lvl="0" marL="457200" rtl="0" algn="l">
              <a:lnSpc>
                <a:spcPct val="95000"/>
              </a:lnSpc>
              <a:spcBef>
                <a:spcPts val="0"/>
              </a:spcBef>
              <a:spcAft>
                <a:spcPts val="0"/>
              </a:spcAft>
              <a:buClr>
                <a:srgbClr val="000000"/>
              </a:buClr>
              <a:buSzPts val="1118"/>
              <a:buFont typeface="Arial"/>
              <a:buAutoNum type="arabicPeriod"/>
            </a:pPr>
            <a:r>
              <a:rPr b="1" lang="en" sz="1117">
                <a:solidFill>
                  <a:srgbClr val="000000"/>
                </a:solidFill>
                <a:latin typeface="Arial"/>
                <a:ea typeface="Arial"/>
                <a:cs typeface="Arial"/>
                <a:sym typeface="Arial"/>
              </a:rPr>
              <a:t>Data-Driven Decision Making:</a:t>
            </a:r>
            <a:endParaRPr b="1" sz="1117">
              <a:solidFill>
                <a:srgbClr val="000000"/>
              </a:solidFill>
              <a:latin typeface="Arial"/>
              <a:ea typeface="Arial"/>
              <a:cs typeface="Arial"/>
              <a:sym typeface="Arial"/>
            </a:endParaRPr>
          </a:p>
          <a:p>
            <a:pPr indent="-299561" lvl="1" marL="914400" rtl="0" algn="l">
              <a:lnSpc>
                <a:spcPct val="95000"/>
              </a:lnSpc>
              <a:spcBef>
                <a:spcPts val="0"/>
              </a:spcBef>
              <a:spcAft>
                <a:spcPts val="0"/>
              </a:spcAft>
              <a:buClr>
                <a:srgbClr val="000000"/>
              </a:buClr>
              <a:buSzPts val="1118"/>
              <a:buFont typeface="Arial"/>
              <a:buChar char="○"/>
            </a:pPr>
            <a:r>
              <a:rPr lang="en" sz="1117">
                <a:solidFill>
                  <a:srgbClr val="000000"/>
                </a:solidFill>
                <a:latin typeface="Arial"/>
                <a:ea typeface="Arial"/>
                <a:cs typeface="Arial"/>
                <a:sym typeface="Arial"/>
              </a:rPr>
              <a:t>Continuously monitor market trends and adjust strategies accordingly.</a:t>
            </a:r>
            <a:endParaRPr sz="1117">
              <a:solidFill>
                <a:srgbClr val="000000"/>
              </a:solidFill>
              <a:latin typeface="Arial"/>
              <a:ea typeface="Arial"/>
              <a:cs typeface="Arial"/>
              <a:sym typeface="Arial"/>
            </a:endParaRPr>
          </a:p>
          <a:p>
            <a:pPr indent="-299561" lvl="1" marL="914400" rtl="0" algn="l">
              <a:lnSpc>
                <a:spcPct val="95000"/>
              </a:lnSpc>
              <a:spcBef>
                <a:spcPts val="0"/>
              </a:spcBef>
              <a:spcAft>
                <a:spcPts val="0"/>
              </a:spcAft>
              <a:buClr>
                <a:srgbClr val="000000"/>
              </a:buClr>
              <a:buSzPts val="1118"/>
              <a:buFont typeface="Arial"/>
              <a:buChar char="○"/>
            </a:pPr>
            <a:r>
              <a:rPr lang="en" sz="1117">
                <a:solidFill>
                  <a:srgbClr val="000000"/>
                </a:solidFill>
                <a:latin typeface="Arial"/>
                <a:ea typeface="Arial"/>
                <a:cs typeface="Arial"/>
                <a:sym typeface="Arial"/>
              </a:rPr>
              <a:t>Use data analytics to identify emerging trends and opportunities.</a:t>
            </a:r>
            <a:endParaRPr sz="1117">
              <a:solidFill>
                <a:srgbClr val="000000"/>
              </a:solidFill>
              <a:latin typeface="Arial"/>
              <a:ea typeface="Arial"/>
              <a:cs typeface="Arial"/>
              <a:sym typeface="Arial"/>
            </a:endParaRPr>
          </a:p>
          <a:p>
            <a:pPr indent="-299561" lvl="1" marL="914400" rtl="0" algn="l">
              <a:lnSpc>
                <a:spcPct val="95000"/>
              </a:lnSpc>
              <a:spcBef>
                <a:spcPts val="0"/>
              </a:spcBef>
              <a:spcAft>
                <a:spcPts val="0"/>
              </a:spcAft>
              <a:buClr>
                <a:srgbClr val="000000"/>
              </a:buClr>
              <a:buSzPts val="1118"/>
              <a:buFont typeface="Arial"/>
              <a:buChar char="○"/>
            </a:pPr>
            <a:r>
              <a:rPr lang="en" sz="1117">
                <a:solidFill>
                  <a:srgbClr val="000000"/>
                </a:solidFill>
                <a:latin typeface="Arial"/>
                <a:ea typeface="Arial"/>
                <a:cs typeface="Arial"/>
                <a:sym typeface="Arial"/>
              </a:rPr>
              <a:t>Leverage predictive analytics to forecast future market behavior.</a:t>
            </a:r>
            <a:endParaRPr sz="1117">
              <a:solidFill>
                <a:srgbClr val="000000"/>
              </a:solidFill>
              <a:latin typeface="Arial"/>
              <a:ea typeface="Arial"/>
              <a:cs typeface="Arial"/>
              <a:sym typeface="Arial"/>
            </a:endParaRPr>
          </a:p>
          <a:p>
            <a:pPr indent="-299561" lvl="0" marL="457200" rtl="0" algn="l">
              <a:lnSpc>
                <a:spcPct val="95000"/>
              </a:lnSpc>
              <a:spcBef>
                <a:spcPts val="0"/>
              </a:spcBef>
              <a:spcAft>
                <a:spcPts val="0"/>
              </a:spcAft>
              <a:buClr>
                <a:srgbClr val="000000"/>
              </a:buClr>
              <a:buSzPts val="1118"/>
              <a:buFont typeface="Arial"/>
              <a:buAutoNum type="arabicPeriod"/>
            </a:pPr>
            <a:r>
              <a:rPr b="1" lang="en" sz="1117">
                <a:solidFill>
                  <a:srgbClr val="000000"/>
                </a:solidFill>
                <a:latin typeface="Arial"/>
                <a:ea typeface="Arial"/>
                <a:cs typeface="Arial"/>
                <a:sym typeface="Arial"/>
              </a:rPr>
              <a:t>Strategic Partnerships:</a:t>
            </a:r>
            <a:endParaRPr b="1" sz="1117">
              <a:solidFill>
                <a:srgbClr val="000000"/>
              </a:solidFill>
              <a:latin typeface="Arial"/>
              <a:ea typeface="Arial"/>
              <a:cs typeface="Arial"/>
              <a:sym typeface="Arial"/>
            </a:endParaRPr>
          </a:p>
          <a:p>
            <a:pPr indent="-299561" lvl="1" marL="914400" rtl="0" algn="l">
              <a:lnSpc>
                <a:spcPct val="95000"/>
              </a:lnSpc>
              <a:spcBef>
                <a:spcPts val="0"/>
              </a:spcBef>
              <a:spcAft>
                <a:spcPts val="0"/>
              </a:spcAft>
              <a:buClr>
                <a:srgbClr val="000000"/>
              </a:buClr>
              <a:buSzPts val="1118"/>
              <a:buFont typeface="Arial"/>
              <a:buChar char="○"/>
            </a:pPr>
            <a:r>
              <a:rPr lang="en" sz="1117">
                <a:solidFill>
                  <a:srgbClr val="000000"/>
                </a:solidFill>
                <a:latin typeface="Arial"/>
                <a:ea typeface="Arial"/>
                <a:cs typeface="Arial"/>
                <a:sym typeface="Arial"/>
              </a:rPr>
              <a:t>Collaborate with real estate agents, property developers, and financial institutions to expand market reach.</a:t>
            </a:r>
            <a:endParaRPr sz="1117">
              <a:solidFill>
                <a:srgbClr val="000000"/>
              </a:solidFill>
              <a:latin typeface="Arial"/>
              <a:ea typeface="Arial"/>
              <a:cs typeface="Arial"/>
              <a:sym typeface="Arial"/>
            </a:endParaRPr>
          </a:p>
          <a:p>
            <a:pPr indent="-299561" lvl="1" marL="914400" rtl="0" algn="l">
              <a:lnSpc>
                <a:spcPct val="95000"/>
              </a:lnSpc>
              <a:spcBef>
                <a:spcPts val="0"/>
              </a:spcBef>
              <a:spcAft>
                <a:spcPts val="0"/>
              </a:spcAft>
              <a:buClr>
                <a:srgbClr val="000000"/>
              </a:buClr>
              <a:buSzPts val="1118"/>
              <a:buFont typeface="Arial"/>
              <a:buChar char="○"/>
            </a:pPr>
            <a:r>
              <a:rPr lang="en" sz="1117">
                <a:solidFill>
                  <a:srgbClr val="000000"/>
                </a:solidFill>
                <a:latin typeface="Arial"/>
                <a:ea typeface="Arial"/>
                <a:cs typeface="Arial"/>
                <a:sym typeface="Arial"/>
              </a:rPr>
              <a:t>Explore joint ventures and partnerships to leverage synergies.</a:t>
            </a:r>
            <a:endParaRPr sz="1117">
              <a:solidFill>
                <a:srgbClr val="000000"/>
              </a:solidFill>
              <a:latin typeface="Arial"/>
              <a:ea typeface="Arial"/>
              <a:cs typeface="Arial"/>
              <a:sym typeface="Arial"/>
            </a:endParaRPr>
          </a:p>
          <a:p>
            <a:pPr indent="-299561" lvl="0" marL="457200" rtl="0" algn="l">
              <a:lnSpc>
                <a:spcPct val="95000"/>
              </a:lnSpc>
              <a:spcBef>
                <a:spcPts val="0"/>
              </a:spcBef>
              <a:spcAft>
                <a:spcPts val="0"/>
              </a:spcAft>
              <a:buClr>
                <a:srgbClr val="000000"/>
              </a:buClr>
              <a:buSzPts val="1118"/>
              <a:buFont typeface="Arial"/>
              <a:buAutoNum type="arabicPeriod"/>
            </a:pPr>
            <a:r>
              <a:rPr b="1" lang="en" sz="1117">
                <a:solidFill>
                  <a:srgbClr val="000000"/>
                </a:solidFill>
                <a:latin typeface="Arial"/>
                <a:ea typeface="Arial"/>
                <a:cs typeface="Arial"/>
                <a:sym typeface="Arial"/>
              </a:rPr>
              <a:t>Customer-Centric Approach:</a:t>
            </a:r>
            <a:endParaRPr b="1" sz="1117">
              <a:solidFill>
                <a:srgbClr val="000000"/>
              </a:solidFill>
              <a:latin typeface="Arial"/>
              <a:ea typeface="Arial"/>
              <a:cs typeface="Arial"/>
              <a:sym typeface="Arial"/>
            </a:endParaRPr>
          </a:p>
          <a:p>
            <a:pPr indent="-299561" lvl="1" marL="914400" rtl="0" algn="l">
              <a:lnSpc>
                <a:spcPct val="95000"/>
              </a:lnSpc>
              <a:spcBef>
                <a:spcPts val="0"/>
              </a:spcBef>
              <a:spcAft>
                <a:spcPts val="0"/>
              </a:spcAft>
              <a:buClr>
                <a:srgbClr val="000000"/>
              </a:buClr>
              <a:buSzPts val="1118"/>
              <a:buFont typeface="Arial"/>
              <a:buChar char="○"/>
            </a:pPr>
            <a:r>
              <a:rPr lang="en" sz="1117">
                <a:solidFill>
                  <a:srgbClr val="000000"/>
                </a:solidFill>
                <a:latin typeface="Arial"/>
                <a:ea typeface="Arial"/>
                <a:cs typeface="Arial"/>
                <a:sym typeface="Arial"/>
              </a:rPr>
              <a:t>Prioritize customer needs and preferences.</a:t>
            </a:r>
            <a:endParaRPr sz="1117">
              <a:solidFill>
                <a:srgbClr val="000000"/>
              </a:solidFill>
              <a:latin typeface="Arial"/>
              <a:ea typeface="Arial"/>
              <a:cs typeface="Arial"/>
              <a:sym typeface="Arial"/>
            </a:endParaRPr>
          </a:p>
          <a:p>
            <a:pPr indent="-299561" lvl="1" marL="914400" rtl="0" algn="l">
              <a:lnSpc>
                <a:spcPct val="95000"/>
              </a:lnSpc>
              <a:spcBef>
                <a:spcPts val="0"/>
              </a:spcBef>
              <a:spcAft>
                <a:spcPts val="0"/>
              </a:spcAft>
              <a:buClr>
                <a:srgbClr val="000000"/>
              </a:buClr>
              <a:buSzPts val="1118"/>
              <a:buFont typeface="Arial"/>
              <a:buChar char="○"/>
            </a:pPr>
            <a:r>
              <a:rPr lang="en" sz="1117">
                <a:solidFill>
                  <a:srgbClr val="000000"/>
                </a:solidFill>
                <a:latin typeface="Arial"/>
                <a:ea typeface="Arial"/>
                <a:cs typeface="Arial"/>
                <a:sym typeface="Arial"/>
              </a:rPr>
              <a:t>Offer personalized services and after-sales support.</a:t>
            </a:r>
            <a:endParaRPr sz="1117">
              <a:solidFill>
                <a:srgbClr val="000000"/>
              </a:solidFill>
              <a:latin typeface="Arial"/>
              <a:ea typeface="Arial"/>
              <a:cs typeface="Arial"/>
              <a:sym typeface="Arial"/>
            </a:endParaRPr>
          </a:p>
          <a:p>
            <a:pPr indent="-299561" lvl="0" marL="457200" rtl="0" algn="l">
              <a:lnSpc>
                <a:spcPct val="95000"/>
              </a:lnSpc>
              <a:spcBef>
                <a:spcPts val="0"/>
              </a:spcBef>
              <a:spcAft>
                <a:spcPts val="0"/>
              </a:spcAft>
              <a:buClr>
                <a:srgbClr val="000000"/>
              </a:buClr>
              <a:buSzPts val="1118"/>
              <a:buFont typeface="Arial"/>
              <a:buAutoNum type="arabicPeriod"/>
            </a:pPr>
            <a:r>
              <a:rPr b="1" lang="en" sz="1117">
                <a:solidFill>
                  <a:srgbClr val="000000"/>
                </a:solidFill>
                <a:latin typeface="Arial"/>
                <a:ea typeface="Arial"/>
                <a:cs typeface="Arial"/>
                <a:sym typeface="Arial"/>
              </a:rPr>
              <a:t>Risk Management:</a:t>
            </a:r>
            <a:endParaRPr b="1" sz="1117">
              <a:solidFill>
                <a:srgbClr val="000000"/>
              </a:solidFill>
              <a:latin typeface="Arial"/>
              <a:ea typeface="Arial"/>
              <a:cs typeface="Arial"/>
              <a:sym typeface="Arial"/>
            </a:endParaRPr>
          </a:p>
          <a:p>
            <a:pPr indent="-299561" lvl="1" marL="914400" rtl="0" algn="l">
              <a:lnSpc>
                <a:spcPct val="95000"/>
              </a:lnSpc>
              <a:spcBef>
                <a:spcPts val="0"/>
              </a:spcBef>
              <a:spcAft>
                <a:spcPts val="0"/>
              </a:spcAft>
              <a:buClr>
                <a:srgbClr val="000000"/>
              </a:buClr>
              <a:buSzPts val="1118"/>
              <a:buFont typeface="Arial"/>
              <a:buChar char="○"/>
            </a:pPr>
            <a:r>
              <a:rPr lang="en" sz="1117">
                <a:solidFill>
                  <a:srgbClr val="000000"/>
                </a:solidFill>
                <a:latin typeface="Arial"/>
                <a:ea typeface="Arial"/>
                <a:cs typeface="Arial"/>
                <a:sym typeface="Arial"/>
              </a:rPr>
              <a:t>Conduct thorough due diligence on properties to mitigate risks.</a:t>
            </a:r>
            <a:endParaRPr sz="1117">
              <a:solidFill>
                <a:srgbClr val="000000"/>
              </a:solidFill>
              <a:latin typeface="Arial"/>
              <a:ea typeface="Arial"/>
              <a:cs typeface="Arial"/>
              <a:sym typeface="Arial"/>
            </a:endParaRPr>
          </a:p>
          <a:p>
            <a:pPr indent="-299561" lvl="1" marL="914400" rtl="0" algn="l">
              <a:lnSpc>
                <a:spcPct val="95000"/>
              </a:lnSpc>
              <a:spcBef>
                <a:spcPts val="0"/>
              </a:spcBef>
              <a:spcAft>
                <a:spcPts val="0"/>
              </a:spcAft>
              <a:buClr>
                <a:srgbClr val="000000"/>
              </a:buClr>
              <a:buSzPts val="1118"/>
              <a:buFont typeface="Arial"/>
              <a:buChar char="○"/>
            </a:pPr>
            <a:r>
              <a:rPr lang="en" sz="1117">
                <a:solidFill>
                  <a:srgbClr val="000000"/>
                </a:solidFill>
                <a:latin typeface="Arial"/>
                <a:ea typeface="Arial"/>
                <a:cs typeface="Arial"/>
                <a:sym typeface="Arial"/>
              </a:rPr>
              <a:t>Stay updated on government policies and regulations that may impact the real estate market.</a:t>
            </a:r>
            <a:endParaRPr sz="1117">
              <a:solidFill>
                <a:srgbClr val="000000"/>
              </a:solidFill>
              <a:latin typeface="Arial"/>
              <a:ea typeface="Arial"/>
              <a:cs typeface="Arial"/>
              <a:sym typeface="Arial"/>
            </a:endParaRPr>
          </a:p>
          <a:p>
            <a:pPr indent="0" lvl="0" marL="0" rtl="0" algn="l">
              <a:lnSpc>
                <a:spcPct val="95000"/>
              </a:lnSpc>
              <a:spcBef>
                <a:spcPts val="1200"/>
              </a:spcBef>
              <a:spcAft>
                <a:spcPts val="0"/>
              </a:spcAft>
              <a:buSzPts val="1018"/>
              <a:buNone/>
            </a:pPr>
            <a:r>
              <a:rPr lang="en" sz="1117">
                <a:solidFill>
                  <a:srgbClr val="000000"/>
                </a:solidFill>
                <a:latin typeface="Arial"/>
                <a:ea typeface="Arial"/>
                <a:cs typeface="Arial"/>
                <a:sym typeface="Arial"/>
              </a:rPr>
              <a:t>By effectively utilizing the insights from the Power BI dashboard and implementing these recommendations, real estate professionals can make informed decisions, optimize their strategies, and achieve sustainable growth.</a:t>
            </a:r>
            <a:endParaRPr sz="1117">
              <a:solidFill>
                <a:srgbClr val="000000"/>
              </a:solidFill>
              <a:latin typeface="Arial"/>
              <a:ea typeface="Arial"/>
              <a:cs typeface="Arial"/>
              <a:sym typeface="Arial"/>
            </a:endParaRPr>
          </a:p>
          <a:p>
            <a:pPr indent="0" lvl="0" marL="0" rtl="0" algn="l">
              <a:lnSpc>
                <a:spcPct val="95000"/>
              </a:lnSpc>
              <a:spcBef>
                <a:spcPts val="1200"/>
              </a:spcBef>
              <a:spcAft>
                <a:spcPts val="1200"/>
              </a:spcAft>
              <a:buSzPts val="1018"/>
              <a:buNone/>
            </a:pPr>
            <a:r>
              <a:t/>
            </a:r>
            <a:endParaRPr sz="1202"/>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4"/>
          <p:cNvSpPr txBox="1"/>
          <p:nvPr>
            <p:ph type="title"/>
          </p:nvPr>
        </p:nvSpPr>
        <p:spPr>
          <a:xfrm>
            <a:off x="824000" y="763600"/>
            <a:ext cx="7850100" cy="357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Purpose of the Report</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SzPts val="1018"/>
              <a:buNone/>
            </a:pPr>
            <a:r>
              <a:rPr lang="en" sz="1117">
                <a:solidFill>
                  <a:srgbClr val="000000"/>
                </a:solidFill>
                <a:latin typeface="Arial"/>
                <a:ea typeface="Arial"/>
                <a:cs typeface="Arial"/>
                <a:sym typeface="Arial"/>
              </a:rPr>
              <a:t>The primary purpose of this report is to analyze the Singapore real estate market, with a specific focus on resale prices. By leveraging the insights from the Power BI dashboard, we aim to:</a:t>
            </a:r>
            <a:endParaRPr sz="1117">
              <a:solidFill>
                <a:srgbClr val="000000"/>
              </a:solidFill>
              <a:latin typeface="Arial"/>
              <a:ea typeface="Arial"/>
              <a:cs typeface="Arial"/>
              <a:sym typeface="Arial"/>
            </a:endParaRPr>
          </a:p>
          <a:p>
            <a:pPr indent="-299561" lvl="0" marL="457200" rtl="0" algn="l">
              <a:lnSpc>
                <a:spcPct val="105000"/>
              </a:lnSpc>
              <a:spcBef>
                <a:spcPts val="1200"/>
              </a:spcBef>
              <a:spcAft>
                <a:spcPts val="0"/>
              </a:spcAft>
              <a:buClr>
                <a:srgbClr val="000000"/>
              </a:buClr>
              <a:buSzPts val="1118"/>
              <a:buFont typeface="Arial"/>
              <a:buChar char="●"/>
            </a:pPr>
            <a:r>
              <a:rPr b="1" lang="en" sz="1117">
                <a:solidFill>
                  <a:srgbClr val="000000"/>
                </a:solidFill>
                <a:latin typeface="Arial"/>
                <a:ea typeface="Arial"/>
                <a:cs typeface="Arial"/>
                <a:sym typeface="Arial"/>
              </a:rPr>
              <a:t>Identify trends and patterns:</a:t>
            </a:r>
            <a:r>
              <a:rPr lang="en" sz="1117">
                <a:solidFill>
                  <a:srgbClr val="000000"/>
                </a:solidFill>
                <a:latin typeface="Arial"/>
                <a:ea typeface="Arial"/>
                <a:cs typeface="Arial"/>
                <a:sym typeface="Arial"/>
              </a:rPr>
              <a:t> Analyze historical data to identify trends in resale prices over time.</a:t>
            </a:r>
            <a:endParaRPr sz="1117">
              <a:solidFill>
                <a:srgbClr val="000000"/>
              </a:solidFill>
              <a:latin typeface="Arial"/>
              <a:ea typeface="Arial"/>
              <a:cs typeface="Arial"/>
              <a:sym typeface="Arial"/>
            </a:endParaRPr>
          </a:p>
          <a:p>
            <a:pPr indent="-299561" lvl="0" marL="457200" rtl="0" algn="l">
              <a:lnSpc>
                <a:spcPct val="105000"/>
              </a:lnSpc>
              <a:spcBef>
                <a:spcPts val="0"/>
              </a:spcBef>
              <a:spcAft>
                <a:spcPts val="0"/>
              </a:spcAft>
              <a:buClr>
                <a:srgbClr val="000000"/>
              </a:buClr>
              <a:buSzPts val="1118"/>
              <a:buFont typeface="Arial"/>
              <a:buChar char="●"/>
            </a:pPr>
            <a:r>
              <a:rPr b="1" lang="en" sz="1117">
                <a:solidFill>
                  <a:srgbClr val="000000"/>
                </a:solidFill>
                <a:latin typeface="Arial"/>
                <a:ea typeface="Arial"/>
                <a:cs typeface="Arial"/>
                <a:sym typeface="Arial"/>
              </a:rPr>
              <a:t>Understand price variations:</a:t>
            </a:r>
            <a:r>
              <a:rPr lang="en" sz="1117">
                <a:solidFill>
                  <a:srgbClr val="000000"/>
                </a:solidFill>
                <a:latin typeface="Arial"/>
                <a:ea typeface="Arial"/>
                <a:cs typeface="Arial"/>
                <a:sym typeface="Arial"/>
              </a:rPr>
              <a:t> Explore how factors like location, flat type, and floor area influence resale prices.</a:t>
            </a:r>
            <a:endParaRPr sz="1117">
              <a:solidFill>
                <a:srgbClr val="000000"/>
              </a:solidFill>
              <a:latin typeface="Arial"/>
              <a:ea typeface="Arial"/>
              <a:cs typeface="Arial"/>
              <a:sym typeface="Arial"/>
            </a:endParaRPr>
          </a:p>
          <a:p>
            <a:pPr indent="-299561" lvl="0" marL="457200" rtl="0" algn="l">
              <a:lnSpc>
                <a:spcPct val="105000"/>
              </a:lnSpc>
              <a:spcBef>
                <a:spcPts val="0"/>
              </a:spcBef>
              <a:spcAft>
                <a:spcPts val="0"/>
              </a:spcAft>
              <a:buClr>
                <a:srgbClr val="000000"/>
              </a:buClr>
              <a:buSzPts val="1118"/>
              <a:buFont typeface="Arial"/>
              <a:buChar char="●"/>
            </a:pPr>
            <a:r>
              <a:rPr b="1" lang="en" sz="1117">
                <a:solidFill>
                  <a:srgbClr val="000000"/>
                </a:solidFill>
                <a:latin typeface="Arial"/>
                <a:ea typeface="Arial"/>
                <a:cs typeface="Arial"/>
                <a:sym typeface="Arial"/>
              </a:rPr>
              <a:t>Identify investment opportunities:</a:t>
            </a:r>
            <a:r>
              <a:rPr lang="en" sz="1117">
                <a:solidFill>
                  <a:srgbClr val="000000"/>
                </a:solidFill>
                <a:latin typeface="Arial"/>
                <a:ea typeface="Arial"/>
                <a:cs typeface="Arial"/>
                <a:sym typeface="Arial"/>
              </a:rPr>
              <a:t> Identify areas with high potential for real estate investment and appreciation.</a:t>
            </a:r>
            <a:endParaRPr sz="1117">
              <a:solidFill>
                <a:srgbClr val="000000"/>
              </a:solidFill>
              <a:latin typeface="Arial"/>
              <a:ea typeface="Arial"/>
              <a:cs typeface="Arial"/>
              <a:sym typeface="Arial"/>
            </a:endParaRPr>
          </a:p>
          <a:p>
            <a:pPr indent="-299561" lvl="0" marL="457200" rtl="0" algn="l">
              <a:lnSpc>
                <a:spcPct val="105000"/>
              </a:lnSpc>
              <a:spcBef>
                <a:spcPts val="0"/>
              </a:spcBef>
              <a:spcAft>
                <a:spcPts val="0"/>
              </a:spcAft>
              <a:buClr>
                <a:srgbClr val="000000"/>
              </a:buClr>
              <a:buSzPts val="1118"/>
              <a:buFont typeface="Arial"/>
              <a:buChar char="●"/>
            </a:pPr>
            <a:r>
              <a:rPr b="1" lang="en" sz="1117">
                <a:solidFill>
                  <a:srgbClr val="000000"/>
                </a:solidFill>
                <a:latin typeface="Arial"/>
                <a:ea typeface="Arial"/>
                <a:cs typeface="Arial"/>
                <a:sym typeface="Arial"/>
              </a:rPr>
              <a:t>Inform decision-making:</a:t>
            </a:r>
            <a:r>
              <a:rPr lang="en" sz="1117">
                <a:solidFill>
                  <a:srgbClr val="000000"/>
                </a:solidFill>
                <a:latin typeface="Arial"/>
                <a:ea typeface="Arial"/>
                <a:cs typeface="Arial"/>
                <a:sym typeface="Arial"/>
              </a:rPr>
              <a:t> Provide data-driven insights to inform real estate investment decisions, property valuation, and policy-making.</a:t>
            </a:r>
            <a:endParaRPr sz="1117">
              <a:solidFill>
                <a:srgbClr val="000000"/>
              </a:solidFill>
              <a:latin typeface="Arial"/>
              <a:ea typeface="Arial"/>
              <a:cs typeface="Arial"/>
              <a:sym typeface="Arial"/>
            </a:endParaRPr>
          </a:p>
          <a:p>
            <a:pPr indent="0" lvl="0" marL="0" rtl="0" algn="l">
              <a:lnSpc>
                <a:spcPct val="105000"/>
              </a:lnSpc>
              <a:spcBef>
                <a:spcPts val="1200"/>
              </a:spcBef>
              <a:spcAft>
                <a:spcPts val="0"/>
              </a:spcAft>
              <a:buSzPts val="1018"/>
              <a:buNone/>
            </a:pPr>
            <a:r>
              <a:rPr lang="en" sz="1117">
                <a:solidFill>
                  <a:srgbClr val="000000"/>
                </a:solidFill>
                <a:latin typeface="Arial"/>
                <a:ea typeface="Arial"/>
                <a:cs typeface="Arial"/>
                <a:sym typeface="Arial"/>
              </a:rPr>
              <a:t>By understanding the dynamics of the Singapore real estate market, we can make informed decisions and capitalize on emerging opportunities.</a:t>
            </a:r>
            <a:endParaRPr sz="1117">
              <a:solidFill>
                <a:srgbClr val="000000"/>
              </a:solidFill>
              <a:latin typeface="Arial"/>
              <a:ea typeface="Arial"/>
              <a:cs typeface="Arial"/>
              <a:sym typeface="Arial"/>
            </a:endParaRPr>
          </a:p>
          <a:p>
            <a:pPr indent="0" lvl="0" marL="0" rtl="0" algn="l">
              <a:lnSpc>
                <a:spcPct val="105000"/>
              </a:lnSpc>
              <a:spcBef>
                <a:spcPts val="1200"/>
              </a:spcBef>
              <a:spcAft>
                <a:spcPts val="1200"/>
              </a:spcAft>
              <a:buSzPts val="1018"/>
              <a:buNone/>
            </a:pPr>
            <a:r>
              <a:t/>
            </a:r>
            <a:endParaRPr sz="1202"/>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t>
            </a:r>
            <a:r>
              <a:rPr lang="en"/>
              <a:t>Information</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lang="en" sz="4775"/>
              <a:t>• The data is from a real estate company specializing in housing and property sales.</a:t>
            </a:r>
            <a:endParaRPr sz="4775"/>
          </a:p>
          <a:p>
            <a:pPr indent="0" lvl="0" marL="0" rtl="0" algn="l">
              <a:spcBef>
                <a:spcPts val="1200"/>
              </a:spcBef>
              <a:spcAft>
                <a:spcPts val="0"/>
              </a:spcAft>
              <a:buNone/>
            </a:pPr>
            <a:r>
              <a:rPr lang="en" sz="4775"/>
              <a:t>• This dataset contains all the required detail such as block, flat model, flat area, resale price etc.</a:t>
            </a:r>
            <a:endParaRPr sz="4775"/>
          </a:p>
          <a:p>
            <a:pPr indent="0" lvl="0" marL="0" rtl="0" algn="l">
              <a:spcBef>
                <a:spcPts val="1200"/>
              </a:spcBef>
              <a:spcAft>
                <a:spcPts val="0"/>
              </a:spcAft>
              <a:buNone/>
            </a:pPr>
            <a:r>
              <a:rPr lang="en" sz="4775"/>
              <a:t>• These columns provide essential information about the properties in the dataset, enabling analysis           </a:t>
            </a:r>
            <a:endParaRPr sz="4775"/>
          </a:p>
          <a:p>
            <a:pPr indent="0" lvl="0" marL="0" rtl="0" algn="l">
              <a:spcBef>
                <a:spcPts val="1200"/>
              </a:spcBef>
              <a:spcAft>
                <a:spcPts val="0"/>
              </a:spcAft>
              <a:buNone/>
            </a:pPr>
            <a:r>
              <a:rPr lang="en" sz="4775"/>
              <a:t>   and insights into the resale market within the specified area.</a:t>
            </a:r>
            <a:endParaRPr sz="4775"/>
          </a:p>
          <a:p>
            <a:pPr indent="0" lvl="0" marL="0" rtl="0" algn="l">
              <a:spcBef>
                <a:spcPts val="1200"/>
              </a:spcBef>
              <a:spcAft>
                <a:spcPts val="0"/>
              </a:spcAft>
              <a:buNone/>
            </a:pPr>
            <a:r>
              <a:rPr lang="en" sz="4775"/>
              <a:t>• All the information about the features is present in Data_Dictionary.pdf</a:t>
            </a:r>
            <a:endParaRPr sz="4775"/>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152550"/>
            <a:ext cx="7030500" cy="71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Filters in the Real Estate Dashboard</a:t>
            </a:r>
            <a:endParaRPr/>
          </a:p>
        </p:txBody>
      </p:sp>
      <p:sp>
        <p:nvSpPr>
          <p:cNvPr id="296" name="Google Shape;296;p16"/>
          <p:cNvSpPr txBox="1"/>
          <p:nvPr>
            <p:ph idx="1" type="body"/>
          </p:nvPr>
        </p:nvSpPr>
        <p:spPr>
          <a:xfrm>
            <a:off x="1303800" y="864450"/>
            <a:ext cx="7030500" cy="36672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523"/>
              <a:buNone/>
            </a:pPr>
            <a:r>
              <a:rPr lang="en" sz="622">
                <a:solidFill>
                  <a:srgbClr val="000000"/>
                </a:solidFill>
                <a:latin typeface="Arial"/>
                <a:ea typeface="Arial"/>
                <a:cs typeface="Arial"/>
                <a:sym typeface="Arial"/>
              </a:rPr>
              <a:t>The dashboard provides several filters to refine the analysis and gain deeper insights into the Singapore real estate market.</a:t>
            </a:r>
            <a:endParaRPr sz="622">
              <a:solidFill>
                <a:srgbClr val="000000"/>
              </a:solidFill>
              <a:latin typeface="Arial"/>
              <a:ea typeface="Arial"/>
              <a:cs typeface="Arial"/>
              <a:sym typeface="Arial"/>
            </a:endParaRPr>
          </a:p>
          <a:p>
            <a:pPr indent="0" lvl="0" marL="0" rtl="0" algn="l">
              <a:lnSpc>
                <a:spcPct val="95000"/>
              </a:lnSpc>
              <a:spcBef>
                <a:spcPts val="1200"/>
              </a:spcBef>
              <a:spcAft>
                <a:spcPts val="0"/>
              </a:spcAft>
              <a:buSzPts val="523"/>
              <a:buNone/>
            </a:pPr>
            <a:r>
              <a:rPr b="1" lang="en" sz="622">
                <a:solidFill>
                  <a:srgbClr val="000000"/>
                </a:solidFill>
                <a:latin typeface="Arial"/>
                <a:ea typeface="Arial"/>
                <a:cs typeface="Arial"/>
                <a:sym typeface="Arial"/>
              </a:rPr>
              <a:t>Key Filters and Their Impact:</a:t>
            </a:r>
            <a:endParaRPr b="1" sz="622">
              <a:solidFill>
                <a:srgbClr val="000000"/>
              </a:solidFill>
              <a:latin typeface="Arial"/>
              <a:ea typeface="Arial"/>
              <a:cs typeface="Arial"/>
              <a:sym typeface="Arial"/>
            </a:endParaRPr>
          </a:p>
          <a:p>
            <a:pPr indent="-268128" lvl="0" marL="457200" rtl="0" algn="l">
              <a:lnSpc>
                <a:spcPct val="95000"/>
              </a:lnSpc>
              <a:spcBef>
                <a:spcPts val="1200"/>
              </a:spcBef>
              <a:spcAft>
                <a:spcPts val="0"/>
              </a:spcAft>
              <a:buClr>
                <a:srgbClr val="000000"/>
              </a:buClr>
              <a:buSzPts val="623"/>
              <a:buFont typeface="Arial"/>
              <a:buAutoNum type="arabicPeriod"/>
            </a:pPr>
            <a:r>
              <a:rPr b="1" lang="en" sz="622">
                <a:solidFill>
                  <a:srgbClr val="000000"/>
                </a:solidFill>
                <a:latin typeface="Arial"/>
                <a:ea typeface="Arial"/>
                <a:cs typeface="Arial"/>
                <a:sym typeface="Arial"/>
              </a:rPr>
              <a:t>Flat Model:</a:t>
            </a:r>
            <a:br>
              <a:rPr b="1" lang="en" sz="622">
                <a:solidFill>
                  <a:srgbClr val="000000"/>
                </a:solidFill>
                <a:latin typeface="Arial"/>
                <a:ea typeface="Arial"/>
                <a:cs typeface="Arial"/>
                <a:sym typeface="Arial"/>
              </a:rPr>
            </a:br>
            <a:endParaRPr b="1" sz="622">
              <a:solidFill>
                <a:srgbClr val="000000"/>
              </a:solidFill>
              <a:latin typeface="Arial"/>
              <a:ea typeface="Arial"/>
              <a:cs typeface="Arial"/>
              <a:sym typeface="Arial"/>
            </a:endParaRPr>
          </a:p>
          <a:p>
            <a:pPr indent="-268128" lvl="1" marL="914400" rtl="0" algn="l">
              <a:lnSpc>
                <a:spcPct val="95000"/>
              </a:lnSpc>
              <a:spcBef>
                <a:spcPts val="0"/>
              </a:spcBef>
              <a:spcAft>
                <a:spcPts val="0"/>
              </a:spcAft>
              <a:buClr>
                <a:srgbClr val="000000"/>
              </a:buClr>
              <a:buSzPts val="623"/>
              <a:buFont typeface="Arial"/>
              <a:buChar char="○"/>
            </a:pPr>
            <a:r>
              <a:rPr b="1" lang="en" sz="622">
                <a:solidFill>
                  <a:srgbClr val="000000"/>
                </a:solidFill>
                <a:latin typeface="Arial"/>
                <a:ea typeface="Arial"/>
                <a:cs typeface="Arial"/>
                <a:sym typeface="Arial"/>
              </a:rPr>
              <a:t>All:</a:t>
            </a:r>
            <a:r>
              <a:rPr lang="en" sz="622">
                <a:solidFill>
                  <a:srgbClr val="000000"/>
                </a:solidFill>
                <a:latin typeface="Arial"/>
                <a:ea typeface="Arial"/>
                <a:cs typeface="Arial"/>
                <a:sym typeface="Arial"/>
              </a:rPr>
              <a:t> Shows data for all flat models.</a:t>
            </a:r>
            <a:endParaRPr sz="622">
              <a:solidFill>
                <a:srgbClr val="000000"/>
              </a:solidFill>
              <a:latin typeface="Arial"/>
              <a:ea typeface="Arial"/>
              <a:cs typeface="Arial"/>
              <a:sym typeface="Arial"/>
            </a:endParaRPr>
          </a:p>
          <a:p>
            <a:pPr indent="-268128" lvl="1" marL="914400" rtl="0" algn="l">
              <a:lnSpc>
                <a:spcPct val="95000"/>
              </a:lnSpc>
              <a:spcBef>
                <a:spcPts val="0"/>
              </a:spcBef>
              <a:spcAft>
                <a:spcPts val="0"/>
              </a:spcAft>
              <a:buClr>
                <a:srgbClr val="000000"/>
              </a:buClr>
              <a:buSzPts val="623"/>
              <a:buFont typeface="Arial"/>
              <a:buChar char="○"/>
            </a:pPr>
            <a:r>
              <a:rPr b="1" lang="en" sz="622">
                <a:solidFill>
                  <a:srgbClr val="000000"/>
                </a:solidFill>
                <a:latin typeface="Arial"/>
                <a:ea typeface="Arial"/>
                <a:cs typeface="Arial"/>
                <a:sym typeface="Arial"/>
              </a:rPr>
              <a:t>Specific Models:</a:t>
            </a:r>
            <a:r>
              <a:rPr lang="en" sz="622">
                <a:solidFill>
                  <a:srgbClr val="000000"/>
                </a:solidFill>
                <a:latin typeface="Arial"/>
                <a:ea typeface="Arial"/>
                <a:cs typeface="Arial"/>
                <a:sym typeface="Arial"/>
              </a:rPr>
              <a:t> Allows you to focus on particular flat types (e.g., 1-room, 2-room, etc.) to analyze their price trends and performance.</a:t>
            </a:r>
            <a:endParaRPr sz="622">
              <a:solidFill>
                <a:srgbClr val="000000"/>
              </a:solidFill>
              <a:latin typeface="Arial"/>
              <a:ea typeface="Arial"/>
              <a:cs typeface="Arial"/>
              <a:sym typeface="Arial"/>
            </a:endParaRPr>
          </a:p>
          <a:p>
            <a:pPr indent="-268128" lvl="0" marL="457200" rtl="0" algn="l">
              <a:lnSpc>
                <a:spcPct val="95000"/>
              </a:lnSpc>
              <a:spcBef>
                <a:spcPts val="0"/>
              </a:spcBef>
              <a:spcAft>
                <a:spcPts val="0"/>
              </a:spcAft>
              <a:buClr>
                <a:srgbClr val="000000"/>
              </a:buClr>
              <a:buSzPts val="623"/>
              <a:buFont typeface="Arial"/>
              <a:buAutoNum type="arabicPeriod"/>
            </a:pPr>
            <a:r>
              <a:rPr b="1" lang="en" sz="622">
                <a:solidFill>
                  <a:srgbClr val="000000"/>
                </a:solidFill>
                <a:latin typeface="Arial"/>
                <a:ea typeface="Arial"/>
                <a:cs typeface="Arial"/>
                <a:sym typeface="Arial"/>
              </a:rPr>
              <a:t>Town:</a:t>
            </a:r>
            <a:br>
              <a:rPr b="1" lang="en" sz="622">
                <a:solidFill>
                  <a:srgbClr val="000000"/>
                </a:solidFill>
                <a:latin typeface="Arial"/>
                <a:ea typeface="Arial"/>
                <a:cs typeface="Arial"/>
                <a:sym typeface="Arial"/>
              </a:rPr>
            </a:br>
            <a:endParaRPr b="1" sz="622">
              <a:solidFill>
                <a:srgbClr val="000000"/>
              </a:solidFill>
              <a:latin typeface="Arial"/>
              <a:ea typeface="Arial"/>
              <a:cs typeface="Arial"/>
              <a:sym typeface="Arial"/>
            </a:endParaRPr>
          </a:p>
          <a:p>
            <a:pPr indent="-268128" lvl="1" marL="914400" rtl="0" algn="l">
              <a:lnSpc>
                <a:spcPct val="95000"/>
              </a:lnSpc>
              <a:spcBef>
                <a:spcPts val="0"/>
              </a:spcBef>
              <a:spcAft>
                <a:spcPts val="0"/>
              </a:spcAft>
              <a:buClr>
                <a:srgbClr val="000000"/>
              </a:buClr>
              <a:buSzPts val="623"/>
              <a:buFont typeface="Arial"/>
              <a:buChar char="○"/>
            </a:pPr>
            <a:r>
              <a:rPr b="1" lang="en" sz="622">
                <a:solidFill>
                  <a:srgbClr val="000000"/>
                </a:solidFill>
                <a:latin typeface="Arial"/>
                <a:ea typeface="Arial"/>
                <a:cs typeface="Arial"/>
                <a:sym typeface="Arial"/>
              </a:rPr>
              <a:t>All:</a:t>
            </a:r>
            <a:r>
              <a:rPr lang="en" sz="622">
                <a:solidFill>
                  <a:srgbClr val="000000"/>
                </a:solidFill>
                <a:latin typeface="Arial"/>
                <a:ea typeface="Arial"/>
                <a:cs typeface="Arial"/>
                <a:sym typeface="Arial"/>
              </a:rPr>
              <a:t> Shows data for all towns in Singapore.</a:t>
            </a:r>
            <a:endParaRPr sz="622">
              <a:solidFill>
                <a:srgbClr val="000000"/>
              </a:solidFill>
              <a:latin typeface="Arial"/>
              <a:ea typeface="Arial"/>
              <a:cs typeface="Arial"/>
              <a:sym typeface="Arial"/>
            </a:endParaRPr>
          </a:p>
          <a:p>
            <a:pPr indent="-268128" lvl="1" marL="914400" rtl="0" algn="l">
              <a:lnSpc>
                <a:spcPct val="95000"/>
              </a:lnSpc>
              <a:spcBef>
                <a:spcPts val="0"/>
              </a:spcBef>
              <a:spcAft>
                <a:spcPts val="0"/>
              </a:spcAft>
              <a:buClr>
                <a:srgbClr val="000000"/>
              </a:buClr>
              <a:buSzPts val="623"/>
              <a:buFont typeface="Arial"/>
              <a:buChar char="○"/>
            </a:pPr>
            <a:r>
              <a:rPr b="1" lang="en" sz="622">
                <a:solidFill>
                  <a:srgbClr val="000000"/>
                </a:solidFill>
                <a:latin typeface="Arial"/>
                <a:ea typeface="Arial"/>
                <a:cs typeface="Arial"/>
                <a:sym typeface="Arial"/>
              </a:rPr>
              <a:t>Specific Towns:</a:t>
            </a:r>
            <a:r>
              <a:rPr lang="en" sz="622">
                <a:solidFill>
                  <a:srgbClr val="000000"/>
                </a:solidFill>
                <a:latin typeface="Arial"/>
                <a:ea typeface="Arial"/>
                <a:cs typeface="Arial"/>
                <a:sym typeface="Arial"/>
              </a:rPr>
              <a:t> Allows you to analyze specific regions to understand local market dynamics.</a:t>
            </a:r>
            <a:endParaRPr sz="622">
              <a:solidFill>
                <a:srgbClr val="000000"/>
              </a:solidFill>
              <a:latin typeface="Arial"/>
              <a:ea typeface="Arial"/>
              <a:cs typeface="Arial"/>
              <a:sym typeface="Arial"/>
            </a:endParaRPr>
          </a:p>
          <a:p>
            <a:pPr indent="-268128" lvl="0" marL="457200" rtl="0" algn="l">
              <a:lnSpc>
                <a:spcPct val="95000"/>
              </a:lnSpc>
              <a:spcBef>
                <a:spcPts val="0"/>
              </a:spcBef>
              <a:spcAft>
                <a:spcPts val="0"/>
              </a:spcAft>
              <a:buClr>
                <a:srgbClr val="000000"/>
              </a:buClr>
              <a:buSzPts val="623"/>
              <a:buFont typeface="Arial"/>
              <a:buAutoNum type="arabicPeriod"/>
            </a:pPr>
            <a:r>
              <a:rPr b="1" lang="en" sz="622">
                <a:solidFill>
                  <a:srgbClr val="000000"/>
                </a:solidFill>
                <a:latin typeface="Arial"/>
                <a:ea typeface="Arial"/>
                <a:cs typeface="Arial"/>
                <a:sym typeface="Arial"/>
              </a:rPr>
              <a:t>Flat Type:</a:t>
            </a:r>
            <a:br>
              <a:rPr b="1" lang="en" sz="622">
                <a:solidFill>
                  <a:srgbClr val="000000"/>
                </a:solidFill>
                <a:latin typeface="Arial"/>
                <a:ea typeface="Arial"/>
                <a:cs typeface="Arial"/>
                <a:sym typeface="Arial"/>
              </a:rPr>
            </a:br>
            <a:endParaRPr b="1" sz="622">
              <a:solidFill>
                <a:srgbClr val="000000"/>
              </a:solidFill>
              <a:latin typeface="Arial"/>
              <a:ea typeface="Arial"/>
              <a:cs typeface="Arial"/>
              <a:sym typeface="Arial"/>
            </a:endParaRPr>
          </a:p>
          <a:p>
            <a:pPr indent="-268128" lvl="1" marL="914400" rtl="0" algn="l">
              <a:lnSpc>
                <a:spcPct val="95000"/>
              </a:lnSpc>
              <a:spcBef>
                <a:spcPts val="0"/>
              </a:spcBef>
              <a:spcAft>
                <a:spcPts val="0"/>
              </a:spcAft>
              <a:buClr>
                <a:srgbClr val="000000"/>
              </a:buClr>
              <a:buSzPts val="623"/>
              <a:buFont typeface="Arial"/>
              <a:buChar char="○"/>
            </a:pPr>
            <a:r>
              <a:rPr b="1" lang="en" sz="622">
                <a:solidFill>
                  <a:srgbClr val="000000"/>
                </a:solidFill>
                <a:latin typeface="Arial"/>
                <a:ea typeface="Arial"/>
                <a:cs typeface="Arial"/>
                <a:sym typeface="Arial"/>
              </a:rPr>
              <a:t>All:</a:t>
            </a:r>
            <a:r>
              <a:rPr lang="en" sz="622">
                <a:solidFill>
                  <a:srgbClr val="000000"/>
                </a:solidFill>
                <a:latin typeface="Arial"/>
                <a:ea typeface="Arial"/>
                <a:cs typeface="Arial"/>
                <a:sym typeface="Arial"/>
              </a:rPr>
              <a:t> Shows data for all flat types.</a:t>
            </a:r>
            <a:endParaRPr sz="622">
              <a:solidFill>
                <a:srgbClr val="000000"/>
              </a:solidFill>
              <a:latin typeface="Arial"/>
              <a:ea typeface="Arial"/>
              <a:cs typeface="Arial"/>
              <a:sym typeface="Arial"/>
            </a:endParaRPr>
          </a:p>
          <a:p>
            <a:pPr indent="-268128" lvl="1" marL="914400" rtl="0" algn="l">
              <a:lnSpc>
                <a:spcPct val="95000"/>
              </a:lnSpc>
              <a:spcBef>
                <a:spcPts val="0"/>
              </a:spcBef>
              <a:spcAft>
                <a:spcPts val="0"/>
              </a:spcAft>
              <a:buClr>
                <a:srgbClr val="000000"/>
              </a:buClr>
              <a:buSzPts val="623"/>
              <a:buFont typeface="Arial"/>
              <a:buChar char="○"/>
            </a:pPr>
            <a:r>
              <a:rPr b="1" lang="en" sz="622">
                <a:solidFill>
                  <a:srgbClr val="000000"/>
                </a:solidFill>
                <a:latin typeface="Arial"/>
                <a:ea typeface="Arial"/>
                <a:cs typeface="Arial"/>
                <a:sym typeface="Arial"/>
              </a:rPr>
              <a:t>Specific Types:</a:t>
            </a:r>
            <a:r>
              <a:rPr lang="en" sz="622">
                <a:solidFill>
                  <a:srgbClr val="000000"/>
                </a:solidFill>
                <a:latin typeface="Arial"/>
                <a:ea typeface="Arial"/>
                <a:cs typeface="Arial"/>
                <a:sym typeface="Arial"/>
              </a:rPr>
              <a:t> Allows you to focus on a particular flat type (e.g., 3-room, executive) to analyze its price trends.</a:t>
            </a:r>
            <a:endParaRPr sz="622">
              <a:solidFill>
                <a:srgbClr val="000000"/>
              </a:solidFill>
              <a:latin typeface="Arial"/>
              <a:ea typeface="Arial"/>
              <a:cs typeface="Arial"/>
              <a:sym typeface="Arial"/>
            </a:endParaRPr>
          </a:p>
          <a:p>
            <a:pPr indent="-268128" lvl="0" marL="457200" rtl="0" algn="l">
              <a:lnSpc>
                <a:spcPct val="95000"/>
              </a:lnSpc>
              <a:spcBef>
                <a:spcPts val="0"/>
              </a:spcBef>
              <a:spcAft>
                <a:spcPts val="0"/>
              </a:spcAft>
              <a:buClr>
                <a:srgbClr val="000000"/>
              </a:buClr>
              <a:buSzPts val="623"/>
              <a:buFont typeface="Arial"/>
              <a:buAutoNum type="arabicPeriod"/>
            </a:pPr>
            <a:r>
              <a:rPr b="1" lang="en" sz="622">
                <a:solidFill>
                  <a:srgbClr val="000000"/>
                </a:solidFill>
                <a:latin typeface="Arial"/>
                <a:ea typeface="Arial"/>
                <a:cs typeface="Arial"/>
                <a:sym typeface="Arial"/>
              </a:rPr>
              <a:t>Price Range:</a:t>
            </a:r>
            <a:br>
              <a:rPr b="1" lang="en" sz="622">
                <a:solidFill>
                  <a:srgbClr val="000000"/>
                </a:solidFill>
                <a:latin typeface="Arial"/>
                <a:ea typeface="Arial"/>
                <a:cs typeface="Arial"/>
                <a:sym typeface="Arial"/>
              </a:rPr>
            </a:br>
            <a:endParaRPr b="1" sz="622">
              <a:solidFill>
                <a:srgbClr val="000000"/>
              </a:solidFill>
              <a:latin typeface="Arial"/>
              <a:ea typeface="Arial"/>
              <a:cs typeface="Arial"/>
              <a:sym typeface="Arial"/>
            </a:endParaRPr>
          </a:p>
          <a:p>
            <a:pPr indent="-268128" lvl="1" marL="914400" rtl="0" algn="l">
              <a:lnSpc>
                <a:spcPct val="95000"/>
              </a:lnSpc>
              <a:spcBef>
                <a:spcPts val="0"/>
              </a:spcBef>
              <a:spcAft>
                <a:spcPts val="0"/>
              </a:spcAft>
              <a:buClr>
                <a:srgbClr val="000000"/>
              </a:buClr>
              <a:buSzPts val="623"/>
              <a:buFont typeface="Arial"/>
              <a:buChar char="○"/>
            </a:pPr>
            <a:r>
              <a:rPr b="1" lang="en" sz="622">
                <a:solidFill>
                  <a:srgbClr val="000000"/>
                </a:solidFill>
                <a:latin typeface="Arial"/>
                <a:ea typeface="Arial"/>
                <a:cs typeface="Arial"/>
                <a:sym typeface="Arial"/>
              </a:rPr>
              <a:t>All:</a:t>
            </a:r>
            <a:r>
              <a:rPr lang="en" sz="622">
                <a:solidFill>
                  <a:srgbClr val="000000"/>
                </a:solidFill>
                <a:latin typeface="Arial"/>
                <a:ea typeface="Arial"/>
                <a:cs typeface="Arial"/>
                <a:sym typeface="Arial"/>
              </a:rPr>
              <a:t> Shows data for all price ranges.</a:t>
            </a:r>
            <a:endParaRPr sz="622">
              <a:solidFill>
                <a:srgbClr val="000000"/>
              </a:solidFill>
              <a:latin typeface="Arial"/>
              <a:ea typeface="Arial"/>
              <a:cs typeface="Arial"/>
              <a:sym typeface="Arial"/>
            </a:endParaRPr>
          </a:p>
          <a:p>
            <a:pPr indent="-268128" lvl="1" marL="914400" rtl="0" algn="l">
              <a:lnSpc>
                <a:spcPct val="95000"/>
              </a:lnSpc>
              <a:spcBef>
                <a:spcPts val="0"/>
              </a:spcBef>
              <a:spcAft>
                <a:spcPts val="0"/>
              </a:spcAft>
              <a:buClr>
                <a:srgbClr val="000000"/>
              </a:buClr>
              <a:buSzPts val="623"/>
              <a:buFont typeface="Arial"/>
              <a:buChar char="○"/>
            </a:pPr>
            <a:r>
              <a:rPr b="1" lang="en" sz="622">
                <a:solidFill>
                  <a:srgbClr val="000000"/>
                </a:solidFill>
                <a:latin typeface="Arial"/>
                <a:ea typeface="Arial"/>
                <a:cs typeface="Arial"/>
                <a:sym typeface="Arial"/>
              </a:rPr>
              <a:t>Specific Ranges:</a:t>
            </a:r>
            <a:r>
              <a:rPr lang="en" sz="622">
                <a:solidFill>
                  <a:srgbClr val="000000"/>
                </a:solidFill>
                <a:latin typeface="Arial"/>
                <a:ea typeface="Arial"/>
                <a:cs typeface="Arial"/>
                <a:sym typeface="Arial"/>
              </a:rPr>
              <a:t> Allows you to filter data based on price ranges to identify affordable or premium properties.</a:t>
            </a:r>
            <a:endParaRPr sz="622">
              <a:solidFill>
                <a:srgbClr val="000000"/>
              </a:solidFill>
              <a:latin typeface="Arial"/>
              <a:ea typeface="Arial"/>
              <a:cs typeface="Arial"/>
              <a:sym typeface="Arial"/>
            </a:endParaRPr>
          </a:p>
          <a:p>
            <a:pPr indent="0" lvl="0" marL="0" rtl="0" algn="l">
              <a:lnSpc>
                <a:spcPct val="95000"/>
              </a:lnSpc>
              <a:spcBef>
                <a:spcPts val="1200"/>
              </a:spcBef>
              <a:spcAft>
                <a:spcPts val="0"/>
              </a:spcAft>
              <a:buSzPts val="523"/>
              <a:buNone/>
            </a:pPr>
            <a:r>
              <a:rPr b="1" lang="en" sz="622">
                <a:solidFill>
                  <a:srgbClr val="000000"/>
                </a:solidFill>
                <a:latin typeface="Arial"/>
                <a:ea typeface="Arial"/>
                <a:cs typeface="Arial"/>
                <a:sym typeface="Arial"/>
              </a:rPr>
              <a:t>How to Use the Filters:</a:t>
            </a:r>
            <a:endParaRPr b="1" sz="622">
              <a:solidFill>
                <a:srgbClr val="000000"/>
              </a:solidFill>
              <a:latin typeface="Arial"/>
              <a:ea typeface="Arial"/>
              <a:cs typeface="Arial"/>
              <a:sym typeface="Arial"/>
            </a:endParaRPr>
          </a:p>
          <a:p>
            <a:pPr indent="-268128" lvl="0" marL="457200" rtl="0" algn="l">
              <a:lnSpc>
                <a:spcPct val="95000"/>
              </a:lnSpc>
              <a:spcBef>
                <a:spcPts val="1200"/>
              </a:spcBef>
              <a:spcAft>
                <a:spcPts val="0"/>
              </a:spcAft>
              <a:buClr>
                <a:srgbClr val="000000"/>
              </a:buClr>
              <a:buSzPts val="623"/>
              <a:buFont typeface="Arial"/>
              <a:buAutoNum type="arabicPeriod"/>
            </a:pPr>
            <a:r>
              <a:rPr b="1" lang="en" sz="622">
                <a:solidFill>
                  <a:srgbClr val="000000"/>
                </a:solidFill>
                <a:latin typeface="Arial"/>
                <a:ea typeface="Arial"/>
                <a:cs typeface="Arial"/>
                <a:sym typeface="Arial"/>
              </a:rPr>
              <a:t>Select a Filter:</a:t>
            </a:r>
            <a:r>
              <a:rPr lang="en" sz="622">
                <a:solidFill>
                  <a:srgbClr val="000000"/>
                </a:solidFill>
                <a:latin typeface="Arial"/>
                <a:ea typeface="Arial"/>
                <a:cs typeface="Arial"/>
                <a:sym typeface="Arial"/>
              </a:rPr>
              <a:t> Click on the desired filter and choose the appropriate option from the dropdown menu.</a:t>
            </a:r>
            <a:endParaRPr sz="622">
              <a:solidFill>
                <a:srgbClr val="000000"/>
              </a:solidFill>
              <a:latin typeface="Arial"/>
              <a:ea typeface="Arial"/>
              <a:cs typeface="Arial"/>
              <a:sym typeface="Arial"/>
            </a:endParaRPr>
          </a:p>
          <a:p>
            <a:pPr indent="-268128" lvl="0" marL="457200" rtl="0" algn="l">
              <a:lnSpc>
                <a:spcPct val="95000"/>
              </a:lnSpc>
              <a:spcBef>
                <a:spcPts val="0"/>
              </a:spcBef>
              <a:spcAft>
                <a:spcPts val="0"/>
              </a:spcAft>
              <a:buClr>
                <a:srgbClr val="000000"/>
              </a:buClr>
              <a:buSzPts val="623"/>
              <a:buFont typeface="Arial"/>
              <a:buAutoNum type="arabicPeriod"/>
            </a:pPr>
            <a:r>
              <a:rPr b="1" lang="en" sz="622">
                <a:solidFill>
                  <a:srgbClr val="000000"/>
                </a:solidFill>
                <a:latin typeface="Arial"/>
                <a:ea typeface="Arial"/>
                <a:cs typeface="Arial"/>
                <a:sym typeface="Arial"/>
              </a:rPr>
              <a:t>Combine Filters:</a:t>
            </a:r>
            <a:r>
              <a:rPr lang="en" sz="622">
                <a:solidFill>
                  <a:srgbClr val="000000"/>
                </a:solidFill>
                <a:latin typeface="Arial"/>
                <a:ea typeface="Arial"/>
                <a:cs typeface="Arial"/>
                <a:sym typeface="Arial"/>
              </a:rPr>
              <a:t> You can combine multiple filters to create more specific analyses. For example, you can filter by town and flat type to analyze the performance of a particular type of flat in a specific location.</a:t>
            </a:r>
            <a:endParaRPr sz="622">
              <a:solidFill>
                <a:srgbClr val="000000"/>
              </a:solidFill>
              <a:latin typeface="Arial"/>
              <a:ea typeface="Arial"/>
              <a:cs typeface="Arial"/>
              <a:sym typeface="Arial"/>
            </a:endParaRPr>
          </a:p>
          <a:p>
            <a:pPr indent="-268128" lvl="0" marL="457200" rtl="0" algn="l">
              <a:lnSpc>
                <a:spcPct val="95000"/>
              </a:lnSpc>
              <a:spcBef>
                <a:spcPts val="0"/>
              </a:spcBef>
              <a:spcAft>
                <a:spcPts val="0"/>
              </a:spcAft>
              <a:buClr>
                <a:srgbClr val="000000"/>
              </a:buClr>
              <a:buSzPts val="623"/>
              <a:buFont typeface="Arial"/>
              <a:buAutoNum type="arabicPeriod"/>
            </a:pPr>
            <a:r>
              <a:rPr b="1" lang="en" sz="622">
                <a:solidFill>
                  <a:srgbClr val="000000"/>
                </a:solidFill>
                <a:latin typeface="Arial"/>
                <a:ea typeface="Arial"/>
                <a:cs typeface="Arial"/>
                <a:sym typeface="Arial"/>
              </a:rPr>
              <a:t>Explore Different Scenarios:</a:t>
            </a:r>
            <a:r>
              <a:rPr lang="en" sz="622">
                <a:solidFill>
                  <a:srgbClr val="000000"/>
                </a:solidFill>
                <a:latin typeface="Arial"/>
                <a:ea typeface="Arial"/>
                <a:cs typeface="Arial"/>
                <a:sym typeface="Arial"/>
              </a:rPr>
              <a:t> Experiment with different filter combinations to uncover valuable insights and answer specific questions.</a:t>
            </a:r>
            <a:endParaRPr sz="622">
              <a:solidFill>
                <a:srgbClr val="000000"/>
              </a:solidFill>
              <a:latin typeface="Arial"/>
              <a:ea typeface="Arial"/>
              <a:cs typeface="Arial"/>
              <a:sym typeface="Arial"/>
            </a:endParaRPr>
          </a:p>
          <a:p>
            <a:pPr indent="0" lvl="0" marL="0" rtl="0" algn="l">
              <a:lnSpc>
                <a:spcPct val="95000"/>
              </a:lnSpc>
              <a:spcBef>
                <a:spcPts val="1200"/>
              </a:spcBef>
              <a:spcAft>
                <a:spcPts val="0"/>
              </a:spcAft>
              <a:buSzPts val="523"/>
              <a:buNone/>
            </a:pPr>
            <a:r>
              <a:rPr b="1" lang="en" sz="622">
                <a:solidFill>
                  <a:srgbClr val="000000"/>
                </a:solidFill>
                <a:latin typeface="Arial"/>
                <a:ea typeface="Arial"/>
                <a:cs typeface="Arial"/>
                <a:sym typeface="Arial"/>
              </a:rPr>
              <a:t>Benefits of Using Filters:</a:t>
            </a:r>
            <a:endParaRPr b="1" sz="622">
              <a:solidFill>
                <a:srgbClr val="000000"/>
              </a:solidFill>
              <a:latin typeface="Arial"/>
              <a:ea typeface="Arial"/>
              <a:cs typeface="Arial"/>
              <a:sym typeface="Arial"/>
            </a:endParaRPr>
          </a:p>
          <a:p>
            <a:pPr indent="-268128" lvl="0" marL="457200" rtl="0" algn="l">
              <a:lnSpc>
                <a:spcPct val="95000"/>
              </a:lnSpc>
              <a:spcBef>
                <a:spcPts val="1200"/>
              </a:spcBef>
              <a:spcAft>
                <a:spcPts val="0"/>
              </a:spcAft>
              <a:buClr>
                <a:srgbClr val="000000"/>
              </a:buClr>
              <a:buSzPts val="623"/>
              <a:buFont typeface="Arial"/>
              <a:buChar char="●"/>
            </a:pPr>
            <a:r>
              <a:rPr b="1" lang="en" sz="622">
                <a:solidFill>
                  <a:srgbClr val="000000"/>
                </a:solidFill>
                <a:latin typeface="Arial"/>
                <a:ea typeface="Arial"/>
                <a:cs typeface="Arial"/>
                <a:sym typeface="Arial"/>
              </a:rPr>
              <a:t>Customized Analysis:</a:t>
            </a:r>
            <a:r>
              <a:rPr lang="en" sz="622">
                <a:solidFill>
                  <a:srgbClr val="000000"/>
                </a:solidFill>
                <a:latin typeface="Arial"/>
                <a:ea typeface="Arial"/>
                <a:cs typeface="Arial"/>
                <a:sym typeface="Arial"/>
              </a:rPr>
              <a:t> Tailor the analysis to your specific needs and interests.</a:t>
            </a:r>
            <a:endParaRPr sz="622">
              <a:solidFill>
                <a:srgbClr val="000000"/>
              </a:solidFill>
              <a:latin typeface="Arial"/>
              <a:ea typeface="Arial"/>
              <a:cs typeface="Arial"/>
              <a:sym typeface="Arial"/>
            </a:endParaRPr>
          </a:p>
          <a:p>
            <a:pPr indent="-268128" lvl="0" marL="457200" rtl="0" algn="l">
              <a:lnSpc>
                <a:spcPct val="95000"/>
              </a:lnSpc>
              <a:spcBef>
                <a:spcPts val="0"/>
              </a:spcBef>
              <a:spcAft>
                <a:spcPts val="0"/>
              </a:spcAft>
              <a:buClr>
                <a:srgbClr val="000000"/>
              </a:buClr>
              <a:buSzPts val="623"/>
              <a:buFont typeface="Arial"/>
              <a:buChar char="●"/>
            </a:pPr>
            <a:r>
              <a:rPr b="1" lang="en" sz="622">
                <a:solidFill>
                  <a:srgbClr val="000000"/>
                </a:solidFill>
                <a:latin typeface="Arial"/>
                <a:ea typeface="Arial"/>
                <a:cs typeface="Arial"/>
                <a:sym typeface="Arial"/>
              </a:rPr>
              <a:t>In-Depth Insights:</a:t>
            </a:r>
            <a:r>
              <a:rPr lang="en" sz="622">
                <a:solidFill>
                  <a:srgbClr val="000000"/>
                </a:solidFill>
                <a:latin typeface="Arial"/>
                <a:ea typeface="Arial"/>
                <a:cs typeface="Arial"/>
                <a:sym typeface="Arial"/>
              </a:rPr>
              <a:t> Focus on specific segments of the market to gain deeper insights.</a:t>
            </a:r>
            <a:endParaRPr sz="622">
              <a:solidFill>
                <a:srgbClr val="000000"/>
              </a:solidFill>
              <a:latin typeface="Arial"/>
              <a:ea typeface="Arial"/>
              <a:cs typeface="Arial"/>
              <a:sym typeface="Arial"/>
            </a:endParaRPr>
          </a:p>
          <a:p>
            <a:pPr indent="-268128" lvl="0" marL="457200" rtl="0" algn="l">
              <a:lnSpc>
                <a:spcPct val="95000"/>
              </a:lnSpc>
              <a:spcBef>
                <a:spcPts val="0"/>
              </a:spcBef>
              <a:spcAft>
                <a:spcPts val="0"/>
              </a:spcAft>
              <a:buClr>
                <a:srgbClr val="000000"/>
              </a:buClr>
              <a:buSzPts val="623"/>
              <a:buFont typeface="Arial"/>
              <a:buChar char="●"/>
            </a:pPr>
            <a:r>
              <a:rPr b="1" lang="en" sz="622">
                <a:solidFill>
                  <a:srgbClr val="000000"/>
                </a:solidFill>
                <a:latin typeface="Arial"/>
                <a:ea typeface="Arial"/>
                <a:cs typeface="Arial"/>
                <a:sym typeface="Arial"/>
              </a:rPr>
              <a:t>Comparative Analysis:</a:t>
            </a:r>
            <a:r>
              <a:rPr lang="en" sz="622">
                <a:solidFill>
                  <a:srgbClr val="000000"/>
                </a:solidFill>
                <a:latin typeface="Arial"/>
                <a:ea typeface="Arial"/>
                <a:cs typeface="Arial"/>
                <a:sym typeface="Arial"/>
              </a:rPr>
              <a:t> Compare the performance of different flat types, locations, or price ranges.</a:t>
            </a:r>
            <a:endParaRPr sz="622">
              <a:solidFill>
                <a:srgbClr val="000000"/>
              </a:solidFill>
              <a:latin typeface="Arial"/>
              <a:ea typeface="Arial"/>
              <a:cs typeface="Arial"/>
              <a:sym typeface="Arial"/>
            </a:endParaRPr>
          </a:p>
          <a:p>
            <a:pPr indent="-268128" lvl="0" marL="457200" rtl="0" algn="l">
              <a:lnSpc>
                <a:spcPct val="95000"/>
              </a:lnSpc>
              <a:spcBef>
                <a:spcPts val="0"/>
              </a:spcBef>
              <a:spcAft>
                <a:spcPts val="0"/>
              </a:spcAft>
              <a:buClr>
                <a:srgbClr val="000000"/>
              </a:buClr>
              <a:buSzPts val="623"/>
              <a:buFont typeface="Arial"/>
              <a:buChar char="●"/>
            </a:pPr>
            <a:r>
              <a:rPr b="1" lang="en" sz="622">
                <a:solidFill>
                  <a:srgbClr val="000000"/>
                </a:solidFill>
                <a:latin typeface="Arial"/>
                <a:ea typeface="Arial"/>
                <a:cs typeface="Arial"/>
                <a:sym typeface="Arial"/>
              </a:rPr>
              <a:t>Identify Trends and Patterns:</a:t>
            </a:r>
            <a:r>
              <a:rPr lang="en" sz="622">
                <a:solidFill>
                  <a:srgbClr val="000000"/>
                </a:solidFill>
                <a:latin typeface="Arial"/>
                <a:ea typeface="Arial"/>
                <a:cs typeface="Arial"/>
                <a:sym typeface="Arial"/>
              </a:rPr>
              <a:t> Discover emerging trends and patterns by filtering data based on various criteria.</a:t>
            </a:r>
            <a:endParaRPr sz="622">
              <a:solidFill>
                <a:srgbClr val="000000"/>
              </a:solidFill>
              <a:latin typeface="Arial"/>
              <a:ea typeface="Arial"/>
              <a:cs typeface="Arial"/>
              <a:sym typeface="Arial"/>
            </a:endParaRPr>
          </a:p>
          <a:p>
            <a:pPr indent="0" lvl="0" marL="0" rtl="0" algn="l">
              <a:lnSpc>
                <a:spcPct val="95000"/>
              </a:lnSpc>
              <a:spcBef>
                <a:spcPts val="1200"/>
              </a:spcBef>
              <a:spcAft>
                <a:spcPts val="0"/>
              </a:spcAft>
              <a:buSzPts val="523"/>
              <a:buNone/>
            </a:pPr>
            <a:r>
              <a:rPr lang="en" sz="622">
                <a:solidFill>
                  <a:srgbClr val="000000"/>
                </a:solidFill>
                <a:latin typeface="Arial"/>
                <a:ea typeface="Arial"/>
                <a:cs typeface="Arial"/>
                <a:sym typeface="Arial"/>
              </a:rPr>
              <a:t>By effectively using these filters, you can unlock valuable insights and make informed decisions about real estate investments in Singapore.</a:t>
            </a:r>
            <a:endParaRPr sz="622">
              <a:solidFill>
                <a:srgbClr val="000000"/>
              </a:solidFill>
              <a:latin typeface="Arial"/>
              <a:ea typeface="Arial"/>
              <a:cs typeface="Arial"/>
              <a:sym typeface="Arial"/>
            </a:endParaRPr>
          </a:p>
          <a:p>
            <a:pPr indent="0" lvl="0" marL="0" rtl="0" algn="l">
              <a:lnSpc>
                <a:spcPct val="95000"/>
              </a:lnSpc>
              <a:spcBef>
                <a:spcPts val="1200"/>
              </a:spcBef>
              <a:spcAft>
                <a:spcPts val="1200"/>
              </a:spcAft>
              <a:buSzPts val="523"/>
              <a:buNone/>
            </a:pPr>
            <a:r>
              <a:t/>
            </a:r>
            <a:endParaRPr sz="617"/>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116225"/>
            <a:ext cx="7030500" cy="871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Resale Price Distribution by Location Map</a:t>
            </a:r>
            <a:endParaRPr/>
          </a:p>
        </p:txBody>
      </p:sp>
      <p:sp>
        <p:nvSpPr>
          <p:cNvPr id="302" name="Google Shape;302;p17"/>
          <p:cNvSpPr txBox="1"/>
          <p:nvPr>
            <p:ph idx="1" type="body"/>
          </p:nvPr>
        </p:nvSpPr>
        <p:spPr>
          <a:xfrm>
            <a:off x="1303800" y="602975"/>
            <a:ext cx="7030500" cy="39288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lang="en" sz="1100">
                <a:solidFill>
                  <a:srgbClr val="000000"/>
                </a:solidFill>
                <a:latin typeface="Arial"/>
                <a:ea typeface="Arial"/>
                <a:cs typeface="Arial"/>
                <a:sym typeface="Arial"/>
              </a:rPr>
              <a:t>The map visualization provides a spatial representation of resale prices across different locations in Singapore. Here are some key insights:</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Regional Price Variations:</a:t>
            </a:r>
            <a:br>
              <a:rPr b="1" lang="en" sz="1100">
                <a:solidFill>
                  <a:srgbClr val="000000"/>
                </a:solidFill>
                <a:latin typeface="Arial"/>
                <a:ea typeface="Arial"/>
                <a:cs typeface="Arial"/>
                <a:sym typeface="Arial"/>
              </a:rPr>
            </a:br>
            <a:endParaRPr b="1"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The map clearly shows that different regions in Singapore have varying levels of property values.</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Certain areas, particularly those in the central and eastern regions, tend to have higher resale prices.</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Areas in the outskirts or northern regions generally have lower resale prices.</a:t>
            </a:r>
            <a:endParaRPr>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Spatial Clustering:</a:t>
            </a:r>
            <a:br>
              <a:rPr b="1" lang="en" sz="1100">
                <a:solidFill>
                  <a:srgbClr val="000000"/>
                </a:solidFill>
                <a:latin typeface="Arial"/>
                <a:ea typeface="Arial"/>
                <a:cs typeface="Arial"/>
                <a:sym typeface="Arial"/>
              </a:rPr>
            </a:br>
            <a:endParaRPr b="1"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The map reveals clusters of high-priced and low-priced areas.</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This clustering might be influenced by factors such as proximity to amenities, transportation hubs, and central business districts.</a:t>
            </a:r>
            <a:endParaRPr>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Identifying Hotspots:</a:t>
            </a:r>
            <a:br>
              <a:rPr b="1" lang="en" sz="1100">
                <a:solidFill>
                  <a:srgbClr val="000000"/>
                </a:solidFill>
                <a:latin typeface="Arial"/>
                <a:ea typeface="Arial"/>
                <a:cs typeface="Arial"/>
                <a:sym typeface="Arial"/>
              </a:rPr>
            </a:br>
            <a:endParaRPr b="1"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By analyzing the map, you can identify specific neighborhoods or districts with high potential for real estate investment.</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These areas often have strong demand, good infrastructure, and future development prospects.</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303" name="Google Shape;303;p17"/>
          <p:cNvPicPr preferRelativeResize="0"/>
          <p:nvPr/>
        </p:nvPicPr>
        <p:blipFill>
          <a:blip r:embed="rId3">
            <a:alphaModFix/>
          </a:blip>
          <a:stretch>
            <a:fillRect/>
          </a:stretch>
        </p:blipFill>
        <p:spPr>
          <a:xfrm>
            <a:off x="2432925" y="4005825"/>
            <a:ext cx="4191000" cy="970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174350"/>
            <a:ext cx="7030500" cy="73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Resale Price Trends by Flat Type</a:t>
            </a:r>
            <a:endParaRPr/>
          </a:p>
        </p:txBody>
      </p:sp>
      <p:sp>
        <p:nvSpPr>
          <p:cNvPr id="309" name="Google Shape;309;p18"/>
          <p:cNvSpPr txBox="1"/>
          <p:nvPr>
            <p:ph idx="1" type="body"/>
          </p:nvPr>
        </p:nvSpPr>
        <p:spPr>
          <a:xfrm>
            <a:off x="1303800" y="849975"/>
            <a:ext cx="7030500" cy="3681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100">
                <a:solidFill>
                  <a:srgbClr val="000000"/>
                </a:solidFill>
                <a:latin typeface="Arial"/>
                <a:ea typeface="Arial"/>
                <a:cs typeface="Arial"/>
                <a:sym typeface="Arial"/>
              </a:rPr>
              <a:t>The line chart titled "Resale Price Trends by Flat Type" provides valuable insights into how resale prices have changed over time for different flat types in Singapore.</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General Upward Trend:</a:t>
            </a:r>
            <a:r>
              <a:rPr lang="en" sz="1100">
                <a:solidFill>
                  <a:srgbClr val="000000"/>
                </a:solidFill>
                <a:latin typeface="Arial"/>
                <a:ea typeface="Arial"/>
                <a:cs typeface="Arial"/>
                <a:sym typeface="Arial"/>
              </a:rPr>
              <a:t> Most flat types exhibit an overall upward trend in resale prices over the years. This suggests a strong and growing real estate market.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Room Type Impact:</a:t>
            </a:r>
            <a:r>
              <a:rPr lang="en" sz="1100">
                <a:solidFill>
                  <a:srgbClr val="000000"/>
                </a:solidFill>
                <a:latin typeface="Arial"/>
                <a:ea typeface="Arial"/>
                <a:cs typeface="Arial"/>
                <a:sym typeface="Arial"/>
              </a:rPr>
              <a:t> The number of rooms significantly influences the resale price. Larger flats (e.g., 5-room, executive) generally command higher prices.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Market Fluctuations:</a:t>
            </a:r>
            <a:r>
              <a:rPr lang="en" sz="1100">
                <a:solidFill>
                  <a:srgbClr val="000000"/>
                </a:solidFill>
                <a:latin typeface="Arial"/>
                <a:ea typeface="Arial"/>
                <a:cs typeface="Arial"/>
                <a:sym typeface="Arial"/>
              </a:rPr>
              <a:t> The chart reveals fluctuations in resale prices, which may be attributed to various factors like economic conditions, interest rates, and government policies.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Flat Type-Specific Trends:</a:t>
            </a:r>
            <a:r>
              <a:rPr lang="en" sz="1100">
                <a:solidFill>
                  <a:srgbClr val="000000"/>
                </a:solidFill>
                <a:latin typeface="Arial"/>
                <a:ea typeface="Arial"/>
                <a:cs typeface="Arial"/>
                <a:sym typeface="Arial"/>
              </a:rPr>
              <a:t> Some flat types, such as executive flats, might show steeper price increases compared to others.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310" name="Google Shape;310;p18"/>
          <p:cNvPicPr preferRelativeResize="0"/>
          <p:nvPr/>
        </p:nvPicPr>
        <p:blipFill>
          <a:blip r:embed="rId3">
            <a:alphaModFix/>
          </a:blip>
          <a:stretch>
            <a:fillRect/>
          </a:stretch>
        </p:blipFill>
        <p:spPr>
          <a:xfrm>
            <a:off x="2719950" y="1869000"/>
            <a:ext cx="3486150" cy="2800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138025"/>
            <a:ext cx="7030500" cy="6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Resale Price by Flat Type</a:t>
            </a:r>
            <a:endParaRPr/>
          </a:p>
        </p:txBody>
      </p:sp>
      <p:sp>
        <p:nvSpPr>
          <p:cNvPr id="316" name="Google Shape;316;p19"/>
          <p:cNvSpPr txBox="1"/>
          <p:nvPr>
            <p:ph idx="1" type="body"/>
          </p:nvPr>
        </p:nvSpPr>
        <p:spPr>
          <a:xfrm>
            <a:off x="1303800" y="871775"/>
            <a:ext cx="7030500" cy="3660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100">
                <a:solidFill>
                  <a:srgbClr val="000000"/>
                </a:solidFill>
                <a:latin typeface="Arial"/>
                <a:ea typeface="Arial"/>
                <a:cs typeface="Arial"/>
                <a:sym typeface="Arial"/>
              </a:rPr>
              <a:t>The bar chart titled "Average Resale Price by Flat Type" provides a visual comparison of the average resale prices for different flat types in Singapore. Each bar represents a specific flat type, and the height of the bar indicates the average resale price for that type.</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Key Insights:</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Flat Type Variation:</a:t>
            </a:r>
            <a:r>
              <a:rPr lang="en" sz="1100">
                <a:solidFill>
                  <a:srgbClr val="000000"/>
                </a:solidFill>
                <a:latin typeface="Arial"/>
                <a:ea typeface="Arial"/>
                <a:cs typeface="Arial"/>
                <a:sym typeface="Arial"/>
              </a:rPr>
              <a:t> The chart clearly shows that different flat types have varying average resale prices. This is likely influenced by factors such as size, location, and amenities.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Price Hierarchy:</a:t>
            </a:r>
            <a:r>
              <a:rPr lang="en" sz="1100">
                <a:solidFill>
                  <a:srgbClr val="000000"/>
                </a:solidFill>
                <a:latin typeface="Arial"/>
                <a:ea typeface="Arial"/>
                <a:cs typeface="Arial"/>
                <a:sym typeface="Arial"/>
              </a:rPr>
              <a:t> The flat types are generally arranged in ascending order of average price, with smaller flat types (e.g., 1-room, 2-room) having lower average prices and larger flat types (e.g., 5-room, executive) having higher average prices.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Price Differences:</a:t>
            </a:r>
            <a:r>
              <a:rPr lang="en" sz="1100">
                <a:solidFill>
                  <a:srgbClr val="000000"/>
                </a:solidFill>
                <a:latin typeface="Arial"/>
                <a:ea typeface="Arial"/>
                <a:cs typeface="Arial"/>
                <a:sym typeface="Arial"/>
              </a:rPr>
              <a:t> The height differences between the bars highlight the price differentials between different flat types. For instance, the average price of a 5-room flat is significantly higher than that of a 1-room flat.</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317" name="Google Shape;317;p19"/>
          <p:cNvPicPr preferRelativeResize="0"/>
          <p:nvPr/>
        </p:nvPicPr>
        <p:blipFill>
          <a:blip r:embed="rId3">
            <a:alphaModFix/>
          </a:blip>
          <a:stretch>
            <a:fillRect/>
          </a:stretch>
        </p:blipFill>
        <p:spPr>
          <a:xfrm>
            <a:off x="3262500" y="3429000"/>
            <a:ext cx="2924175" cy="1532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1303800" y="130775"/>
            <a:ext cx="7030500" cy="72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Resale Price vs. Floor Area" Scatter Plot</a:t>
            </a:r>
            <a:endParaRPr/>
          </a:p>
        </p:txBody>
      </p:sp>
      <p:sp>
        <p:nvSpPr>
          <p:cNvPr id="323" name="Google Shape;323;p20"/>
          <p:cNvSpPr txBox="1"/>
          <p:nvPr>
            <p:ph idx="1" type="body"/>
          </p:nvPr>
        </p:nvSpPr>
        <p:spPr>
          <a:xfrm>
            <a:off x="1303800" y="929900"/>
            <a:ext cx="7030500" cy="36018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900">
                <a:solidFill>
                  <a:srgbClr val="000000"/>
                </a:solidFill>
                <a:latin typeface="Arial"/>
                <a:ea typeface="Arial"/>
                <a:cs typeface="Arial"/>
                <a:sym typeface="Arial"/>
              </a:rPr>
              <a:t>The scatter plot titled "Resale Price vs. Floor Area" provides a visual representation of the relationship between the resale price of a property and its floor area. Each data point represents a specific property, with its position on the plot determined by its floor area (x-axis) and resale price (y-axis).</a:t>
            </a:r>
            <a:endParaRPr sz="900">
              <a:solidFill>
                <a:srgbClr val="000000"/>
              </a:solidFill>
              <a:latin typeface="Arial"/>
              <a:ea typeface="Arial"/>
              <a:cs typeface="Arial"/>
              <a:sym typeface="Arial"/>
            </a:endParaRPr>
          </a:p>
          <a:p>
            <a:pPr indent="0" lvl="0" marL="0" rtl="0" algn="l">
              <a:spcBef>
                <a:spcPts val="1200"/>
              </a:spcBef>
              <a:spcAft>
                <a:spcPts val="0"/>
              </a:spcAft>
              <a:buNone/>
            </a:pPr>
            <a:r>
              <a:rPr b="1" lang="en" sz="900">
                <a:solidFill>
                  <a:srgbClr val="000000"/>
                </a:solidFill>
                <a:latin typeface="Arial"/>
                <a:ea typeface="Arial"/>
                <a:cs typeface="Arial"/>
                <a:sym typeface="Arial"/>
              </a:rPr>
              <a:t>Key Insights:</a:t>
            </a:r>
            <a:endParaRPr b="1" sz="900">
              <a:solidFill>
                <a:srgbClr val="000000"/>
              </a:solidFill>
              <a:latin typeface="Arial"/>
              <a:ea typeface="Arial"/>
              <a:cs typeface="Arial"/>
              <a:sym typeface="Arial"/>
            </a:endParaRPr>
          </a:p>
          <a:p>
            <a:pPr indent="-285750" lvl="0" marL="457200" rtl="0" algn="l">
              <a:spcBef>
                <a:spcPts val="1200"/>
              </a:spcBef>
              <a:spcAft>
                <a:spcPts val="0"/>
              </a:spcAft>
              <a:buClr>
                <a:srgbClr val="000000"/>
              </a:buClr>
              <a:buSzPts val="900"/>
              <a:buFont typeface="Arial"/>
              <a:buAutoNum type="arabicPeriod"/>
            </a:pPr>
            <a:r>
              <a:rPr b="1" lang="en" sz="900">
                <a:solidFill>
                  <a:srgbClr val="000000"/>
                </a:solidFill>
                <a:latin typeface="Arial"/>
                <a:ea typeface="Arial"/>
                <a:cs typeface="Arial"/>
                <a:sym typeface="Arial"/>
              </a:rPr>
              <a:t>Positive Correlation:</a:t>
            </a:r>
            <a:r>
              <a:rPr lang="en" sz="900">
                <a:solidFill>
                  <a:srgbClr val="000000"/>
                </a:solidFill>
                <a:latin typeface="Arial"/>
                <a:ea typeface="Arial"/>
                <a:cs typeface="Arial"/>
                <a:sym typeface="Arial"/>
              </a:rPr>
              <a:t> As the floor area increases, the resale price generally tends to increase as well. This suggests a positive correlation between the two variables.</a:t>
            </a:r>
            <a:endParaRPr sz="900">
              <a:solidFill>
                <a:srgbClr val="000000"/>
              </a:solidFill>
              <a:latin typeface="Arial"/>
              <a:ea typeface="Arial"/>
              <a:cs typeface="Arial"/>
              <a:sym typeface="Arial"/>
            </a:endParaRPr>
          </a:p>
          <a:p>
            <a:pPr indent="-285750" lvl="0" marL="457200" rtl="0" algn="l">
              <a:spcBef>
                <a:spcPts val="0"/>
              </a:spcBef>
              <a:spcAft>
                <a:spcPts val="0"/>
              </a:spcAft>
              <a:buClr>
                <a:srgbClr val="000000"/>
              </a:buClr>
              <a:buSzPts val="900"/>
              <a:buFont typeface="Arial"/>
              <a:buAutoNum type="arabicPeriod"/>
            </a:pPr>
            <a:r>
              <a:rPr b="1" lang="en" sz="900">
                <a:solidFill>
                  <a:srgbClr val="000000"/>
                </a:solidFill>
                <a:latin typeface="Arial"/>
                <a:ea typeface="Arial"/>
                <a:cs typeface="Arial"/>
                <a:sym typeface="Arial"/>
              </a:rPr>
              <a:t>Price Variation Within Floor Area:</a:t>
            </a:r>
            <a:r>
              <a:rPr lang="en" sz="900">
                <a:solidFill>
                  <a:srgbClr val="000000"/>
                </a:solidFill>
                <a:latin typeface="Arial"/>
                <a:ea typeface="Arial"/>
                <a:cs typeface="Arial"/>
                <a:sym typeface="Arial"/>
              </a:rPr>
              <a:t> Even within a specific floor area range, there's significant variation in resale prices. This indicates that other factors, such as location, age, and condition of the property, also influence the price.</a:t>
            </a:r>
            <a:endParaRPr sz="900">
              <a:solidFill>
                <a:srgbClr val="000000"/>
              </a:solidFill>
              <a:latin typeface="Arial"/>
              <a:ea typeface="Arial"/>
              <a:cs typeface="Arial"/>
              <a:sym typeface="Arial"/>
            </a:endParaRPr>
          </a:p>
          <a:p>
            <a:pPr indent="-285750" lvl="0" marL="457200" rtl="0" algn="l">
              <a:spcBef>
                <a:spcPts val="0"/>
              </a:spcBef>
              <a:spcAft>
                <a:spcPts val="0"/>
              </a:spcAft>
              <a:buClr>
                <a:srgbClr val="000000"/>
              </a:buClr>
              <a:buSzPts val="900"/>
              <a:buFont typeface="Arial"/>
              <a:buAutoNum type="arabicPeriod"/>
            </a:pPr>
            <a:r>
              <a:rPr b="1" lang="en" sz="900">
                <a:solidFill>
                  <a:srgbClr val="000000"/>
                </a:solidFill>
                <a:latin typeface="Arial"/>
                <a:ea typeface="Arial"/>
                <a:cs typeface="Arial"/>
                <a:sym typeface="Arial"/>
              </a:rPr>
              <a:t>Outliers:</a:t>
            </a:r>
            <a:r>
              <a:rPr lang="en" sz="900">
                <a:solidFill>
                  <a:srgbClr val="000000"/>
                </a:solidFill>
                <a:latin typeface="Arial"/>
                <a:ea typeface="Arial"/>
                <a:cs typeface="Arial"/>
                <a:sym typeface="Arial"/>
              </a:rPr>
              <a:t> There are some data points that deviate from the general trend, representing properties with either exceptionally high or low prices compared to their floor area. These outliers could be due to factors like unique features, prime locations, or specific market conditions.</a:t>
            </a:r>
            <a:endParaRPr sz="9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324" name="Google Shape;324;p20"/>
          <p:cNvPicPr preferRelativeResize="0"/>
          <p:nvPr/>
        </p:nvPicPr>
        <p:blipFill>
          <a:blip r:embed="rId3">
            <a:alphaModFix/>
          </a:blip>
          <a:stretch>
            <a:fillRect/>
          </a:stretch>
        </p:blipFill>
        <p:spPr>
          <a:xfrm>
            <a:off x="2884125" y="3159500"/>
            <a:ext cx="4423575" cy="1481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1303800" y="138025"/>
            <a:ext cx="7030500" cy="63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a:t>
            </a:r>
            <a:endParaRPr/>
          </a:p>
        </p:txBody>
      </p:sp>
      <p:sp>
        <p:nvSpPr>
          <p:cNvPr id="330" name="Google Shape;330;p21"/>
          <p:cNvSpPr txBox="1"/>
          <p:nvPr>
            <p:ph idx="1" type="body"/>
          </p:nvPr>
        </p:nvSpPr>
        <p:spPr>
          <a:xfrm>
            <a:off x="1303800" y="908100"/>
            <a:ext cx="7030500" cy="3908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900">
                <a:solidFill>
                  <a:srgbClr val="000000"/>
                </a:solidFill>
                <a:latin typeface="Arial"/>
                <a:ea typeface="Arial"/>
                <a:cs typeface="Arial"/>
                <a:sym typeface="Arial"/>
              </a:rPr>
              <a:t>The table provides a detailed breakdown of resale prices for different flat types across various locations in Singapore.</a:t>
            </a:r>
            <a:endParaRPr sz="900">
              <a:solidFill>
                <a:srgbClr val="000000"/>
              </a:solidFill>
              <a:latin typeface="Arial"/>
              <a:ea typeface="Arial"/>
              <a:cs typeface="Arial"/>
              <a:sym typeface="Arial"/>
            </a:endParaRPr>
          </a:p>
          <a:p>
            <a:pPr indent="-285750" lvl="0" marL="457200" rtl="0" algn="l">
              <a:spcBef>
                <a:spcPts val="1200"/>
              </a:spcBef>
              <a:spcAft>
                <a:spcPts val="0"/>
              </a:spcAft>
              <a:buClr>
                <a:srgbClr val="000000"/>
              </a:buClr>
              <a:buSzPts val="900"/>
              <a:buFont typeface="Arial"/>
              <a:buChar char="●"/>
            </a:pPr>
            <a:r>
              <a:rPr b="1" lang="en" sz="900">
                <a:solidFill>
                  <a:srgbClr val="000000"/>
                </a:solidFill>
                <a:latin typeface="Arial"/>
                <a:ea typeface="Arial"/>
                <a:cs typeface="Arial"/>
                <a:sym typeface="Arial"/>
              </a:rPr>
              <a:t>Flat Types:</a:t>
            </a:r>
            <a:r>
              <a:rPr lang="en" sz="900">
                <a:solidFill>
                  <a:srgbClr val="000000"/>
                </a:solidFill>
                <a:latin typeface="Arial"/>
                <a:ea typeface="Arial"/>
                <a:cs typeface="Arial"/>
                <a:sym typeface="Arial"/>
              </a:rPr>
              <a:t> The table includes data for 1-room, 2-room, 3-room, 4-room, 5-room, executive, and multi-generation flats.</a:t>
            </a:r>
            <a:endParaRPr sz="900">
              <a:solidFill>
                <a:srgbClr val="000000"/>
              </a:solidFill>
              <a:latin typeface="Arial"/>
              <a:ea typeface="Arial"/>
              <a:cs typeface="Arial"/>
              <a:sym typeface="Arial"/>
            </a:endParaRPr>
          </a:p>
          <a:p>
            <a:pPr indent="-285750" lvl="0" marL="457200" rtl="0" algn="l">
              <a:spcBef>
                <a:spcPts val="0"/>
              </a:spcBef>
              <a:spcAft>
                <a:spcPts val="0"/>
              </a:spcAft>
              <a:buClr>
                <a:srgbClr val="000000"/>
              </a:buClr>
              <a:buSzPts val="900"/>
              <a:buFont typeface="Arial"/>
              <a:buChar char="●"/>
            </a:pPr>
            <a:r>
              <a:rPr b="1" lang="en" sz="900">
                <a:solidFill>
                  <a:srgbClr val="000000"/>
                </a:solidFill>
                <a:latin typeface="Arial"/>
                <a:ea typeface="Arial"/>
                <a:cs typeface="Arial"/>
                <a:sym typeface="Arial"/>
              </a:rPr>
              <a:t>Price Range:</a:t>
            </a:r>
            <a:r>
              <a:rPr lang="en" sz="900">
                <a:solidFill>
                  <a:srgbClr val="000000"/>
                </a:solidFill>
                <a:latin typeface="Arial"/>
                <a:ea typeface="Arial"/>
                <a:cs typeface="Arial"/>
                <a:sym typeface="Arial"/>
              </a:rPr>
              <a:t> The resale prices vary significantly across flat types, with larger flats generally commanding higher prices.</a:t>
            </a:r>
            <a:endParaRPr sz="900">
              <a:solidFill>
                <a:srgbClr val="000000"/>
              </a:solidFill>
              <a:latin typeface="Arial"/>
              <a:ea typeface="Arial"/>
              <a:cs typeface="Arial"/>
              <a:sym typeface="Arial"/>
            </a:endParaRPr>
          </a:p>
          <a:p>
            <a:pPr indent="-285750" lvl="0" marL="457200" rtl="0" algn="l">
              <a:spcBef>
                <a:spcPts val="0"/>
              </a:spcBef>
              <a:spcAft>
                <a:spcPts val="0"/>
              </a:spcAft>
              <a:buClr>
                <a:srgbClr val="000000"/>
              </a:buClr>
              <a:buSzPts val="900"/>
              <a:buFont typeface="Arial"/>
              <a:buChar char="●"/>
            </a:pPr>
            <a:r>
              <a:rPr b="1" lang="en" sz="900">
                <a:solidFill>
                  <a:srgbClr val="000000"/>
                </a:solidFill>
                <a:latin typeface="Arial"/>
                <a:ea typeface="Arial"/>
                <a:cs typeface="Arial"/>
                <a:sym typeface="Arial"/>
              </a:rPr>
              <a:t>Location Impact:</a:t>
            </a:r>
            <a:r>
              <a:rPr lang="en" sz="900">
                <a:solidFill>
                  <a:srgbClr val="000000"/>
                </a:solidFill>
                <a:latin typeface="Arial"/>
                <a:ea typeface="Arial"/>
                <a:cs typeface="Arial"/>
                <a:sym typeface="Arial"/>
              </a:rPr>
              <a:t> The specific location (block, street name, and town) also influences the resale price.</a:t>
            </a:r>
            <a:endParaRPr sz="900">
              <a:solidFill>
                <a:srgbClr val="000000"/>
              </a:solidFill>
              <a:latin typeface="Arial"/>
              <a:ea typeface="Arial"/>
              <a:cs typeface="Arial"/>
              <a:sym typeface="Arial"/>
            </a:endParaRPr>
          </a:p>
          <a:p>
            <a:pPr indent="0" lvl="0" marL="0" rtl="0" algn="l">
              <a:spcBef>
                <a:spcPts val="1200"/>
              </a:spcBef>
              <a:spcAft>
                <a:spcPts val="0"/>
              </a:spcAft>
              <a:buNone/>
            </a:pPr>
            <a:r>
              <a:rPr b="1" lang="en" sz="900">
                <a:solidFill>
                  <a:srgbClr val="000000"/>
                </a:solidFill>
                <a:latin typeface="Arial"/>
                <a:ea typeface="Arial"/>
                <a:cs typeface="Arial"/>
                <a:sym typeface="Arial"/>
              </a:rPr>
              <a:t>Insights:</a:t>
            </a:r>
            <a:endParaRPr b="1" sz="900">
              <a:solidFill>
                <a:srgbClr val="000000"/>
              </a:solidFill>
              <a:latin typeface="Arial"/>
              <a:ea typeface="Arial"/>
              <a:cs typeface="Arial"/>
              <a:sym typeface="Arial"/>
            </a:endParaRPr>
          </a:p>
          <a:p>
            <a:pPr indent="-285750" lvl="0" marL="457200" rtl="0" algn="l">
              <a:spcBef>
                <a:spcPts val="1200"/>
              </a:spcBef>
              <a:spcAft>
                <a:spcPts val="0"/>
              </a:spcAft>
              <a:buClr>
                <a:srgbClr val="000000"/>
              </a:buClr>
              <a:buSzPts val="900"/>
              <a:buFont typeface="Arial"/>
              <a:buChar char="●"/>
            </a:pPr>
            <a:r>
              <a:rPr b="1" lang="en" sz="900">
                <a:solidFill>
                  <a:srgbClr val="000000"/>
                </a:solidFill>
                <a:latin typeface="Arial"/>
                <a:ea typeface="Arial"/>
                <a:cs typeface="Arial"/>
                <a:sym typeface="Arial"/>
              </a:rPr>
              <a:t>Price-Area Relationship:</a:t>
            </a:r>
            <a:r>
              <a:rPr lang="en" sz="900">
                <a:solidFill>
                  <a:srgbClr val="000000"/>
                </a:solidFill>
                <a:latin typeface="Arial"/>
                <a:ea typeface="Arial"/>
                <a:cs typeface="Arial"/>
                <a:sym typeface="Arial"/>
              </a:rPr>
              <a:t> There is a clear positive correlation between floor area and resale price. Larger flats tend to have higher resale values.</a:t>
            </a:r>
            <a:endParaRPr sz="900">
              <a:solidFill>
                <a:srgbClr val="000000"/>
              </a:solidFill>
              <a:latin typeface="Arial"/>
              <a:ea typeface="Arial"/>
              <a:cs typeface="Arial"/>
              <a:sym typeface="Arial"/>
            </a:endParaRPr>
          </a:p>
          <a:p>
            <a:pPr indent="-285750" lvl="0" marL="457200" rtl="0" algn="l">
              <a:spcBef>
                <a:spcPts val="0"/>
              </a:spcBef>
              <a:spcAft>
                <a:spcPts val="0"/>
              </a:spcAft>
              <a:buClr>
                <a:srgbClr val="000000"/>
              </a:buClr>
              <a:buSzPts val="900"/>
              <a:buFont typeface="Arial"/>
              <a:buChar char="●"/>
            </a:pPr>
            <a:r>
              <a:rPr b="1" lang="en" sz="900">
                <a:solidFill>
                  <a:srgbClr val="000000"/>
                </a:solidFill>
                <a:latin typeface="Arial"/>
                <a:ea typeface="Arial"/>
                <a:cs typeface="Arial"/>
                <a:sym typeface="Arial"/>
              </a:rPr>
              <a:t>Location Premium:</a:t>
            </a:r>
            <a:r>
              <a:rPr lang="en" sz="900">
                <a:solidFill>
                  <a:srgbClr val="000000"/>
                </a:solidFill>
                <a:latin typeface="Arial"/>
                <a:ea typeface="Arial"/>
                <a:cs typeface="Arial"/>
                <a:sym typeface="Arial"/>
              </a:rPr>
              <a:t> Flats located in prime areas or desirable neighborhoods often command higher prices, even for similar floor areas.</a:t>
            </a:r>
            <a:endParaRPr sz="900">
              <a:solidFill>
                <a:srgbClr val="000000"/>
              </a:solidFill>
              <a:latin typeface="Arial"/>
              <a:ea typeface="Arial"/>
              <a:cs typeface="Arial"/>
              <a:sym typeface="Arial"/>
            </a:endParaRPr>
          </a:p>
          <a:p>
            <a:pPr indent="-285750" lvl="0" marL="457200" rtl="0" algn="l">
              <a:spcBef>
                <a:spcPts val="0"/>
              </a:spcBef>
              <a:spcAft>
                <a:spcPts val="0"/>
              </a:spcAft>
              <a:buClr>
                <a:srgbClr val="000000"/>
              </a:buClr>
              <a:buSzPts val="900"/>
              <a:buFont typeface="Arial"/>
              <a:buChar char="●"/>
            </a:pPr>
            <a:r>
              <a:rPr b="1" lang="en" sz="900">
                <a:solidFill>
                  <a:srgbClr val="000000"/>
                </a:solidFill>
                <a:latin typeface="Arial"/>
                <a:ea typeface="Arial"/>
                <a:cs typeface="Arial"/>
                <a:sym typeface="Arial"/>
              </a:rPr>
              <a:t>Flat Type Value:</a:t>
            </a:r>
            <a:r>
              <a:rPr lang="en" sz="900">
                <a:solidFill>
                  <a:srgbClr val="000000"/>
                </a:solidFill>
                <a:latin typeface="Arial"/>
                <a:ea typeface="Arial"/>
                <a:cs typeface="Arial"/>
                <a:sym typeface="Arial"/>
              </a:rPr>
              <a:t> Different flat types have varying price points, with executive and multi-generation flats typically being more expensive.</a:t>
            </a:r>
            <a:endParaRPr sz="9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331" name="Google Shape;331;p21"/>
          <p:cNvPicPr preferRelativeResize="0"/>
          <p:nvPr/>
        </p:nvPicPr>
        <p:blipFill>
          <a:blip r:embed="rId3">
            <a:alphaModFix/>
          </a:blip>
          <a:stretch>
            <a:fillRect/>
          </a:stretch>
        </p:blipFill>
        <p:spPr>
          <a:xfrm>
            <a:off x="1104252" y="1578000"/>
            <a:ext cx="5049475" cy="3238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