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5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0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1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1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7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9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2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C1C1-47EA-4678-839D-37C075662BA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509C-0092-4C87-9205-E6B7E46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2" y="0"/>
            <a:ext cx="385762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85904" y="98263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672143" y="2296330"/>
            <a:ext cx="48445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Server</a:t>
            </a:r>
            <a:r>
              <a:rPr lang="en-US" sz="6000" b="1" i="0" dirty="0" smtClean="0">
                <a:solidFill>
                  <a:srgbClr val="002060"/>
                </a:solidFill>
                <a:effectLst/>
                <a:latin typeface="inherit"/>
              </a:rPr>
              <a:t> </a:t>
            </a:r>
            <a:r>
              <a:rPr lang="en-US" sz="6000" b="1" i="0" dirty="0" smtClean="0">
                <a:effectLst/>
                <a:latin typeface="inherit"/>
              </a:rPr>
              <a:t>Logic</a:t>
            </a:r>
            <a:endParaRPr lang="en-IN" sz="6000" b="0" i="0" dirty="0">
              <a:effectLst/>
              <a:latin typeface="Montserra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3396" y="3284697"/>
            <a:ext cx="9055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i="0" dirty="0" smtClean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Fetch User Data</a:t>
            </a:r>
            <a:r>
              <a:rPr lang="en-US" sz="2800" b="1" i="0" dirty="0" smtClean="0">
                <a:solidFill>
                  <a:srgbClr val="C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800" b="1" i="0" dirty="0" smtClean="0">
                <a:effectLst/>
                <a:latin typeface="Andalus" panose="02020603050405020304" pitchFamily="18" charset="-78"/>
                <a:cs typeface="Andalus" panose="02020603050405020304" pitchFamily="18" charset="-78"/>
              </a:rPr>
              <a:t>-----</a:t>
            </a:r>
            <a:r>
              <a:rPr lang="en-US" sz="2800" b="1" i="0" dirty="0" smtClean="0">
                <a:solidFill>
                  <a:srgbClr val="C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800" b="1" i="0" dirty="0" smtClean="0">
                <a:solidFill>
                  <a:srgbClr val="00B05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Check + Clean + Transform </a:t>
            </a:r>
            <a:r>
              <a:rPr lang="en-US" sz="2800" b="1" i="0" dirty="0" smtClean="0">
                <a:effectLst/>
                <a:latin typeface="Andalus" panose="02020603050405020304" pitchFamily="18" charset="-78"/>
                <a:cs typeface="Andalus" panose="02020603050405020304" pitchFamily="18" charset="-78"/>
              </a:rPr>
              <a:t>-------</a:t>
            </a:r>
            <a:r>
              <a:rPr lang="en-US" sz="2800" b="1" i="0" dirty="0" smtClean="0">
                <a:solidFill>
                  <a:srgbClr val="00B05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  <a:r>
              <a:rPr lang="en-US" sz="2800" b="1" i="0" dirty="0" smtClean="0">
                <a:solidFill>
                  <a:srgbClr val="7030A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CRUD in DB</a:t>
            </a:r>
            <a:endParaRPr lang="en-IN" sz="2800" b="0" i="0" dirty="0">
              <a:solidFill>
                <a:srgbClr val="C00000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5543" y="3646714"/>
            <a:ext cx="330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en-US" sz="2400" b="1" spc="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BUSINESS LOGIC</a:t>
            </a:r>
            <a:r>
              <a:rPr lang="en-US" sz="2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endParaRPr lang="en-IN" sz="2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59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75266" y="500872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555944" y="2296330"/>
            <a:ext cx="30769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SQL</a:t>
            </a:r>
            <a:r>
              <a:rPr lang="en-US" sz="6000" b="1" i="0" dirty="0" smtClean="0">
                <a:solidFill>
                  <a:srgbClr val="002060"/>
                </a:solidFill>
                <a:effectLst/>
                <a:latin typeface="inherit"/>
              </a:rPr>
              <a:t> </a:t>
            </a:r>
            <a:r>
              <a:rPr lang="en-US" sz="6000" b="1" i="0" dirty="0" smtClean="0">
                <a:effectLst/>
                <a:latin typeface="inherit"/>
              </a:rPr>
              <a:t>DB</a:t>
            </a:r>
            <a:endParaRPr lang="en-IN" sz="6000" b="0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1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06777" y="4244453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75266" y="500872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42950"/>
            <a:ext cx="112395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2689" r="52773" b="32068"/>
          <a:stretch/>
        </p:blipFill>
        <p:spPr>
          <a:xfrm>
            <a:off x="478522" y="3562066"/>
            <a:ext cx="5308129" cy="8188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306" y="3429000"/>
            <a:ext cx="5324049" cy="10474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75266" y="500872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78863" y="2296330"/>
            <a:ext cx="4231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NOSQL</a:t>
            </a:r>
            <a:r>
              <a:rPr lang="en-US" sz="6000" b="1" i="0" dirty="0" smtClean="0">
                <a:solidFill>
                  <a:srgbClr val="002060"/>
                </a:solidFill>
                <a:effectLst/>
                <a:latin typeface="inherit"/>
              </a:rPr>
              <a:t> </a:t>
            </a:r>
            <a:r>
              <a:rPr lang="en-US" sz="6000" b="1" i="0" dirty="0" smtClean="0">
                <a:effectLst/>
                <a:latin typeface="inherit"/>
              </a:rPr>
              <a:t>DB</a:t>
            </a:r>
            <a:endParaRPr lang="en-IN" sz="6000" b="0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897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525" cy="6638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06777" y="4244453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75266" y="500872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6020" t="24223" r="13585" b="7470"/>
          <a:stretch/>
        </p:blipFill>
        <p:spPr>
          <a:xfrm>
            <a:off x="6772768" y="1620316"/>
            <a:ext cx="3708714" cy="45348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2767" y="1392072"/>
            <a:ext cx="3568777" cy="4708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75266" y="500872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40277" y="2296330"/>
            <a:ext cx="61083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Tools</a:t>
            </a:r>
            <a:r>
              <a:rPr lang="en-US" sz="6000" b="1" i="0" dirty="0" smtClean="0">
                <a:solidFill>
                  <a:srgbClr val="002060"/>
                </a:solidFill>
                <a:effectLst/>
                <a:latin typeface="inherit"/>
              </a:rPr>
              <a:t> </a:t>
            </a:r>
            <a:r>
              <a:rPr lang="en-US" sz="6000" b="1" i="0" dirty="0" smtClean="0">
                <a:effectLst/>
                <a:latin typeface="inherit"/>
              </a:rPr>
              <a:t>Collection</a:t>
            </a:r>
            <a:endParaRPr lang="en-IN" sz="6000" b="0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225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736" y="0"/>
            <a:ext cx="177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b="1" i="0" u="sng" dirty="0" smtClean="0">
                <a:solidFill>
                  <a:srgbClr val="C00000"/>
                </a:solidFill>
                <a:effectLst/>
                <a:latin typeface="inherit"/>
              </a:rPr>
              <a:t>Design </a:t>
            </a:r>
            <a:r>
              <a:rPr lang="en-US" sz="2000" b="1" i="0" u="sng" dirty="0" smtClean="0">
                <a:effectLst/>
                <a:latin typeface="inherit"/>
              </a:rPr>
              <a:t>Tools</a:t>
            </a:r>
            <a:endParaRPr lang="en-IN" sz="2000" b="0" i="0" u="sng" dirty="0">
              <a:effectLst/>
              <a:latin typeface="Montserra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2830" y="3472126"/>
            <a:ext cx="11982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3185" y="1635941"/>
            <a:ext cx="11084267" cy="1702541"/>
            <a:chOff x="83185" y="1635941"/>
            <a:chExt cx="11084267" cy="1702541"/>
          </a:xfrm>
        </p:grpSpPr>
        <p:sp>
          <p:nvSpPr>
            <p:cNvPr id="20" name="Rectangle 19"/>
            <p:cNvSpPr/>
            <p:nvPr/>
          </p:nvSpPr>
          <p:spPr>
            <a:xfrm>
              <a:off x="83185" y="1635941"/>
              <a:ext cx="20186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2000" b="1" i="0" u="sng" dirty="0" smtClean="0">
                  <a:solidFill>
                    <a:srgbClr val="C00000"/>
                  </a:solidFill>
                  <a:effectLst/>
                  <a:latin typeface="inherit"/>
                </a:rPr>
                <a:t>Behavior </a:t>
              </a:r>
              <a:r>
                <a:rPr lang="en-US" sz="2000" b="1" i="0" u="sng" dirty="0" smtClean="0">
                  <a:effectLst/>
                  <a:latin typeface="inherit"/>
                </a:rPr>
                <a:t>Tools</a:t>
              </a:r>
              <a:endParaRPr lang="en-IN" sz="2000" b="0" i="0" u="sng" dirty="0">
                <a:effectLst/>
                <a:latin typeface="Montserrat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024551" y="2183465"/>
              <a:ext cx="10142901" cy="1155017"/>
              <a:chOff x="1024551" y="2183465"/>
              <a:chExt cx="10142901" cy="115501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77950" y="2317973"/>
                <a:ext cx="1889502" cy="94475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0381" y="2363565"/>
                <a:ext cx="2183019" cy="873208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/>
              <a:srcRect l="49498" t="9737" r="23013" b="12316"/>
              <a:stretch/>
            </p:blipFill>
            <p:spPr>
              <a:xfrm>
                <a:off x="1024551" y="2207923"/>
                <a:ext cx="1104500" cy="102885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4"/>
              <a:srcRect l="16298" t="8733" r="51130" b="7589"/>
              <a:stretch/>
            </p:blipFill>
            <p:spPr>
              <a:xfrm>
                <a:off x="3476339" y="2183465"/>
                <a:ext cx="1368616" cy="1155017"/>
              </a:xfrm>
              <a:prstGeom prst="rect">
                <a:avLst/>
              </a:prstGeom>
            </p:spPr>
          </p:pic>
        </p:grpSp>
      </p:grpSp>
      <p:cxnSp>
        <p:nvCxnSpPr>
          <p:cNvPr id="33" name="Straight Connector 32"/>
          <p:cNvCxnSpPr/>
          <p:nvPr/>
        </p:nvCxnSpPr>
        <p:spPr>
          <a:xfrm>
            <a:off x="79012" y="1613881"/>
            <a:ext cx="11982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18110" y="5383266"/>
            <a:ext cx="8714775" cy="1432173"/>
            <a:chOff x="218110" y="5383266"/>
            <a:chExt cx="8714775" cy="1432173"/>
          </a:xfrm>
        </p:grpSpPr>
        <p:grpSp>
          <p:nvGrpSpPr>
            <p:cNvPr id="45" name="Group 44"/>
            <p:cNvGrpSpPr/>
            <p:nvPr/>
          </p:nvGrpSpPr>
          <p:grpSpPr>
            <a:xfrm>
              <a:off x="3259114" y="5783376"/>
              <a:ext cx="5673771" cy="1032063"/>
              <a:chOff x="3259114" y="5783376"/>
              <a:chExt cx="5673771" cy="1032063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5"/>
              <a:srcRect b="16169"/>
              <a:stretch/>
            </p:blipFill>
            <p:spPr>
              <a:xfrm>
                <a:off x="3259114" y="5848802"/>
                <a:ext cx="1266305" cy="827511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4533" y="5783376"/>
                <a:ext cx="1148352" cy="1032063"/>
              </a:xfrm>
              <a:prstGeom prst="rect">
                <a:avLst/>
              </a:prstGeom>
            </p:spPr>
          </p:pic>
        </p:grpSp>
        <p:sp>
          <p:nvSpPr>
            <p:cNvPr id="34" name="Rectangle 33"/>
            <p:cNvSpPr/>
            <p:nvPr/>
          </p:nvSpPr>
          <p:spPr>
            <a:xfrm>
              <a:off x="218110" y="5383266"/>
              <a:ext cx="13260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2000" b="1" i="0" u="sng" dirty="0" smtClean="0">
                  <a:solidFill>
                    <a:srgbClr val="C00000"/>
                  </a:solidFill>
                  <a:effectLst/>
                  <a:latin typeface="inherit"/>
                </a:rPr>
                <a:t>Database</a:t>
              </a:r>
              <a:endParaRPr lang="en-IN" sz="2000" b="0" i="0" u="sng" dirty="0">
                <a:effectLst/>
                <a:latin typeface="Montserrat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4631" y="5423755"/>
            <a:ext cx="11982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479503" y="369428"/>
            <a:ext cx="9248759" cy="1214619"/>
            <a:chOff x="1479503" y="369428"/>
            <a:chExt cx="9248759" cy="12146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7"/>
            <a:srcRect l="51493" t="10681" r="13246" b="2619"/>
            <a:stretch/>
          </p:blipFill>
          <p:spPr>
            <a:xfrm>
              <a:off x="6023735" y="477990"/>
              <a:ext cx="1222485" cy="110605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09957" y="677905"/>
              <a:ext cx="2018305" cy="681177"/>
            </a:xfrm>
            <a:prstGeom prst="rect">
              <a:avLst/>
            </a:prstGeom>
          </p:spPr>
        </p:pic>
        <p:pic>
          <p:nvPicPr>
            <p:cNvPr id="5146" name="Picture 26" descr="HTML5 logo using CSS3 - Catalin Red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4" r="20573"/>
            <a:stretch/>
          </p:blipFill>
          <p:spPr bwMode="auto">
            <a:xfrm>
              <a:off x="1479503" y="369428"/>
              <a:ext cx="830050" cy="1202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8" name="Picture 28" descr="CSS - Wikipedia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524" y="400111"/>
              <a:ext cx="802474" cy="113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76305" y="3233982"/>
            <a:ext cx="11317923" cy="2046215"/>
            <a:chOff x="76305" y="3233982"/>
            <a:chExt cx="11317923" cy="2046215"/>
          </a:xfrm>
        </p:grpSpPr>
        <p:sp>
          <p:nvSpPr>
            <p:cNvPr id="26" name="Rectangle 25"/>
            <p:cNvSpPr/>
            <p:nvPr/>
          </p:nvSpPr>
          <p:spPr>
            <a:xfrm>
              <a:off x="76305" y="3233982"/>
              <a:ext cx="22220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2000" b="1" i="0" u="sng" dirty="0" smtClean="0">
                  <a:solidFill>
                    <a:srgbClr val="C00000"/>
                  </a:solidFill>
                  <a:effectLst/>
                  <a:latin typeface="inherit"/>
                </a:rPr>
                <a:t>Server</a:t>
              </a:r>
              <a:r>
                <a:rPr lang="en-US" sz="3600" b="1" i="0" u="sng" dirty="0" smtClean="0">
                  <a:solidFill>
                    <a:srgbClr val="C00000"/>
                  </a:solidFill>
                  <a:effectLst/>
                  <a:latin typeface="inherit"/>
                </a:rPr>
                <a:t> </a:t>
              </a:r>
              <a:r>
                <a:rPr lang="en-US" sz="2000" b="1" i="0" u="sng" dirty="0" smtClean="0">
                  <a:effectLst/>
                  <a:latin typeface="inherit"/>
                </a:rPr>
                <a:t>Scripting</a:t>
              </a:r>
              <a:endParaRPr lang="en-IN" sz="3600" b="0" i="0" u="sng" dirty="0">
                <a:effectLst/>
                <a:latin typeface="Montserra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709882" y="4160859"/>
              <a:ext cx="7684346" cy="1119338"/>
              <a:chOff x="3709882" y="4160859"/>
              <a:chExt cx="7684346" cy="11193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11"/>
              <a:srcRect l="13140" t="17701" r="13590" b="13449"/>
              <a:stretch/>
            </p:blipFill>
            <p:spPr>
              <a:xfrm>
                <a:off x="6761395" y="4172026"/>
                <a:ext cx="1797033" cy="11081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12"/>
              <a:srcRect l="7577" t="30931" r="7296" b="32827"/>
              <a:stretch/>
            </p:blipFill>
            <p:spPr>
              <a:xfrm>
                <a:off x="3709882" y="4160859"/>
                <a:ext cx="2253740" cy="95951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56201" y="4172026"/>
                <a:ext cx="2038027" cy="1098936"/>
              </a:xfrm>
              <a:prstGeom prst="rect">
                <a:avLst/>
              </a:prstGeom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7773" y="4010346"/>
              <a:ext cx="2114336" cy="1110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5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736" y="0"/>
            <a:ext cx="177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b="1" i="0" u="sng" dirty="0" smtClean="0">
                <a:solidFill>
                  <a:srgbClr val="C00000"/>
                </a:solidFill>
                <a:effectLst/>
                <a:latin typeface="inherit"/>
              </a:rPr>
              <a:t>Design </a:t>
            </a:r>
            <a:r>
              <a:rPr lang="en-US" sz="2000" b="1" i="0" u="sng" dirty="0" smtClean="0">
                <a:effectLst/>
                <a:latin typeface="inherit"/>
              </a:rPr>
              <a:t>Tools</a:t>
            </a:r>
            <a:endParaRPr lang="en-IN" sz="2000" b="0" i="0" u="sng" dirty="0">
              <a:effectLst/>
              <a:latin typeface="Montserra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2830" y="3472126"/>
            <a:ext cx="11982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185" y="1635941"/>
            <a:ext cx="2018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b="1" i="0" u="sng" dirty="0" smtClean="0">
                <a:solidFill>
                  <a:srgbClr val="C00000"/>
                </a:solidFill>
                <a:effectLst/>
                <a:latin typeface="inherit"/>
              </a:rPr>
              <a:t>Behavior </a:t>
            </a:r>
            <a:r>
              <a:rPr lang="en-US" sz="2000" b="1" i="0" u="sng" dirty="0" smtClean="0">
                <a:effectLst/>
                <a:latin typeface="inherit"/>
              </a:rPr>
              <a:t>Tools</a:t>
            </a:r>
            <a:endParaRPr lang="en-IN" sz="2000" b="0" i="0" u="sng" dirty="0">
              <a:effectLst/>
              <a:latin typeface="Montserra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50" y="2317973"/>
            <a:ext cx="1889502" cy="944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81" y="2363565"/>
            <a:ext cx="2183019" cy="8732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49498" t="9737" r="23013" b="12316"/>
          <a:stretch/>
        </p:blipFill>
        <p:spPr>
          <a:xfrm>
            <a:off x="1024551" y="2207923"/>
            <a:ext cx="1104500" cy="10288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16298" t="8733" r="51130" b="7589"/>
          <a:stretch/>
        </p:blipFill>
        <p:spPr>
          <a:xfrm>
            <a:off x="3476339" y="2183465"/>
            <a:ext cx="1368616" cy="115501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9012" y="1613881"/>
            <a:ext cx="11982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/>
          <a:srcRect b="16169"/>
          <a:stretch/>
        </p:blipFill>
        <p:spPr>
          <a:xfrm>
            <a:off x="3259114" y="5848802"/>
            <a:ext cx="1266305" cy="8275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533" y="5783376"/>
            <a:ext cx="1148352" cy="10320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8110" y="5383266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b="1" i="0" u="sng" dirty="0" smtClean="0">
                <a:solidFill>
                  <a:srgbClr val="C00000"/>
                </a:solidFill>
                <a:effectLst/>
                <a:latin typeface="inherit"/>
              </a:rPr>
              <a:t>Database</a:t>
            </a:r>
            <a:endParaRPr lang="en-IN" sz="2000" b="0" i="0" u="sng" dirty="0">
              <a:effectLst/>
              <a:latin typeface="Montserra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4631" y="5423755"/>
            <a:ext cx="11982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51493" t="10681" r="13246" b="2619"/>
          <a:stretch/>
        </p:blipFill>
        <p:spPr>
          <a:xfrm>
            <a:off x="6023735" y="477990"/>
            <a:ext cx="1222485" cy="1106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09957" y="677905"/>
            <a:ext cx="2018305" cy="681177"/>
          </a:xfrm>
          <a:prstGeom prst="rect">
            <a:avLst/>
          </a:prstGeom>
        </p:spPr>
      </p:pic>
      <p:pic>
        <p:nvPicPr>
          <p:cNvPr id="5146" name="Picture 26" descr="HTML5 logo using CSS3 - Catalin Red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4" r="20573"/>
          <a:stretch/>
        </p:blipFill>
        <p:spPr bwMode="auto">
          <a:xfrm>
            <a:off x="1479503" y="369428"/>
            <a:ext cx="830050" cy="12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CSS - Wikipedi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4" y="400111"/>
            <a:ext cx="802474" cy="113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6305" y="3233982"/>
            <a:ext cx="2222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b="1" i="0" u="sng" dirty="0" smtClean="0">
                <a:solidFill>
                  <a:srgbClr val="C00000"/>
                </a:solidFill>
                <a:effectLst/>
                <a:latin typeface="inherit"/>
              </a:rPr>
              <a:t>Server</a:t>
            </a:r>
            <a:r>
              <a:rPr lang="en-US" sz="3600" b="1" i="0" u="sng" dirty="0" smtClean="0">
                <a:solidFill>
                  <a:srgbClr val="C00000"/>
                </a:solidFill>
                <a:effectLst/>
                <a:latin typeface="inherit"/>
              </a:rPr>
              <a:t> </a:t>
            </a:r>
            <a:r>
              <a:rPr lang="en-US" sz="2000" b="1" i="0" u="sng" dirty="0" smtClean="0">
                <a:effectLst/>
                <a:latin typeface="inherit"/>
              </a:rPr>
              <a:t>Scripting</a:t>
            </a:r>
            <a:endParaRPr lang="en-IN" sz="3600" b="0" i="0" u="sng" dirty="0">
              <a:effectLst/>
              <a:latin typeface="Montserra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1"/>
          <a:srcRect l="13140" t="17701" r="13590" b="13449"/>
          <a:stretch/>
        </p:blipFill>
        <p:spPr>
          <a:xfrm>
            <a:off x="6761395" y="4172026"/>
            <a:ext cx="1797033" cy="11081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2"/>
          <a:srcRect l="7577" t="30931" r="7296" b="32827"/>
          <a:stretch/>
        </p:blipFill>
        <p:spPr>
          <a:xfrm>
            <a:off x="3709882" y="4160859"/>
            <a:ext cx="2253740" cy="95951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6201" y="4172026"/>
            <a:ext cx="2038027" cy="10989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7773" y="4010346"/>
            <a:ext cx="2114336" cy="11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10877" y="2888945"/>
            <a:ext cx="9956327" cy="1600437"/>
            <a:chOff x="2794818" y="2855895"/>
            <a:chExt cx="9361587" cy="1600437"/>
          </a:xfrm>
        </p:grpSpPr>
        <p:grpSp>
          <p:nvGrpSpPr>
            <p:cNvPr id="3" name="Group 2"/>
            <p:cNvGrpSpPr/>
            <p:nvPr/>
          </p:nvGrpSpPr>
          <p:grpSpPr>
            <a:xfrm>
              <a:off x="2794818" y="2855895"/>
              <a:ext cx="9361587" cy="1037696"/>
              <a:chOff x="2794818" y="2855895"/>
              <a:chExt cx="9361587" cy="103769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794818" y="2855895"/>
                <a:ext cx="466125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/>
                <a:r>
                  <a:rPr lang="en-US" sz="6000" b="1" i="0" dirty="0" smtClean="0">
                    <a:solidFill>
                      <a:srgbClr val="C00000"/>
                    </a:solidFill>
                    <a:effectLst/>
                    <a:latin typeface="inherit"/>
                  </a:rPr>
                  <a:t>FULLSTACK </a:t>
                </a:r>
                <a:endParaRPr lang="en-IN" sz="6000" b="0" i="0" dirty="0">
                  <a:solidFill>
                    <a:srgbClr val="00B050"/>
                  </a:solidFill>
                  <a:effectLst/>
                  <a:latin typeface="Montserrat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587755" y="2877928"/>
                <a:ext cx="55686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base"/>
                <a:r>
                  <a:rPr lang="en-US" sz="6000" b="1" i="0" dirty="0" smtClean="0">
                    <a:solidFill>
                      <a:srgbClr val="000000"/>
                    </a:solidFill>
                    <a:effectLst/>
                    <a:latin typeface="inherit"/>
                  </a:rPr>
                  <a:t>Development</a:t>
                </a:r>
                <a:endParaRPr lang="en-IN" sz="6000" b="0" i="0" dirty="0">
                  <a:solidFill>
                    <a:srgbClr val="00B050"/>
                  </a:solidFill>
                  <a:effectLst/>
                  <a:latin typeface="Montserrat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689498" y="3871557"/>
              <a:ext cx="65573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Design + Behavior + Server Logic + Database</a:t>
              </a:r>
              <a:endParaRPr lang="en-IN" sz="32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5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0789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434370" y="2296330"/>
            <a:ext cx="33201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6000" b="1" i="0" dirty="0" smtClean="0">
                <a:solidFill>
                  <a:srgbClr val="002060"/>
                </a:solidFill>
                <a:effectLst/>
                <a:latin typeface="inherit"/>
              </a:rPr>
              <a:t>D</a:t>
            </a:r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es</a:t>
            </a:r>
            <a:r>
              <a:rPr lang="en-US" sz="8800" b="1" dirty="0" smtClean="0">
                <a:solidFill>
                  <a:srgbClr val="00B050"/>
                </a:solidFill>
                <a:effectLst/>
                <a:latin typeface="inherit"/>
              </a:rPr>
              <a:t>i</a:t>
            </a:r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g</a:t>
            </a:r>
            <a:r>
              <a:rPr lang="en-US" sz="6000" b="1" i="0" dirty="0" smtClean="0">
                <a:solidFill>
                  <a:srgbClr val="7030A0"/>
                </a:solidFill>
                <a:effectLst/>
                <a:latin typeface="inherit"/>
              </a:rPr>
              <a:t>n</a:t>
            </a:r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?</a:t>
            </a:r>
            <a:endParaRPr lang="en-IN" sz="6000" b="0" i="0" dirty="0">
              <a:solidFill>
                <a:srgbClr val="00B050"/>
              </a:solidFill>
              <a:effectLst/>
              <a:latin typeface="Montserra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2941" y="3620052"/>
            <a:ext cx="771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Using HTML/Framework Components to Design the Visual Appearance</a:t>
            </a:r>
            <a:endParaRPr lang="en-IN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298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2" y="0"/>
            <a:ext cx="385762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85904" y="98263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494641" y="2637528"/>
            <a:ext cx="33906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6000" b="1" i="0" dirty="0" err="1" smtClean="0">
                <a:solidFill>
                  <a:srgbClr val="C00000"/>
                </a:solidFill>
                <a:effectLst/>
                <a:latin typeface="inherit"/>
              </a:rPr>
              <a:t>eha</a:t>
            </a:r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 </a:t>
            </a:r>
            <a:r>
              <a:rPr lang="en-US" sz="6000" b="1" i="0" dirty="0" err="1" smtClean="0">
                <a:solidFill>
                  <a:srgbClr val="C00000"/>
                </a:solidFill>
                <a:effectLst/>
                <a:latin typeface="inherit"/>
              </a:rPr>
              <a:t>vo</a:t>
            </a:r>
            <a:r>
              <a:rPr lang="en-US" sz="6000" b="1" i="0" dirty="0" err="1" smtClean="0">
                <a:solidFill>
                  <a:srgbClr val="7030A0"/>
                </a:solidFill>
                <a:effectLst/>
                <a:latin typeface="inherit"/>
              </a:rPr>
              <a:t>r</a:t>
            </a:r>
            <a:r>
              <a:rPr lang="en-US" sz="6000" b="1" i="0" dirty="0" smtClean="0">
                <a:solidFill>
                  <a:srgbClr val="C00000"/>
                </a:solidFill>
                <a:effectLst/>
                <a:latin typeface="inherit"/>
              </a:rPr>
              <a:t>?</a:t>
            </a:r>
            <a:endParaRPr lang="en-IN" sz="6000" b="0" i="0" dirty="0">
              <a:solidFill>
                <a:srgbClr val="00B050"/>
              </a:solidFill>
              <a:effectLst/>
              <a:latin typeface="Montserra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6890" y="2002378"/>
            <a:ext cx="93647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err="1" smtClean="0">
                <a:solidFill>
                  <a:srgbClr val="00B050"/>
                </a:solidFill>
                <a:effectLst/>
                <a:latin typeface="inherit"/>
              </a:rPr>
              <a:t>i</a:t>
            </a:r>
            <a:r>
              <a:rPr lang="en-US" sz="11500" b="1" dirty="0" smtClean="0">
                <a:solidFill>
                  <a:srgbClr val="00B050"/>
                </a:solidFill>
                <a:effectLst/>
                <a:latin typeface="inherit"/>
              </a:rPr>
              <a:t> </a:t>
            </a:r>
            <a:endParaRPr lang="en-IN" sz="11500" dirty="0"/>
          </a:p>
        </p:txBody>
      </p:sp>
      <p:sp>
        <p:nvSpPr>
          <p:cNvPr id="7" name="Rectangle 6"/>
          <p:cNvSpPr/>
          <p:nvPr/>
        </p:nvSpPr>
        <p:spPr>
          <a:xfrm>
            <a:off x="3978616" y="2675505"/>
            <a:ext cx="7409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i="0" dirty="0" smtClean="0">
                <a:solidFill>
                  <a:srgbClr val="002060"/>
                </a:solidFill>
                <a:effectLst/>
                <a:latin typeface="inherit"/>
              </a:rPr>
              <a:t>B</a:t>
            </a:r>
            <a:endParaRPr lang="en-IN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2138303" y="3565461"/>
            <a:ext cx="771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Handling User Interactions with the Design</a:t>
            </a:r>
            <a:endParaRPr lang="en-IN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97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2" y="0"/>
            <a:ext cx="385762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85904" y="98263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2" y="0"/>
            <a:ext cx="385762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85904" y="98263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2" y="0"/>
            <a:ext cx="385762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85904" y="98263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2" y="0"/>
            <a:ext cx="385762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85904" y="982638"/>
            <a:ext cx="1009934" cy="36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70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Andalus</vt:lpstr>
      <vt:lpstr>Arabic Typesetting</vt:lpstr>
      <vt:lpstr>Arial</vt:lpstr>
      <vt:lpstr>Calibri</vt:lpstr>
      <vt:lpstr>Calibri Light</vt:lpstr>
      <vt:lpstr>inherit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IFANDFOR</dc:creator>
  <cp:lastModifiedBy>IFANDFOR</cp:lastModifiedBy>
  <cp:revision>9</cp:revision>
  <dcterms:created xsi:type="dcterms:W3CDTF">2021-07-01T09:38:19Z</dcterms:created>
  <dcterms:modified xsi:type="dcterms:W3CDTF">2023-05-13T09:36:23Z</dcterms:modified>
</cp:coreProperties>
</file>