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PT Sans Narrow"/>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C3C237D-827D-4711-B519-B4ED03873B75}">
  <a:tblStyle styleId="{0C3C237D-827D-4711-B519-B4ED03873B75}"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PTSansNarrow-bold.fntdata"/><Relationship Id="rId12" Type="http://schemas.openxmlformats.org/officeDocument/2006/relationships/slide" Target="slides/slide6.xml"/><Relationship Id="rId34" Type="http://schemas.openxmlformats.org/officeDocument/2006/relationships/font" Target="fonts/PTSansNarrow-regular.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73dfb35db0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3dfb35db0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73dfb35db0_8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3dfb35db0_8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73ff90025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3ff90025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73ff90025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3ff90025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73ff90025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3ff90025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3d3b32ad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3d3b32ad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3d3b32ada_3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73d3b32ada_3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3d3b32ad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3d3b32ad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3d3b32a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3d3b32a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3d3b32ad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3d3b32ad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3d3b32ada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3d3b32ada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3d3b32ada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3d3b32ada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3d3b32ada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3d3b32ada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73d3b32ada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d3b32ada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73d3b32ada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73d3b32ada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73d3b32ada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d3b32ada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73d3b32ada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3d3b32ada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3d3b32ada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3d3b32ada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3d3b32ada_3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3d3b32ada_3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3d3b32ada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d3b32ada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3d3b32ada_3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3d3b32ada_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3d3b32ada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3d3b32ada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3d3b32ada_3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3d3b32ada_3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3d51336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3d51336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3dfb35db0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3dfb35db0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3d51336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3d51336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Medi Co.</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Group 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 </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38000"/>
              </a:lnSpc>
              <a:spcBef>
                <a:spcPts val="1200"/>
              </a:spcBef>
              <a:spcAft>
                <a:spcPts val="0"/>
              </a:spcAft>
              <a:buNone/>
            </a:pPr>
            <a:r>
              <a:rPr b="1" lang="en" sz="1200">
                <a:solidFill>
                  <a:srgbClr val="000000"/>
                </a:solidFill>
                <a:latin typeface="Arial"/>
                <a:ea typeface="Arial"/>
                <a:cs typeface="Arial"/>
                <a:sym typeface="Arial"/>
              </a:rPr>
              <a:t>1.2.3.  Security</a:t>
            </a:r>
            <a:endParaRPr b="1" sz="1200">
              <a:solidFill>
                <a:srgbClr val="000000"/>
              </a:solidFill>
              <a:latin typeface="Arial"/>
              <a:ea typeface="Arial"/>
              <a:cs typeface="Arial"/>
              <a:sym typeface="Arial"/>
            </a:endParaRPr>
          </a:p>
          <a:p>
            <a:pPr indent="0" lvl="0" marL="457200" rtl="0" algn="l">
              <a:lnSpc>
                <a:spcPct val="138000"/>
              </a:lnSpc>
              <a:spcBef>
                <a:spcPts val="1200"/>
              </a:spcBef>
              <a:spcAft>
                <a:spcPts val="0"/>
              </a:spcAft>
              <a:buNone/>
            </a:pPr>
            <a:r>
              <a:rPr b="1" lang="en" sz="1200">
                <a:solidFill>
                  <a:srgbClr val="000000"/>
                </a:solidFill>
                <a:latin typeface="Arial"/>
                <a:ea typeface="Arial"/>
                <a:cs typeface="Arial"/>
                <a:sym typeface="Arial"/>
              </a:rPr>
              <a:t>1.2.3.1.    </a:t>
            </a:r>
            <a:r>
              <a:rPr lang="en" sz="1200">
                <a:solidFill>
                  <a:srgbClr val="000000"/>
                </a:solidFill>
                <a:latin typeface="Arial"/>
                <a:ea typeface="Arial"/>
                <a:cs typeface="Arial"/>
                <a:sym typeface="Arial"/>
              </a:rPr>
              <a:t>The system will utilize the industry standard of 256 bits Advanced Encryption Standard (AES), while accessing data from hospitals database server to ensure data safety.</a:t>
            </a:r>
            <a:endParaRPr sz="1200">
              <a:solidFill>
                <a:srgbClr val="000000"/>
              </a:solidFill>
              <a:latin typeface="Arial"/>
              <a:ea typeface="Arial"/>
              <a:cs typeface="Arial"/>
              <a:sym typeface="Arial"/>
            </a:endParaRPr>
          </a:p>
          <a:p>
            <a:pPr indent="457200" lvl="0" marL="0" rtl="0" algn="l">
              <a:lnSpc>
                <a:spcPct val="138000"/>
              </a:lnSpc>
              <a:spcBef>
                <a:spcPts val="1200"/>
              </a:spcBef>
              <a:spcAft>
                <a:spcPts val="0"/>
              </a:spcAft>
              <a:buNone/>
            </a:pPr>
            <a:r>
              <a:rPr b="1" lang="en" sz="1200">
                <a:solidFill>
                  <a:srgbClr val="000000"/>
                </a:solidFill>
                <a:latin typeface="Arial"/>
                <a:ea typeface="Arial"/>
                <a:cs typeface="Arial"/>
                <a:sym typeface="Arial"/>
              </a:rPr>
              <a:t>1.2.3.2.  </a:t>
            </a:r>
            <a:r>
              <a:rPr lang="en" sz="1200">
                <a:solidFill>
                  <a:srgbClr val="000000"/>
                </a:solidFill>
                <a:latin typeface="Arial"/>
                <a:ea typeface="Arial"/>
                <a:cs typeface="Arial"/>
                <a:sym typeface="Arial"/>
              </a:rPr>
              <a:t>  The system also supports automatic logout after 30 second of inactivity.</a:t>
            </a:r>
            <a:endParaRPr sz="1200">
              <a:solidFill>
                <a:srgbClr val="000000"/>
              </a:solidFill>
              <a:latin typeface="Arial"/>
              <a:ea typeface="Arial"/>
              <a:cs typeface="Arial"/>
              <a:sym typeface="Arial"/>
            </a:endParaRPr>
          </a:p>
          <a:p>
            <a:pPr indent="0" lvl="0" marL="0" rtl="0" algn="l">
              <a:lnSpc>
                <a:spcPct val="138000"/>
              </a:lnSpc>
              <a:spcBef>
                <a:spcPts val="1200"/>
              </a:spcBef>
              <a:spcAft>
                <a:spcPts val="0"/>
              </a:spcAft>
              <a:buNone/>
            </a:pPr>
            <a:r>
              <a:rPr b="1" lang="en" sz="1200">
                <a:solidFill>
                  <a:srgbClr val="000000"/>
                </a:solidFill>
                <a:latin typeface="Arial"/>
                <a:ea typeface="Arial"/>
                <a:cs typeface="Arial"/>
                <a:sym typeface="Arial"/>
              </a:rPr>
              <a:t>1.2.4.  Performance</a:t>
            </a:r>
            <a:endParaRPr b="1" sz="1200">
              <a:solidFill>
                <a:srgbClr val="000000"/>
              </a:solidFill>
              <a:latin typeface="Arial"/>
              <a:ea typeface="Arial"/>
              <a:cs typeface="Arial"/>
              <a:sym typeface="Arial"/>
            </a:endParaRPr>
          </a:p>
          <a:p>
            <a:pPr indent="0" lvl="0" marL="457200" rtl="0" algn="l">
              <a:lnSpc>
                <a:spcPct val="138000"/>
              </a:lnSpc>
              <a:spcBef>
                <a:spcPts val="1200"/>
              </a:spcBef>
              <a:spcAft>
                <a:spcPts val="0"/>
              </a:spcAft>
              <a:buNone/>
            </a:pPr>
            <a:r>
              <a:rPr b="1" lang="en" sz="1200">
                <a:solidFill>
                  <a:srgbClr val="000000"/>
                </a:solidFill>
                <a:latin typeface="Arial"/>
                <a:ea typeface="Arial"/>
                <a:cs typeface="Arial"/>
                <a:sym typeface="Arial"/>
              </a:rPr>
              <a:t>1.2.4.1.</a:t>
            </a:r>
            <a:r>
              <a:rPr lang="en" sz="1200">
                <a:solidFill>
                  <a:srgbClr val="000000"/>
                </a:solidFill>
                <a:latin typeface="Arial"/>
                <a:ea typeface="Arial"/>
                <a:cs typeface="Arial"/>
                <a:sym typeface="Arial"/>
              </a:rPr>
              <a:t>  The system would be able to perform the entire task from, logging in to the system to dispensing of the correct medicinal dosage, well under 3 minutes.</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457200" lvl="0" marL="0" rtl="0" algn="l">
              <a:lnSpc>
                <a:spcPct val="138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b="1" sz="12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2415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 Modelling Functional Requirements</a:t>
            </a:r>
            <a:endParaRPr/>
          </a:p>
          <a:p>
            <a:pPr indent="0" lvl="0" marL="0" rtl="0" algn="l">
              <a:spcBef>
                <a:spcPts val="0"/>
              </a:spcBef>
              <a:spcAft>
                <a:spcPts val="0"/>
              </a:spcAft>
              <a:buNone/>
            </a:pPr>
            <a:r>
              <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8" name="Google Shape;128;p23"/>
          <p:cNvPicPr preferRelativeResize="0"/>
          <p:nvPr/>
        </p:nvPicPr>
        <p:blipFill rotWithShape="1">
          <a:blip r:embed="rId3">
            <a:alphaModFix/>
          </a:blip>
          <a:srcRect b="2322" l="620" r="22762" t="1320"/>
          <a:stretch/>
        </p:blipFill>
        <p:spPr>
          <a:xfrm>
            <a:off x="1709100" y="1134075"/>
            <a:ext cx="5488750" cy="389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5" name="Google Shape;135;p24"/>
          <p:cNvPicPr preferRelativeResize="0"/>
          <p:nvPr/>
        </p:nvPicPr>
        <p:blipFill rotWithShape="1">
          <a:blip r:embed="rId3">
            <a:alphaModFix/>
          </a:blip>
          <a:srcRect b="0" l="0" r="30647" t="0"/>
          <a:stretch/>
        </p:blipFill>
        <p:spPr>
          <a:xfrm>
            <a:off x="2318925" y="-55650"/>
            <a:ext cx="4039700" cy="507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2" name="Google Shape;142;p25"/>
          <p:cNvPicPr preferRelativeResize="0"/>
          <p:nvPr/>
        </p:nvPicPr>
        <p:blipFill rotWithShape="1">
          <a:blip r:embed="rId3">
            <a:alphaModFix/>
          </a:blip>
          <a:srcRect b="0" l="0" r="48237" t="0"/>
          <a:stretch/>
        </p:blipFill>
        <p:spPr>
          <a:xfrm>
            <a:off x="1532550" y="0"/>
            <a:ext cx="5737501" cy="50412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9" name="Google Shape;149;p26"/>
          <p:cNvPicPr preferRelativeResize="0"/>
          <p:nvPr/>
        </p:nvPicPr>
        <p:blipFill rotWithShape="1">
          <a:blip r:embed="rId3">
            <a:alphaModFix/>
          </a:blip>
          <a:srcRect b="0" l="0" r="27420" t="0"/>
          <a:stretch/>
        </p:blipFill>
        <p:spPr>
          <a:xfrm>
            <a:off x="1989925" y="100600"/>
            <a:ext cx="4124650" cy="494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27810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Temporal &amp; State Events</a:t>
            </a:r>
            <a:endParaRPr/>
          </a:p>
        </p:txBody>
      </p:sp>
      <p:sp>
        <p:nvSpPr>
          <p:cNvPr id="155" name="Google Shape;155;p27"/>
          <p:cNvSpPr txBox="1"/>
          <p:nvPr>
            <p:ph idx="1" type="body"/>
          </p:nvPr>
        </p:nvSpPr>
        <p:spPr>
          <a:xfrm>
            <a:off x="311700" y="1239025"/>
            <a:ext cx="8520600" cy="36129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Temporal Event</a:t>
            </a:r>
            <a:endParaRPr/>
          </a:p>
          <a:p>
            <a:pPr indent="-342900" lvl="0" marL="457200" rtl="0" algn="l">
              <a:spcBef>
                <a:spcPts val="0"/>
              </a:spcBef>
              <a:spcAft>
                <a:spcPts val="0"/>
              </a:spcAft>
              <a:buSzPts val="1800"/>
              <a:buChar char="-"/>
            </a:pPr>
            <a:r>
              <a:rPr lang="en"/>
              <a:t>User logged out of system after 10 minutes of inactivity</a:t>
            </a:r>
            <a:endParaRPr/>
          </a:p>
          <a:p>
            <a:pPr indent="-342900" lvl="0" marL="457200" rtl="0" algn="l">
              <a:spcBef>
                <a:spcPts val="0"/>
              </a:spcBef>
              <a:spcAft>
                <a:spcPts val="0"/>
              </a:spcAft>
              <a:buSzPts val="1800"/>
              <a:buChar char="-"/>
            </a:pPr>
            <a:r>
              <a:rPr lang="en"/>
              <a:t>System generates a monthly inventory report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State Event</a:t>
            </a:r>
            <a:endParaRPr/>
          </a:p>
          <a:p>
            <a:pPr indent="-342900" lvl="0" marL="457200" rtl="0" algn="l">
              <a:spcBef>
                <a:spcPts val="0"/>
              </a:spcBef>
              <a:spcAft>
                <a:spcPts val="0"/>
              </a:spcAft>
              <a:buSzPts val="1800"/>
              <a:buChar char="-"/>
            </a:pPr>
            <a:r>
              <a:rPr lang="en"/>
              <a:t>Medication inventory has run low or out completely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29927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External Events</a:t>
            </a:r>
            <a:endParaRPr/>
          </a:p>
        </p:txBody>
      </p:sp>
      <p:sp>
        <p:nvSpPr>
          <p:cNvPr id="161" name="Google Shape;161;p28"/>
          <p:cNvSpPr txBox="1"/>
          <p:nvPr>
            <p:ph idx="1" type="body"/>
          </p:nvPr>
        </p:nvSpPr>
        <p:spPr>
          <a:xfrm>
            <a:off x="311700" y="1361200"/>
            <a:ext cx="8520600" cy="3207900"/>
          </a:xfrm>
          <a:prstGeom prst="rect">
            <a:avLst/>
          </a:prstGeom>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Medical Professional wants to log into the dispenser system</a:t>
            </a:r>
            <a:endParaRPr/>
          </a:p>
          <a:p>
            <a:pPr indent="-342900" lvl="0" marL="457200" rtl="0" algn="l">
              <a:spcBef>
                <a:spcPts val="0"/>
              </a:spcBef>
              <a:spcAft>
                <a:spcPts val="0"/>
              </a:spcAft>
              <a:buSzPts val="1800"/>
              <a:buChar char="-"/>
            </a:pPr>
            <a:r>
              <a:rPr lang="en"/>
              <a:t>Medical Supplier puts system into Service Mode</a:t>
            </a:r>
            <a:endParaRPr/>
          </a:p>
          <a:p>
            <a:pPr indent="-342900" lvl="0" marL="457200" rtl="0" algn="l">
              <a:spcBef>
                <a:spcPts val="0"/>
              </a:spcBef>
              <a:spcAft>
                <a:spcPts val="0"/>
              </a:spcAft>
              <a:buSzPts val="1800"/>
              <a:buChar char="-"/>
            </a:pPr>
            <a:r>
              <a:rPr lang="en"/>
              <a:t>Medical Professional acquires medicine from the dispenser</a:t>
            </a:r>
            <a:endParaRPr/>
          </a:p>
          <a:p>
            <a:pPr indent="-342900" lvl="0" marL="457200" rtl="0" algn="l">
              <a:spcBef>
                <a:spcPts val="0"/>
              </a:spcBef>
              <a:spcAft>
                <a:spcPts val="0"/>
              </a:spcAft>
              <a:buSzPts val="1800"/>
              <a:buChar char="-"/>
            </a:pPr>
            <a:r>
              <a:rPr lang="en"/>
              <a:t>Medical Professional registers a new patient</a:t>
            </a:r>
            <a:endParaRPr/>
          </a:p>
          <a:p>
            <a:pPr indent="-342900" lvl="0" marL="457200" rtl="0" algn="l">
              <a:spcBef>
                <a:spcPts val="0"/>
              </a:spcBef>
              <a:spcAft>
                <a:spcPts val="0"/>
              </a:spcAft>
              <a:buSzPts val="1800"/>
              <a:buChar char="-"/>
            </a:pPr>
            <a:r>
              <a:rPr lang="en"/>
              <a:t>Medical Supplier restocks medication inventory</a:t>
            </a:r>
            <a:endParaRPr/>
          </a:p>
          <a:p>
            <a:pPr indent="-342900" lvl="0" marL="457200" rtl="0" algn="l">
              <a:spcBef>
                <a:spcPts val="0"/>
              </a:spcBef>
              <a:spcAft>
                <a:spcPts val="0"/>
              </a:spcAft>
              <a:buSzPts val="1800"/>
              <a:buChar char="-"/>
            </a:pPr>
            <a:r>
              <a:rPr lang="en"/>
              <a:t>Medical Professional checks inventory levels of the dispenser</a:t>
            </a:r>
            <a:endParaRPr/>
          </a:p>
          <a:p>
            <a:pPr indent="-342900" lvl="0" marL="457200" rtl="0" algn="l">
              <a:spcBef>
                <a:spcPts val="0"/>
              </a:spcBef>
              <a:spcAft>
                <a:spcPts val="0"/>
              </a:spcAft>
              <a:buSzPts val="1800"/>
              <a:buChar char="-"/>
            </a:pPr>
            <a:r>
              <a:rPr lang="en"/>
              <a:t>Medical Professional submits order for more medication</a:t>
            </a:r>
            <a:endParaRPr/>
          </a:p>
          <a:p>
            <a:pPr indent="-342900" lvl="0" marL="457200" rtl="0" algn="l">
              <a:spcBef>
                <a:spcPts val="0"/>
              </a:spcBef>
              <a:spcAft>
                <a:spcPts val="0"/>
              </a:spcAft>
              <a:buSzPts val="1800"/>
              <a:buChar char="-"/>
            </a:pPr>
            <a:r>
              <a:rPr lang="en"/>
              <a:t>Medical Professional changes patient’s information</a:t>
            </a:r>
            <a:endParaRPr/>
          </a:p>
          <a:p>
            <a:pPr indent="-342900" lvl="0" marL="457200" rtl="0" algn="l">
              <a:spcBef>
                <a:spcPts val="0"/>
              </a:spcBef>
              <a:spcAft>
                <a:spcPts val="0"/>
              </a:spcAft>
              <a:buSzPts val="1800"/>
              <a:buChar char="-"/>
            </a:pPr>
            <a:r>
              <a:rPr lang="en"/>
              <a:t>Patient provides information to Medical Professionals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29"/>
          <p:cNvPicPr preferRelativeResize="0"/>
          <p:nvPr/>
        </p:nvPicPr>
        <p:blipFill>
          <a:blip r:embed="rId3">
            <a:alphaModFix/>
          </a:blip>
          <a:stretch>
            <a:fillRect/>
          </a:stretch>
        </p:blipFill>
        <p:spPr>
          <a:xfrm>
            <a:off x="726138" y="0"/>
            <a:ext cx="7691724" cy="5037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 Use Cases</a:t>
            </a:r>
            <a:endParaRPr/>
          </a:p>
        </p:txBody>
      </p:sp>
      <p:graphicFrame>
        <p:nvGraphicFramePr>
          <p:cNvPr id="172" name="Google Shape;172;p30"/>
          <p:cNvGraphicFramePr/>
          <p:nvPr/>
        </p:nvGraphicFramePr>
        <p:xfrm>
          <a:off x="1700488" y="707400"/>
          <a:ext cx="3000000" cy="3000000"/>
        </p:xfrm>
        <a:graphic>
          <a:graphicData uri="http://schemas.openxmlformats.org/drawingml/2006/table">
            <a:tbl>
              <a:tblPr>
                <a:noFill/>
                <a:tableStyleId>{0C3C237D-827D-4711-B519-B4ED03873B75}</a:tableStyleId>
              </a:tblPr>
              <a:tblGrid>
                <a:gridCol w="1249375"/>
                <a:gridCol w="4493650"/>
              </a:tblGrid>
              <a:tr h="318125">
                <a:tc>
                  <a:txBody>
                    <a:bodyPr/>
                    <a:lstStyle/>
                    <a:p>
                      <a:pPr indent="0" lvl="0" marL="0" rtl="0" algn="l">
                        <a:spcBef>
                          <a:spcPts val="0"/>
                        </a:spcBef>
                        <a:spcAft>
                          <a:spcPts val="0"/>
                        </a:spcAft>
                        <a:buNone/>
                      </a:pPr>
                      <a:r>
                        <a:rPr lang="en" sz="1100"/>
                        <a:t>Use Case Name:</a:t>
                      </a:r>
                      <a:endParaRPr sz="1100"/>
                    </a:p>
                  </a:txBody>
                  <a:tcPr marT="63500" marB="63500" marR="63500" marL="63500"/>
                </a:tc>
                <a:tc>
                  <a:txBody>
                    <a:bodyPr/>
                    <a:lstStyle/>
                    <a:p>
                      <a:pPr indent="0" lvl="0" marL="0" rtl="0" algn="l">
                        <a:spcBef>
                          <a:spcPts val="0"/>
                        </a:spcBef>
                        <a:spcAft>
                          <a:spcPts val="0"/>
                        </a:spcAft>
                        <a:buNone/>
                      </a:pPr>
                      <a:r>
                        <a:rPr lang="en" sz="1100"/>
                        <a:t>Acquire medicine </a:t>
                      </a:r>
                      <a:endParaRPr sz="1100"/>
                    </a:p>
                  </a:txBody>
                  <a:tcPr marT="63500" marB="63500" marR="63500" marL="63500"/>
                </a:tc>
              </a:tr>
              <a:tr h="318125">
                <a:tc>
                  <a:txBody>
                    <a:bodyPr/>
                    <a:lstStyle/>
                    <a:p>
                      <a:pPr indent="0" lvl="0" marL="0" rtl="0" algn="l">
                        <a:spcBef>
                          <a:spcPts val="0"/>
                        </a:spcBef>
                        <a:spcAft>
                          <a:spcPts val="0"/>
                        </a:spcAft>
                        <a:buNone/>
                      </a:pPr>
                      <a:r>
                        <a:rPr lang="en" sz="1100"/>
                        <a:t>Scenario:</a:t>
                      </a:r>
                      <a:endParaRPr sz="1100"/>
                    </a:p>
                  </a:txBody>
                  <a:tcPr marT="63500" marB="63500" marR="63500" marL="63500"/>
                </a:tc>
                <a:tc>
                  <a:txBody>
                    <a:bodyPr/>
                    <a:lstStyle/>
                    <a:p>
                      <a:pPr indent="0" lvl="0" marL="0" rtl="0" algn="l">
                        <a:spcBef>
                          <a:spcPts val="0"/>
                        </a:spcBef>
                        <a:spcAft>
                          <a:spcPts val="0"/>
                        </a:spcAft>
                        <a:buNone/>
                      </a:pPr>
                      <a:r>
                        <a:rPr lang="en" sz="1100"/>
                        <a:t>Medical professional acquires medicine from the dispenser </a:t>
                      </a:r>
                      <a:endParaRPr sz="1100"/>
                    </a:p>
                  </a:txBody>
                  <a:tcPr marT="63500" marB="63500" marR="63500" marL="63500"/>
                </a:tc>
              </a:tr>
              <a:tr h="318125">
                <a:tc>
                  <a:txBody>
                    <a:bodyPr/>
                    <a:lstStyle/>
                    <a:p>
                      <a:pPr indent="0" lvl="0" marL="0" rtl="0" algn="l">
                        <a:spcBef>
                          <a:spcPts val="0"/>
                        </a:spcBef>
                        <a:spcAft>
                          <a:spcPts val="0"/>
                        </a:spcAft>
                        <a:buNone/>
                      </a:pPr>
                      <a:r>
                        <a:rPr lang="en" sz="1100"/>
                        <a:t>Triggering Event:</a:t>
                      </a:r>
                      <a:endParaRPr sz="1100"/>
                    </a:p>
                  </a:txBody>
                  <a:tcPr marT="63500" marB="63500" marR="63500" marL="63500"/>
                </a:tc>
                <a:tc>
                  <a:txBody>
                    <a:bodyPr/>
                    <a:lstStyle/>
                    <a:p>
                      <a:pPr indent="0" lvl="0" marL="0" rtl="0" algn="l">
                        <a:spcBef>
                          <a:spcPts val="0"/>
                        </a:spcBef>
                        <a:spcAft>
                          <a:spcPts val="0"/>
                        </a:spcAft>
                        <a:buNone/>
                      </a:pPr>
                      <a:r>
                        <a:rPr lang="en" sz="1100"/>
                        <a:t>User initiates request for medicine in the despenser terminal </a:t>
                      </a:r>
                      <a:endParaRPr sz="1100"/>
                    </a:p>
                  </a:txBody>
                  <a:tcPr marT="63500" marB="63500" marR="63500" marL="63500"/>
                </a:tc>
              </a:tr>
              <a:tr h="683650">
                <a:tc>
                  <a:txBody>
                    <a:bodyPr/>
                    <a:lstStyle/>
                    <a:p>
                      <a:pPr indent="0" lvl="0" marL="0" rtl="0" algn="l">
                        <a:spcBef>
                          <a:spcPts val="0"/>
                        </a:spcBef>
                        <a:spcAft>
                          <a:spcPts val="0"/>
                        </a:spcAft>
                        <a:buNone/>
                      </a:pPr>
                      <a:r>
                        <a:rPr lang="en" sz="1100"/>
                        <a:t>Brief Description:</a:t>
                      </a:r>
                      <a:endParaRPr sz="1100"/>
                    </a:p>
                  </a:txBody>
                  <a:tcPr marT="63500" marB="63500" marR="63500" marL="63500"/>
                </a:tc>
                <a:tc>
                  <a:txBody>
                    <a:bodyPr/>
                    <a:lstStyle/>
                    <a:p>
                      <a:pPr indent="0" lvl="0" marL="0" rtl="0" algn="l">
                        <a:spcBef>
                          <a:spcPts val="0"/>
                        </a:spcBef>
                        <a:spcAft>
                          <a:spcPts val="0"/>
                        </a:spcAft>
                        <a:buNone/>
                      </a:pPr>
                      <a:r>
                        <a:rPr lang="en" sz="1100"/>
                        <a:t>A medical professional accesses the despenser terminal via RFID tag and a PIN, once they have gained access to the system they may input the patient data and acquire relative medication.</a:t>
                      </a:r>
                      <a:endParaRPr sz="1100"/>
                    </a:p>
                  </a:txBody>
                  <a:tcPr marT="63500" marB="63500" marR="63500" marL="63500"/>
                </a:tc>
              </a:tr>
              <a:tr h="318125">
                <a:tc>
                  <a:txBody>
                    <a:bodyPr/>
                    <a:lstStyle/>
                    <a:p>
                      <a:pPr indent="0" lvl="0" marL="0" rtl="0" algn="l">
                        <a:spcBef>
                          <a:spcPts val="0"/>
                        </a:spcBef>
                        <a:spcAft>
                          <a:spcPts val="0"/>
                        </a:spcAft>
                        <a:buNone/>
                      </a:pPr>
                      <a:r>
                        <a:rPr lang="en" sz="1100"/>
                        <a:t>Actors:</a:t>
                      </a:r>
                      <a:endParaRPr sz="1100"/>
                    </a:p>
                  </a:txBody>
                  <a:tcPr marT="63500" marB="63500" marR="63500" marL="63500"/>
                </a:tc>
                <a:tc>
                  <a:txBody>
                    <a:bodyPr/>
                    <a:lstStyle/>
                    <a:p>
                      <a:pPr indent="0" lvl="0" marL="0" rtl="0" algn="l">
                        <a:spcBef>
                          <a:spcPts val="0"/>
                        </a:spcBef>
                        <a:spcAft>
                          <a:spcPts val="0"/>
                        </a:spcAft>
                        <a:buNone/>
                      </a:pPr>
                      <a:r>
                        <a:rPr lang="en" sz="1100"/>
                        <a:t>Medical professional (User)</a:t>
                      </a:r>
                      <a:endParaRPr sz="1100"/>
                    </a:p>
                  </a:txBody>
                  <a:tcPr marT="63500" marB="63500" marR="63500" marL="63500"/>
                </a:tc>
              </a:tr>
              <a:tr h="318125">
                <a:tc>
                  <a:txBody>
                    <a:bodyPr/>
                    <a:lstStyle/>
                    <a:p>
                      <a:pPr indent="0" lvl="0" marL="0" rtl="0" algn="l">
                        <a:spcBef>
                          <a:spcPts val="0"/>
                        </a:spcBef>
                        <a:spcAft>
                          <a:spcPts val="0"/>
                        </a:spcAft>
                        <a:buNone/>
                      </a:pPr>
                      <a:r>
                        <a:rPr lang="en" sz="1100"/>
                        <a:t>Related Cases:</a:t>
                      </a:r>
                      <a:endParaRPr sz="1100"/>
                    </a:p>
                  </a:txBody>
                  <a:tcPr marT="63500" marB="63500" marR="63500" marL="63500"/>
                </a:tc>
                <a:tc>
                  <a:txBody>
                    <a:bodyPr/>
                    <a:lstStyle/>
                    <a:p>
                      <a:pPr indent="0" lvl="0" marL="0" rtl="0" algn="l">
                        <a:spcBef>
                          <a:spcPts val="0"/>
                        </a:spcBef>
                        <a:spcAft>
                          <a:spcPts val="0"/>
                        </a:spcAft>
                        <a:buNone/>
                      </a:pPr>
                      <a:r>
                        <a:rPr lang="en" sz="1100"/>
                        <a:t>Check medication inventory</a:t>
                      </a:r>
                      <a:endParaRPr sz="1100"/>
                    </a:p>
                  </a:txBody>
                  <a:tcPr marT="63500" marB="63500" marR="63500" marL="63500"/>
                </a:tc>
              </a:tr>
              <a:tr h="500875">
                <a:tc>
                  <a:txBody>
                    <a:bodyPr/>
                    <a:lstStyle/>
                    <a:p>
                      <a:pPr indent="0" lvl="0" marL="0" rtl="0" algn="l">
                        <a:spcBef>
                          <a:spcPts val="0"/>
                        </a:spcBef>
                        <a:spcAft>
                          <a:spcPts val="0"/>
                        </a:spcAft>
                        <a:buNone/>
                      </a:pPr>
                      <a:r>
                        <a:rPr lang="en" sz="1100"/>
                        <a:t>Stakeholders:</a:t>
                      </a:r>
                      <a:endParaRPr sz="1100"/>
                    </a:p>
                  </a:txBody>
                  <a:tcPr marT="63500" marB="63500" marR="63500" marL="63500"/>
                </a:tc>
                <a:tc>
                  <a:txBody>
                    <a:bodyPr/>
                    <a:lstStyle/>
                    <a:p>
                      <a:pPr indent="0" lvl="0" marL="0" rtl="0" algn="l">
                        <a:spcBef>
                          <a:spcPts val="0"/>
                        </a:spcBef>
                        <a:spcAft>
                          <a:spcPts val="0"/>
                        </a:spcAft>
                        <a:buNone/>
                      </a:pPr>
                      <a:r>
                        <a:rPr lang="en" sz="1100"/>
                        <a:t>Medical Suppliers who restock the dispenser </a:t>
                      </a:r>
                      <a:endParaRPr sz="1100"/>
                    </a:p>
                    <a:p>
                      <a:pPr indent="0" lvl="0" marL="0" rtl="0" algn="l">
                        <a:spcBef>
                          <a:spcPts val="0"/>
                        </a:spcBef>
                        <a:spcAft>
                          <a:spcPts val="0"/>
                        </a:spcAft>
                        <a:buNone/>
                      </a:pPr>
                      <a:r>
                        <a:rPr lang="en" sz="1100"/>
                        <a:t>Administrators who supervise the user and patient records</a:t>
                      </a:r>
                      <a:endParaRPr sz="1100"/>
                    </a:p>
                  </a:txBody>
                  <a:tcPr marT="63500" marB="63500" marR="63500" marL="63500"/>
                </a:tc>
              </a:tr>
              <a:tr h="683650">
                <a:tc>
                  <a:txBody>
                    <a:bodyPr/>
                    <a:lstStyle/>
                    <a:p>
                      <a:pPr indent="0" lvl="0" marL="0" rtl="0" algn="l">
                        <a:spcBef>
                          <a:spcPts val="0"/>
                        </a:spcBef>
                        <a:spcAft>
                          <a:spcPts val="0"/>
                        </a:spcAft>
                        <a:buNone/>
                      </a:pPr>
                      <a:r>
                        <a:rPr lang="en" sz="1100"/>
                        <a:t>Preconditions:</a:t>
                      </a:r>
                      <a:endParaRPr sz="1100"/>
                    </a:p>
                  </a:txBody>
                  <a:tcPr marT="63500" marB="63500" marR="63500" marL="63500"/>
                </a:tc>
                <a:tc>
                  <a:txBody>
                    <a:bodyPr/>
                    <a:lstStyle/>
                    <a:p>
                      <a:pPr indent="0" lvl="0" marL="0" rtl="0" algn="l">
                        <a:spcBef>
                          <a:spcPts val="0"/>
                        </a:spcBef>
                        <a:spcAft>
                          <a:spcPts val="0"/>
                        </a:spcAft>
                        <a:buNone/>
                      </a:pPr>
                      <a:r>
                        <a:rPr lang="en" sz="1100"/>
                        <a:t>Patient data must exist in the system</a:t>
                      </a:r>
                      <a:endParaRPr sz="1100"/>
                    </a:p>
                    <a:p>
                      <a:pPr indent="0" lvl="0" marL="0" rtl="0" algn="l">
                        <a:spcBef>
                          <a:spcPts val="0"/>
                        </a:spcBef>
                        <a:spcAft>
                          <a:spcPts val="0"/>
                        </a:spcAft>
                        <a:buNone/>
                      </a:pPr>
                      <a:r>
                        <a:rPr lang="en" sz="1100"/>
                        <a:t>Medicine must be in stock</a:t>
                      </a:r>
                      <a:endParaRPr sz="1100"/>
                    </a:p>
                    <a:p>
                      <a:pPr indent="0" lvl="0" marL="0" rtl="0" algn="l">
                        <a:spcBef>
                          <a:spcPts val="0"/>
                        </a:spcBef>
                        <a:spcAft>
                          <a:spcPts val="0"/>
                        </a:spcAft>
                        <a:buNone/>
                      </a:pPr>
                      <a:r>
                        <a:rPr lang="en" sz="1100"/>
                        <a:t>User credentials must exist in the system</a:t>
                      </a:r>
                      <a:endParaRPr sz="1100"/>
                    </a:p>
                  </a:txBody>
                  <a:tcPr marT="63500" marB="63500" marR="63500" marL="63500"/>
                </a:tc>
              </a:tr>
              <a:tr h="683650">
                <a:tc>
                  <a:txBody>
                    <a:bodyPr/>
                    <a:lstStyle/>
                    <a:p>
                      <a:pPr indent="0" lvl="0" marL="0" rtl="0" algn="l">
                        <a:spcBef>
                          <a:spcPts val="0"/>
                        </a:spcBef>
                        <a:spcAft>
                          <a:spcPts val="0"/>
                        </a:spcAft>
                        <a:buNone/>
                      </a:pPr>
                      <a:r>
                        <a:rPr lang="en" sz="1100"/>
                        <a:t>Postconditions:</a:t>
                      </a:r>
                      <a:endParaRPr sz="1100"/>
                    </a:p>
                  </a:txBody>
                  <a:tcPr marT="63500" marB="63500" marR="63500" marL="63500"/>
                </a:tc>
                <a:tc>
                  <a:txBody>
                    <a:bodyPr/>
                    <a:lstStyle/>
                    <a:p>
                      <a:pPr indent="0" lvl="0" marL="0" rtl="0" algn="l">
                        <a:spcBef>
                          <a:spcPts val="0"/>
                        </a:spcBef>
                        <a:spcAft>
                          <a:spcPts val="0"/>
                        </a:spcAft>
                        <a:buNone/>
                      </a:pPr>
                      <a:r>
                        <a:rPr lang="en" sz="1100"/>
                        <a:t>Inventory of medicine must be updated</a:t>
                      </a:r>
                      <a:endParaRPr sz="1100"/>
                    </a:p>
                    <a:p>
                      <a:pPr indent="0" lvl="0" marL="0" rtl="0" algn="l">
                        <a:spcBef>
                          <a:spcPts val="0"/>
                        </a:spcBef>
                        <a:spcAft>
                          <a:spcPts val="0"/>
                        </a:spcAft>
                        <a:buNone/>
                      </a:pPr>
                      <a:r>
                        <a:rPr lang="en" sz="1100"/>
                        <a:t>Transaction of acquired medicine must be recorded (from which user, for what patient, and what medicine)</a:t>
                      </a:r>
                      <a:endParaRPr sz="1100"/>
                    </a:p>
                  </a:txBody>
                  <a:tcPr marT="63500" marB="63500" marR="63500" marL="63500"/>
                </a:tc>
              </a:tr>
            </a:tbl>
          </a:graphicData>
        </a:graphic>
      </p:graphicFrame>
      <p:sp>
        <p:nvSpPr>
          <p:cNvPr id="173" name="Google Shape;173;p30"/>
          <p:cNvSpPr txBox="1"/>
          <p:nvPr/>
        </p:nvSpPr>
        <p:spPr>
          <a:xfrm>
            <a:off x="3204300" y="144000"/>
            <a:ext cx="2735400" cy="419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a:latin typeface="Open Sans"/>
                <a:ea typeface="Open Sans"/>
                <a:cs typeface="Open Sans"/>
                <a:sym typeface="Open Sans"/>
              </a:rPr>
              <a:t>1. </a:t>
            </a:r>
            <a:r>
              <a:rPr b="1" lang="en">
                <a:latin typeface="Open Sans"/>
                <a:ea typeface="Open Sans"/>
                <a:cs typeface="Open Sans"/>
                <a:sym typeface="Open Sans"/>
              </a:rPr>
              <a:t>Acquire Medicine</a:t>
            </a:r>
            <a:endParaRPr b="1">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graphicFrame>
        <p:nvGraphicFramePr>
          <p:cNvPr id="178" name="Google Shape;178;p31"/>
          <p:cNvGraphicFramePr/>
          <p:nvPr/>
        </p:nvGraphicFramePr>
        <p:xfrm>
          <a:off x="1648675" y="431350"/>
          <a:ext cx="3000000" cy="3000000"/>
        </p:xfrm>
        <a:graphic>
          <a:graphicData uri="http://schemas.openxmlformats.org/drawingml/2006/table">
            <a:tbl>
              <a:tblPr>
                <a:noFill/>
                <a:tableStyleId>{0C3C237D-827D-4711-B519-B4ED03873B75}</a:tableStyleId>
              </a:tblPr>
              <a:tblGrid>
                <a:gridCol w="1271900"/>
                <a:gridCol w="4574750"/>
              </a:tblGrid>
              <a:tr h="3661400">
                <a:tc>
                  <a:txBody>
                    <a:bodyPr/>
                    <a:lstStyle/>
                    <a:p>
                      <a:pPr indent="0" lvl="0" marL="0" rtl="0" algn="l">
                        <a:spcBef>
                          <a:spcPts val="0"/>
                        </a:spcBef>
                        <a:spcAft>
                          <a:spcPts val="0"/>
                        </a:spcAft>
                        <a:buNone/>
                      </a:pPr>
                      <a:r>
                        <a:rPr lang="en" sz="1100"/>
                        <a:t>Flow of Activities:</a:t>
                      </a:r>
                      <a:endParaRPr sz="1100"/>
                    </a:p>
                  </a:txBody>
                  <a:tcPr marT="63500" marB="63500" marR="63500" marL="63500"/>
                </a:tc>
                <a:tc>
                  <a:txBody>
                    <a:bodyPr/>
                    <a:lstStyle/>
                    <a:p>
                      <a:pPr indent="0" lvl="0" marL="0" rtl="0" algn="l">
                        <a:spcBef>
                          <a:spcPts val="0"/>
                        </a:spcBef>
                        <a:spcAft>
                          <a:spcPts val="0"/>
                        </a:spcAft>
                        <a:buNone/>
                      </a:pPr>
                      <a:r>
                        <a:rPr lang="en" sz="1100"/>
                        <a:t>                     Actors                                           System</a:t>
                      </a:r>
                      <a:endParaRPr sz="1100"/>
                    </a:p>
                  </a:txBody>
                  <a:tcPr marT="63500" marB="63500" marR="63500" marL="63500"/>
                </a:tc>
              </a:tr>
              <a:tr h="665450">
                <a:tc>
                  <a:txBody>
                    <a:bodyPr/>
                    <a:lstStyle/>
                    <a:p>
                      <a:pPr indent="0" lvl="0" marL="0" rtl="0" algn="l">
                        <a:spcBef>
                          <a:spcPts val="0"/>
                        </a:spcBef>
                        <a:spcAft>
                          <a:spcPts val="0"/>
                        </a:spcAft>
                        <a:buNone/>
                      </a:pPr>
                      <a:r>
                        <a:rPr lang="en" sz="1100"/>
                        <a:t>Exception Conditions:</a:t>
                      </a:r>
                      <a:endParaRPr sz="1100"/>
                    </a:p>
                  </a:txBody>
                  <a:tcPr marT="63500" marB="63500" marR="63500" marL="63500"/>
                </a:tc>
                <a:tc>
                  <a:txBody>
                    <a:bodyPr/>
                    <a:lstStyle/>
                    <a:p>
                      <a:pPr indent="0" lvl="0" marL="0" rtl="0" algn="l">
                        <a:spcBef>
                          <a:spcPts val="0"/>
                        </a:spcBef>
                        <a:spcAft>
                          <a:spcPts val="0"/>
                        </a:spcAft>
                        <a:buNone/>
                      </a:pPr>
                      <a:r>
                        <a:rPr lang="en" sz="1100"/>
                        <a:t>1. If the user’s PIN is invalid, the user cannot gain access </a:t>
                      </a:r>
                      <a:endParaRPr sz="1100"/>
                    </a:p>
                    <a:p>
                      <a:pPr indent="0" lvl="0" marL="0" rtl="0" algn="l">
                        <a:spcBef>
                          <a:spcPts val="0"/>
                        </a:spcBef>
                        <a:spcAft>
                          <a:spcPts val="0"/>
                        </a:spcAft>
                        <a:buNone/>
                      </a:pPr>
                      <a:r>
                        <a:rPr lang="en" sz="1100"/>
                        <a:t>2.3 If a medication has run out it will be displayed as such, the user will not be able to select that medication.</a:t>
                      </a:r>
                      <a:endParaRPr sz="1100"/>
                    </a:p>
                  </a:txBody>
                  <a:tcPr marT="63500" marB="63500" marR="63500" marL="63500"/>
                </a:tc>
              </a:tr>
            </a:tbl>
          </a:graphicData>
        </a:graphic>
      </p:graphicFrame>
      <p:graphicFrame>
        <p:nvGraphicFramePr>
          <p:cNvPr id="179" name="Google Shape;179;p31"/>
          <p:cNvGraphicFramePr/>
          <p:nvPr/>
        </p:nvGraphicFramePr>
        <p:xfrm>
          <a:off x="3118925" y="815225"/>
          <a:ext cx="3000000" cy="3000000"/>
        </p:xfrm>
        <a:graphic>
          <a:graphicData uri="http://schemas.openxmlformats.org/drawingml/2006/table">
            <a:tbl>
              <a:tblPr>
                <a:noFill/>
                <a:tableStyleId>{0C3C237D-827D-4711-B519-B4ED03873B75}</a:tableStyleId>
              </a:tblPr>
              <a:tblGrid>
                <a:gridCol w="2105925"/>
                <a:gridCol w="2105925"/>
              </a:tblGrid>
              <a:tr h="305425">
                <a:tc>
                  <a:txBody>
                    <a:bodyPr/>
                    <a:lstStyle/>
                    <a:p>
                      <a:pPr indent="0" lvl="0" marL="0" rtl="0" algn="l">
                        <a:spcBef>
                          <a:spcPts val="0"/>
                        </a:spcBef>
                        <a:spcAft>
                          <a:spcPts val="0"/>
                        </a:spcAft>
                        <a:buNone/>
                      </a:pPr>
                      <a:r>
                        <a:rPr lang="en" sz="1100"/>
                        <a:t>1. User taps RFID tag onto RFID reader</a:t>
                      </a:r>
                      <a:endParaRPr sz="1100"/>
                    </a:p>
                  </a:txBody>
                  <a:tcPr marT="63500" marB="63500" marR="63500" marL="63500"/>
                </a:tc>
                <a:tc>
                  <a:txBody>
                    <a:bodyPr/>
                    <a:lstStyle/>
                    <a:p>
                      <a:pPr indent="0" lvl="0" marL="0" rtl="0" algn="l">
                        <a:spcBef>
                          <a:spcPts val="0"/>
                        </a:spcBef>
                        <a:spcAft>
                          <a:spcPts val="0"/>
                        </a:spcAft>
                        <a:buNone/>
                      </a:pPr>
                      <a:r>
                        <a:rPr lang="en" sz="1100"/>
                        <a:t>1. System verifies User by requesting User’s PIN</a:t>
                      </a:r>
                      <a:endParaRPr sz="1100"/>
                    </a:p>
                  </a:txBody>
                  <a:tcPr marT="63500" marB="63500" marR="63500" marL="63500"/>
                </a:tc>
              </a:tr>
              <a:tr h="1385800">
                <a:tc>
                  <a:txBody>
                    <a:bodyPr/>
                    <a:lstStyle/>
                    <a:p>
                      <a:pPr indent="0" lvl="0" marL="0" rtl="0" algn="l">
                        <a:spcBef>
                          <a:spcPts val="0"/>
                        </a:spcBef>
                        <a:spcAft>
                          <a:spcPts val="0"/>
                        </a:spcAft>
                        <a:buNone/>
                      </a:pPr>
                      <a:r>
                        <a:rPr lang="en" sz="1100"/>
                        <a:t>2. User inputs specific patient data</a:t>
                      </a:r>
                      <a:endParaRPr sz="1100"/>
                    </a:p>
                  </a:txBody>
                  <a:tcPr marT="63500" marB="63500" marR="63500" marL="63500"/>
                </a:tc>
                <a:tc>
                  <a:txBody>
                    <a:bodyPr/>
                    <a:lstStyle/>
                    <a:p>
                      <a:pPr indent="0" lvl="0" marL="0" rtl="0" algn="l">
                        <a:spcBef>
                          <a:spcPts val="0"/>
                        </a:spcBef>
                        <a:spcAft>
                          <a:spcPts val="0"/>
                        </a:spcAft>
                        <a:buNone/>
                      </a:pPr>
                      <a:r>
                        <a:rPr lang="en" sz="1100"/>
                        <a:t>2.1 The system begins a new transaction</a:t>
                      </a:r>
                      <a:endParaRPr sz="1100"/>
                    </a:p>
                    <a:p>
                      <a:pPr indent="0" lvl="0" marL="0" rtl="0" algn="l">
                        <a:spcBef>
                          <a:spcPts val="0"/>
                        </a:spcBef>
                        <a:spcAft>
                          <a:spcPts val="0"/>
                        </a:spcAft>
                        <a:buNone/>
                      </a:pPr>
                      <a:r>
                        <a:rPr lang="en" sz="1100"/>
                        <a:t>2.2 The system returns available medication for specific patient</a:t>
                      </a:r>
                      <a:endParaRPr sz="1100"/>
                    </a:p>
                    <a:p>
                      <a:pPr indent="0" lvl="0" marL="0" rtl="0" algn="l">
                        <a:spcBef>
                          <a:spcPts val="0"/>
                        </a:spcBef>
                        <a:spcAft>
                          <a:spcPts val="0"/>
                        </a:spcAft>
                        <a:buNone/>
                      </a:pPr>
                      <a:r>
                        <a:rPr lang="en" sz="1100"/>
                        <a:t>2.3 System displays which required medication is in stock</a:t>
                      </a:r>
                      <a:endParaRPr sz="1100"/>
                    </a:p>
                  </a:txBody>
                  <a:tcPr marT="63500" marB="63500" marR="63500" marL="63500"/>
                </a:tc>
              </a:tr>
              <a:tr h="848725">
                <a:tc>
                  <a:txBody>
                    <a:bodyPr/>
                    <a:lstStyle/>
                    <a:p>
                      <a:pPr indent="0" lvl="0" marL="0" rtl="0" algn="l">
                        <a:spcBef>
                          <a:spcPts val="0"/>
                        </a:spcBef>
                        <a:spcAft>
                          <a:spcPts val="0"/>
                        </a:spcAft>
                        <a:buNone/>
                      </a:pPr>
                      <a:r>
                        <a:rPr lang="en" sz="1100"/>
                        <a:t>3. User selects patient’s necessary medicine to be dispensed </a:t>
                      </a:r>
                      <a:endParaRPr sz="1100"/>
                    </a:p>
                  </a:txBody>
                  <a:tcPr marT="63500" marB="63500" marR="63500" marL="63500"/>
                </a:tc>
                <a:tc>
                  <a:txBody>
                    <a:bodyPr/>
                    <a:lstStyle/>
                    <a:p>
                      <a:pPr indent="0" lvl="0" marL="0" rtl="0" algn="l">
                        <a:spcBef>
                          <a:spcPts val="0"/>
                        </a:spcBef>
                        <a:spcAft>
                          <a:spcPts val="0"/>
                        </a:spcAft>
                        <a:buNone/>
                      </a:pPr>
                      <a:r>
                        <a:rPr lang="en" sz="1100"/>
                        <a:t>3.1 System begins dispensing process</a:t>
                      </a:r>
                      <a:endParaRPr sz="1100"/>
                    </a:p>
                    <a:p>
                      <a:pPr indent="0" lvl="0" marL="0" rtl="0" algn="l">
                        <a:spcBef>
                          <a:spcPts val="0"/>
                        </a:spcBef>
                        <a:spcAft>
                          <a:spcPts val="0"/>
                        </a:spcAft>
                        <a:buNone/>
                      </a:pPr>
                      <a:r>
                        <a:rPr lang="en" sz="1100"/>
                        <a:t>3.2 System records transaction details </a:t>
                      </a:r>
                      <a:endParaRPr sz="1100"/>
                    </a:p>
                  </a:txBody>
                  <a:tcPr marT="63500" marB="63500" marR="63500" marL="63500"/>
                </a:tc>
              </a:tr>
              <a:tr h="320900">
                <a:tc>
                  <a:txBody>
                    <a:bodyPr/>
                    <a:lstStyle/>
                    <a:p>
                      <a:pPr indent="0" lvl="0" marL="0" rtl="0" algn="l">
                        <a:spcBef>
                          <a:spcPts val="0"/>
                        </a:spcBef>
                        <a:spcAft>
                          <a:spcPts val="0"/>
                        </a:spcAft>
                        <a:buNone/>
                      </a:pPr>
                      <a:r>
                        <a:rPr lang="en" sz="1100"/>
                        <a:t>4. User picks up the medicine </a:t>
                      </a:r>
                      <a:endParaRPr sz="1100"/>
                    </a:p>
                  </a:txBody>
                  <a:tcPr marT="63500" marB="63500" marR="63500" marL="63500"/>
                </a:tc>
                <a:tc>
                  <a:txBody>
                    <a:bodyPr/>
                    <a:lstStyle/>
                    <a:p>
                      <a:pPr indent="0" lvl="0" marL="0" rtl="0" algn="l">
                        <a:spcBef>
                          <a:spcPts val="0"/>
                        </a:spcBef>
                        <a:spcAft>
                          <a:spcPts val="0"/>
                        </a:spcAft>
                        <a:buNone/>
                      </a:pPr>
                      <a:r>
                        <a:rPr lang="en" sz="1100"/>
                        <a:t>4. Transaction Completed</a:t>
                      </a:r>
                      <a:endParaRPr sz="1100"/>
                    </a:p>
                  </a:txBody>
                  <a:tcPr marT="63500" marB="63500" marR="63500" marL="63500"/>
                </a:tc>
              </a:tr>
            </a:tbl>
          </a:graphicData>
        </a:graphic>
      </p:graphicFrame>
      <p:sp>
        <p:nvSpPr>
          <p:cNvPr id="180" name="Google Shape;180;p31"/>
          <p:cNvSpPr txBox="1"/>
          <p:nvPr/>
        </p:nvSpPr>
        <p:spPr>
          <a:xfrm>
            <a:off x="3204300" y="0"/>
            <a:ext cx="2735400" cy="532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b="1" lang="en">
                <a:latin typeface="Open Sans"/>
                <a:ea typeface="Open Sans"/>
                <a:cs typeface="Open Sans"/>
                <a:sym typeface="Open Sans"/>
              </a:rPr>
              <a:t>1. Acquire </a:t>
            </a:r>
            <a:r>
              <a:rPr b="1" lang="en">
                <a:latin typeface="Open Sans"/>
                <a:ea typeface="Open Sans"/>
                <a:cs typeface="Open Sans"/>
                <a:sym typeface="Open Sans"/>
              </a:rPr>
              <a:t>Medicine</a:t>
            </a:r>
            <a:endParaRPr b="1">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 Co. - Our Team</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Automatic Medication Dispensing Management System</a:t>
            </a:r>
            <a:endParaRPr b="1" sz="2000"/>
          </a:p>
          <a:p>
            <a:pPr indent="-355600" lvl="0" marL="457200" rtl="0" algn="l">
              <a:spcBef>
                <a:spcPts val="1600"/>
              </a:spcBef>
              <a:spcAft>
                <a:spcPts val="0"/>
              </a:spcAft>
              <a:buSzPts val="2000"/>
              <a:buAutoNum type="arabicPeriod"/>
            </a:pPr>
            <a:r>
              <a:rPr lang="en" sz="2000"/>
              <a:t>Anthony </a:t>
            </a:r>
            <a:r>
              <a:rPr b="1" lang="en" sz="2000"/>
              <a:t>Reda</a:t>
            </a:r>
            <a:endParaRPr b="1" sz="2000"/>
          </a:p>
          <a:p>
            <a:pPr indent="-355600" lvl="0" marL="457200" rtl="0" algn="l">
              <a:spcBef>
                <a:spcPts val="0"/>
              </a:spcBef>
              <a:spcAft>
                <a:spcPts val="0"/>
              </a:spcAft>
              <a:buSzPts val="2000"/>
              <a:buAutoNum type="arabicPeriod"/>
            </a:pPr>
            <a:r>
              <a:rPr lang="en" sz="2000"/>
              <a:t>Hyun Jun </a:t>
            </a:r>
            <a:r>
              <a:rPr b="1" lang="en" sz="2000"/>
              <a:t>Kim</a:t>
            </a:r>
            <a:endParaRPr b="1" sz="2000"/>
          </a:p>
          <a:p>
            <a:pPr indent="-355600" lvl="0" marL="457200" rtl="0" algn="l">
              <a:spcBef>
                <a:spcPts val="0"/>
              </a:spcBef>
              <a:spcAft>
                <a:spcPts val="0"/>
              </a:spcAft>
              <a:buSzPts val="2000"/>
              <a:buAutoNum type="arabicPeriod"/>
            </a:pPr>
            <a:r>
              <a:rPr lang="en" sz="2000"/>
              <a:t>Kevin </a:t>
            </a:r>
            <a:r>
              <a:rPr b="1" lang="en" sz="2000"/>
              <a:t>Tu</a:t>
            </a:r>
            <a:endParaRPr b="1" sz="2000"/>
          </a:p>
          <a:p>
            <a:pPr indent="-355600" lvl="0" marL="457200" rtl="0" algn="l">
              <a:spcBef>
                <a:spcPts val="0"/>
              </a:spcBef>
              <a:spcAft>
                <a:spcPts val="0"/>
              </a:spcAft>
              <a:buSzPts val="2000"/>
              <a:buAutoNum type="arabicPeriod"/>
            </a:pPr>
            <a:r>
              <a:rPr lang="en" sz="2000"/>
              <a:t>Abdul </a:t>
            </a:r>
            <a:r>
              <a:rPr b="1" lang="en" sz="2000"/>
              <a:t>Moqueet</a:t>
            </a:r>
            <a:endParaRPr b="1" sz="2000"/>
          </a:p>
          <a:p>
            <a:pPr indent="-355600" lvl="0" marL="457200" rtl="0" algn="l">
              <a:spcBef>
                <a:spcPts val="0"/>
              </a:spcBef>
              <a:spcAft>
                <a:spcPts val="0"/>
              </a:spcAft>
              <a:buSzPts val="2000"/>
              <a:buAutoNum type="arabicPeriod"/>
            </a:pPr>
            <a:r>
              <a:rPr lang="en" sz="2000"/>
              <a:t>Robin </a:t>
            </a:r>
            <a:r>
              <a:rPr b="1" lang="en" sz="2000"/>
              <a:t>Lopez</a:t>
            </a:r>
            <a:endParaRPr b="1" sz="2000"/>
          </a:p>
          <a:p>
            <a:pPr indent="-355600" lvl="0" marL="457200" rtl="0" algn="l">
              <a:spcBef>
                <a:spcPts val="0"/>
              </a:spcBef>
              <a:spcAft>
                <a:spcPts val="0"/>
              </a:spcAft>
              <a:buSzPts val="2000"/>
              <a:buAutoNum type="arabicPeriod"/>
            </a:pPr>
            <a:r>
              <a:rPr lang="en" sz="2000"/>
              <a:t>Dhruv </a:t>
            </a:r>
            <a:r>
              <a:rPr b="1" lang="en" sz="2000"/>
              <a:t>Patel</a:t>
            </a:r>
            <a:endParaRPr b="1"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graphicFrame>
        <p:nvGraphicFramePr>
          <p:cNvPr id="185" name="Google Shape;185;p32"/>
          <p:cNvGraphicFramePr/>
          <p:nvPr/>
        </p:nvGraphicFramePr>
        <p:xfrm>
          <a:off x="1709738" y="401000"/>
          <a:ext cx="3000000" cy="3000000"/>
        </p:xfrm>
        <a:graphic>
          <a:graphicData uri="http://schemas.openxmlformats.org/drawingml/2006/table">
            <a:tbl>
              <a:tblPr>
                <a:noFill/>
                <a:tableStyleId>{0C3C237D-827D-4711-B519-B4ED03873B75}</a:tableStyleId>
              </a:tblPr>
              <a:tblGrid>
                <a:gridCol w="1285875"/>
                <a:gridCol w="4438650"/>
              </a:tblGrid>
              <a:tr h="12700">
                <a:tc>
                  <a:txBody>
                    <a:bodyPr/>
                    <a:lstStyle/>
                    <a:p>
                      <a:pPr indent="0" lvl="0" marL="0" rtl="0" algn="l">
                        <a:spcBef>
                          <a:spcPts val="0"/>
                        </a:spcBef>
                        <a:spcAft>
                          <a:spcPts val="0"/>
                        </a:spcAft>
                        <a:buNone/>
                      </a:pPr>
                      <a:r>
                        <a:rPr lang="en" sz="1100"/>
                        <a:t>Use Case Name:</a:t>
                      </a:r>
                      <a:endParaRPr sz="1100"/>
                    </a:p>
                  </a:txBody>
                  <a:tcPr marT="63500" marB="63500" marR="63500" marL="63500"/>
                </a:tc>
                <a:tc>
                  <a:txBody>
                    <a:bodyPr/>
                    <a:lstStyle/>
                    <a:p>
                      <a:pPr indent="0" lvl="0" marL="0" rtl="0" algn="l">
                        <a:spcBef>
                          <a:spcPts val="0"/>
                        </a:spcBef>
                        <a:spcAft>
                          <a:spcPts val="0"/>
                        </a:spcAft>
                        <a:buNone/>
                      </a:pPr>
                      <a:r>
                        <a:rPr lang="en" sz="1100"/>
                        <a:t>Register Patient Information</a:t>
                      </a:r>
                      <a:endParaRPr sz="1100"/>
                    </a:p>
                  </a:txBody>
                  <a:tcPr marT="63500" marB="63500" marR="63500" marL="63500"/>
                </a:tc>
              </a:tr>
              <a:tr h="12700">
                <a:tc>
                  <a:txBody>
                    <a:bodyPr/>
                    <a:lstStyle/>
                    <a:p>
                      <a:pPr indent="0" lvl="0" marL="0" rtl="0" algn="l">
                        <a:spcBef>
                          <a:spcPts val="0"/>
                        </a:spcBef>
                        <a:spcAft>
                          <a:spcPts val="0"/>
                        </a:spcAft>
                        <a:buNone/>
                      </a:pPr>
                      <a:r>
                        <a:rPr lang="en" sz="1100"/>
                        <a:t>Scenario:</a:t>
                      </a:r>
                      <a:endParaRPr sz="1100"/>
                    </a:p>
                  </a:txBody>
                  <a:tcPr marT="63500" marB="63500" marR="63500" marL="63500"/>
                </a:tc>
                <a:tc>
                  <a:txBody>
                    <a:bodyPr/>
                    <a:lstStyle/>
                    <a:p>
                      <a:pPr indent="0" lvl="0" marL="0" rtl="0" algn="l">
                        <a:spcBef>
                          <a:spcPts val="0"/>
                        </a:spcBef>
                        <a:spcAft>
                          <a:spcPts val="0"/>
                        </a:spcAft>
                        <a:buNone/>
                      </a:pPr>
                      <a:r>
                        <a:rPr lang="en" sz="1100"/>
                        <a:t>New patient gets hospitalized and received prescription from the responsible doctor</a:t>
                      </a:r>
                      <a:endParaRPr sz="1100"/>
                    </a:p>
                  </a:txBody>
                  <a:tcPr marT="63500" marB="63500" marR="63500" marL="63500"/>
                </a:tc>
              </a:tr>
              <a:tr h="12700">
                <a:tc>
                  <a:txBody>
                    <a:bodyPr/>
                    <a:lstStyle/>
                    <a:p>
                      <a:pPr indent="0" lvl="0" marL="0" rtl="0" algn="l">
                        <a:spcBef>
                          <a:spcPts val="0"/>
                        </a:spcBef>
                        <a:spcAft>
                          <a:spcPts val="0"/>
                        </a:spcAft>
                        <a:buNone/>
                      </a:pPr>
                      <a:r>
                        <a:rPr lang="en" sz="1100"/>
                        <a:t>Triggering Event:</a:t>
                      </a:r>
                      <a:endParaRPr sz="1100"/>
                    </a:p>
                  </a:txBody>
                  <a:tcPr marT="63500" marB="63500" marR="63500" marL="63500"/>
                </a:tc>
                <a:tc>
                  <a:txBody>
                    <a:bodyPr/>
                    <a:lstStyle/>
                    <a:p>
                      <a:pPr indent="0" lvl="0" marL="0" rtl="0" algn="l">
                        <a:spcBef>
                          <a:spcPts val="0"/>
                        </a:spcBef>
                        <a:spcAft>
                          <a:spcPts val="0"/>
                        </a:spcAft>
                        <a:buNone/>
                      </a:pPr>
                      <a:r>
                        <a:rPr lang="en" sz="1100"/>
                        <a:t>When patient finish consultation with doctor</a:t>
                      </a:r>
                      <a:endParaRPr sz="1100"/>
                    </a:p>
                  </a:txBody>
                  <a:tcPr marT="63500" marB="63500" marR="63500" marL="63500"/>
                </a:tc>
              </a:tr>
              <a:tr h="12700">
                <a:tc>
                  <a:txBody>
                    <a:bodyPr/>
                    <a:lstStyle/>
                    <a:p>
                      <a:pPr indent="0" lvl="0" marL="0" rtl="0" algn="l">
                        <a:spcBef>
                          <a:spcPts val="0"/>
                        </a:spcBef>
                        <a:spcAft>
                          <a:spcPts val="0"/>
                        </a:spcAft>
                        <a:buNone/>
                      </a:pPr>
                      <a:r>
                        <a:rPr lang="en" sz="1100"/>
                        <a:t>Brief Description:</a:t>
                      </a:r>
                      <a:endParaRPr sz="1100"/>
                    </a:p>
                  </a:txBody>
                  <a:tcPr marT="63500" marB="63500" marR="63500" marL="63500"/>
                </a:tc>
                <a:tc>
                  <a:txBody>
                    <a:bodyPr/>
                    <a:lstStyle/>
                    <a:p>
                      <a:pPr indent="0" lvl="0" marL="0" rtl="0" algn="l">
                        <a:spcBef>
                          <a:spcPts val="0"/>
                        </a:spcBef>
                        <a:spcAft>
                          <a:spcPts val="0"/>
                        </a:spcAft>
                        <a:buNone/>
                      </a:pPr>
                      <a:r>
                        <a:rPr lang="en" sz="1100"/>
                        <a:t>A medical professional accesses the terminal via RFID tag and a PIN, once they gained access to the system, the medical professional register new patient with all personal information, diagnosis, and required medication and dosage</a:t>
                      </a:r>
                      <a:endParaRPr sz="1100"/>
                    </a:p>
                  </a:txBody>
                  <a:tcPr marT="63500" marB="63500" marR="63500" marL="63500"/>
                </a:tc>
              </a:tr>
              <a:tr h="12700">
                <a:tc>
                  <a:txBody>
                    <a:bodyPr/>
                    <a:lstStyle/>
                    <a:p>
                      <a:pPr indent="0" lvl="0" marL="0" rtl="0" algn="l">
                        <a:spcBef>
                          <a:spcPts val="0"/>
                        </a:spcBef>
                        <a:spcAft>
                          <a:spcPts val="0"/>
                        </a:spcAft>
                        <a:buNone/>
                      </a:pPr>
                      <a:r>
                        <a:rPr lang="en" sz="1100"/>
                        <a:t>Actors:</a:t>
                      </a:r>
                      <a:endParaRPr sz="1100"/>
                    </a:p>
                  </a:txBody>
                  <a:tcPr marT="63500" marB="63500" marR="63500" marL="63500"/>
                </a:tc>
                <a:tc>
                  <a:txBody>
                    <a:bodyPr/>
                    <a:lstStyle/>
                    <a:p>
                      <a:pPr indent="0" lvl="0" marL="0" rtl="0" algn="l">
                        <a:spcBef>
                          <a:spcPts val="0"/>
                        </a:spcBef>
                        <a:spcAft>
                          <a:spcPts val="0"/>
                        </a:spcAft>
                        <a:buNone/>
                      </a:pPr>
                      <a:r>
                        <a:rPr lang="en" sz="1100"/>
                        <a:t>Medical professional</a:t>
                      </a:r>
                      <a:endParaRPr sz="1100"/>
                    </a:p>
                  </a:txBody>
                  <a:tcPr marT="63500" marB="63500" marR="63500" marL="63500"/>
                </a:tc>
              </a:tr>
              <a:tr h="12700">
                <a:tc>
                  <a:txBody>
                    <a:bodyPr/>
                    <a:lstStyle/>
                    <a:p>
                      <a:pPr indent="0" lvl="0" marL="0" rtl="0" algn="l">
                        <a:spcBef>
                          <a:spcPts val="0"/>
                        </a:spcBef>
                        <a:spcAft>
                          <a:spcPts val="0"/>
                        </a:spcAft>
                        <a:buNone/>
                      </a:pPr>
                      <a:r>
                        <a:rPr lang="en" sz="1100"/>
                        <a:t>Related Cases:</a:t>
                      </a:r>
                      <a:endParaRPr sz="1100"/>
                    </a:p>
                  </a:txBody>
                  <a:tcPr marT="63500" marB="63500" marR="63500" marL="63500"/>
                </a:tc>
                <a:tc>
                  <a:txBody>
                    <a:bodyPr/>
                    <a:lstStyle/>
                    <a:p>
                      <a:pPr indent="0" lvl="0" marL="0" rtl="0" algn="l">
                        <a:spcBef>
                          <a:spcPts val="0"/>
                        </a:spcBef>
                        <a:spcAft>
                          <a:spcPts val="0"/>
                        </a:spcAft>
                        <a:buNone/>
                      </a:pPr>
                      <a:r>
                        <a:rPr lang="en" sz="1100"/>
                        <a:t>N/A</a:t>
                      </a:r>
                      <a:endParaRPr sz="1100"/>
                    </a:p>
                  </a:txBody>
                  <a:tcPr marT="63500" marB="63500" marR="63500" marL="63500"/>
                </a:tc>
              </a:tr>
              <a:tr h="12700">
                <a:tc>
                  <a:txBody>
                    <a:bodyPr/>
                    <a:lstStyle/>
                    <a:p>
                      <a:pPr indent="0" lvl="0" marL="0" rtl="0" algn="l">
                        <a:spcBef>
                          <a:spcPts val="0"/>
                        </a:spcBef>
                        <a:spcAft>
                          <a:spcPts val="0"/>
                        </a:spcAft>
                        <a:buNone/>
                      </a:pPr>
                      <a:r>
                        <a:rPr lang="en" sz="1100"/>
                        <a:t>Stakeholders:</a:t>
                      </a:r>
                      <a:endParaRPr sz="1100"/>
                    </a:p>
                  </a:txBody>
                  <a:tcPr marT="63500" marB="63500" marR="63500" marL="63500"/>
                </a:tc>
                <a:tc>
                  <a:txBody>
                    <a:bodyPr/>
                    <a:lstStyle/>
                    <a:p>
                      <a:pPr indent="0" lvl="0" marL="0" rtl="0" algn="l">
                        <a:spcBef>
                          <a:spcPts val="0"/>
                        </a:spcBef>
                        <a:spcAft>
                          <a:spcPts val="0"/>
                        </a:spcAft>
                        <a:buNone/>
                      </a:pPr>
                      <a:r>
                        <a:rPr lang="en" sz="1100"/>
                        <a:t>Medical professionals who input the data</a:t>
                      </a:r>
                      <a:endParaRPr sz="1100"/>
                    </a:p>
                    <a:p>
                      <a:pPr indent="0" lvl="0" marL="0" rtl="0" algn="l">
                        <a:spcBef>
                          <a:spcPts val="0"/>
                        </a:spcBef>
                        <a:spcAft>
                          <a:spcPts val="0"/>
                        </a:spcAft>
                        <a:buNone/>
                      </a:pPr>
                      <a:r>
                        <a:rPr lang="en" sz="1100"/>
                        <a:t>Administrators who supervise the user and patient records</a:t>
                      </a:r>
                      <a:endParaRPr sz="1100"/>
                    </a:p>
                  </a:txBody>
                  <a:tcPr marT="63500" marB="63500" marR="63500" marL="63500"/>
                </a:tc>
              </a:tr>
              <a:tr h="12700">
                <a:tc>
                  <a:txBody>
                    <a:bodyPr/>
                    <a:lstStyle/>
                    <a:p>
                      <a:pPr indent="0" lvl="0" marL="0" rtl="0" algn="l">
                        <a:spcBef>
                          <a:spcPts val="0"/>
                        </a:spcBef>
                        <a:spcAft>
                          <a:spcPts val="0"/>
                        </a:spcAft>
                        <a:buNone/>
                      </a:pPr>
                      <a:r>
                        <a:rPr lang="en" sz="1100"/>
                        <a:t>Preconditions:</a:t>
                      </a:r>
                      <a:endParaRPr sz="1100"/>
                    </a:p>
                  </a:txBody>
                  <a:tcPr marT="63500" marB="63500" marR="63500" marL="63500"/>
                </a:tc>
                <a:tc>
                  <a:txBody>
                    <a:bodyPr/>
                    <a:lstStyle/>
                    <a:p>
                      <a:pPr indent="0" lvl="0" marL="0" rtl="0" algn="l">
                        <a:spcBef>
                          <a:spcPts val="0"/>
                        </a:spcBef>
                        <a:spcAft>
                          <a:spcPts val="0"/>
                        </a:spcAft>
                        <a:buNone/>
                      </a:pPr>
                      <a:r>
                        <a:rPr lang="en" sz="1100"/>
                        <a:t>Patient data must not exist</a:t>
                      </a:r>
                      <a:endParaRPr sz="1100"/>
                    </a:p>
                    <a:p>
                      <a:pPr indent="0" lvl="0" marL="0" rtl="0" algn="l">
                        <a:spcBef>
                          <a:spcPts val="0"/>
                        </a:spcBef>
                        <a:spcAft>
                          <a:spcPts val="0"/>
                        </a:spcAft>
                        <a:buNone/>
                      </a:pPr>
                      <a:r>
                        <a:rPr lang="en" sz="1100"/>
                        <a:t>Completed consultation with the doctor</a:t>
                      </a:r>
                      <a:endParaRPr sz="1100"/>
                    </a:p>
                  </a:txBody>
                  <a:tcPr marT="63500" marB="63500" marR="63500" marL="63500"/>
                </a:tc>
              </a:tr>
              <a:tr h="12700">
                <a:tc>
                  <a:txBody>
                    <a:bodyPr/>
                    <a:lstStyle/>
                    <a:p>
                      <a:pPr indent="0" lvl="0" marL="0" rtl="0" algn="l">
                        <a:spcBef>
                          <a:spcPts val="0"/>
                        </a:spcBef>
                        <a:spcAft>
                          <a:spcPts val="0"/>
                        </a:spcAft>
                        <a:buNone/>
                      </a:pPr>
                      <a:r>
                        <a:rPr lang="en" sz="1100"/>
                        <a:t>Postconditions:</a:t>
                      </a:r>
                      <a:endParaRPr sz="1100"/>
                    </a:p>
                  </a:txBody>
                  <a:tcPr marT="63500" marB="63500" marR="63500" marL="63500"/>
                </a:tc>
                <a:tc>
                  <a:txBody>
                    <a:bodyPr/>
                    <a:lstStyle/>
                    <a:p>
                      <a:pPr indent="0" lvl="0" marL="0" rtl="0" algn="l">
                        <a:spcBef>
                          <a:spcPts val="0"/>
                        </a:spcBef>
                        <a:spcAft>
                          <a:spcPts val="0"/>
                        </a:spcAft>
                        <a:buNone/>
                      </a:pPr>
                      <a:r>
                        <a:rPr lang="en" sz="1100"/>
                        <a:t>Medical professional has entered information correctly</a:t>
                      </a:r>
                      <a:endParaRPr sz="1100"/>
                    </a:p>
                    <a:p>
                      <a:pPr indent="-298450" lvl="0" marL="457200" rtl="0" algn="l">
                        <a:spcBef>
                          <a:spcPts val="0"/>
                        </a:spcBef>
                        <a:spcAft>
                          <a:spcPts val="0"/>
                        </a:spcAft>
                        <a:buSzPts val="1100"/>
                        <a:buChar char="-"/>
                      </a:pPr>
                      <a:r>
                        <a:rPr lang="en" sz="1100"/>
                        <a:t>Personal Information</a:t>
                      </a:r>
                      <a:endParaRPr sz="1100"/>
                    </a:p>
                    <a:p>
                      <a:pPr indent="-298450" lvl="0" marL="457200" rtl="0" algn="l">
                        <a:spcBef>
                          <a:spcPts val="0"/>
                        </a:spcBef>
                        <a:spcAft>
                          <a:spcPts val="0"/>
                        </a:spcAft>
                        <a:buSzPts val="1100"/>
                        <a:buChar char="-"/>
                      </a:pPr>
                      <a:r>
                        <a:rPr lang="en" sz="1100"/>
                        <a:t>Diagnosis</a:t>
                      </a:r>
                      <a:endParaRPr sz="1100"/>
                    </a:p>
                    <a:p>
                      <a:pPr indent="-298450" lvl="0" marL="457200" rtl="0" algn="l">
                        <a:spcBef>
                          <a:spcPts val="0"/>
                        </a:spcBef>
                        <a:spcAft>
                          <a:spcPts val="0"/>
                        </a:spcAft>
                        <a:buSzPts val="1100"/>
                        <a:buChar char="-"/>
                      </a:pPr>
                      <a:r>
                        <a:rPr lang="en" sz="1100"/>
                        <a:t>Prescription</a:t>
                      </a:r>
                      <a:endParaRPr sz="1100"/>
                    </a:p>
                  </a:txBody>
                  <a:tcPr marT="63500" marB="63500" marR="63500" marL="63500"/>
                </a:tc>
              </a:tr>
            </a:tbl>
          </a:graphicData>
        </a:graphic>
      </p:graphicFrame>
      <p:sp>
        <p:nvSpPr>
          <p:cNvPr id="186" name="Google Shape;186;p32"/>
          <p:cNvSpPr txBox="1"/>
          <p:nvPr/>
        </p:nvSpPr>
        <p:spPr>
          <a:xfrm>
            <a:off x="2819550" y="0"/>
            <a:ext cx="35049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2. Register Patient Information</a:t>
            </a:r>
            <a:endParaRPr b="1">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graphicFrame>
        <p:nvGraphicFramePr>
          <p:cNvPr id="191" name="Google Shape;191;p33"/>
          <p:cNvGraphicFramePr/>
          <p:nvPr/>
        </p:nvGraphicFramePr>
        <p:xfrm>
          <a:off x="1572800" y="468050"/>
          <a:ext cx="3000000" cy="3000000"/>
        </p:xfrm>
        <a:graphic>
          <a:graphicData uri="http://schemas.openxmlformats.org/drawingml/2006/table">
            <a:tbl>
              <a:tblPr>
                <a:noFill/>
                <a:tableStyleId>{0C3C237D-827D-4711-B519-B4ED03873B75}</a:tableStyleId>
              </a:tblPr>
              <a:tblGrid>
                <a:gridCol w="1349050"/>
                <a:gridCol w="4656700"/>
              </a:tblGrid>
              <a:tr h="3368050">
                <a:tc>
                  <a:txBody>
                    <a:bodyPr/>
                    <a:lstStyle/>
                    <a:p>
                      <a:pPr indent="0" lvl="0" marL="0" rtl="0" algn="l">
                        <a:spcBef>
                          <a:spcPts val="0"/>
                        </a:spcBef>
                        <a:spcAft>
                          <a:spcPts val="0"/>
                        </a:spcAft>
                        <a:buNone/>
                      </a:pPr>
                      <a:r>
                        <a:rPr lang="en" sz="1100"/>
                        <a:t>Flow of Activities:</a:t>
                      </a:r>
                      <a:endParaRPr sz="1100"/>
                    </a:p>
                  </a:txBody>
                  <a:tcPr marT="63500" marB="63500" marR="63500" marL="63500"/>
                </a:tc>
                <a:tc>
                  <a:txBody>
                    <a:bodyPr/>
                    <a:lstStyle/>
                    <a:p>
                      <a:pPr indent="0" lvl="0" marL="0" rtl="0" algn="l">
                        <a:spcBef>
                          <a:spcPts val="0"/>
                        </a:spcBef>
                        <a:spcAft>
                          <a:spcPts val="0"/>
                        </a:spcAft>
                        <a:buNone/>
                      </a:pPr>
                      <a:r>
                        <a:rPr lang="en" sz="1100"/>
                        <a:t>                     Actors                                           System</a:t>
                      </a:r>
                      <a:endParaRPr sz="1100"/>
                    </a:p>
                    <a:p>
                      <a:pPr indent="0" lvl="0" marL="0" rtl="0" algn="l">
                        <a:spcBef>
                          <a:spcPts val="0"/>
                        </a:spcBef>
                        <a:spcAft>
                          <a:spcPts val="0"/>
                        </a:spcAft>
                        <a:buNone/>
                      </a:pPr>
                      <a:r>
                        <a:t/>
                      </a:r>
                      <a:endParaRPr sz="1100"/>
                    </a:p>
                  </a:txBody>
                  <a:tcPr marT="63500" marB="63500" marR="63500" marL="63500"/>
                </a:tc>
              </a:tr>
              <a:tr h="763475">
                <a:tc>
                  <a:txBody>
                    <a:bodyPr/>
                    <a:lstStyle/>
                    <a:p>
                      <a:pPr indent="0" lvl="0" marL="0" rtl="0" algn="l">
                        <a:spcBef>
                          <a:spcPts val="0"/>
                        </a:spcBef>
                        <a:spcAft>
                          <a:spcPts val="0"/>
                        </a:spcAft>
                        <a:buNone/>
                      </a:pPr>
                      <a:r>
                        <a:rPr lang="en" sz="1100"/>
                        <a:t>Exception Conditions:</a:t>
                      </a:r>
                      <a:endParaRPr sz="1100"/>
                    </a:p>
                  </a:txBody>
                  <a:tcPr marT="63500" marB="63500" marR="63500" marL="63500"/>
                </a:tc>
                <a:tc>
                  <a:txBody>
                    <a:bodyPr/>
                    <a:lstStyle/>
                    <a:p>
                      <a:pPr indent="0" lvl="0" marL="0" rtl="0" algn="l">
                        <a:spcBef>
                          <a:spcPts val="0"/>
                        </a:spcBef>
                        <a:spcAft>
                          <a:spcPts val="0"/>
                        </a:spcAft>
                        <a:buNone/>
                      </a:pPr>
                      <a:r>
                        <a:rPr lang="en" sz="1100"/>
                        <a:t>1. If the user’s PIN is invalid, the user cannot gain access </a:t>
                      </a:r>
                      <a:endParaRPr sz="1100"/>
                    </a:p>
                    <a:p>
                      <a:pPr indent="0" lvl="0" marL="0" rtl="0" algn="l">
                        <a:spcBef>
                          <a:spcPts val="0"/>
                        </a:spcBef>
                        <a:spcAft>
                          <a:spcPts val="0"/>
                        </a:spcAft>
                        <a:buNone/>
                      </a:pPr>
                      <a:r>
                        <a:rPr lang="en" sz="1100"/>
                        <a:t>2.1 All personal information is required such as: SIN number, medical number. If all personal information is not present transaction cannot be completed.</a:t>
                      </a:r>
                      <a:endParaRPr sz="1100"/>
                    </a:p>
                  </a:txBody>
                  <a:tcPr marT="63500" marB="63500" marR="63500" marL="63500"/>
                </a:tc>
              </a:tr>
            </a:tbl>
          </a:graphicData>
        </a:graphic>
      </p:graphicFrame>
      <p:graphicFrame>
        <p:nvGraphicFramePr>
          <p:cNvPr id="192" name="Google Shape;192;p33"/>
          <p:cNvGraphicFramePr/>
          <p:nvPr/>
        </p:nvGraphicFramePr>
        <p:xfrm>
          <a:off x="3034950" y="804125"/>
          <a:ext cx="3000000" cy="3000000"/>
        </p:xfrm>
        <a:graphic>
          <a:graphicData uri="http://schemas.openxmlformats.org/drawingml/2006/table">
            <a:tbl>
              <a:tblPr>
                <a:noFill/>
                <a:tableStyleId>{0C3C237D-827D-4711-B519-B4ED03873B75}</a:tableStyleId>
              </a:tblPr>
              <a:tblGrid>
                <a:gridCol w="2170725"/>
                <a:gridCol w="2170725"/>
              </a:tblGrid>
              <a:tr h="425300">
                <a:tc>
                  <a:txBody>
                    <a:bodyPr/>
                    <a:lstStyle/>
                    <a:p>
                      <a:pPr indent="0" lvl="0" marL="0" rtl="0" algn="l">
                        <a:spcBef>
                          <a:spcPts val="0"/>
                        </a:spcBef>
                        <a:spcAft>
                          <a:spcPts val="0"/>
                        </a:spcAft>
                        <a:buNone/>
                      </a:pPr>
                      <a:r>
                        <a:rPr lang="en" sz="1100"/>
                        <a:t>1. User taps RFID tag onto the reader</a:t>
                      </a:r>
                      <a:endParaRPr sz="1100"/>
                    </a:p>
                  </a:txBody>
                  <a:tcPr marT="63500" marB="63500" marR="63500" marL="63500"/>
                </a:tc>
                <a:tc>
                  <a:txBody>
                    <a:bodyPr/>
                    <a:lstStyle/>
                    <a:p>
                      <a:pPr indent="0" lvl="0" marL="0" rtl="0" algn="l">
                        <a:spcBef>
                          <a:spcPts val="0"/>
                        </a:spcBef>
                        <a:spcAft>
                          <a:spcPts val="0"/>
                        </a:spcAft>
                        <a:buNone/>
                      </a:pPr>
                      <a:r>
                        <a:rPr lang="en" sz="1100"/>
                        <a:t>1.1 System verifies User by requesting User’s PIN</a:t>
                      </a:r>
                      <a:endParaRPr sz="1100"/>
                    </a:p>
                  </a:txBody>
                  <a:tcPr marT="63500" marB="63500" marR="63500" marL="63500"/>
                </a:tc>
              </a:tr>
              <a:tr h="1356375">
                <a:tc>
                  <a:txBody>
                    <a:bodyPr/>
                    <a:lstStyle/>
                    <a:p>
                      <a:pPr indent="0" lvl="0" marL="0" rtl="0" algn="l">
                        <a:spcBef>
                          <a:spcPts val="0"/>
                        </a:spcBef>
                        <a:spcAft>
                          <a:spcPts val="0"/>
                        </a:spcAft>
                        <a:buNone/>
                      </a:pPr>
                      <a:r>
                        <a:rPr lang="en" sz="1100"/>
                        <a:t>2. User register patient</a:t>
                      </a:r>
                      <a:endParaRPr sz="1100"/>
                    </a:p>
                  </a:txBody>
                  <a:tcPr marT="63500" marB="63500" marR="63500" marL="63500"/>
                </a:tc>
                <a:tc>
                  <a:txBody>
                    <a:bodyPr/>
                    <a:lstStyle/>
                    <a:p>
                      <a:pPr indent="0" lvl="0" marL="0" rtl="0" algn="l">
                        <a:spcBef>
                          <a:spcPts val="0"/>
                        </a:spcBef>
                        <a:spcAft>
                          <a:spcPts val="0"/>
                        </a:spcAft>
                        <a:buNone/>
                      </a:pPr>
                      <a:r>
                        <a:rPr lang="en" sz="1100"/>
                        <a:t>2.1 The system requires user to enter personal information </a:t>
                      </a:r>
                      <a:endParaRPr sz="1100"/>
                    </a:p>
                    <a:p>
                      <a:pPr indent="0" lvl="0" marL="0" rtl="0" algn="l">
                        <a:spcBef>
                          <a:spcPts val="0"/>
                        </a:spcBef>
                        <a:spcAft>
                          <a:spcPts val="0"/>
                        </a:spcAft>
                        <a:buNone/>
                      </a:pPr>
                      <a:r>
                        <a:rPr lang="en" sz="1100"/>
                        <a:t>2.2 Then requires user to enter diagnosis from the doctor</a:t>
                      </a:r>
                      <a:endParaRPr sz="1100"/>
                    </a:p>
                    <a:p>
                      <a:pPr indent="0" lvl="0" marL="0" rtl="0" algn="l">
                        <a:spcBef>
                          <a:spcPts val="0"/>
                        </a:spcBef>
                        <a:spcAft>
                          <a:spcPts val="0"/>
                        </a:spcAft>
                        <a:buNone/>
                      </a:pPr>
                      <a:r>
                        <a:rPr lang="en" sz="1100"/>
                        <a:t>2.3 Then requires user to enter prescription of the patient</a:t>
                      </a:r>
                      <a:endParaRPr sz="1100"/>
                    </a:p>
                  </a:txBody>
                  <a:tcPr marT="63500" marB="63500" marR="63500" marL="63500"/>
                </a:tc>
              </a:tr>
              <a:tr h="1046025">
                <a:tc>
                  <a:txBody>
                    <a:bodyPr/>
                    <a:lstStyle/>
                    <a:p>
                      <a:pPr indent="0" lvl="0" marL="0" rtl="0" algn="l">
                        <a:spcBef>
                          <a:spcPts val="0"/>
                        </a:spcBef>
                        <a:spcAft>
                          <a:spcPts val="0"/>
                        </a:spcAft>
                        <a:buNone/>
                      </a:pPr>
                      <a:r>
                        <a:rPr lang="en" sz="1100"/>
                        <a:t>3. System confirmation</a:t>
                      </a:r>
                      <a:endParaRPr sz="1100"/>
                    </a:p>
                  </a:txBody>
                  <a:tcPr marT="63500" marB="63500" marR="63500" marL="63500"/>
                </a:tc>
                <a:tc>
                  <a:txBody>
                    <a:bodyPr/>
                    <a:lstStyle/>
                    <a:p>
                      <a:pPr indent="0" lvl="0" marL="0" rtl="0" algn="l">
                        <a:spcBef>
                          <a:spcPts val="0"/>
                        </a:spcBef>
                        <a:spcAft>
                          <a:spcPts val="0"/>
                        </a:spcAft>
                        <a:buNone/>
                      </a:pPr>
                      <a:r>
                        <a:rPr lang="en" sz="1100"/>
                        <a:t>3.1 Upon finishing entering patient’s information, system ask user to double check and look for any missing required information</a:t>
                      </a:r>
                      <a:endParaRPr sz="1100"/>
                    </a:p>
                    <a:p>
                      <a:pPr indent="0" lvl="0" marL="0" rtl="0" algn="l">
                        <a:spcBef>
                          <a:spcPts val="0"/>
                        </a:spcBef>
                        <a:spcAft>
                          <a:spcPts val="0"/>
                        </a:spcAft>
                        <a:buNone/>
                      </a:pPr>
                      <a:r>
                        <a:rPr lang="en" sz="1100"/>
                        <a:t>3.2 Finish registering patient</a:t>
                      </a:r>
                      <a:endParaRPr sz="1100"/>
                    </a:p>
                  </a:txBody>
                  <a:tcPr marT="63500" marB="63500" marR="63500" marL="63500"/>
                </a:tc>
              </a:tr>
            </a:tbl>
          </a:graphicData>
        </a:graphic>
      </p:graphicFrame>
      <p:sp>
        <p:nvSpPr>
          <p:cNvPr id="193" name="Google Shape;193;p33"/>
          <p:cNvSpPr txBox="1"/>
          <p:nvPr/>
        </p:nvSpPr>
        <p:spPr>
          <a:xfrm>
            <a:off x="2819550" y="0"/>
            <a:ext cx="35049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2. Register Patient Information</a:t>
            </a:r>
            <a:endParaRPr b="1">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graphicFrame>
        <p:nvGraphicFramePr>
          <p:cNvPr id="198" name="Google Shape;198;p34"/>
          <p:cNvGraphicFramePr/>
          <p:nvPr/>
        </p:nvGraphicFramePr>
        <p:xfrm>
          <a:off x="1709725" y="371400"/>
          <a:ext cx="3000000" cy="3000000"/>
        </p:xfrm>
        <a:graphic>
          <a:graphicData uri="http://schemas.openxmlformats.org/drawingml/2006/table">
            <a:tbl>
              <a:tblPr>
                <a:noFill/>
                <a:tableStyleId>{0C3C237D-827D-4711-B519-B4ED03873B75}</a:tableStyleId>
              </a:tblPr>
              <a:tblGrid>
                <a:gridCol w="1285875"/>
                <a:gridCol w="4438650"/>
              </a:tblGrid>
              <a:tr h="12700">
                <a:tc>
                  <a:txBody>
                    <a:bodyPr/>
                    <a:lstStyle/>
                    <a:p>
                      <a:pPr indent="0" lvl="0" marL="0" rtl="0" algn="l">
                        <a:spcBef>
                          <a:spcPts val="0"/>
                        </a:spcBef>
                        <a:spcAft>
                          <a:spcPts val="0"/>
                        </a:spcAft>
                        <a:buNone/>
                      </a:pPr>
                      <a:r>
                        <a:rPr lang="en" sz="1100"/>
                        <a:t>Use Case Name:</a:t>
                      </a:r>
                      <a:endParaRPr sz="1100"/>
                    </a:p>
                  </a:txBody>
                  <a:tcPr marT="63500" marB="63500" marR="63500" marL="63500"/>
                </a:tc>
                <a:tc>
                  <a:txBody>
                    <a:bodyPr/>
                    <a:lstStyle/>
                    <a:p>
                      <a:pPr indent="0" lvl="0" marL="0" rtl="0" algn="l">
                        <a:spcBef>
                          <a:spcPts val="0"/>
                        </a:spcBef>
                        <a:spcAft>
                          <a:spcPts val="0"/>
                        </a:spcAft>
                        <a:buNone/>
                      </a:pPr>
                      <a:r>
                        <a:rPr lang="en" sz="1100"/>
                        <a:t>Restock Medication</a:t>
                      </a:r>
                      <a:endParaRPr sz="1100"/>
                    </a:p>
                  </a:txBody>
                  <a:tcPr marT="63500" marB="63500" marR="63500" marL="63500"/>
                </a:tc>
              </a:tr>
              <a:tr h="12700">
                <a:tc>
                  <a:txBody>
                    <a:bodyPr/>
                    <a:lstStyle/>
                    <a:p>
                      <a:pPr indent="0" lvl="0" marL="0" rtl="0" algn="l">
                        <a:spcBef>
                          <a:spcPts val="0"/>
                        </a:spcBef>
                        <a:spcAft>
                          <a:spcPts val="0"/>
                        </a:spcAft>
                        <a:buNone/>
                      </a:pPr>
                      <a:r>
                        <a:rPr lang="en" sz="1100"/>
                        <a:t>Scenario:</a:t>
                      </a:r>
                      <a:endParaRPr sz="1100"/>
                    </a:p>
                  </a:txBody>
                  <a:tcPr marT="63500" marB="63500" marR="63500" marL="63500"/>
                </a:tc>
                <a:tc>
                  <a:txBody>
                    <a:bodyPr/>
                    <a:lstStyle/>
                    <a:p>
                      <a:pPr indent="0" lvl="0" marL="0" rtl="0" algn="l">
                        <a:spcBef>
                          <a:spcPts val="0"/>
                        </a:spcBef>
                        <a:spcAft>
                          <a:spcPts val="0"/>
                        </a:spcAft>
                        <a:buNone/>
                      </a:pPr>
                      <a:r>
                        <a:rPr lang="en" sz="1100"/>
                        <a:t>Medical suppliers refill medication inventory</a:t>
                      </a:r>
                      <a:endParaRPr sz="1100"/>
                    </a:p>
                  </a:txBody>
                  <a:tcPr marT="63500" marB="63500" marR="63500" marL="63500"/>
                </a:tc>
              </a:tr>
              <a:tr h="12700">
                <a:tc>
                  <a:txBody>
                    <a:bodyPr/>
                    <a:lstStyle/>
                    <a:p>
                      <a:pPr indent="0" lvl="0" marL="0" rtl="0" algn="l">
                        <a:spcBef>
                          <a:spcPts val="0"/>
                        </a:spcBef>
                        <a:spcAft>
                          <a:spcPts val="0"/>
                        </a:spcAft>
                        <a:buNone/>
                      </a:pPr>
                      <a:r>
                        <a:rPr lang="en" sz="1100"/>
                        <a:t>Triggering Event:</a:t>
                      </a:r>
                      <a:endParaRPr sz="1100"/>
                    </a:p>
                  </a:txBody>
                  <a:tcPr marT="63500" marB="63500" marR="63500" marL="63500"/>
                </a:tc>
                <a:tc>
                  <a:txBody>
                    <a:bodyPr/>
                    <a:lstStyle/>
                    <a:p>
                      <a:pPr indent="0" lvl="0" marL="0" rtl="0" algn="l">
                        <a:spcBef>
                          <a:spcPts val="0"/>
                        </a:spcBef>
                        <a:spcAft>
                          <a:spcPts val="0"/>
                        </a:spcAft>
                        <a:buNone/>
                      </a:pPr>
                      <a:r>
                        <a:rPr lang="en" sz="1100"/>
                        <a:t>When a sufficient amount of medication has run low or out completely.</a:t>
                      </a:r>
                      <a:endParaRPr sz="1100"/>
                    </a:p>
                  </a:txBody>
                  <a:tcPr marT="63500" marB="63500" marR="63500" marL="63500"/>
                </a:tc>
              </a:tr>
              <a:tr h="12700">
                <a:tc>
                  <a:txBody>
                    <a:bodyPr/>
                    <a:lstStyle/>
                    <a:p>
                      <a:pPr indent="0" lvl="0" marL="0" rtl="0" algn="l">
                        <a:spcBef>
                          <a:spcPts val="0"/>
                        </a:spcBef>
                        <a:spcAft>
                          <a:spcPts val="0"/>
                        </a:spcAft>
                        <a:buNone/>
                      </a:pPr>
                      <a:r>
                        <a:rPr lang="en" sz="1100"/>
                        <a:t>Brief Description:</a:t>
                      </a:r>
                      <a:endParaRPr sz="1100"/>
                    </a:p>
                  </a:txBody>
                  <a:tcPr marT="63500" marB="63500" marR="63500" marL="63500"/>
                </a:tc>
                <a:tc>
                  <a:txBody>
                    <a:bodyPr/>
                    <a:lstStyle/>
                    <a:p>
                      <a:pPr indent="0" lvl="0" marL="0" rtl="0" algn="l">
                        <a:spcBef>
                          <a:spcPts val="0"/>
                        </a:spcBef>
                        <a:spcAft>
                          <a:spcPts val="0"/>
                        </a:spcAft>
                        <a:buNone/>
                      </a:pPr>
                      <a:r>
                        <a:rPr lang="en" sz="1100"/>
                        <a:t>When medication reaches a certain threshold or runs out completely, it is necessary for the dispenser to be restocked. When this happens a medical supplier employee will come to the hospital and service the dispenser.</a:t>
                      </a:r>
                      <a:endParaRPr sz="1100"/>
                    </a:p>
                  </a:txBody>
                  <a:tcPr marT="63500" marB="63500" marR="63500" marL="63500"/>
                </a:tc>
              </a:tr>
              <a:tr h="12700">
                <a:tc>
                  <a:txBody>
                    <a:bodyPr/>
                    <a:lstStyle/>
                    <a:p>
                      <a:pPr indent="0" lvl="0" marL="0" rtl="0" algn="l">
                        <a:spcBef>
                          <a:spcPts val="0"/>
                        </a:spcBef>
                        <a:spcAft>
                          <a:spcPts val="0"/>
                        </a:spcAft>
                        <a:buNone/>
                      </a:pPr>
                      <a:r>
                        <a:rPr lang="en" sz="1100"/>
                        <a:t>Actors:</a:t>
                      </a:r>
                      <a:endParaRPr sz="1100"/>
                    </a:p>
                  </a:txBody>
                  <a:tcPr marT="63500" marB="63500" marR="63500" marL="63500"/>
                </a:tc>
                <a:tc>
                  <a:txBody>
                    <a:bodyPr/>
                    <a:lstStyle/>
                    <a:p>
                      <a:pPr indent="0" lvl="0" marL="0" rtl="0" algn="l">
                        <a:spcBef>
                          <a:spcPts val="0"/>
                        </a:spcBef>
                        <a:spcAft>
                          <a:spcPts val="0"/>
                        </a:spcAft>
                        <a:buNone/>
                      </a:pPr>
                      <a:r>
                        <a:rPr lang="en" sz="1100"/>
                        <a:t>Medical Suppliers (User)</a:t>
                      </a:r>
                      <a:endParaRPr sz="1100"/>
                    </a:p>
                  </a:txBody>
                  <a:tcPr marT="63500" marB="63500" marR="63500" marL="63500"/>
                </a:tc>
              </a:tr>
              <a:tr h="12700">
                <a:tc>
                  <a:txBody>
                    <a:bodyPr/>
                    <a:lstStyle/>
                    <a:p>
                      <a:pPr indent="0" lvl="0" marL="0" rtl="0" algn="l">
                        <a:spcBef>
                          <a:spcPts val="0"/>
                        </a:spcBef>
                        <a:spcAft>
                          <a:spcPts val="0"/>
                        </a:spcAft>
                        <a:buNone/>
                      </a:pPr>
                      <a:r>
                        <a:rPr lang="en" sz="1100"/>
                        <a:t>Related Cases:</a:t>
                      </a:r>
                      <a:endParaRPr sz="1100"/>
                    </a:p>
                  </a:txBody>
                  <a:tcPr marT="63500" marB="63500" marR="63500" marL="63500"/>
                </a:tc>
                <a:tc>
                  <a:txBody>
                    <a:bodyPr/>
                    <a:lstStyle/>
                    <a:p>
                      <a:pPr indent="0" lvl="0" marL="0" rtl="0" algn="l">
                        <a:spcBef>
                          <a:spcPts val="0"/>
                        </a:spcBef>
                        <a:spcAft>
                          <a:spcPts val="0"/>
                        </a:spcAft>
                        <a:buNone/>
                      </a:pPr>
                      <a:r>
                        <a:rPr lang="en" sz="1100"/>
                        <a:t>Check medication inventory</a:t>
                      </a:r>
                      <a:endParaRPr sz="1100"/>
                    </a:p>
                  </a:txBody>
                  <a:tcPr marT="63500" marB="63500" marR="63500" marL="63500"/>
                </a:tc>
              </a:tr>
              <a:tr h="12700">
                <a:tc>
                  <a:txBody>
                    <a:bodyPr/>
                    <a:lstStyle/>
                    <a:p>
                      <a:pPr indent="0" lvl="0" marL="0" rtl="0" algn="l">
                        <a:spcBef>
                          <a:spcPts val="0"/>
                        </a:spcBef>
                        <a:spcAft>
                          <a:spcPts val="0"/>
                        </a:spcAft>
                        <a:buNone/>
                      </a:pPr>
                      <a:r>
                        <a:rPr lang="en" sz="1100"/>
                        <a:t>Stakeholders:</a:t>
                      </a:r>
                      <a:endParaRPr sz="1100"/>
                    </a:p>
                  </a:txBody>
                  <a:tcPr marT="63500" marB="63500" marR="63500" marL="63500"/>
                </a:tc>
                <a:tc>
                  <a:txBody>
                    <a:bodyPr/>
                    <a:lstStyle/>
                    <a:p>
                      <a:pPr indent="0" lvl="0" marL="0" rtl="0" algn="l">
                        <a:spcBef>
                          <a:spcPts val="0"/>
                        </a:spcBef>
                        <a:spcAft>
                          <a:spcPts val="0"/>
                        </a:spcAft>
                        <a:buNone/>
                      </a:pPr>
                      <a:r>
                        <a:rPr lang="en" sz="1100"/>
                        <a:t>Medication Suppliers who restock the dispensers from various medical companies</a:t>
                      </a:r>
                      <a:endParaRPr sz="1100"/>
                    </a:p>
                  </a:txBody>
                  <a:tcPr marT="63500" marB="63500" marR="63500" marL="63500"/>
                </a:tc>
              </a:tr>
              <a:tr h="12700">
                <a:tc>
                  <a:txBody>
                    <a:bodyPr/>
                    <a:lstStyle/>
                    <a:p>
                      <a:pPr indent="0" lvl="0" marL="0" rtl="0" algn="l">
                        <a:spcBef>
                          <a:spcPts val="0"/>
                        </a:spcBef>
                        <a:spcAft>
                          <a:spcPts val="0"/>
                        </a:spcAft>
                        <a:buNone/>
                      </a:pPr>
                      <a:r>
                        <a:rPr lang="en" sz="1100"/>
                        <a:t>Preconditions:</a:t>
                      </a:r>
                      <a:endParaRPr sz="1100"/>
                    </a:p>
                  </a:txBody>
                  <a:tcPr marT="63500" marB="63500" marR="63500" marL="63500"/>
                </a:tc>
                <a:tc>
                  <a:txBody>
                    <a:bodyPr/>
                    <a:lstStyle/>
                    <a:p>
                      <a:pPr indent="0" lvl="0" marL="0" rtl="0" algn="l">
                        <a:spcBef>
                          <a:spcPts val="0"/>
                        </a:spcBef>
                        <a:spcAft>
                          <a:spcPts val="0"/>
                        </a:spcAft>
                        <a:buNone/>
                      </a:pPr>
                      <a:r>
                        <a:rPr lang="en" sz="1100"/>
                        <a:t>User credentials must exist in the system</a:t>
                      </a:r>
                      <a:endParaRPr sz="1100"/>
                    </a:p>
                    <a:p>
                      <a:pPr indent="0" lvl="0" marL="0" rtl="0" algn="l">
                        <a:spcBef>
                          <a:spcPts val="0"/>
                        </a:spcBef>
                        <a:spcAft>
                          <a:spcPts val="0"/>
                        </a:spcAft>
                        <a:buNone/>
                      </a:pPr>
                      <a:r>
                        <a:rPr lang="en" sz="1100"/>
                        <a:t>One or more types of medication must be below the threshold for restock</a:t>
                      </a:r>
                      <a:endParaRPr sz="1100"/>
                    </a:p>
                    <a:p>
                      <a:pPr indent="0" lvl="0" marL="0" rtl="0" algn="l">
                        <a:spcBef>
                          <a:spcPts val="0"/>
                        </a:spcBef>
                        <a:spcAft>
                          <a:spcPts val="0"/>
                        </a:spcAft>
                        <a:buNone/>
                      </a:pPr>
                      <a:r>
                        <a:rPr lang="en" sz="1100"/>
                        <a:t>An order must have been placed by medical professionals at the hospital</a:t>
                      </a:r>
                      <a:endParaRPr sz="1100"/>
                    </a:p>
                  </a:txBody>
                  <a:tcPr marT="63500" marB="63500" marR="63500" marL="63500"/>
                </a:tc>
              </a:tr>
              <a:tr h="12700">
                <a:tc>
                  <a:txBody>
                    <a:bodyPr/>
                    <a:lstStyle/>
                    <a:p>
                      <a:pPr indent="0" lvl="0" marL="0" rtl="0" algn="l">
                        <a:spcBef>
                          <a:spcPts val="0"/>
                        </a:spcBef>
                        <a:spcAft>
                          <a:spcPts val="0"/>
                        </a:spcAft>
                        <a:buNone/>
                      </a:pPr>
                      <a:r>
                        <a:rPr lang="en" sz="1100"/>
                        <a:t>Postconditions:</a:t>
                      </a:r>
                      <a:endParaRPr sz="1100"/>
                    </a:p>
                  </a:txBody>
                  <a:tcPr marT="63500" marB="63500" marR="63500" marL="63500"/>
                </a:tc>
                <a:tc>
                  <a:txBody>
                    <a:bodyPr/>
                    <a:lstStyle/>
                    <a:p>
                      <a:pPr indent="0" lvl="0" marL="0" rtl="0" algn="l">
                        <a:spcBef>
                          <a:spcPts val="0"/>
                        </a:spcBef>
                        <a:spcAft>
                          <a:spcPts val="0"/>
                        </a:spcAft>
                        <a:buNone/>
                      </a:pPr>
                      <a:r>
                        <a:rPr lang="en" sz="1100"/>
                        <a:t>Restock of medication must be recorded in the system</a:t>
                      </a:r>
                      <a:endParaRPr sz="1100"/>
                    </a:p>
                  </a:txBody>
                  <a:tcPr marT="63500" marB="63500" marR="63500" marL="63500"/>
                </a:tc>
              </a:tr>
            </a:tbl>
          </a:graphicData>
        </a:graphic>
      </p:graphicFrame>
      <p:sp>
        <p:nvSpPr>
          <p:cNvPr id="199" name="Google Shape;199;p34"/>
          <p:cNvSpPr txBox="1"/>
          <p:nvPr/>
        </p:nvSpPr>
        <p:spPr>
          <a:xfrm>
            <a:off x="2819550" y="0"/>
            <a:ext cx="35049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3</a:t>
            </a:r>
            <a:r>
              <a:rPr b="1" lang="en">
                <a:latin typeface="Open Sans"/>
                <a:ea typeface="Open Sans"/>
                <a:cs typeface="Open Sans"/>
                <a:sym typeface="Open Sans"/>
              </a:rPr>
              <a:t>. Restock Medication</a:t>
            </a:r>
            <a:endParaRPr b="1">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graphicFrame>
        <p:nvGraphicFramePr>
          <p:cNvPr id="204" name="Google Shape;204;p35"/>
          <p:cNvGraphicFramePr/>
          <p:nvPr/>
        </p:nvGraphicFramePr>
        <p:xfrm>
          <a:off x="3105300" y="677825"/>
          <a:ext cx="3000000" cy="3000000"/>
        </p:xfrm>
        <a:graphic>
          <a:graphicData uri="http://schemas.openxmlformats.org/drawingml/2006/table">
            <a:tbl>
              <a:tblPr>
                <a:noFill/>
                <a:tableStyleId>{0C3C237D-827D-4711-B519-B4ED03873B75}</a:tableStyleId>
              </a:tblPr>
              <a:tblGrid>
                <a:gridCol w="2074475"/>
                <a:gridCol w="2074475"/>
              </a:tblGrid>
              <a:tr h="863075">
                <a:tc>
                  <a:txBody>
                    <a:bodyPr/>
                    <a:lstStyle/>
                    <a:p>
                      <a:pPr indent="0" lvl="0" marL="0" rtl="0" algn="l">
                        <a:spcBef>
                          <a:spcPts val="0"/>
                        </a:spcBef>
                        <a:spcAft>
                          <a:spcPts val="0"/>
                        </a:spcAft>
                        <a:buNone/>
                      </a:pPr>
                      <a:r>
                        <a:rPr lang="en" sz="1100"/>
                        <a:t>1. User accesses system via login credentials (medical company credentials) </a:t>
                      </a:r>
                      <a:endParaRPr sz="1100"/>
                    </a:p>
                  </a:txBody>
                  <a:tcPr marT="63500" marB="63500" marR="63500" marL="63500"/>
                </a:tc>
                <a:tc>
                  <a:txBody>
                    <a:bodyPr/>
                    <a:lstStyle/>
                    <a:p>
                      <a:pPr indent="0" lvl="0" marL="0" rtl="0" algn="l">
                        <a:spcBef>
                          <a:spcPts val="0"/>
                        </a:spcBef>
                        <a:spcAft>
                          <a:spcPts val="0"/>
                        </a:spcAft>
                        <a:buNone/>
                      </a:pPr>
                      <a:r>
                        <a:rPr lang="en" sz="1100"/>
                        <a:t>1. System verifies user in database</a:t>
                      </a:r>
                      <a:endParaRPr sz="1100"/>
                    </a:p>
                  </a:txBody>
                  <a:tcPr marT="63500" marB="63500" marR="63500" marL="63500"/>
                </a:tc>
              </a:tr>
              <a:tr h="863075">
                <a:tc>
                  <a:txBody>
                    <a:bodyPr/>
                    <a:lstStyle/>
                    <a:p>
                      <a:pPr indent="0" lvl="0" marL="0" rtl="0" algn="l">
                        <a:spcBef>
                          <a:spcPts val="0"/>
                        </a:spcBef>
                        <a:spcAft>
                          <a:spcPts val="0"/>
                        </a:spcAft>
                        <a:buNone/>
                      </a:pPr>
                      <a:r>
                        <a:rPr lang="en" sz="1100"/>
                        <a:t>2. User puts the dispenser’s system into a service mode</a:t>
                      </a:r>
                      <a:endParaRPr sz="1100"/>
                    </a:p>
                  </a:txBody>
                  <a:tcPr marT="63500" marB="63500" marR="63500" marL="63500"/>
                </a:tc>
                <a:tc>
                  <a:txBody>
                    <a:bodyPr/>
                    <a:lstStyle/>
                    <a:p>
                      <a:pPr indent="0" lvl="0" marL="0" rtl="0" algn="l">
                        <a:spcBef>
                          <a:spcPts val="0"/>
                        </a:spcBef>
                        <a:spcAft>
                          <a:spcPts val="0"/>
                        </a:spcAft>
                        <a:buNone/>
                      </a:pPr>
                      <a:r>
                        <a:rPr lang="en" sz="1100"/>
                        <a:t>2. System begins service mode transaction</a:t>
                      </a:r>
                      <a:endParaRPr sz="1100"/>
                    </a:p>
                  </a:txBody>
                  <a:tcPr marT="63500" marB="63500" marR="63500" marL="63500"/>
                </a:tc>
              </a:tr>
              <a:tr h="548175">
                <a:tc>
                  <a:txBody>
                    <a:bodyPr/>
                    <a:lstStyle/>
                    <a:p>
                      <a:pPr indent="0" lvl="0" marL="0" rtl="0" algn="l">
                        <a:spcBef>
                          <a:spcPts val="0"/>
                        </a:spcBef>
                        <a:spcAft>
                          <a:spcPts val="0"/>
                        </a:spcAft>
                        <a:buNone/>
                      </a:pPr>
                      <a:r>
                        <a:rPr lang="en" sz="1100"/>
                        <a:t>3. User refills medication inventory</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r h="863075">
                <a:tc>
                  <a:txBody>
                    <a:bodyPr/>
                    <a:lstStyle/>
                    <a:p>
                      <a:pPr indent="0" lvl="0" marL="0" rtl="0" algn="l">
                        <a:spcBef>
                          <a:spcPts val="0"/>
                        </a:spcBef>
                        <a:spcAft>
                          <a:spcPts val="0"/>
                        </a:spcAft>
                        <a:buNone/>
                      </a:pPr>
                      <a:r>
                        <a:rPr lang="en" sz="1100"/>
                        <a:t>4. User completes medication refills and exits servicing mode</a:t>
                      </a:r>
                      <a:endParaRPr sz="1100"/>
                    </a:p>
                  </a:txBody>
                  <a:tcPr marT="63500" marB="63500" marR="63500" marL="63500"/>
                </a:tc>
                <a:tc>
                  <a:txBody>
                    <a:bodyPr/>
                    <a:lstStyle/>
                    <a:p>
                      <a:pPr indent="0" lvl="0" marL="0" rtl="0" algn="l">
                        <a:spcBef>
                          <a:spcPts val="0"/>
                        </a:spcBef>
                        <a:spcAft>
                          <a:spcPts val="0"/>
                        </a:spcAft>
                        <a:buNone/>
                      </a:pPr>
                      <a:r>
                        <a:rPr lang="en" sz="1100"/>
                        <a:t>4.1 System completes service transaction</a:t>
                      </a:r>
                      <a:endParaRPr sz="1100"/>
                    </a:p>
                    <a:p>
                      <a:pPr indent="0" lvl="0" marL="0" rtl="0" algn="l">
                        <a:spcBef>
                          <a:spcPts val="0"/>
                        </a:spcBef>
                        <a:spcAft>
                          <a:spcPts val="0"/>
                        </a:spcAft>
                        <a:buNone/>
                      </a:pPr>
                      <a:r>
                        <a:rPr lang="en" sz="1100"/>
                        <a:t>4.2 System records new inventory levels</a:t>
                      </a:r>
                      <a:endParaRPr sz="1100"/>
                    </a:p>
                  </a:txBody>
                  <a:tcPr marT="63500" marB="63500" marR="63500" marL="63500"/>
                </a:tc>
              </a:tr>
            </a:tbl>
          </a:graphicData>
        </a:graphic>
      </p:graphicFrame>
      <p:graphicFrame>
        <p:nvGraphicFramePr>
          <p:cNvPr id="205" name="Google Shape;205;p35"/>
          <p:cNvGraphicFramePr/>
          <p:nvPr/>
        </p:nvGraphicFramePr>
        <p:xfrm>
          <a:off x="1709725" y="341825"/>
          <a:ext cx="3000000" cy="3000000"/>
        </p:xfrm>
        <a:graphic>
          <a:graphicData uri="http://schemas.openxmlformats.org/drawingml/2006/table">
            <a:tbl>
              <a:tblPr>
                <a:noFill/>
                <a:tableStyleId>{0C3C237D-827D-4711-B519-B4ED03873B75}</a:tableStyleId>
              </a:tblPr>
              <a:tblGrid>
                <a:gridCol w="1285875"/>
                <a:gridCol w="4438650"/>
              </a:tblGrid>
              <a:tr h="3763225">
                <a:tc>
                  <a:txBody>
                    <a:bodyPr/>
                    <a:lstStyle/>
                    <a:p>
                      <a:pPr indent="0" lvl="0" marL="0" rtl="0" algn="l">
                        <a:spcBef>
                          <a:spcPts val="0"/>
                        </a:spcBef>
                        <a:spcAft>
                          <a:spcPts val="0"/>
                        </a:spcAft>
                        <a:buNone/>
                      </a:pPr>
                      <a:r>
                        <a:rPr lang="en" sz="1100"/>
                        <a:t>Flow of Activities:</a:t>
                      </a:r>
                      <a:endParaRPr sz="1100"/>
                    </a:p>
                  </a:txBody>
                  <a:tcPr marT="63500" marB="63500" marR="63500" marL="63500"/>
                </a:tc>
                <a:tc>
                  <a:txBody>
                    <a:bodyPr/>
                    <a:lstStyle/>
                    <a:p>
                      <a:pPr indent="0" lvl="0" marL="0" rtl="0" algn="l">
                        <a:spcBef>
                          <a:spcPts val="0"/>
                        </a:spcBef>
                        <a:spcAft>
                          <a:spcPts val="0"/>
                        </a:spcAft>
                        <a:buNone/>
                      </a:pPr>
                      <a:r>
                        <a:rPr lang="en" sz="1100"/>
                        <a:t>                     Actors                                           System</a:t>
                      </a:r>
                      <a:endParaRPr sz="1100"/>
                    </a:p>
                    <a:p>
                      <a:pPr indent="0" lvl="0" marL="0" rtl="0" algn="l">
                        <a:spcBef>
                          <a:spcPts val="0"/>
                        </a:spcBef>
                        <a:spcAft>
                          <a:spcPts val="0"/>
                        </a:spcAft>
                        <a:buNone/>
                      </a:pPr>
                      <a:r>
                        <a:t/>
                      </a:r>
                      <a:endParaRPr sz="1100"/>
                    </a:p>
                  </a:txBody>
                  <a:tcPr marT="63500" marB="63500" marR="63500" marL="63500"/>
                </a:tc>
              </a:tr>
              <a:tr h="12700">
                <a:tc>
                  <a:txBody>
                    <a:bodyPr/>
                    <a:lstStyle/>
                    <a:p>
                      <a:pPr indent="0" lvl="0" marL="0" rtl="0" algn="l">
                        <a:spcBef>
                          <a:spcPts val="0"/>
                        </a:spcBef>
                        <a:spcAft>
                          <a:spcPts val="0"/>
                        </a:spcAft>
                        <a:buNone/>
                      </a:pPr>
                      <a:r>
                        <a:rPr lang="en" sz="1100"/>
                        <a:t>Exception Conditions:</a:t>
                      </a:r>
                      <a:endParaRPr sz="1100"/>
                    </a:p>
                  </a:txBody>
                  <a:tcPr marT="63500" marB="63500" marR="63500" marL="63500"/>
                </a:tc>
                <a:tc>
                  <a:txBody>
                    <a:bodyPr/>
                    <a:lstStyle/>
                    <a:p>
                      <a:pPr indent="0" lvl="0" marL="0" rtl="0" algn="l">
                        <a:spcBef>
                          <a:spcPts val="0"/>
                        </a:spcBef>
                        <a:spcAft>
                          <a:spcPts val="0"/>
                        </a:spcAft>
                        <a:buNone/>
                      </a:pPr>
                      <a:r>
                        <a:rPr lang="en" sz="1100"/>
                        <a:t>1. If the user’s credentials are invalid, the user cannot gain access </a:t>
                      </a:r>
                      <a:endParaRPr sz="1100"/>
                    </a:p>
                  </a:txBody>
                  <a:tcPr marT="63500" marB="63500" marR="63500" marL="63500"/>
                </a:tc>
              </a:tr>
            </a:tbl>
          </a:graphicData>
        </a:graphic>
      </p:graphicFrame>
      <p:sp>
        <p:nvSpPr>
          <p:cNvPr id="206" name="Google Shape;206;p35"/>
          <p:cNvSpPr txBox="1"/>
          <p:nvPr/>
        </p:nvSpPr>
        <p:spPr>
          <a:xfrm>
            <a:off x="2819550" y="0"/>
            <a:ext cx="35049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3. Restock Medication</a:t>
            </a:r>
            <a:endParaRPr b="1">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graphicFrame>
        <p:nvGraphicFramePr>
          <p:cNvPr id="211" name="Google Shape;211;p36"/>
          <p:cNvGraphicFramePr/>
          <p:nvPr/>
        </p:nvGraphicFramePr>
        <p:xfrm>
          <a:off x="1709738" y="330200"/>
          <a:ext cx="3000000" cy="3000000"/>
        </p:xfrm>
        <a:graphic>
          <a:graphicData uri="http://schemas.openxmlformats.org/drawingml/2006/table">
            <a:tbl>
              <a:tblPr>
                <a:noFill/>
                <a:tableStyleId>{0C3C237D-827D-4711-B519-B4ED03873B75}</a:tableStyleId>
              </a:tblPr>
              <a:tblGrid>
                <a:gridCol w="1285875"/>
                <a:gridCol w="4438650"/>
              </a:tblGrid>
              <a:tr h="385625">
                <a:tc>
                  <a:txBody>
                    <a:bodyPr/>
                    <a:lstStyle/>
                    <a:p>
                      <a:pPr indent="0" lvl="0" marL="0" rtl="0" algn="l">
                        <a:spcBef>
                          <a:spcPts val="0"/>
                        </a:spcBef>
                        <a:spcAft>
                          <a:spcPts val="0"/>
                        </a:spcAft>
                        <a:buNone/>
                      </a:pPr>
                      <a:r>
                        <a:rPr lang="en" sz="1100"/>
                        <a:t>Use Case Name:</a:t>
                      </a:r>
                      <a:endParaRPr sz="1100"/>
                    </a:p>
                  </a:txBody>
                  <a:tcPr marT="63500" marB="63500" marR="63500" marL="63500"/>
                </a:tc>
                <a:tc>
                  <a:txBody>
                    <a:bodyPr/>
                    <a:lstStyle/>
                    <a:p>
                      <a:pPr indent="0" lvl="0" marL="0" rtl="0" algn="l">
                        <a:spcBef>
                          <a:spcPts val="0"/>
                        </a:spcBef>
                        <a:spcAft>
                          <a:spcPts val="0"/>
                        </a:spcAft>
                        <a:buNone/>
                      </a:pPr>
                      <a:r>
                        <a:rPr lang="en" sz="1100"/>
                        <a:t>Check medication inventory</a:t>
                      </a:r>
                      <a:endParaRPr sz="1100"/>
                    </a:p>
                  </a:txBody>
                  <a:tcPr marT="63500" marB="63500" marR="63500" marL="63500"/>
                </a:tc>
              </a:tr>
              <a:tr h="385625">
                <a:tc>
                  <a:txBody>
                    <a:bodyPr/>
                    <a:lstStyle/>
                    <a:p>
                      <a:pPr indent="0" lvl="0" marL="0" rtl="0" algn="l">
                        <a:spcBef>
                          <a:spcPts val="0"/>
                        </a:spcBef>
                        <a:spcAft>
                          <a:spcPts val="0"/>
                        </a:spcAft>
                        <a:buNone/>
                      </a:pPr>
                      <a:r>
                        <a:rPr lang="en" sz="1100"/>
                        <a:t>Scenario:</a:t>
                      </a:r>
                      <a:endParaRPr sz="1100"/>
                    </a:p>
                  </a:txBody>
                  <a:tcPr marT="63500" marB="63500" marR="63500" marL="63500"/>
                </a:tc>
                <a:tc>
                  <a:txBody>
                    <a:bodyPr/>
                    <a:lstStyle/>
                    <a:p>
                      <a:pPr indent="0" lvl="0" marL="0" rtl="0" algn="l">
                        <a:spcBef>
                          <a:spcPts val="0"/>
                        </a:spcBef>
                        <a:spcAft>
                          <a:spcPts val="0"/>
                        </a:spcAft>
                        <a:buNone/>
                      </a:pPr>
                      <a:r>
                        <a:rPr lang="en" sz="1100"/>
                        <a:t>Medical Professional checks the inventory levels of the dispenser </a:t>
                      </a:r>
                      <a:endParaRPr sz="1100"/>
                    </a:p>
                  </a:txBody>
                  <a:tcPr marT="63500" marB="63500" marR="63500" marL="63500"/>
                </a:tc>
              </a:tr>
              <a:tr h="385625">
                <a:tc>
                  <a:txBody>
                    <a:bodyPr/>
                    <a:lstStyle/>
                    <a:p>
                      <a:pPr indent="0" lvl="0" marL="0" rtl="0" algn="l">
                        <a:spcBef>
                          <a:spcPts val="0"/>
                        </a:spcBef>
                        <a:spcAft>
                          <a:spcPts val="0"/>
                        </a:spcAft>
                        <a:buNone/>
                      </a:pPr>
                      <a:r>
                        <a:rPr lang="en" sz="1100"/>
                        <a:t>Triggering Event:</a:t>
                      </a:r>
                      <a:endParaRPr sz="1100"/>
                    </a:p>
                  </a:txBody>
                  <a:tcPr marT="63500" marB="63500" marR="63500" marL="63500"/>
                </a:tc>
                <a:tc>
                  <a:txBody>
                    <a:bodyPr/>
                    <a:lstStyle/>
                    <a:p>
                      <a:pPr indent="0" lvl="0" marL="0" rtl="0" algn="l">
                        <a:spcBef>
                          <a:spcPts val="0"/>
                        </a:spcBef>
                        <a:spcAft>
                          <a:spcPts val="0"/>
                        </a:spcAft>
                        <a:buNone/>
                      </a:pPr>
                      <a:r>
                        <a:rPr lang="en" sz="1100"/>
                        <a:t>User initiates report of medication inventory</a:t>
                      </a:r>
                      <a:endParaRPr sz="1100"/>
                    </a:p>
                  </a:txBody>
                  <a:tcPr marT="63500" marB="63500" marR="63500" marL="63500"/>
                </a:tc>
              </a:tr>
              <a:tr h="1050175">
                <a:tc>
                  <a:txBody>
                    <a:bodyPr/>
                    <a:lstStyle/>
                    <a:p>
                      <a:pPr indent="0" lvl="0" marL="0" rtl="0" algn="l">
                        <a:spcBef>
                          <a:spcPts val="0"/>
                        </a:spcBef>
                        <a:spcAft>
                          <a:spcPts val="0"/>
                        </a:spcAft>
                        <a:buNone/>
                      </a:pPr>
                      <a:r>
                        <a:rPr lang="en" sz="1100"/>
                        <a:t>Brief Description:</a:t>
                      </a:r>
                      <a:endParaRPr sz="1100"/>
                    </a:p>
                  </a:txBody>
                  <a:tcPr marT="63500" marB="63500" marR="63500" marL="63500"/>
                </a:tc>
                <a:tc>
                  <a:txBody>
                    <a:bodyPr/>
                    <a:lstStyle/>
                    <a:p>
                      <a:pPr indent="0" lvl="0" marL="0" rtl="0" algn="l">
                        <a:spcBef>
                          <a:spcPts val="0"/>
                        </a:spcBef>
                        <a:spcAft>
                          <a:spcPts val="0"/>
                        </a:spcAft>
                        <a:buNone/>
                      </a:pPr>
                      <a:r>
                        <a:rPr lang="en" sz="1100"/>
                        <a:t>A medical professional will access the system to view a live report of the current inventory level of each type of medication dispenser supplies. The user can then proceed to submit orders for more medication</a:t>
                      </a:r>
                      <a:endParaRPr sz="1100"/>
                    </a:p>
                  </a:txBody>
                  <a:tcPr marT="63500" marB="63500" marR="63500" marL="63500"/>
                </a:tc>
              </a:tr>
              <a:tr h="385625">
                <a:tc>
                  <a:txBody>
                    <a:bodyPr/>
                    <a:lstStyle/>
                    <a:p>
                      <a:pPr indent="0" lvl="0" marL="0" rtl="0" algn="l">
                        <a:spcBef>
                          <a:spcPts val="0"/>
                        </a:spcBef>
                        <a:spcAft>
                          <a:spcPts val="0"/>
                        </a:spcAft>
                        <a:buNone/>
                      </a:pPr>
                      <a:r>
                        <a:rPr lang="en" sz="1100"/>
                        <a:t>Actors:</a:t>
                      </a:r>
                      <a:endParaRPr sz="1100"/>
                    </a:p>
                  </a:txBody>
                  <a:tcPr marT="63500" marB="63500" marR="63500" marL="63500"/>
                </a:tc>
                <a:tc>
                  <a:txBody>
                    <a:bodyPr/>
                    <a:lstStyle/>
                    <a:p>
                      <a:pPr indent="0" lvl="0" marL="0" rtl="0" algn="l">
                        <a:spcBef>
                          <a:spcPts val="0"/>
                        </a:spcBef>
                        <a:spcAft>
                          <a:spcPts val="0"/>
                        </a:spcAft>
                        <a:buNone/>
                      </a:pPr>
                      <a:r>
                        <a:rPr lang="en" sz="1100"/>
                        <a:t>Medical Professional (User)</a:t>
                      </a:r>
                      <a:endParaRPr sz="1100"/>
                    </a:p>
                  </a:txBody>
                  <a:tcPr marT="63500" marB="63500" marR="63500" marL="63500"/>
                </a:tc>
              </a:tr>
              <a:tr h="385625">
                <a:tc>
                  <a:txBody>
                    <a:bodyPr/>
                    <a:lstStyle/>
                    <a:p>
                      <a:pPr indent="0" lvl="0" marL="0" rtl="0" algn="l">
                        <a:spcBef>
                          <a:spcPts val="0"/>
                        </a:spcBef>
                        <a:spcAft>
                          <a:spcPts val="0"/>
                        </a:spcAft>
                        <a:buNone/>
                      </a:pPr>
                      <a:r>
                        <a:rPr lang="en" sz="1100"/>
                        <a:t>Related Cases:</a:t>
                      </a:r>
                      <a:endParaRPr sz="1100"/>
                    </a:p>
                  </a:txBody>
                  <a:tcPr marT="63500" marB="63500" marR="63500" marL="63500"/>
                </a:tc>
                <a:tc>
                  <a:txBody>
                    <a:bodyPr/>
                    <a:lstStyle/>
                    <a:p>
                      <a:pPr indent="0" lvl="0" marL="0" rtl="0" algn="l">
                        <a:spcBef>
                          <a:spcPts val="0"/>
                        </a:spcBef>
                        <a:spcAft>
                          <a:spcPts val="0"/>
                        </a:spcAft>
                        <a:buNone/>
                      </a:pPr>
                      <a:r>
                        <a:rPr lang="en" sz="1100"/>
                        <a:t>Restock Medication</a:t>
                      </a:r>
                      <a:endParaRPr sz="1100"/>
                    </a:p>
                  </a:txBody>
                  <a:tcPr marT="63500" marB="63500" marR="63500" marL="63500"/>
                </a:tc>
              </a:tr>
              <a:tr h="607150">
                <a:tc>
                  <a:txBody>
                    <a:bodyPr/>
                    <a:lstStyle/>
                    <a:p>
                      <a:pPr indent="0" lvl="0" marL="0" rtl="0" algn="l">
                        <a:spcBef>
                          <a:spcPts val="0"/>
                        </a:spcBef>
                        <a:spcAft>
                          <a:spcPts val="0"/>
                        </a:spcAft>
                        <a:buNone/>
                      </a:pPr>
                      <a:r>
                        <a:rPr lang="en" sz="1100"/>
                        <a:t>Stakeholders:</a:t>
                      </a:r>
                      <a:endParaRPr sz="1100"/>
                    </a:p>
                  </a:txBody>
                  <a:tcPr marT="63500" marB="63500" marR="63500" marL="63500"/>
                </a:tc>
                <a:tc>
                  <a:txBody>
                    <a:bodyPr/>
                    <a:lstStyle/>
                    <a:p>
                      <a:pPr indent="0" lvl="0" marL="0" rtl="0" algn="l">
                        <a:spcBef>
                          <a:spcPts val="0"/>
                        </a:spcBef>
                        <a:spcAft>
                          <a:spcPts val="0"/>
                        </a:spcAft>
                        <a:buNone/>
                      </a:pPr>
                      <a:r>
                        <a:rPr lang="en" sz="1100"/>
                        <a:t>Medical Suppliers who receive the order for new medication</a:t>
                      </a:r>
                      <a:endParaRPr sz="1100"/>
                    </a:p>
                    <a:p>
                      <a:pPr indent="0" lvl="0" marL="0" rtl="0" algn="l">
                        <a:spcBef>
                          <a:spcPts val="0"/>
                        </a:spcBef>
                        <a:spcAft>
                          <a:spcPts val="0"/>
                        </a:spcAft>
                        <a:buNone/>
                      </a:pPr>
                      <a:r>
                        <a:rPr lang="en" sz="1100"/>
                        <a:t>Medical professionals who check inventory levels and submit orders</a:t>
                      </a:r>
                      <a:endParaRPr sz="1100"/>
                    </a:p>
                  </a:txBody>
                  <a:tcPr marT="63500" marB="63500" marR="63500" marL="63500"/>
                </a:tc>
              </a:tr>
              <a:tr h="385625">
                <a:tc>
                  <a:txBody>
                    <a:bodyPr/>
                    <a:lstStyle/>
                    <a:p>
                      <a:pPr indent="0" lvl="0" marL="0" rtl="0" algn="l">
                        <a:spcBef>
                          <a:spcPts val="0"/>
                        </a:spcBef>
                        <a:spcAft>
                          <a:spcPts val="0"/>
                        </a:spcAft>
                        <a:buNone/>
                      </a:pPr>
                      <a:r>
                        <a:rPr lang="en" sz="1100"/>
                        <a:t>Preconditions:</a:t>
                      </a:r>
                      <a:endParaRPr sz="1100"/>
                    </a:p>
                  </a:txBody>
                  <a:tcPr marT="63500" marB="63500" marR="63500" marL="63500"/>
                </a:tc>
                <a:tc>
                  <a:txBody>
                    <a:bodyPr/>
                    <a:lstStyle/>
                    <a:p>
                      <a:pPr indent="0" lvl="0" marL="0" rtl="0" algn="l">
                        <a:spcBef>
                          <a:spcPts val="0"/>
                        </a:spcBef>
                        <a:spcAft>
                          <a:spcPts val="0"/>
                        </a:spcAft>
                        <a:buNone/>
                      </a:pPr>
                      <a:r>
                        <a:rPr lang="en" sz="1100"/>
                        <a:t>User credentials must exist in the system</a:t>
                      </a:r>
                      <a:endParaRPr sz="1100"/>
                    </a:p>
                  </a:txBody>
                  <a:tcPr marT="63500" marB="63500" marR="63500" marL="63500"/>
                </a:tc>
              </a:tr>
              <a:tr h="415225">
                <a:tc>
                  <a:txBody>
                    <a:bodyPr/>
                    <a:lstStyle/>
                    <a:p>
                      <a:pPr indent="0" lvl="0" marL="0" rtl="0" algn="l">
                        <a:spcBef>
                          <a:spcPts val="0"/>
                        </a:spcBef>
                        <a:spcAft>
                          <a:spcPts val="0"/>
                        </a:spcAft>
                        <a:buNone/>
                      </a:pPr>
                      <a:r>
                        <a:rPr lang="en" sz="1100"/>
                        <a:t>Postconditions:</a:t>
                      </a:r>
                      <a:endParaRPr sz="1100"/>
                    </a:p>
                  </a:txBody>
                  <a:tcPr marT="63500" marB="63500" marR="63500" marL="63500"/>
                </a:tc>
                <a:tc>
                  <a:txBody>
                    <a:bodyPr/>
                    <a:lstStyle/>
                    <a:p>
                      <a:pPr indent="0" lvl="0" marL="0" rtl="0" algn="l">
                        <a:spcBef>
                          <a:spcPts val="0"/>
                        </a:spcBef>
                        <a:spcAft>
                          <a:spcPts val="0"/>
                        </a:spcAft>
                        <a:buNone/>
                      </a:pPr>
                      <a:r>
                        <a:rPr lang="en" sz="1100"/>
                        <a:t>N/A</a:t>
                      </a:r>
                      <a:endParaRPr sz="1100"/>
                    </a:p>
                  </a:txBody>
                  <a:tcPr marT="63500" marB="63500" marR="63500" marL="63500"/>
                </a:tc>
              </a:tr>
            </a:tbl>
          </a:graphicData>
        </a:graphic>
      </p:graphicFrame>
      <p:sp>
        <p:nvSpPr>
          <p:cNvPr id="212" name="Google Shape;212;p36"/>
          <p:cNvSpPr txBox="1"/>
          <p:nvPr/>
        </p:nvSpPr>
        <p:spPr>
          <a:xfrm>
            <a:off x="2819550" y="0"/>
            <a:ext cx="35049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4. Check Medication Inventory</a:t>
            </a:r>
            <a:endParaRPr b="1">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graphicFrame>
        <p:nvGraphicFramePr>
          <p:cNvPr id="217" name="Google Shape;217;p37"/>
          <p:cNvGraphicFramePr/>
          <p:nvPr/>
        </p:nvGraphicFramePr>
        <p:xfrm>
          <a:off x="2516900" y="701000"/>
          <a:ext cx="3000000" cy="3000000"/>
        </p:xfrm>
        <a:graphic>
          <a:graphicData uri="http://schemas.openxmlformats.org/drawingml/2006/table">
            <a:tbl>
              <a:tblPr>
                <a:noFill/>
                <a:tableStyleId>{0C3C237D-827D-4711-B519-B4ED03873B75}</a:tableStyleId>
              </a:tblPr>
              <a:tblGrid>
                <a:gridCol w="2766450"/>
                <a:gridCol w="2766450"/>
              </a:tblGrid>
              <a:tr h="345050">
                <a:tc>
                  <a:txBody>
                    <a:bodyPr/>
                    <a:lstStyle/>
                    <a:p>
                      <a:pPr indent="0" lvl="0" marL="0" rtl="0" algn="l">
                        <a:spcBef>
                          <a:spcPts val="0"/>
                        </a:spcBef>
                        <a:spcAft>
                          <a:spcPts val="0"/>
                        </a:spcAft>
                        <a:buNone/>
                      </a:pPr>
                      <a:r>
                        <a:rPr lang="en" sz="1100"/>
                        <a:t>1. User taps RFID tag onto the reader</a:t>
                      </a:r>
                      <a:endParaRPr sz="1100"/>
                    </a:p>
                  </a:txBody>
                  <a:tcPr marT="63500" marB="63500" marR="63500" marL="63500"/>
                </a:tc>
                <a:tc>
                  <a:txBody>
                    <a:bodyPr/>
                    <a:lstStyle/>
                    <a:p>
                      <a:pPr indent="0" lvl="0" marL="0" rtl="0" algn="l">
                        <a:spcBef>
                          <a:spcPts val="0"/>
                        </a:spcBef>
                        <a:spcAft>
                          <a:spcPts val="0"/>
                        </a:spcAft>
                        <a:buNone/>
                      </a:pPr>
                      <a:r>
                        <a:rPr lang="en" sz="1100"/>
                        <a:t>1. System verifies User by requesting User’s PIN</a:t>
                      </a:r>
                      <a:endParaRPr sz="1100"/>
                    </a:p>
                  </a:txBody>
                  <a:tcPr marT="63500" marB="63500" marR="63500" marL="63500"/>
                </a:tc>
              </a:tr>
              <a:tr h="1109975">
                <a:tc>
                  <a:txBody>
                    <a:bodyPr/>
                    <a:lstStyle/>
                    <a:p>
                      <a:pPr indent="0" lvl="0" marL="0" rtl="0" algn="l">
                        <a:spcBef>
                          <a:spcPts val="0"/>
                        </a:spcBef>
                        <a:spcAft>
                          <a:spcPts val="0"/>
                        </a:spcAft>
                        <a:buNone/>
                      </a:pPr>
                      <a:r>
                        <a:rPr lang="en" sz="1100"/>
                        <a:t>2. User initiates status report of medication inventory levels</a:t>
                      </a:r>
                      <a:endParaRPr sz="1100"/>
                    </a:p>
                  </a:txBody>
                  <a:tcPr marT="63500" marB="63500" marR="63500" marL="63500"/>
                </a:tc>
                <a:tc>
                  <a:txBody>
                    <a:bodyPr/>
                    <a:lstStyle/>
                    <a:p>
                      <a:pPr indent="0" lvl="0" marL="0" rtl="0" algn="l">
                        <a:spcBef>
                          <a:spcPts val="0"/>
                        </a:spcBef>
                        <a:spcAft>
                          <a:spcPts val="0"/>
                        </a:spcAft>
                        <a:buNone/>
                      </a:pPr>
                      <a:r>
                        <a:rPr lang="en" sz="1100"/>
                        <a:t>2.1 System initiates status report transaction</a:t>
                      </a:r>
                      <a:endParaRPr sz="1100"/>
                    </a:p>
                    <a:p>
                      <a:pPr indent="0" lvl="0" marL="0" rtl="0" algn="l">
                        <a:spcBef>
                          <a:spcPts val="0"/>
                        </a:spcBef>
                        <a:spcAft>
                          <a:spcPts val="0"/>
                        </a:spcAft>
                        <a:buNone/>
                      </a:pPr>
                      <a:r>
                        <a:rPr lang="en" sz="1100"/>
                        <a:t>2.2 System reports back all available medications and current level.</a:t>
                      </a:r>
                      <a:endParaRPr sz="1100"/>
                    </a:p>
                    <a:p>
                      <a:pPr indent="0" lvl="0" marL="0" rtl="0" algn="l">
                        <a:spcBef>
                          <a:spcPts val="0"/>
                        </a:spcBef>
                        <a:spcAft>
                          <a:spcPts val="0"/>
                        </a:spcAft>
                        <a:buNone/>
                      </a:pPr>
                      <a:r>
                        <a:rPr lang="en" sz="1100"/>
                        <a:t>2.3 System indicates which medications are falling below the threshold or completely out.</a:t>
                      </a:r>
                      <a:endParaRPr sz="1100"/>
                    </a:p>
                  </a:txBody>
                  <a:tcPr marT="63500" marB="63500" marR="63500" marL="63500"/>
                </a:tc>
              </a:tr>
              <a:tr h="1145825">
                <a:tc>
                  <a:txBody>
                    <a:bodyPr/>
                    <a:lstStyle/>
                    <a:p>
                      <a:pPr indent="0" lvl="0" marL="0" rtl="0" algn="l">
                        <a:spcBef>
                          <a:spcPts val="0"/>
                        </a:spcBef>
                        <a:spcAft>
                          <a:spcPts val="0"/>
                        </a:spcAft>
                        <a:buNone/>
                      </a:pPr>
                      <a:r>
                        <a:rPr lang="en" sz="1100"/>
                        <a:t>3. User may choose to submit order for specific medication</a:t>
                      </a:r>
                      <a:endParaRPr sz="1100"/>
                    </a:p>
                  </a:txBody>
                  <a:tcPr marT="63500" marB="63500" marR="63500" marL="63500"/>
                </a:tc>
                <a:tc>
                  <a:txBody>
                    <a:bodyPr/>
                    <a:lstStyle/>
                    <a:p>
                      <a:pPr indent="0" lvl="0" marL="0" rtl="0" algn="l">
                        <a:spcBef>
                          <a:spcPts val="0"/>
                        </a:spcBef>
                        <a:spcAft>
                          <a:spcPts val="0"/>
                        </a:spcAft>
                        <a:buNone/>
                      </a:pPr>
                      <a:r>
                        <a:rPr lang="en" sz="1100"/>
                        <a:t>3.1 System will collect information on the type of medication requested </a:t>
                      </a:r>
                      <a:endParaRPr sz="1100"/>
                    </a:p>
                    <a:p>
                      <a:pPr indent="0" lvl="0" marL="0" rtl="0" algn="l">
                        <a:spcBef>
                          <a:spcPts val="0"/>
                        </a:spcBef>
                        <a:spcAft>
                          <a:spcPts val="0"/>
                        </a:spcAft>
                        <a:buNone/>
                      </a:pPr>
                      <a:r>
                        <a:rPr lang="en" sz="1100"/>
                        <a:t>3.2 System will compile necessary info such as the dispensers location and ID</a:t>
                      </a:r>
                      <a:endParaRPr sz="1100"/>
                    </a:p>
                    <a:p>
                      <a:pPr indent="0" lvl="0" marL="0" rtl="0" algn="l">
                        <a:spcBef>
                          <a:spcPts val="0"/>
                        </a:spcBef>
                        <a:spcAft>
                          <a:spcPts val="0"/>
                        </a:spcAft>
                        <a:buNone/>
                      </a:pPr>
                      <a:r>
                        <a:rPr lang="en" sz="1100"/>
                        <a:t>3.3 The system will send the order to the specific medical supplier</a:t>
                      </a:r>
                      <a:endParaRPr sz="1100"/>
                    </a:p>
                  </a:txBody>
                  <a:tcPr marT="63500" marB="63500" marR="63500" marL="63500"/>
                </a:tc>
              </a:tr>
              <a:tr h="322400">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en" sz="1100"/>
                        <a:t>4. Status report transaction is completed</a:t>
                      </a:r>
                      <a:endParaRPr sz="1100"/>
                    </a:p>
                  </a:txBody>
                  <a:tcPr marT="63500" marB="63500" marR="63500" marL="63500"/>
                </a:tc>
              </a:tr>
            </a:tbl>
          </a:graphicData>
        </a:graphic>
      </p:graphicFrame>
      <p:graphicFrame>
        <p:nvGraphicFramePr>
          <p:cNvPr id="218" name="Google Shape;218;p37"/>
          <p:cNvGraphicFramePr/>
          <p:nvPr/>
        </p:nvGraphicFramePr>
        <p:xfrm>
          <a:off x="891938" y="330200"/>
          <a:ext cx="3000000" cy="3000000"/>
        </p:xfrm>
        <a:graphic>
          <a:graphicData uri="http://schemas.openxmlformats.org/drawingml/2006/table">
            <a:tbl>
              <a:tblPr>
                <a:noFill/>
                <a:tableStyleId>{0C3C237D-827D-4711-B519-B4ED03873B75}</a:tableStyleId>
              </a:tblPr>
              <a:tblGrid>
                <a:gridCol w="1446700"/>
                <a:gridCol w="5909700"/>
              </a:tblGrid>
              <a:tr h="3943150">
                <a:tc>
                  <a:txBody>
                    <a:bodyPr/>
                    <a:lstStyle/>
                    <a:p>
                      <a:pPr indent="0" lvl="0" marL="0" rtl="0" algn="l">
                        <a:spcBef>
                          <a:spcPts val="0"/>
                        </a:spcBef>
                        <a:spcAft>
                          <a:spcPts val="0"/>
                        </a:spcAft>
                        <a:buNone/>
                      </a:pPr>
                      <a:r>
                        <a:rPr lang="en" sz="1100"/>
                        <a:t>Flow of Activities:</a:t>
                      </a:r>
                      <a:endParaRPr sz="1100"/>
                    </a:p>
                  </a:txBody>
                  <a:tcPr marT="63500" marB="63500" marR="63500" marL="63500"/>
                </a:tc>
                <a:tc>
                  <a:txBody>
                    <a:bodyPr/>
                    <a:lstStyle/>
                    <a:p>
                      <a:pPr indent="0" lvl="0" marL="0" rtl="0" algn="l">
                        <a:spcBef>
                          <a:spcPts val="0"/>
                        </a:spcBef>
                        <a:spcAft>
                          <a:spcPts val="0"/>
                        </a:spcAft>
                        <a:buNone/>
                      </a:pPr>
                      <a:r>
                        <a:rPr lang="en" sz="1100"/>
                        <a:t>                     Actors                                                                        System</a:t>
                      </a:r>
                      <a:endParaRPr sz="1100"/>
                    </a:p>
                    <a:p>
                      <a:pPr indent="0" lvl="0" marL="0" rtl="0" algn="l">
                        <a:spcBef>
                          <a:spcPts val="0"/>
                        </a:spcBef>
                        <a:spcAft>
                          <a:spcPts val="0"/>
                        </a:spcAft>
                        <a:buNone/>
                      </a:pPr>
                      <a:r>
                        <a:t/>
                      </a:r>
                      <a:endParaRPr sz="1100"/>
                    </a:p>
                  </a:txBody>
                  <a:tcPr marT="63500" marB="63500" marR="63500" marL="63500"/>
                </a:tc>
              </a:tr>
              <a:tr h="542525">
                <a:tc>
                  <a:txBody>
                    <a:bodyPr/>
                    <a:lstStyle/>
                    <a:p>
                      <a:pPr indent="0" lvl="0" marL="0" rtl="0" algn="l">
                        <a:spcBef>
                          <a:spcPts val="0"/>
                        </a:spcBef>
                        <a:spcAft>
                          <a:spcPts val="0"/>
                        </a:spcAft>
                        <a:buNone/>
                      </a:pPr>
                      <a:r>
                        <a:rPr lang="en" sz="1100"/>
                        <a:t>Exception Conditions:</a:t>
                      </a:r>
                      <a:endParaRPr sz="1100"/>
                    </a:p>
                  </a:txBody>
                  <a:tcPr marT="63500" marB="63500" marR="63500" marL="63500"/>
                </a:tc>
                <a:tc>
                  <a:txBody>
                    <a:bodyPr/>
                    <a:lstStyle/>
                    <a:p>
                      <a:pPr indent="0" lvl="0" marL="0" rtl="0" algn="l">
                        <a:spcBef>
                          <a:spcPts val="0"/>
                        </a:spcBef>
                        <a:spcAft>
                          <a:spcPts val="0"/>
                        </a:spcAft>
                        <a:buNone/>
                      </a:pPr>
                      <a:r>
                        <a:rPr lang="en" sz="1100"/>
                        <a:t>1. If the user’s credentials are invalid, the user cannot gain access </a:t>
                      </a:r>
                      <a:endParaRPr sz="1100"/>
                    </a:p>
                    <a:p>
                      <a:pPr indent="0" lvl="0" marL="0" rtl="0" algn="l">
                        <a:spcBef>
                          <a:spcPts val="0"/>
                        </a:spcBef>
                        <a:spcAft>
                          <a:spcPts val="0"/>
                        </a:spcAft>
                        <a:buNone/>
                      </a:pPr>
                      <a:r>
                        <a:rPr lang="en" sz="1100"/>
                        <a:t>3.1 - 3.3</a:t>
                      </a:r>
                      <a:r>
                        <a:rPr lang="en" sz="1100"/>
                        <a:t> If a user does not submit an order, the following System actions will not occur.</a:t>
                      </a:r>
                      <a:endParaRPr sz="1100"/>
                    </a:p>
                  </a:txBody>
                  <a:tcPr marT="63500" marB="63500" marR="63500" marL="63500"/>
                </a:tc>
              </a:tr>
            </a:tbl>
          </a:graphicData>
        </a:graphic>
      </p:graphicFrame>
      <p:sp>
        <p:nvSpPr>
          <p:cNvPr id="219" name="Google Shape;219;p37"/>
          <p:cNvSpPr txBox="1"/>
          <p:nvPr/>
        </p:nvSpPr>
        <p:spPr>
          <a:xfrm>
            <a:off x="2819550" y="0"/>
            <a:ext cx="3504900" cy="53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Open Sans"/>
                <a:ea typeface="Open Sans"/>
                <a:cs typeface="Open Sans"/>
                <a:sym typeface="Open Sans"/>
              </a:rPr>
              <a:t>4. Check Medication Inventory</a:t>
            </a:r>
            <a:endParaRPr b="1">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8. Use case diagram</a:t>
            </a:r>
            <a:endParaRPr/>
          </a:p>
        </p:txBody>
      </p:sp>
      <p:sp>
        <p:nvSpPr>
          <p:cNvPr id="225" name="Google Shape;225;p3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Acquiring</a:t>
            </a:r>
            <a:r>
              <a:rPr lang="en"/>
              <a:t> Medication</a:t>
            </a:r>
            <a:endParaRPr/>
          </a:p>
          <a:p>
            <a:pPr indent="-342900" lvl="0" marL="457200" rtl="0" algn="l">
              <a:spcBef>
                <a:spcPts val="0"/>
              </a:spcBef>
              <a:spcAft>
                <a:spcPts val="0"/>
              </a:spcAft>
              <a:buSzPts val="1800"/>
              <a:buAutoNum type="arabicPeriod"/>
            </a:pPr>
            <a:r>
              <a:rPr lang="en"/>
              <a:t>Registering Patient</a:t>
            </a:r>
            <a:endParaRPr/>
          </a:p>
          <a:p>
            <a:pPr indent="-342900" lvl="0" marL="457200" rtl="0" algn="l">
              <a:spcBef>
                <a:spcPts val="0"/>
              </a:spcBef>
              <a:spcAft>
                <a:spcPts val="0"/>
              </a:spcAft>
              <a:buSzPts val="1800"/>
              <a:buAutoNum type="arabicPeriod"/>
            </a:pPr>
            <a:r>
              <a:rPr lang="en"/>
              <a:t>Restocking Medication</a:t>
            </a:r>
            <a:endParaRPr/>
          </a:p>
          <a:p>
            <a:pPr indent="-342900" lvl="0" marL="457200" rtl="0" algn="l">
              <a:lnSpc>
                <a:spcPct val="100000"/>
              </a:lnSpc>
              <a:spcBef>
                <a:spcPts val="0"/>
              </a:spcBef>
              <a:spcAft>
                <a:spcPts val="0"/>
              </a:spcAft>
              <a:buSzPts val="1800"/>
              <a:buAutoNum type="arabicPeriod"/>
            </a:pPr>
            <a:r>
              <a:rPr lang="en"/>
              <a:t>Checking Inventory</a:t>
            </a:r>
            <a:endParaRPr/>
          </a:p>
          <a:p>
            <a:pPr indent="0" lvl="0" marL="0" rtl="0" algn="l">
              <a:lnSpc>
                <a:spcPct val="100000"/>
              </a:lnSpc>
              <a:spcBef>
                <a:spcPts val="1600"/>
              </a:spcBef>
              <a:spcAft>
                <a:spcPts val="0"/>
              </a:spcAft>
              <a:buNone/>
            </a:pPr>
            <a:r>
              <a:rPr lang="en" sz="1600"/>
              <a:t>Every Personnel are required to </a:t>
            </a:r>
            <a:endParaRPr sz="1600"/>
          </a:p>
          <a:p>
            <a:pPr indent="0" lvl="0" marL="0" rtl="0" algn="l">
              <a:lnSpc>
                <a:spcPct val="100000"/>
              </a:lnSpc>
              <a:spcBef>
                <a:spcPts val="0"/>
              </a:spcBef>
              <a:spcAft>
                <a:spcPts val="0"/>
              </a:spcAft>
              <a:buNone/>
            </a:pPr>
            <a:r>
              <a:rPr lang="en" sz="1600"/>
              <a:t>authenticate before using the </a:t>
            </a:r>
            <a:endParaRPr sz="1600"/>
          </a:p>
          <a:p>
            <a:pPr indent="0" lvl="0" marL="0" rtl="0" algn="l">
              <a:lnSpc>
                <a:spcPct val="100000"/>
              </a:lnSpc>
              <a:spcBef>
                <a:spcPts val="0"/>
              </a:spcBef>
              <a:spcAft>
                <a:spcPts val="0"/>
              </a:spcAft>
              <a:buNone/>
            </a:pPr>
            <a:r>
              <a:rPr lang="en" sz="1600"/>
              <a:t>system</a:t>
            </a:r>
            <a:endParaRPr sz="1600"/>
          </a:p>
        </p:txBody>
      </p:sp>
      <p:pic>
        <p:nvPicPr>
          <p:cNvPr id="226" name="Google Shape;226;p38"/>
          <p:cNvPicPr preferRelativeResize="0"/>
          <p:nvPr/>
        </p:nvPicPr>
        <p:blipFill>
          <a:blip r:embed="rId3">
            <a:alphaModFix/>
          </a:blip>
          <a:stretch>
            <a:fillRect/>
          </a:stretch>
        </p:blipFill>
        <p:spPr>
          <a:xfrm>
            <a:off x="3623350" y="0"/>
            <a:ext cx="5520650" cy="5049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 Conceptual Model </a:t>
            </a:r>
            <a:endParaRPr/>
          </a:p>
        </p:txBody>
      </p:sp>
      <p:pic>
        <p:nvPicPr>
          <p:cNvPr id="232" name="Google Shape;232;p39"/>
          <p:cNvPicPr preferRelativeResize="0"/>
          <p:nvPr/>
        </p:nvPicPr>
        <p:blipFill>
          <a:blip r:embed="rId3">
            <a:alphaModFix/>
          </a:blip>
          <a:stretch>
            <a:fillRect/>
          </a:stretch>
        </p:blipFill>
        <p:spPr>
          <a:xfrm>
            <a:off x="1357550" y="1228975"/>
            <a:ext cx="6428907" cy="368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Overview</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Many inefficiency and error drives from </a:t>
            </a:r>
            <a:r>
              <a:rPr lang="en" sz="2400"/>
              <a:t>traditional</a:t>
            </a:r>
            <a:r>
              <a:rPr lang="en" sz="2400"/>
              <a:t> medication administration system</a:t>
            </a:r>
            <a:endParaRPr sz="2400"/>
          </a:p>
          <a:p>
            <a:pPr indent="-342900" lvl="1" marL="914400" rtl="0" algn="l">
              <a:spcBef>
                <a:spcPts val="0"/>
              </a:spcBef>
              <a:spcAft>
                <a:spcPts val="0"/>
              </a:spcAft>
              <a:buSzPts val="1800"/>
              <a:buChar char="-"/>
            </a:pPr>
            <a:r>
              <a:rPr lang="en" sz="1800"/>
              <a:t>These error drastically increase </a:t>
            </a:r>
            <a:r>
              <a:rPr lang="en" sz="1800"/>
              <a:t>severity</a:t>
            </a:r>
            <a:r>
              <a:rPr lang="en" sz="1800"/>
              <a:t>, </a:t>
            </a:r>
            <a:r>
              <a:rPr lang="en" sz="1800"/>
              <a:t>mortality</a:t>
            </a:r>
            <a:r>
              <a:rPr lang="en" sz="1800"/>
              <a:t> and morbidity rate of patients</a:t>
            </a:r>
            <a:endParaRPr sz="1800"/>
          </a:p>
          <a:p>
            <a:pPr indent="-381000" lvl="0" marL="457200" rtl="0" algn="l">
              <a:spcBef>
                <a:spcPts val="0"/>
              </a:spcBef>
              <a:spcAft>
                <a:spcPts val="0"/>
              </a:spcAft>
              <a:buSzPts val="2400"/>
              <a:buChar char="-"/>
            </a:pPr>
            <a:r>
              <a:rPr lang="en" sz="2400"/>
              <a:t>The current fast-</a:t>
            </a:r>
            <a:r>
              <a:rPr lang="en" sz="2400"/>
              <a:t>paced</a:t>
            </a:r>
            <a:r>
              <a:rPr lang="en" sz="2400"/>
              <a:t> environment and dynamic patients condition require sophisticated hardware</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Users/Customers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Medical Professional (Registered in the system)</a:t>
            </a:r>
            <a:endParaRPr sz="2400"/>
          </a:p>
          <a:p>
            <a:pPr indent="-381000" lvl="1" marL="914400" rtl="0" algn="l">
              <a:spcBef>
                <a:spcPts val="0"/>
              </a:spcBef>
              <a:spcAft>
                <a:spcPts val="0"/>
              </a:spcAft>
              <a:buSzPts val="2400"/>
              <a:buChar char="-"/>
            </a:pPr>
            <a:r>
              <a:rPr lang="en" sz="2400"/>
              <a:t>Nurses</a:t>
            </a:r>
            <a:endParaRPr sz="2400"/>
          </a:p>
          <a:p>
            <a:pPr indent="-381000" lvl="1" marL="914400" rtl="0" algn="l">
              <a:spcBef>
                <a:spcPts val="0"/>
              </a:spcBef>
              <a:spcAft>
                <a:spcPts val="0"/>
              </a:spcAft>
              <a:buSzPts val="2400"/>
              <a:buChar char="-"/>
            </a:pPr>
            <a:r>
              <a:rPr lang="en" sz="2400"/>
              <a:t>Doctors</a:t>
            </a:r>
            <a:endParaRPr sz="2400"/>
          </a:p>
          <a:p>
            <a:pPr indent="-381000" lvl="1" marL="914400" rtl="0" algn="l">
              <a:spcBef>
                <a:spcPts val="0"/>
              </a:spcBef>
              <a:spcAft>
                <a:spcPts val="0"/>
              </a:spcAft>
              <a:buSzPts val="2400"/>
              <a:buChar char="-"/>
            </a:pPr>
            <a:r>
              <a:rPr lang="en" sz="2400"/>
              <a:t>Physicians</a:t>
            </a:r>
            <a:endParaRPr sz="2400"/>
          </a:p>
          <a:p>
            <a:pPr indent="-381000" lvl="1" marL="914400" rtl="0" algn="l">
              <a:spcBef>
                <a:spcPts val="0"/>
              </a:spcBef>
              <a:spcAft>
                <a:spcPts val="0"/>
              </a:spcAft>
              <a:buSzPts val="2400"/>
              <a:buChar char="-"/>
            </a:pPr>
            <a:r>
              <a:rPr lang="en" sz="2400"/>
              <a:t>Pharmacists</a:t>
            </a:r>
            <a:endParaRPr sz="2400"/>
          </a:p>
          <a:p>
            <a:pPr indent="-381000" lvl="1" marL="914400" rtl="0" algn="l">
              <a:spcBef>
                <a:spcPts val="0"/>
              </a:spcBef>
              <a:spcAft>
                <a:spcPts val="0"/>
              </a:spcAft>
              <a:buSzPts val="2400"/>
              <a:buChar char="-"/>
            </a:pPr>
            <a:r>
              <a:rPr lang="en" sz="2400"/>
              <a:t>Administrator</a:t>
            </a:r>
            <a:endParaRPr sz="2400"/>
          </a:p>
          <a:p>
            <a:pPr indent="-355600" lvl="0" marL="457200" rtl="0" algn="l">
              <a:spcBef>
                <a:spcPts val="0"/>
              </a:spcBef>
              <a:spcAft>
                <a:spcPts val="0"/>
              </a:spcAft>
              <a:buSzPts val="2000"/>
              <a:buChar char="-"/>
            </a:pPr>
            <a:r>
              <a:rPr lang="en" sz="2000"/>
              <a:t>Due to security reason, only registered medical professional and </a:t>
            </a:r>
            <a:r>
              <a:rPr lang="en" sz="2000"/>
              <a:t>administrator</a:t>
            </a:r>
            <a:r>
              <a:rPr lang="en" sz="2000"/>
              <a:t> has a</a:t>
            </a:r>
            <a:r>
              <a:rPr lang="en" sz="2000"/>
              <a:t>c</a:t>
            </a:r>
            <a:r>
              <a:rPr lang="en" sz="2000"/>
              <a:t>cess to the system</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Goals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Reduce human error </a:t>
            </a:r>
            <a:endParaRPr sz="2400"/>
          </a:p>
          <a:p>
            <a:pPr indent="-381000" lvl="0" marL="457200" rtl="0" algn="l">
              <a:spcBef>
                <a:spcPts val="0"/>
              </a:spcBef>
              <a:spcAft>
                <a:spcPts val="0"/>
              </a:spcAft>
              <a:buSzPts val="2400"/>
              <a:buAutoNum type="arabicPeriod"/>
            </a:pPr>
            <a:r>
              <a:rPr lang="en" sz="2400"/>
              <a:t>Increase efficiency of medical professionals</a:t>
            </a:r>
            <a:endParaRPr sz="2400"/>
          </a:p>
          <a:p>
            <a:pPr indent="-381000" lvl="0" marL="457200" rtl="0" algn="l">
              <a:spcBef>
                <a:spcPts val="0"/>
              </a:spcBef>
              <a:spcAft>
                <a:spcPts val="0"/>
              </a:spcAft>
              <a:buSzPts val="2400"/>
              <a:buAutoNum type="arabicPeriod"/>
            </a:pPr>
            <a:r>
              <a:rPr lang="en" sz="2400"/>
              <a:t>Reduce cost for patients</a:t>
            </a:r>
            <a:endParaRPr sz="2400"/>
          </a:p>
          <a:p>
            <a:pPr indent="-381000" lvl="0" marL="457200" rtl="0" algn="l">
              <a:spcBef>
                <a:spcPts val="0"/>
              </a:spcBef>
              <a:spcAft>
                <a:spcPts val="0"/>
              </a:spcAft>
              <a:buSzPts val="2400"/>
              <a:buAutoNum type="arabicPeriod"/>
            </a:pPr>
            <a:r>
              <a:rPr lang="en" sz="2400"/>
              <a:t>Reduce cost for the hospital</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Requirement Identification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Elicitation Techniques:</a:t>
            </a:r>
            <a:endParaRPr/>
          </a:p>
          <a:p>
            <a:pPr indent="-342900" lvl="0" marL="457200" rtl="0" algn="l">
              <a:spcBef>
                <a:spcPts val="1600"/>
              </a:spcBef>
              <a:spcAft>
                <a:spcPts val="0"/>
              </a:spcAft>
              <a:buSzPts val="1800"/>
              <a:buAutoNum type="arabicPeriod"/>
            </a:pPr>
            <a:r>
              <a:rPr b="1" lang="en"/>
              <a:t>In</a:t>
            </a:r>
            <a:r>
              <a:rPr b="1" lang="en"/>
              <a:t>terviews </a:t>
            </a:r>
            <a:endParaRPr b="1"/>
          </a:p>
          <a:p>
            <a:pPr indent="-317500" lvl="1" marL="914400" rtl="0" algn="l">
              <a:spcBef>
                <a:spcPts val="0"/>
              </a:spcBef>
              <a:spcAft>
                <a:spcPts val="0"/>
              </a:spcAft>
              <a:buSzPts val="1400"/>
              <a:buAutoNum type="alphaLcPeriod"/>
            </a:pPr>
            <a:r>
              <a:rPr lang="en" sz="1200">
                <a:solidFill>
                  <a:srgbClr val="000000"/>
                </a:solidFill>
              </a:rPr>
              <a:t>One on One interview were conducted </a:t>
            </a:r>
            <a:endParaRPr sz="1200">
              <a:solidFill>
                <a:srgbClr val="000000"/>
              </a:solidFill>
            </a:endParaRPr>
          </a:p>
          <a:p>
            <a:pPr indent="-317500" lvl="2" marL="1371600" rtl="0" algn="l">
              <a:spcBef>
                <a:spcPts val="0"/>
              </a:spcBef>
              <a:spcAft>
                <a:spcPts val="0"/>
              </a:spcAft>
              <a:buSzPts val="1400"/>
              <a:buAutoNum type="romanLcPeriod"/>
            </a:pPr>
            <a:r>
              <a:rPr lang="en" sz="1200">
                <a:solidFill>
                  <a:srgbClr val="000000"/>
                </a:solidFill>
              </a:rPr>
              <a:t>With primary stakeholders of the system</a:t>
            </a:r>
            <a:endParaRPr sz="1200">
              <a:solidFill>
                <a:srgbClr val="000000"/>
              </a:solidFill>
            </a:endParaRPr>
          </a:p>
          <a:p>
            <a:pPr indent="-317500" lvl="3" marL="1828800" rtl="0" algn="l">
              <a:spcBef>
                <a:spcPts val="0"/>
              </a:spcBef>
              <a:spcAft>
                <a:spcPts val="0"/>
              </a:spcAft>
              <a:buSzPts val="1400"/>
              <a:buAutoNum type="arabicPeriod"/>
            </a:pPr>
            <a:r>
              <a:rPr lang="en" sz="1200">
                <a:solidFill>
                  <a:srgbClr val="000000"/>
                </a:solidFill>
              </a:rPr>
              <a:t>D</a:t>
            </a:r>
            <a:r>
              <a:rPr lang="en" sz="1200">
                <a:solidFill>
                  <a:srgbClr val="000000"/>
                </a:solidFill>
              </a:rPr>
              <a:t>octors, Nurses and </a:t>
            </a:r>
            <a:r>
              <a:rPr lang="en" sz="1200">
                <a:solidFill>
                  <a:srgbClr val="000000"/>
                </a:solidFill>
              </a:rPr>
              <a:t>Medical</a:t>
            </a:r>
            <a:r>
              <a:rPr lang="en" sz="1200">
                <a:solidFill>
                  <a:srgbClr val="000000"/>
                </a:solidFill>
              </a:rPr>
              <a:t> Suppliers</a:t>
            </a:r>
            <a:endParaRPr sz="1200">
              <a:solidFill>
                <a:srgbClr val="000000"/>
              </a:solidFill>
            </a:endParaRPr>
          </a:p>
          <a:p>
            <a:pPr indent="-342900" lvl="0" marL="457200" rtl="0" algn="l">
              <a:spcBef>
                <a:spcPts val="0"/>
              </a:spcBef>
              <a:spcAft>
                <a:spcPts val="0"/>
              </a:spcAft>
              <a:buSzPts val="1800"/>
              <a:buAutoNum type="arabicPeriod"/>
            </a:pPr>
            <a:r>
              <a:rPr b="1" lang="en"/>
              <a:t>Questionnaires</a:t>
            </a:r>
            <a:r>
              <a:rPr b="1" lang="en"/>
              <a:t> </a:t>
            </a:r>
            <a:endParaRPr b="1"/>
          </a:p>
          <a:p>
            <a:pPr indent="-317500" lvl="1" marL="914400" rtl="0" algn="l">
              <a:spcBef>
                <a:spcPts val="0"/>
              </a:spcBef>
              <a:spcAft>
                <a:spcPts val="0"/>
              </a:spcAft>
              <a:buSzPts val="1400"/>
              <a:buAutoNum type="alphaLcPeriod"/>
            </a:pPr>
            <a:r>
              <a:rPr lang="en" sz="1200">
                <a:solidFill>
                  <a:srgbClr val="000000"/>
                </a:solidFill>
              </a:rPr>
              <a:t>Mainly encompasses secondary stakeholders of the system </a:t>
            </a:r>
            <a:endParaRPr sz="1200">
              <a:solidFill>
                <a:srgbClr val="000000"/>
              </a:solidFill>
            </a:endParaRPr>
          </a:p>
          <a:p>
            <a:pPr indent="-304800" lvl="2" marL="1371600" rtl="0" algn="l">
              <a:spcBef>
                <a:spcPts val="0"/>
              </a:spcBef>
              <a:spcAft>
                <a:spcPts val="0"/>
              </a:spcAft>
              <a:buClr>
                <a:srgbClr val="000000"/>
              </a:buClr>
              <a:buSzPts val="1200"/>
              <a:buAutoNum type="romanLcPeriod"/>
            </a:pPr>
            <a:r>
              <a:rPr lang="en" sz="1200">
                <a:solidFill>
                  <a:srgbClr val="000000"/>
                </a:solidFill>
              </a:rPr>
              <a:t>Patients </a:t>
            </a:r>
            <a:endParaRPr sz="1200">
              <a:solidFill>
                <a:srgbClr val="000000"/>
              </a:solidFill>
            </a:endParaRPr>
          </a:p>
          <a:p>
            <a:pPr indent="-342900" lvl="0" marL="457200" rtl="0" algn="l">
              <a:spcBef>
                <a:spcPts val="0"/>
              </a:spcBef>
              <a:spcAft>
                <a:spcPts val="0"/>
              </a:spcAft>
              <a:buSzPts val="1800"/>
              <a:buAutoNum type="arabicPeriod"/>
            </a:pPr>
            <a:r>
              <a:rPr b="1" lang="en"/>
              <a:t>Observations</a:t>
            </a:r>
            <a:endParaRPr b="1"/>
          </a:p>
          <a:p>
            <a:pPr indent="-317500" lvl="1" marL="914400" rtl="0" algn="l">
              <a:spcBef>
                <a:spcPts val="0"/>
              </a:spcBef>
              <a:spcAft>
                <a:spcPts val="0"/>
              </a:spcAft>
              <a:buSzPts val="1400"/>
              <a:buAutoNum type="alphaLcPeriod"/>
            </a:pPr>
            <a:r>
              <a:rPr lang="en" sz="1200">
                <a:solidFill>
                  <a:srgbClr val="000000"/>
                </a:solidFill>
              </a:rPr>
              <a:t>Observations of daily tasks routine for doctors and nurses were conducted </a:t>
            </a:r>
            <a:endParaRPr sz="1200">
              <a:solidFill>
                <a:srgbClr val="000000"/>
              </a:solidFill>
            </a:endParaRPr>
          </a:p>
          <a:p>
            <a:pPr indent="-304800" lvl="2" marL="1371600" rtl="0" algn="l">
              <a:spcBef>
                <a:spcPts val="0"/>
              </a:spcBef>
              <a:spcAft>
                <a:spcPts val="0"/>
              </a:spcAft>
              <a:buClr>
                <a:srgbClr val="000000"/>
              </a:buClr>
              <a:buSzPts val="1200"/>
              <a:buAutoNum type="romanLcPeriod"/>
            </a:pPr>
            <a:r>
              <a:rPr lang="en" sz="1200">
                <a:solidFill>
                  <a:srgbClr val="000000"/>
                </a:solidFill>
              </a:rPr>
              <a:t>To design a solution which would save time and money. </a:t>
            </a:r>
            <a:endParaRPr sz="1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 </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38000"/>
              </a:lnSpc>
              <a:spcBef>
                <a:spcPts val="1200"/>
              </a:spcBef>
              <a:spcAft>
                <a:spcPts val="0"/>
              </a:spcAft>
              <a:buNone/>
            </a:pPr>
            <a:r>
              <a:rPr b="1" lang="en" sz="1200">
                <a:solidFill>
                  <a:srgbClr val="000000"/>
                </a:solidFill>
                <a:latin typeface="Arial"/>
                <a:ea typeface="Arial"/>
                <a:cs typeface="Arial"/>
                <a:sym typeface="Arial"/>
              </a:rPr>
              <a:t>1.1.1.  </a:t>
            </a:r>
            <a:r>
              <a:rPr lang="en" sz="1200">
                <a:solidFill>
                  <a:srgbClr val="000000"/>
                </a:solidFill>
                <a:latin typeface="Arial"/>
                <a:ea typeface="Arial"/>
                <a:cs typeface="Arial"/>
                <a:sym typeface="Arial"/>
              </a:rPr>
              <a:t>     Login method for (</a:t>
            </a:r>
            <a:r>
              <a:rPr b="1" lang="en" sz="1200">
                <a:solidFill>
                  <a:srgbClr val="000000"/>
                </a:solidFill>
                <a:latin typeface="Arial"/>
                <a:ea typeface="Arial"/>
                <a:cs typeface="Arial"/>
                <a:sym typeface="Arial"/>
              </a:rPr>
              <a:t>Hospital Staff, System Administrator and the Medical Supplier</a:t>
            </a:r>
            <a:r>
              <a:rPr lang="en" sz="1200">
                <a:solidFill>
                  <a:srgbClr val="000000"/>
                </a:solidFill>
                <a:latin typeface="Arial"/>
                <a:ea typeface="Arial"/>
                <a:cs typeface="Arial"/>
                <a:sym typeface="Arial"/>
              </a:rPr>
              <a:t>)</a:t>
            </a:r>
            <a:endParaRPr sz="1200">
              <a:solidFill>
                <a:srgbClr val="000000"/>
              </a:solidFill>
              <a:latin typeface="Arial"/>
              <a:ea typeface="Arial"/>
              <a:cs typeface="Arial"/>
              <a:sym typeface="Arial"/>
            </a:endParaRPr>
          </a:p>
          <a:p>
            <a:pPr indent="0" lvl="0" marL="0" rtl="0" algn="l">
              <a:lnSpc>
                <a:spcPct val="138000"/>
              </a:lnSpc>
              <a:spcBef>
                <a:spcPts val="1200"/>
              </a:spcBef>
              <a:spcAft>
                <a:spcPts val="0"/>
              </a:spcAft>
              <a:buNone/>
            </a:pPr>
            <a:r>
              <a:rPr lang="en" sz="1200">
                <a:solidFill>
                  <a:srgbClr val="000000"/>
                </a:solidFill>
                <a:latin typeface="Arial"/>
                <a:ea typeface="Arial"/>
                <a:cs typeface="Arial"/>
                <a:sym typeface="Arial"/>
              </a:rPr>
              <a:t>	</a:t>
            </a:r>
            <a:r>
              <a:rPr b="1" lang="en" sz="1200">
                <a:solidFill>
                  <a:srgbClr val="000000"/>
                </a:solidFill>
                <a:latin typeface="Arial"/>
                <a:ea typeface="Arial"/>
                <a:cs typeface="Arial"/>
                <a:sym typeface="Arial"/>
              </a:rPr>
              <a:t>1.1.1.1.</a:t>
            </a:r>
            <a:r>
              <a:rPr lang="en" sz="1200">
                <a:solidFill>
                  <a:srgbClr val="000000"/>
                </a:solidFill>
                <a:latin typeface="Arial"/>
                <a:ea typeface="Arial"/>
                <a:cs typeface="Arial"/>
                <a:sym typeface="Arial"/>
              </a:rPr>
              <a:t>	Hospital Staff members and Medical Supplier would use their RFID tag along with the unique PIN to login to the system while the Systems Administrator would be able to login with RSA cryptosystem and would have remote access to the on-board computer systems.</a:t>
            </a:r>
            <a:endParaRPr sz="1200">
              <a:solidFill>
                <a:srgbClr val="000000"/>
              </a:solidFill>
              <a:latin typeface="Arial"/>
              <a:ea typeface="Arial"/>
              <a:cs typeface="Arial"/>
              <a:sym typeface="Arial"/>
            </a:endParaRPr>
          </a:p>
          <a:p>
            <a:pPr indent="0" lvl="0" marL="0" rtl="0" algn="l">
              <a:lnSpc>
                <a:spcPct val="138000"/>
              </a:lnSpc>
              <a:spcBef>
                <a:spcPts val="1200"/>
              </a:spcBef>
              <a:spcAft>
                <a:spcPts val="0"/>
              </a:spcAft>
              <a:buNone/>
            </a:pPr>
            <a:r>
              <a:rPr lang="en" sz="1200">
                <a:solidFill>
                  <a:srgbClr val="000000"/>
                </a:solidFill>
                <a:latin typeface="Arial"/>
                <a:ea typeface="Arial"/>
                <a:cs typeface="Arial"/>
                <a:sym typeface="Arial"/>
              </a:rPr>
              <a:t>	</a:t>
            </a:r>
            <a:r>
              <a:rPr b="1" lang="en" sz="1200">
                <a:solidFill>
                  <a:srgbClr val="000000"/>
                </a:solidFill>
                <a:latin typeface="Arial"/>
                <a:ea typeface="Arial"/>
                <a:cs typeface="Arial"/>
                <a:sym typeface="Arial"/>
              </a:rPr>
              <a:t>1.1.1.2.</a:t>
            </a:r>
            <a:r>
              <a:rPr lang="en" sz="1200">
                <a:solidFill>
                  <a:srgbClr val="000000"/>
                </a:solidFill>
                <a:latin typeface="Arial"/>
                <a:ea typeface="Arial"/>
                <a:cs typeface="Arial"/>
                <a:sym typeface="Arial"/>
              </a:rPr>
              <a:t>	Once logged in each entity would have their own dashboard.</a:t>
            </a:r>
            <a:endParaRPr sz="1200">
              <a:solidFill>
                <a:srgbClr val="000000"/>
              </a:solidFill>
              <a:latin typeface="Arial"/>
              <a:ea typeface="Arial"/>
              <a:cs typeface="Arial"/>
              <a:sym typeface="Arial"/>
            </a:endParaRPr>
          </a:p>
          <a:p>
            <a:pPr indent="457200" lvl="0" marL="457200" rtl="0" algn="l">
              <a:lnSpc>
                <a:spcPct val="138000"/>
              </a:lnSpc>
              <a:spcBef>
                <a:spcPts val="1200"/>
              </a:spcBef>
              <a:spcAft>
                <a:spcPts val="0"/>
              </a:spcAft>
              <a:buNone/>
            </a:pPr>
            <a:r>
              <a:rPr b="1" lang="en" sz="1200">
                <a:solidFill>
                  <a:srgbClr val="000000"/>
                </a:solidFill>
                <a:latin typeface="Arial"/>
                <a:ea typeface="Arial"/>
                <a:cs typeface="Arial"/>
                <a:sym typeface="Arial"/>
              </a:rPr>
              <a:t>1.1.1.2.1.</a:t>
            </a:r>
            <a:r>
              <a:rPr lang="en" sz="1200">
                <a:solidFill>
                  <a:srgbClr val="000000"/>
                </a:solidFill>
                <a:latin typeface="Arial"/>
                <a:ea typeface="Arial"/>
                <a:cs typeface="Arial"/>
                <a:sym typeface="Arial"/>
              </a:rPr>
              <a:t>  	System Administrator would have complete access to the system logs.</a:t>
            </a:r>
            <a:endParaRPr sz="1200">
              <a:solidFill>
                <a:srgbClr val="000000"/>
              </a:solidFill>
              <a:latin typeface="Arial"/>
              <a:ea typeface="Arial"/>
              <a:cs typeface="Arial"/>
              <a:sym typeface="Arial"/>
            </a:endParaRPr>
          </a:p>
          <a:p>
            <a:pPr indent="0" lvl="0" marL="914400" rtl="0" algn="l">
              <a:lnSpc>
                <a:spcPct val="138000"/>
              </a:lnSpc>
              <a:spcBef>
                <a:spcPts val="1200"/>
              </a:spcBef>
              <a:spcAft>
                <a:spcPts val="0"/>
              </a:spcAft>
              <a:buNone/>
            </a:pPr>
            <a:r>
              <a:rPr b="1" lang="en" sz="1200">
                <a:solidFill>
                  <a:srgbClr val="000000"/>
                </a:solidFill>
                <a:latin typeface="Arial"/>
                <a:ea typeface="Arial"/>
                <a:cs typeface="Arial"/>
                <a:sym typeface="Arial"/>
              </a:rPr>
              <a:t>1.1.1.2.2. </a:t>
            </a:r>
            <a:r>
              <a:rPr lang="en" sz="1200">
                <a:solidFill>
                  <a:srgbClr val="000000"/>
                </a:solidFill>
                <a:latin typeface="Arial"/>
                <a:ea typeface="Arial"/>
                <a:cs typeface="Arial"/>
                <a:sym typeface="Arial"/>
              </a:rPr>
              <a:t> 	Nurses would be able to see patients assigned to them and what dosage of medication is        prescribed for them by the doctor.</a:t>
            </a:r>
            <a:endParaRPr sz="1200">
              <a:solidFill>
                <a:srgbClr val="000000"/>
              </a:solidFill>
              <a:latin typeface="Arial"/>
              <a:ea typeface="Arial"/>
              <a:cs typeface="Arial"/>
              <a:sym typeface="Arial"/>
            </a:endParaRPr>
          </a:p>
          <a:p>
            <a:pPr indent="457200" lvl="0" marL="457200" rtl="0" algn="l">
              <a:lnSpc>
                <a:spcPct val="138000"/>
              </a:lnSpc>
              <a:spcBef>
                <a:spcPts val="1200"/>
              </a:spcBef>
              <a:spcAft>
                <a:spcPts val="0"/>
              </a:spcAft>
              <a:buNone/>
            </a:pPr>
            <a:r>
              <a:rPr b="1" lang="en" sz="1200">
                <a:solidFill>
                  <a:srgbClr val="000000"/>
                </a:solidFill>
                <a:latin typeface="Arial"/>
                <a:ea typeface="Arial"/>
                <a:cs typeface="Arial"/>
                <a:sym typeface="Arial"/>
              </a:rPr>
              <a:t>1.1.1.2.3.  </a:t>
            </a:r>
            <a:r>
              <a:rPr lang="en" sz="1200">
                <a:solidFill>
                  <a:srgbClr val="000000"/>
                </a:solidFill>
                <a:latin typeface="Arial"/>
                <a:ea typeface="Arial"/>
                <a:cs typeface="Arial"/>
                <a:sym typeface="Arial"/>
              </a:rPr>
              <a:t>	Medical Supplier would be able to see which medication stocks levels needs to be replenished.</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38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38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38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Requirements </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lnSpc>
                <a:spcPct val="138000"/>
              </a:lnSpc>
              <a:spcBef>
                <a:spcPts val="1200"/>
              </a:spcBef>
              <a:spcAft>
                <a:spcPts val="0"/>
              </a:spcAft>
              <a:buNone/>
            </a:pPr>
            <a:r>
              <a:rPr b="1" lang="en" sz="1200">
                <a:solidFill>
                  <a:srgbClr val="000000"/>
                </a:solidFill>
                <a:latin typeface="Arial"/>
                <a:ea typeface="Arial"/>
                <a:cs typeface="Arial"/>
                <a:sym typeface="Arial"/>
              </a:rPr>
              <a:t>1.1.1.3.</a:t>
            </a:r>
            <a:r>
              <a:rPr lang="en" sz="1200">
                <a:solidFill>
                  <a:srgbClr val="000000"/>
                </a:solidFill>
                <a:latin typeface="Arial"/>
                <a:ea typeface="Arial"/>
                <a:cs typeface="Arial"/>
                <a:sym typeface="Arial"/>
              </a:rPr>
              <a:t>	Once the medication is dispensed a report containing the username, access time, type and quantity of drug as well as the patient its intended for would be sent to the hospitals database server to be kept in records.</a:t>
            </a:r>
            <a:endParaRPr sz="1200">
              <a:solidFill>
                <a:srgbClr val="000000"/>
              </a:solidFill>
              <a:latin typeface="Arial"/>
              <a:ea typeface="Arial"/>
              <a:cs typeface="Arial"/>
              <a:sym typeface="Arial"/>
            </a:endParaRPr>
          </a:p>
          <a:p>
            <a:pPr indent="0" lvl="0" marL="457200" rtl="0" algn="l">
              <a:lnSpc>
                <a:spcPct val="138000"/>
              </a:lnSpc>
              <a:spcBef>
                <a:spcPts val="1200"/>
              </a:spcBef>
              <a:spcAft>
                <a:spcPts val="0"/>
              </a:spcAft>
              <a:buNone/>
            </a:pPr>
            <a:r>
              <a:rPr b="1" lang="en" sz="1200">
                <a:solidFill>
                  <a:srgbClr val="000000"/>
                </a:solidFill>
                <a:latin typeface="Arial"/>
                <a:ea typeface="Arial"/>
                <a:cs typeface="Arial"/>
                <a:sym typeface="Arial"/>
              </a:rPr>
              <a:t>1.1.1.4.</a:t>
            </a:r>
            <a:r>
              <a:rPr lang="en" sz="1200">
                <a:solidFill>
                  <a:srgbClr val="000000"/>
                </a:solidFill>
                <a:latin typeface="Arial"/>
                <a:ea typeface="Arial"/>
                <a:cs typeface="Arial"/>
                <a:sym typeface="Arial"/>
              </a:rPr>
              <a:t>	The system would have a real time connection to the hospitals database, where it would instantly register newly added patients and any medications prescribed to them.</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2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Non-Functional Requirements </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38000"/>
              </a:lnSpc>
              <a:spcBef>
                <a:spcPts val="1200"/>
              </a:spcBef>
              <a:spcAft>
                <a:spcPts val="0"/>
              </a:spcAft>
              <a:buNone/>
            </a:pPr>
            <a:r>
              <a:rPr b="1" lang="en" sz="1200">
                <a:solidFill>
                  <a:srgbClr val="000000"/>
                </a:solidFill>
                <a:latin typeface="Arial"/>
                <a:ea typeface="Arial"/>
                <a:cs typeface="Arial"/>
                <a:sym typeface="Arial"/>
              </a:rPr>
              <a:t>1.2.1.  Reliability</a:t>
            </a:r>
            <a:endParaRPr b="1" sz="1200">
              <a:solidFill>
                <a:srgbClr val="000000"/>
              </a:solidFill>
              <a:latin typeface="Arial"/>
              <a:ea typeface="Arial"/>
              <a:cs typeface="Arial"/>
              <a:sym typeface="Arial"/>
            </a:endParaRPr>
          </a:p>
          <a:p>
            <a:pPr indent="0" lvl="0" marL="457200" rtl="0" algn="l">
              <a:lnSpc>
                <a:spcPct val="138000"/>
              </a:lnSpc>
              <a:spcBef>
                <a:spcPts val="1200"/>
              </a:spcBef>
              <a:spcAft>
                <a:spcPts val="0"/>
              </a:spcAft>
              <a:buNone/>
            </a:pPr>
            <a:r>
              <a:rPr b="1" lang="en" sz="1200">
                <a:solidFill>
                  <a:srgbClr val="000000"/>
                </a:solidFill>
                <a:latin typeface="Arial"/>
                <a:ea typeface="Arial"/>
                <a:cs typeface="Arial"/>
                <a:sym typeface="Arial"/>
              </a:rPr>
              <a:t>1.2.1.1.</a:t>
            </a:r>
            <a:r>
              <a:rPr lang="en" sz="1200">
                <a:solidFill>
                  <a:srgbClr val="000000"/>
                </a:solidFill>
                <a:latin typeface="Arial"/>
                <a:ea typeface="Arial"/>
                <a:cs typeface="Arial"/>
                <a:sym typeface="Arial"/>
              </a:rPr>
              <a:t>	The system would provide an accurate amount of medication prescribed by the doctor, thus reducing any human errors in the process.</a:t>
            </a:r>
            <a:endParaRPr sz="1200">
              <a:solidFill>
                <a:srgbClr val="000000"/>
              </a:solidFill>
              <a:latin typeface="Arial"/>
              <a:ea typeface="Arial"/>
              <a:cs typeface="Arial"/>
              <a:sym typeface="Arial"/>
            </a:endParaRPr>
          </a:p>
          <a:p>
            <a:pPr indent="0" lvl="0" marL="0" rtl="0" algn="l">
              <a:lnSpc>
                <a:spcPct val="138000"/>
              </a:lnSpc>
              <a:spcBef>
                <a:spcPts val="1200"/>
              </a:spcBef>
              <a:spcAft>
                <a:spcPts val="0"/>
              </a:spcAft>
              <a:buNone/>
            </a:pPr>
            <a:r>
              <a:rPr b="1" lang="en" sz="1200">
                <a:solidFill>
                  <a:srgbClr val="000000"/>
                </a:solidFill>
                <a:latin typeface="Arial"/>
                <a:ea typeface="Arial"/>
                <a:cs typeface="Arial"/>
                <a:sym typeface="Arial"/>
              </a:rPr>
              <a:t>1.2.2.  Usability</a:t>
            </a:r>
            <a:endParaRPr b="1" sz="1200">
              <a:solidFill>
                <a:srgbClr val="000000"/>
              </a:solidFill>
              <a:latin typeface="Arial"/>
              <a:ea typeface="Arial"/>
              <a:cs typeface="Arial"/>
              <a:sym typeface="Arial"/>
            </a:endParaRPr>
          </a:p>
          <a:p>
            <a:pPr indent="0" lvl="0" marL="457200" rtl="0" algn="l">
              <a:lnSpc>
                <a:spcPct val="138000"/>
              </a:lnSpc>
              <a:spcBef>
                <a:spcPts val="1200"/>
              </a:spcBef>
              <a:spcAft>
                <a:spcPts val="0"/>
              </a:spcAft>
              <a:buNone/>
            </a:pPr>
            <a:r>
              <a:rPr b="1" lang="en" sz="1200">
                <a:solidFill>
                  <a:srgbClr val="000000"/>
                </a:solidFill>
                <a:latin typeface="Arial"/>
                <a:ea typeface="Arial"/>
                <a:cs typeface="Arial"/>
                <a:sym typeface="Arial"/>
              </a:rPr>
              <a:t>1.2.2.1.</a:t>
            </a:r>
            <a:r>
              <a:rPr lang="en" sz="1200">
                <a:solidFill>
                  <a:srgbClr val="000000"/>
                </a:solidFill>
                <a:latin typeface="Arial"/>
                <a:ea typeface="Arial"/>
                <a:cs typeface="Arial"/>
                <a:sym typeface="Arial"/>
              </a:rPr>
              <a:t>    It is anticipated that the system will be operational 24/7, except for the narrow window when the stock levels must be replenished, which is estimated to take under 20 minutes.</a:t>
            </a:r>
            <a:endParaRPr sz="1200">
              <a:solidFill>
                <a:srgbClr val="000000"/>
              </a:solidFill>
              <a:latin typeface="Arial"/>
              <a:ea typeface="Arial"/>
              <a:cs typeface="Arial"/>
              <a:sym typeface="Arial"/>
            </a:endParaRPr>
          </a:p>
          <a:p>
            <a:pPr indent="0" lvl="0" marL="457200" rtl="0" algn="l">
              <a:lnSpc>
                <a:spcPct val="138000"/>
              </a:lnSpc>
              <a:spcBef>
                <a:spcPts val="1200"/>
              </a:spcBef>
              <a:spcAft>
                <a:spcPts val="0"/>
              </a:spcAft>
              <a:buNone/>
            </a:pPr>
            <a:r>
              <a:rPr b="1" lang="en" sz="1200">
                <a:solidFill>
                  <a:srgbClr val="000000"/>
                </a:solidFill>
                <a:latin typeface="Arial"/>
                <a:ea typeface="Arial"/>
                <a:cs typeface="Arial"/>
                <a:sym typeface="Arial"/>
              </a:rPr>
              <a:t>1.2.2.2.</a:t>
            </a:r>
            <a:r>
              <a:rPr lang="en" sz="1200">
                <a:solidFill>
                  <a:srgbClr val="000000"/>
                </a:solidFill>
                <a:latin typeface="Arial"/>
                <a:ea typeface="Arial"/>
                <a:cs typeface="Arial"/>
                <a:sym typeface="Arial"/>
              </a:rPr>
              <a:t>	In the case of an unexpected power outage the system will be equipped with Uninterrupted</a:t>
            </a:r>
            <a:r>
              <a:rPr i="1" lang="en" sz="1200">
                <a:solidFill>
                  <a:srgbClr val="000000"/>
                </a:solidFill>
                <a:latin typeface="Arial"/>
                <a:ea typeface="Arial"/>
                <a:cs typeface="Arial"/>
                <a:sym typeface="Arial"/>
              </a:rPr>
              <a:t> Power Supply System (UPS)</a:t>
            </a:r>
            <a:r>
              <a:rPr lang="en" sz="1200">
                <a:solidFill>
                  <a:srgbClr val="000000"/>
                </a:solidFill>
                <a:latin typeface="Arial"/>
                <a:ea typeface="Arial"/>
                <a:cs typeface="Arial"/>
                <a:sym typeface="Arial"/>
              </a:rPr>
              <a:t> which will ensure its continuous availability.</a:t>
            </a:r>
            <a:endParaRPr sz="1200">
              <a:solidFill>
                <a:srgbClr val="000000"/>
              </a:solidFill>
              <a:latin typeface="Arial"/>
              <a:ea typeface="Arial"/>
              <a:cs typeface="Arial"/>
              <a:sym typeface="Arial"/>
            </a:endParaRPr>
          </a:p>
          <a:p>
            <a:pPr indent="0" lvl="0" marL="457200" rtl="0" algn="l">
              <a:lnSpc>
                <a:spcPct val="138000"/>
              </a:lnSpc>
              <a:spcBef>
                <a:spcPts val="1200"/>
              </a:spcBef>
              <a:spcAft>
                <a:spcPts val="0"/>
              </a:spcAft>
              <a:buNone/>
            </a:pPr>
            <a:r>
              <a:rPr b="1" lang="en" sz="1200">
                <a:solidFill>
                  <a:srgbClr val="000000"/>
                </a:solidFill>
                <a:latin typeface="Arial"/>
                <a:ea typeface="Arial"/>
                <a:cs typeface="Arial"/>
                <a:sym typeface="Arial"/>
              </a:rPr>
              <a:t>1.2.2.3.  </a:t>
            </a:r>
            <a:r>
              <a:rPr lang="en" sz="1200">
                <a:solidFill>
                  <a:srgbClr val="000000"/>
                </a:solidFill>
                <a:latin typeface="Arial"/>
                <a:ea typeface="Arial"/>
                <a:cs typeface="Arial"/>
                <a:sym typeface="Arial"/>
              </a:rPr>
              <a:t>  The system will support a user-friendly interface, designed specifically for Medi Co to provide easy medication dispensing.</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38000"/>
              </a:lnSpc>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