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157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74C2E-80D8-4EE1-90C8-1BC76AC06BD4}" type="datetimeFigureOut">
              <a:rPr lang="de-DE" smtClean="0"/>
              <a:t>26.10.2020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86561-4834-4797-8FC5-9C0A9B8E4C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1894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2binternational.de/b2b-blog/2017/01/27/segmente-und-personas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GAINS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1200" dirty="0"/>
              <a:t>Which savings would make your customer happy? (time, money, effort etc.)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1200" dirty="0"/>
              <a:t>What outcomes does your customer expect and would go beyond his/her expectations? (quality level, more/less of something etc.)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1200" dirty="0"/>
              <a:t>How do current solutions delight your customer? (specific features, performance, quality etc.)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1200" dirty="0"/>
              <a:t>What would make your customer‘s job or life easier? (flatter learning curve, more service, lower cost of ownership etc.)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1200" dirty="0"/>
              <a:t>What positive social consequences does your customer desire? (makes them look good, increase in power, status etc.)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1200" dirty="0"/>
              <a:t>What are customers looking for? (good design, guarantees, specific/more features?)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1200" dirty="0"/>
              <a:t>What do customers dream about? (big achievements, big reliefs etc.)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1200" dirty="0"/>
              <a:t>How does your customer measure success and failure? (performance, costs etc.)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1200" dirty="0"/>
              <a:t>What would increase the likelihood of adopting a solution? (lower cost, less investments, lower risk, better quality, performance, designs etc.)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endParaRPr lang="en-US" sz="1200" dirty="0"/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200" b="1" dirty="0"/>
              <a:t>Rank each gain according to its relevance to your customer. 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200" b="1" dirty="0"/>
              <a:t>Is it substantial or is it insignificant? For each gain indicate how often it occurs.</a:t>
            </a:r>
          </a:p>
          <a:p>
            <a:endParaRPr lang="de-DE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PAINS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1200" dirty="0"/>
              <a:t>What does your customer find too costly? (takes a lot of time, costs too much money, requires substantial efforts etc.)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1200" dirty="0"/>
              <a:t>What makes your customer feel bad (frustrations, annoyances, things that give them a headache etc.)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1200" dirty="0"/>
              <a:t>How are current solutions underperforming for your customer? (lack of features, performance, malfunctioning etc.)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1200" dirty="0"/>
              <a:t>What are the main difficulties and challenges your customer encounters? (understanding how things work, difficulties getting thins done, resistance etc.)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1200" dirty="0"/>
              <a:t>What negative social consequences does your customer encounter or fear? (loss of face, power, trust or status?)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1200" dirty="0"/>
              <a:t>What risks does your customer fear? (financial, social, technical risks, or what could go wrong?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1200" dirty="0"/>
              <a:t>What keeps your customer awake at night? (big issues, concerns, worries etc.)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1200" dirty="0"/>
              <a:t>What common mistakes does your customer make? (usage mistakes etc.)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1200" dirty="0"/>
              <a:t>What barriers are keeping your customer from adopting solutions? (upfront investments, learning curves, resistance to change etc.)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endParaRPr lang="en-US" sz="1200" dirty="0"/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200" b="1" dirty="0"/>
              <a:t>Rank each pain according to the intensity it represents for your customer. Is it very intense or rather light? For each pain indicate how often it occurs.</a:t>
            </a:r>
          </a:p>
          <a:p>
            <a:endParaRPr lang="de-DE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GOALS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1600" dirty="0"/>
              <a:t>What functional jobs are your helping your customer get done? (perform or complete a specific task, solve a specific problem?)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1600" dirty="0"/>
              <a:t>What social jobs are you helping your customer get done? (trying to look good, gain power, gain status etc.?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1600" dirty="0"/>
              <a:t>What emotional jobs are you helping your customer get done? (feel good, security etc.)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1600" dirty="0"/>
              <a:t>What basic needs are you heling satisfy? 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1600" dirty="0"/>
              <a:t>Besides trying to get a core job done, your customer performs ancillary jobs in different roles. Describe the jobs your customer is trying to get done as:</a:t>
            </a:r>
          </a:p>
          <a:p>
            <a:pPr lvl="1">
              <a:spcBef>
                <a:spcPts val="0"/>
              </a:spcBef>
              <a:spcAft>
                <a:spcPts val="200"/>
              </a:spcAft>
            </a:pPr>
            <a:r>
              <a:rPr lang="en-US" sz="1600" dirty="0"/>
              <a:t>Buyer (gain power, influence, status etc.)</a:t>
            </a:r>
          </a:p>
          <a:p>
            <a:pPr lvl="1">
              <a:spcBef>
                <a:spcPts val="0"/>
              </a:spcBef>
              <a:spcAft>
                <a:spcPts val="200"/>
              </a:spcAft>
            </a:pPr>
            <a:r>
              <a:rPr lang="en-US" sz="1600" dirty="0"/>
              <a:t>Co-Creator (feel good, gain of image, security etc.)</a:t>
            </a:r>
          </a:p>
          <a:p>
            <a:pPr lvl="1">
              <a:spcBef>
                <a:spcPts val="0"/>
              </a:spcBef>
              <a:spcAft>
                <a:spcPts val="200"/>
              </a:spcAft>
            </a:pPr>
            <a:r>
              <a:rPr lang="en-US" sz="1600" dirty="0"/>
              <a:t>Transferrer (e.g. products and services that help customers dispose of a product, transfer it to others)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endParaRPr lang="en-US" sz="1600" dirty="0"/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600" b="1" dirty="0"/>
              <a:t>Rank each job according to tis significance to your customer. Is it crucial or is it trivial? For each job indicate how often it occurs.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600" b="1" dirty="0"/>
              <a:t>Outline in which specific context a job is done, because that may impose constraints or limitations. (while driving, outside etc.)</a:t>
            </a:r>
          </a:p>
          <a:p>
            <a:endParaRPr lang="de-DE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 macht gelungene Personas aus?</a:t>
            </a:r>
            <a:endParaRPr lang="de-DE" sz="1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Sie reflektieren die Muster, die sich in der Marktforschung gezeigt haben</a:t>
            </a:r>
          </a:p>
          <a:p>
            <a:pPr lvl="0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Sie sind realistisch, nicht idealisierend</a:t>
            </a:r>
          </a:p>
          <a:p>
            <a:pPr lvl="0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Sie beschreiben: </a:t>
            </a:r>
          </a:p>
          <a:p>
            <a:pPr lvl="1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 sehr anspruchsvolle (aber nicht unmöglich zu befriedigende) Zielperson</a:t>
            </a:r>
          </a:p>
          <a:p>
            <a:pPr lvl="1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Ihr privates Umfeld (die Familiensituation, ihren Alltag, die Hobbies)</a:t>
            </a:r>
          </a:p>
          <a:p>
            <a:pPr lvl="1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Ihr berufliches Umfeld (das Unternehmen, Position, Verantwortungsbereich, Arbeitsalltag)</a:t>
            </a:r>
          </a:p>
          <a:p>
            <a:pPr lvl="1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Ihr Verhalten</a:t>
            </a:r>
          </a:p>
          <a:p>
            <a:pPr lvl="1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Ihre Einstellungen</a:t>
            </a:r>
          </a:p>
          <a:p>
            <a:pPr lvl="1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Ihre Bedürfnisse („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gains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“)</a:t>
            </a:r>
          </a:p>
          <a:p>
            <a:pPr lvl="1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Ihre Herausforderungen und Frustrationen („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pains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“)</a:t>
            </a:r>
          </a:p>
          <a:p>
            <a:pPr lvl="1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Ihre Ziele, Werte und Motivatoren („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goals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“)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 Persona erhält immer einen Namen und wir suchen ein Foto, das sie zeigt.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35-jährige Sabine im Business-Kostüm in ihrem Chefbüro, der 28-jährige Thomas in Jeans und Pulli im Kundengespräch und Petra, 45, mit Schutzhelm im Einsatz auf der Baustelle – sie schauen uns dann von der Pinnwand aus an und helfen uns dabei, Angebote und Nutzenversprechen zu entwickeln, die ihnen „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gains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 bringen, ihre „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pains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 nehmen und bei der Erreichung ihrer „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goals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 unterstützen.</a:t>
            </a:r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Source: </a:t>
            </a:r>
            <a: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</a:t>
            </a:r>
            <a:r>
              <a:rPr lang="en-US" sz="120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www.b2binternational.de</a:t>
            </a:r>
            <a: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/</a:t>
            </a:r>
            <a:r>
              <a:rPr lang="en-US" sz="120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b2b</a:t>
            </a:r>
            <a: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-blog/2017/01/27/</a:t>
            </a:r>
            <a:r>
              <a:rPr lang="en-US" sz="120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segmente</a:t>
            </a:r>
            <a: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-und-personas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F46E9-7904-4FD8-82D0-66E6EAD9EF8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672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58A49-0A37-4212-966E-5BFBC377B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F3573-617E-4A31-8DA7-0810DBE59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211DB-B931-4277-AFB1-6D7B90812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B70A-E586-4D59-8C5C-A6DB2B1E991C}" type="datetimeFigureOut">
              <a:rPr lang="de-DE" smtClean="0"/>
              <a:t>26.10.2020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671B2-DB99-4309-AF76-30D7A5A01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36AEE-47DD-41F4-A2AD-C4A4379A2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0500-2757-4571-8A86-01483EA004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06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782A0-2F52-4EDD-BF91-31A5A3E87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EA7036-9000-41A4-8EB2-8D85213E2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8C9A7-1042-44B9-BB16-524E8D621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B70A-E586-4D59-8C5C-A6DB2B1E991C}" type="datetimeFigureOut">
              <a:rPr lang="de-DE" smtClean="0"/>
              <a:t>26.10.2020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7ED7A-A773-4CCF-942A-3A041C37E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7447F-E4CD-41C0-A6BF-B2C4B219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0500-2757-4571-8A86-01483EA004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562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A520F1-E0A9-4CE6-8795-FFA6AADFF2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184D8-3F96-40A2-8F01-F56FE0B86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EA76E-0011-4365-BBF9-07BBCBACC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B70A-E586-4D59-8C5C-A6DB2B1E991C}" type="datetimeFigureOut">
              <a:rPr lang="de-DE" smtClean="0"/>
              <a:t>26.10.2020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A3502-DBA5-4A9D-86FA-8100F2D8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8003D-C1D8-4314-8217-C89E64B3A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0500-2757-4571-8A86-01483EA004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8708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4EE502-26F1-4C14-8006-E86D8F1E9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49500F-CC95-49B3-830F-417100FC6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2345" y="1965579"/>
            <a:ext cx="11753977" cy="39060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C95302F-267A-4618-91A0-E4C43D68A4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110"/>
              </a:spcAft>
              <a:buClrTx/>
              <a:buSzTx/>
              <a:buFontTx/>
              <a:buNone/>
              <a:tabLst/>
              <a:defRPr/>
            </a:pP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37AE33-605D-4070-AE5D-63D17AF9551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110"/>
              </a:spcAft>
              <a:buClrTx/>
              <a:buSzTx/>
              <a:buFontTx/>
              <a:buNone/>
              <a:tabLst/>
              <a:defRPr/>
            </a:pPr>
            <a:fld id="{368FC967-E25B-4DC7-87C0-1C454DF70C3D}" type="datetime1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/>
              </a:rPr>
              <a:t>26.10.2020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2BBEB6-46D3-4689-9C2A-D1A14432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110"/>
              </a:spcAft>
              <a:buClrTx/>
              <a:buSzTx/>
              <a:buFontTx/>
              <a:buNone/>
              <a:tabLst/>
              <a:defRPr/>
            </a:pPr>
            <a:fld id="{D7C0CCF7-DF53-4ADB-AAD8-9742C01AD446}" type="slidenum">
              <a:rPr kumimoji="0" lang="de-DE" sz="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10"/>
                </a:spcBef>
                <a:spcAft>
                  <a:spcPts val="11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665385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93C97-C31B-4DCB-9162-8DCA349E5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112A4-41FC-4BBD-AB79-40448A26B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AE692-77BF-4FEA-9BA9-781FDC0AA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B70A-E586-4D59-8C5C-A6DB2B1E991C}" type="datetimeFigureOut">
              <a:rPr lang="de-DE" smtClean="0"/>
              <a:t>26.10.2020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AD458-3D43-41AF-9602-553467FC4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97F8C-887C-41D1-817F-0C8D93FB3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0500-2757-4571-8A86-01483EA004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5382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B02F9-ABBA-4B4C-89DD-218B37936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E4C48-FF18-4230-95C2-586843860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A28FB-AA70-45AB-A977-8D3C7862C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B70A-E586-4D59-8C5C-A6DB2B1E991C}" type="datetimeFigureOut">
              <a:rPr lang="de-DE" smtClean="0"/>
              <a:t>26.10.2020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F67D3-D0C8-4DEF-B553-3009F2F09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BE938-FEB5-40D4-A402-B58B21903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0500-2757-4571-8A86-01483EA004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653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AE6FE-0FD3-4192-970D-E92B309F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7B38-413D-4BFD-827C-598E86BF88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DD9A8-26B5-483A-A251-E05C48FFF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374D5-A018-4915-9FAB-EB01B96EE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B70A-E586-4D59-8C5C-A6DB2B1E991C}" type="datetimeFigureOut">
              <a:rPr lang="de-DE" smtClean="0"/>
              <a:t>26.10.2020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682E2-9C0D-4E35-B30F-0A0514DDE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A76B9-99E3-4FF5-8F44-D797D0D37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0500-2757-4571-8A86-01483EA004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1327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3B7F0-07C7-4408-A1E5-E82578A3C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1E3CD-9BA8-4193-9FAD-35F9AFB3E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13E25-8A2D-4AAC-A0A5-FE52B04AB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6DC6E2-6DBA-4FDD-9CEB-217FB5A9F2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0AE211-C39C-4B95-947E-EBC81886BF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D2F521-CD17-4786-8F2C-B2F3E6A60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B70A-E586-4D59-8C5C-A6DB2B1E991C}" type="datetimeFigureOut">
              <a:rPr lang="de-DE" smtClean="0"/>
              <a:t>26.10.2020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D972C8-EF05-46E8-AF64-E749A213F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B78D96-3C9C-4114-B7EE-74D797064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0500-2757-4571-8A86-01483EA004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5976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D971-440F-4A04-8284-E47431167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597F2D-B0B5-4C05-B30F-BD2D74860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B70A-E586-4D59-8C5C-A6DB2B1E991C}" type="datetimeFigureOut">
              <a:rPr lang="de-DE" smtClean="0"/>
              <a:t>26.10.2020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E54873-C2E9-4528-A2A8-16B6BAED4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75315A-A6E4-4BAA-A7D7-F3E013EE1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0500-2757-4571-8A86-01483EA004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38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EEF942-5462-4C70-BD0A-407389BFE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B70A-E586-4D59-8C5C-A6DB2B1E991C}" type="datetimeFigureOut">
              <a:rPr lang="de-DE" smtClean="0"/>
              <a:t>26.10.2020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B5FF33-9EC6-4B26-8CB3-9A0528976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D5E4A-5734-4B4A-B8E8-1BBD3A5F1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0500-2757-4571-8A86-01483EA004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433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F3B6E-0C68-490A-882D-401FC61D9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72FCD-A8F3-4598-BBB2-9D5CB7140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5484AB-588A-4511-ABF6-37413A9C1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170EF-F7C3-4C0D-8F0C-DB55001AD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B70A-E586-4D59-8C5C-A6DB2B1E991C}" type="datetimeFigureOut">
              <a:rPr lang="de-DE" smtClean="0"/>
              <a:t>26.10.2020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179CD-8CB0-467F-AAE3-3DFAC268D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9B3B7-5E3B-42AF-B3F3-7A0E34DD9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0500-2757-4571-8A86-01483EA004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9029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1F606-9FA8-48BB-A0DB-7D01ED1CE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7D5F39-27D3-4388-BA3E-4EB9BDA8CA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D5FDA2-2B6C-4C8B-B05B-F203F2E0C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BD0D1-D405-4743-B26D-D469A04FB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B70A-E586-4D59-8C5C-A6DB2B1E991C}" type="datetimeFigureOut">
              <a:rPr lang="de-DE" smtClean="0"/>
              <a:t>26.10.2020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EC6C3-E341-4BC6-BE97-1CA8E892F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96FF2-29EB-4C2D-9FC8-C920CDD06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0500-2757-4571-8A86-01483EA004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757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6F601F-96D1-4984-A278-9D3BE5D5F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0B889-538E-42B7-996D-3BDBB4297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43E93-DE02-45D2-9E52-664D9A552B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4B70A-E586-4D59-8C5C-A6DB2B1E991C}" type="datetimeFigureOut">
              <a:rPr lang="de-DE" smtClean="0"/>
              <a:t>26.10.2020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C58DC-7437-4532-8C6D-C507F932FB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344CB-AC90-4F74-B745-D22727DDD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30500-2757-4571-8A86-01483EA004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5557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86F46CD-4F7B-4B1E-BD15-5BDE98E3D9AD}"/>
              </a:ext>
            </a:extLst>
          </p:cNvPr>
          <p:cNvSpPr/>
          <p:nvPr/>
        </p:nvSpPr>
        <p:spPr>
          <a:xfrm>
            <a:off x="2649234" y="951526"/>
            <a:ext cx="2887424" cy="5572579"/>
          </a:xfrm>
          <a:prstGeom prst="rect">
            <a:avLst/>
          </a:prstGeom>
          <a:solidFill>
            <a:schemeClr val="bg1">
              <a:lumMod val="65000"/>
              <a:alpha val="1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b="1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rPr>
              <a:t>Wer ist er/sie?</a:t>
            </a:r>
          </a:p>
          <a:p>
            <a:endParaRPr lang="de-DE" sz="1200">
              <a:solidFill>
                <a:schemeClr val="tx1"/>
              </a:solidFill>
            </a:endParaRPr>
          </a:p>
          <a:p>
            <a:r>
              <a:rPr lang="de-DE" sz="1200" b="1">
                <a:solidFill>
                  <a:schemeClr val="tx1"/>
                </a:solidFill>
              </a:rPr>
              <a:t>Name, Alter: </a:t>
            </a:r>
          </a:p>
          <a:p>
            <a:r>
              <a:rPr lang="de-DE" sz="1200">
                <a:solidFill>
                  <a:schemeClr val="tx1"/>
                </a:solidFill>
              </a:rPr>
              <a:t>Klaus Steinmann, 45</a:t>
            </a:r>
          </a:p>
          <a:p>
            <a:endParaRPr lang="de-DE" sz="1200">
              <a:solidFill>
                <a:schemeClr val="tx1"/>
              </a:solidFill>
            </a:endParaRPr>
          </a:p>
          <a:p>
            <a:r>
              <a:rPr lang="de-DE" sz="1200" b="1">
                <a:solidFill>
                  <a:schemeClr val="tx1"/>
                </a:solidFill>
              </a:rPr>
              <a:t>Branche/Beruf:</a:t>
            </a:r>
          </a:p>
          <a:p>
            <a:r>
              <a:rPr lang="de-DE" sz="1200">
                <a:solidFill>
                  <a:schemeClr val="tx1"/>
                </a:solidFill>
              </a:rPr>
              <a:t>Gesteinsförderung/Steinbruchbetreiber</a:t>
            </a:r>
          </a:p>
          <a:p>
            <a:endParaRPr lang="de-DE" sz="1200">
              <a:solidFill>
                <a:schemeClr val="tx1"/>
              </a:solidFill>
            </a:endParaRPr>
          </a:p>
          <a:p>
            <a:r>
              <a:rPr lang="de-DE" sz="1200" b="1">
                <a:solidFill>
                  <a:schemeClr val="tx1"/>
                </a:solidFill>
              </a:rPr>
              <a:t>Aufgaben und Ziele: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>
                <a:solidFill>
                  <a:schemeClr val="tx1"/>
                </a:solidFill>
              </a:rPr>
              <a:t>Verwalten des Steinbruchs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>
                <a:solidFill>
                  <a:schemeClr val="tx1"/>
                </a:solidFill>
              </a:rPr>
              <a:t>Maximierung der Förderleistung bei gleichzeitiger Senkung der Kosten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>
                <a:solidFill>
                  <a:schemeClr val="tx1"/>
                </a:solidFill>
              </a:rPr>
              <a:t>Nachhaltige Ressourcennutzung</a:t>
            </a:r>
          </a:p>
          <a:p>
            <a:endParaRPr lang="de-DE" sz="1200">
              <a:solidFill>
                <a:schemeClr val="tx1"/>
              </a:solidFill>
            </a:endParaRPr>
          </a:p>
          <a:p>
            <a:r>
              <a:rPr lang="de-DE" sz="1200" b="1">
                <a:solidFill>
                  <a:schemeClr val="tx1"/>
                </a:solidFill>
              </a:rPr>
              <a:t>Motivation and Werte: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>
                <a:solidFill>
                  <a:schemeClr val="tx1"/>
                </a:solidFill>
              </a:rPr>
              <a:t>Bestehen in umkämpfter Branche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>
                <a:solidFill>
                  <a:schemeClr val="tx1"/>
                </a:solidFill>
              </a:rPr>
              <a:t>hart-arbeitend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>
                <a:solidFill>
                  <a:schemeClr val="tx1"/>
                </a:solidFill>
              </a:rPr>
              <a:t>sparsam</a:t>
            </a:r>
          </a:p>
          <a:p>
            <a:endParaRPr lang="de-DE" sz="1200">
              <a:solidFill>
                <a:schemeClr val="tx1"/>
              </a:solidFill>
            </a:endParaRPr>
          </a:p>
          <a:p>
            <a:r>
              <a:rPr lang="de-DE" sz="1600" b="1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rPr>
              <a:t>Benutzte Werkzeuge und Systeme: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b="1">
              <a:solidFill>
                <a:schemeClr val="accent1"/>
              </a:solidFill>
              <a:latin typeface="Arial" panose="020B0604020202020204" pitchFamily="34" charset="0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>
                <a:solidFill>
                  <a:schemeClr val="tx1"/>
                </a:solidFill>
                <a:ea typeface="+mj-ea"/>
                <a:cs typeface="+mj-cs"/>
              </a:rPr>
              <a:t>Bagger und Kipplader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>
                <a:solidFill>
                  <a:schemeClr val="tx1"/>
                </a:solidFill>
                <a:ea typeface="+mj-ea"/>
                <a:cs typeface="+mj-cs"/>
              </a:rPr>
              <a:t>Excel-Tabellen oder analoge Auftragsverwaltung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>
              <a:solidFill>
                <a:schemeClr val="tx1"/>
              </a:solidFill>
              <a:ea typeface="+mj-ea"/>
              <a:cs typeface="+mj-cs"/>
            </a:endParaRPr>
          </a:p>
          <a:p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C14E98-6426-41AA-A921-25906A981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527" y="98326"/>
            <a:ext cx="11736000" cy="853200"/>
          </a:xfrm>
        </p:spPr>
        <p:txBody>
          <a:bodyPr/>
          <a:lstStyle/>
          <a:p>
            <a:r>
              <a:rPr lang="de-DE"/>
              <a:t>Persona: </a:t>
            </a:r>
            <a:r>
              <a:rPr lang="de-DE" sz="2400"/>
              <a:t>Steinbruchbetreiber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3B8AA9-5F9B-4E29-A112-43494D6FE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82135" y="1610362"/>
            <a:ext cx="4673465" cy="2442591"/>
          </a:xfrm>
        </p:spPr>
        <p:txBody>
          <a:bodyPr/>
          <a:lstStyle/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02DD7BAA-FCE5-42CB-8A87-2FD56219273D}"/>
              </a:ext>
            </a:extLst>
          </p:cNvPr>
          <p:cNvSpPr/>
          <p:nvPr/>
        </p:nvSpPr>
        <p:spPr>
          <a:xfrm>
            <a:off x="5602185" y="414695"/>
            <a:ext cx="6503529" cy="648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07B35A7-F400-41DA-8E55-7E346428DB3A}"/>
              </a:ext>
            </a:extLst>
          </p:cNvPr>
          <p:cNvCxnSpPr>
            <a:cxnSpLocks/>
          </p:cNvCxnSpPr>
          <p:nvPr/>
        </p:nvCxnSpPr>
        <p:spPr>
          <a:xfrm flipH="1">
            <a:off x="5788404" y="3429000"/>
            <a:ext cx="298224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7D5730AC-09D5-4D4A-AE2A-7C6DDB64A2BE}"/>
              </a:ext>
            </a:extLst>
          </p:cNvPr>
          <p:cNvCxnSpPr>
            <a:cxnSpLocks/>
          </p:cNvCxnSpPr>
          <p:nvPr/>
        </p:nvCxnSpPr>
        <p:spPr>
          <a:xfrm flipH="1" flipV="1">
            <a:off x="8770647" y="3437548"/>
            <a:ext cx="1491174" cy="267761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F9B530B8-D38E-42FA-A59A-65A701DFD849}"/>
              </a:ext>
            </a:extLst>
          </p:cNvPr>
          <p:cNvCxnSpPr>
            <a:cxnSpLocks/>
          </p:cNvCxnSpPr>
          <p:nvPr/>
        </p:nvCxnSpPr>
        <p:spPr>
          <a:xfrm flipH="1">
            <a:off x="8759276" y="896137"/>
            <a:ext cx="1530378" cy="255653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196B6DEA-7D82-456B-AF29-1838F8C54510}"/>
              </a:ext>
            </a:extLst>
          </p:cNvPr>
          <p:cNvSpPr txBox="1"/>
          <p:nvPr/>
        </p:nvSpPr>
        <p:spPr>
          <a:xfrm>
            <a:off x="7439881" y="712151"/>
            <a:ext cx="2317403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 lvl="0">
              <a:defRPr lang="de-DE"/>
            </a:defPPr>
            <a:lvl1pPr>
              <a:defRPr sz="2800" b="1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2000" dirty="0">
                <a:solidFill>
                  <a:srgbClr val="21A0D2"/>
                </a:solidFill>
              </a:rPr>
              <a:t>Gains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7514435-1C26-4C6D-9E0D-8A1E719FB4E3}"/>
              </a:ext>
            </a:extLst>
          </p:cNvPr>
          <p:cNvSpPr txBox="1"/>
          <p:nvPr/>
        </p:nvSpPr>
        <p:spPr>
          <a:xfrm>
            <a:off x="5973318" y="3500807"/>
            <a:ext cx="2317403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 lvl="0">
              <a:defRPr lang="de-DE"/>
            </a:defPPr>
            <a:lvl1pPr algn="ctr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sz="2000" dirty="0">
                <a:solidFill>
                  <a:srgbClr val="21A0D2"/>
                </a:solidFill>
              </a:rPr>
              <a:t>Pains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CF0301E-110B-4B5A-AC42-D19FF6F77A6A}"/>
              </a:ext>
            </a:extLst>
          </p:cNvPr>
          <p:cNvSpPr txBox="1"/>
          <p:nvPr/>
        </p:nvSpPr>
        <p:spPr>
          <a:xfrm>
            <a:off x="9542766" y="2134136"/>
            <a:ext cx="2317403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 lvl="0">
              <a:defRPr lang="de-DE"/>
            </a:defPPr>
            <a:lvl1pPr algn="ctr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sz="2000" dirty="0">
                <a:solidFill>
                  <a:srgbClr val="21A0D2"/>
                </a:solidFill>
              </a:rPr>
              <a:t>When does he/she reach out for us?</a:t>
            </a:r>
          </a:p>
        </p:txBody>
      </p:sp>
      <p:pic>
        <p:nvPicPr>
          <p:cNvPr id="5" name="Picture 4" descr="A person wearing a hat&#10;&#10;Description automatically generated">
            <a:extLst>
              <a:ext uri="{FF2B5EF4-FFF2-40B4-BE49-F238E27FC236}">
                <a16:creationId xmlns:a16="http://schemas.microsoft.com/office/drawing/2014/main" id="{9DE8DBB6-7ACA-48E3-8656-AEF4ACB3B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04" y="951526"/>
            <a:ext cx="2382463" cy="36894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16118A-B0B3-47B6-93DB-14FBDCF23ACA}"/>
              </a:ext>
            </a:extLst>
          </p:cNvPr>
          <p:cNvSpPr txBox="1"/>
          <p:nvPr/>
        </p:nvSpPr>
        <p:spPr>
          <a:xfrm>
            <a:off x="6749765" y="1234844"/>
            <a:ext cx="28691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Zentrale, übersichtliche Auftragsplanung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Minimieren von Leerlaufzeiten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Profiterhöhung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3D-Karthographierung des Steinbruchs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B40B33-398C-4DF0-A4D2-96BD8CA18DA1}"/>
              </a:ext>
            </a:extLst>
          </p:cNvPr>
          <p:cNvSpPr txBox="1"/>
          <p:nvPr/>
        </p:nvSpPr>
        <p:spPr>
          <a:xfrm>
            <a:off x="5930218" y="3979167"/>
            <a:ext cx="307955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Viele Leerlaufzeiten von Arbeitern und Maschinen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Unübersichtliche Auftragsverwaltung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Kompliziertes Planen und Vorbereiten von Sprengungen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6F32CB-62AA-4807-BD51-61A842DB9156}"/>
              </a:ext>
            </a:extLst>
          </p:cNvPr>
          <p:cNvSpPr txBox="1"/>
          <p:nvPr/>
        </p:nvSpPr>
        <p:spPr>
          <a:xfrm>
            <a:off x="9542766" y="2963504"/>
            <a:ext cx="23318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Erhöhter Wettbewerbsdruck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Zunehmende Marktkonsolidierung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Trend: „Steinbruch 4.0“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Aussicht auf Profiterhöhung und Wettbewerbsvorteil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485377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936</Words>
  <Application>Microsoft Office PowerPoint</Application>
  <PresentationFormat>Widescreen</PresentationFormat>
  <Paragraphs>96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Persona: Steinbruchbetreiber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Persona: Steinbruchbetreiber</dc:title>
  <dc:creator>Lucas Lahr</dc:creator>
  <cp:lastModifiedBy>Lucas Lahr</cp:lastModifiedBy>
  <cp:revision>1</cp:revision>
  <dcterms:created xsi:type="dcterms:W3CDTF">2020-10-26T12:19:57Z</dcterms:created>
  <dcterms:modified xsi:type="dcterms:W3CDTF">2020-10-26T12:20:12Z</dcterms:modified>
</cp:coreProperties>
</file>