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7" roundtripDataSignature="AMtx7miY+c2JcJzubPxHSUId/qcWuwC0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15"/>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5"/>
          <p:cNvGrpSpPr/>
          <p:nvPr/>
        </p:nvGrpSpPr>
        <p:grpSpPr>
          <a:xfrm>
            <a:off x="830392" y="1191256"/>
            <a:ext cx="745763" cy="45826"/>
            <a:chOff x="4580561" y="2589004"/>
            <a:chExt cx="1064464" cy="25200"/>
          </a:xfrm>
        </p:grpSpPr>
        <p:sp>
          <p:nvSpPr>
            <p:cNvPr id="12" name="Google Shape;12;p1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5"/>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15"/>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24"/>
          <p:cNvGrpSpPr/>
          <p:nvPr/>
        </p:nvGrpSpPr>
        <p:grpSpPr>
          <a:xfrm>
            <a:off x="830392" y="4169130"/>
            <a:ext cx="745763" cy="45826"/>
            <a:chOff x="4580561" y="2589004"/>
            <a:chExt cx="1064464" cy="25200"/>
          </a:xfrm>
        </p:grpSpPr>
        <p:sp>
          <p:nvSpPr>
            <p:cNvPr id="75" name="Google Shape;75;p2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24"/>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24"/>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16"/>
          <p:cNvGrpSpPr/>
          <p:nvPr/>
        </p:nvGrpSpPr>
        <p:grpSpPr>
          <a:xfrm>
            <a:off x="830392" y="1191256"/>
            <a:ext cx="745763" cy="45826"/>
            <a:chOff x="4580561" y="2589004"/>
            <a:chExt cx="1064464" cy="25200"/>
          </a:xfrm>
        </p:grpSpPr>
        <p:sp>
          <p:nvSpPr>
            <p:cNvPr id="20" name="Google Shape;20;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1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17"/>
          <p:cNvGrpSpPr/>
          <p:nvPr/>
        </p:nvGrpSpPr>
        <p:grpSpPr>
          <a:xfrm>
            <a:off x="830392" y="1191256"/>
            <a:ext cx="745763" cy="45826"/>
            <a:chOff x="4580561" y="2589004"/>
            <a:chExt cx="1064464" cy="25200"/>
          </a:xfrm>
        </p:grpSpPr>
        <p:sp>
          <p:nvSpPr>
            <p:cNvPr id="27" name="Google Shape;27;p1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17"/>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18"/>
          <p:cNvGrpSpPr/>
          <p:nvPr/>
        </p:nvGrpSpPr>
        <p:grpSpPr>
          <a:xfrm>
            <a:off x="830392" y="1191256"/>
            <a:ext cx="745763" cy="45826"/>
            <a:chOff x="4580561" y="2589004"/>
            <a:chExt cx="1064464" cy="25200"/>
          </a:xfrm>
        </p:grpSpPr>
        <p:sp>
          <p:nvSpPr>
            <p:cNvPr id="34" name="Google Shape;34;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8"/>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18"/>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18"/>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19"/>
          <p:cNvGrpSpPr/>
          <p:nvPr/>
        </p:nvGrpSpPr>
        <p:grpSpPr>
          <a:xfrm>
            <a:off x="830392" y="1191256"/>
            <a:ext cx="745763" cy="45826"/>
            <a:chOff x="4580561" y="2589004"/>
            <a:chExt cx="1064464" cy="25200"/>
          </a:xfrm>
        </p:grpSpPr>
        <p:sp>
          <p:nvSpPr>
            <p:cNvPr id="43" name="Google Shape;43;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19"/>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2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20"/>
          <p:cNvGrpSpPr/>
          <p:nvPr/>
        </p:nvGrpSpPr>
        <p:grpSpPr>
          <a:xfrm>
            <a:off x="830392" y="1191256"/>
            <a:ext cx="745763" cy="45826"/>
            <a:chOff x="4580561" y="2589004"/>
            <a:chExt cx="1064464" cy="25200"/>
          </a:xfrm>
        </p:grpSpPr>
        <p:sp>
          <p:nvSpPr>
            <p:cNvPr id="50" name="Google Shape;50;p2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20"/>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20"/>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21"/>
          <p:cNvGrpSpPr/>
          <p:nvPr/>
        </p:nvGrpSpPr>
        <p:grpSpPr>
          <a:xfrm>
            <a:off x="830392" y="4169130"/>
            <a:ext cx="745763" cy="45826"/>
            <a:chOff x="4580561" y="2589004"/>
            <a:chExt cx="1064464" cy="25200"/>
          </a:xfrm>
        </p:grpSpPr>
        <p:sp>
          <p:nvSpPr>
            <p:cNvPr id="57" name="Google Shape;57;p2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21"/>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2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22"/>
          <p:cNvGrpSpPr/>
          <p:nvPr/>
        </p:nvGrpSpPr>
        <p:grpSpPr>
          <a:xfrm>
            <a:off x="830392" y="1191256"/>
            <a:ext cx="745763" cy="45826"/>
            <a:chOff x="4580561" y="2589004"/>
            <a:chExt cx="1064464" cy="25200"/>
          </a:xfrm>
        </p:grpSpPr>
        <p:sp>
          <p:nvSpPr>
            <p:cNvPr id="64" name="Google Shape;64;p2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22"/>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22"/>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22"/>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23"/>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kaggle.com/datasets/thoughtvector/customer-support-on-twitt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472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Effectiveness of Customer Support Interactions on Twitter</a:t>
            </a:r>
            <a:endParaRPr/>
          </a:p>
        </p:txBody>
      </p:sp>
      <p:sp>
        <p:nvSpPr>
          <p:cNvPr id="87" name="Google Shape;87;p1"/>
          <p:cNvSpPr txBox="1"/>
          <p:nvPr>
            <p:ph idx="1" type="subTitle"/>
          </p:nvPr>
        </p:nvSpPr>
        <p:spPr>
          <a:xfrm>
            <a:off x="729625" y="3172900"/>
            <a:ext cx="7688100" cy="10779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SzPct val="108108"/>
              <a:buNone/>
            </a:pPr>
            <a:r>
              <a:rPr b="1" lang="en"/>
              <a:t>Presentation By:</a:t>
            </a:r>
            <a:endParaRPr b="1"/>
          </a:p>
          <a:p>
            <a:pPr indent="0" lvl="0" marL="0" rtl="0" algn="l">
              <a:lnSpc>
                <a:spcPct val="100000"/>
              </a:lnSpc>
              <a:spcBef>
                <a:spcPts val="0"/>
              </a:spcBef>
              <a:spcAft>
                <a:spcPts val="0"/>
              </a:spcAft>
              <a:buSzPct val="108108"/>
              <a:buNone/>
            </a:pPr>
            <a:r>
              <a:rPr lang="en"/>
              <a:t>Abhaya Shukla </a:t>
            </a:r>
            <a:endParaRPr/>
          </a:p>
          <a:p>
            <a:pPr indent="0" lvl="0" marL="0" rtl="0" algn="l">
              <a:lnSpc>
                <a:spcPct val="100000"/>
              </a:lnSpc>
              <a:spcBef>
                <a:spcPts val="0"/>
              </a:spcBef>
              <a:spcAft>
                <a:spcPts val="0"/>
              </a:spcAft>
              <a:buSzPct val="108108"/>
              <a:buNone/>
            </a:pPr>
            <a:r>
              <a:rPr lang="en"/>
              <a:t>Dhruv Toshniwal</a:t>
            </a:r>
            <a:endParaRPr/>
          </a:p>
          <a:p>
            <a:pPr indent="0" lvl="0" marL="0" rtl="0" algn="l">
              <a:lnSpc>
                <a:spcPct val="100000"/>
              </a:lnSpc>
              <a:spcBef>
                <a:spcPts val="0"/>
              </a:spcBef>
              <a:spcAft>
                <a:spcPts val="0"/>
              </a:spcAft>
              <a:buSzPct val="108108"/>
              <a:buNone/>
            </a:pPr>
            <a:r>
              <a:rPr lang="en"/>
              <a:t>Rohan Sawant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Sentiment Change</a:t>
            </a:r>
            <a:endParaRPr/>
          </a:p>
        </p:txBody>
      </p:sp>
      <p:pic>
        <p:nvPicPr>
          <p:cNvPr id="147" name="Google Shape;147;p10"/>
          <p:cNvPicPr preferRelativeResize="0"/>
          <p:nvPr/>
        </p:nvPicPr>
        <p:blipFill rotWithShape="1">
          <a:blip r:embed="rId3">
            <a:alphaModFix/>
          </a:blip>
          <a:srcRect b="0" l="0" r="0" t="0"/>
          <a:stretch/>
        </p:blipFill>
        <p:spPr>
          <a:xfrm>
            <a:off x="1433780" y="1987975"/>
            <a:ext cx="6276451" cy="2984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Latent Dirichlet Allocation</a:t>
            </a:r>
            <a:endParaRPr/>
          </a:p>
        </p:txBody>
      </p:sp>
      <p:sp>
        <p:nvSpPr>
          <p:cNvPr id="153" name="Google Shape;153;p11"/>
          <p:cNvSpPr txBox="1"/>
          <p:nvPr>
            <p:ph idx="1" type="body"/>
          </p:nvPr>
        </p:nvSpPr>
        <p:spPr>
          <a:xfrm>
            <a:off x="727650" y="2115425"/>
            <a:ext cx="7688700" cy="1968300"/>
          </a:xfrm>
          <a:prstGeom prst="rect">
            <a:avLst/>
          </a:prstGeom>
          <a:noFill/>
          <a:ln>
            <a:noFill/>
          </a:ln>
        </p:spPr>
        <p:txBody>
          <a:bodyPr anchorCtr="0" anchor="t" bIns="91425" lIns="91425" spcFirstLastPara="1" rIns="91425" wrap="square" tIns="91425">
            <a:normAutofit/>
          </a:bodyPr>
          <a:lstStyle/>
          <a:p>
            <a:pPr indent="-317500" lvl="0" marL="457200" rtl="0" algn="just">
              <a:lnSpc>
                <a:spcPct val="115000"/>
              </a:lnSpc>
              <a:spcBef>
                <a:spcPts val="0"/>
              </a:spcBef>
              <a:spcAft>
                <a:spcPts val="0"/>
              </a:spcAft>
              <a:buSzPts val="1400"/>
              <a:buChar char="●"/>
            </a:pPr>
            <a:r>
              <a:rPr lang="en" sz="1400"/>
              <a:t>LDA is an unsupervised topic model that discerns hidden themes in textual data.</a:t>
            </a:r>
            <a:endParaRPr sz="1400"/>
          </a:p>
          <a:p>
            <a:pPr indent="-317500" lvl="0" marL="457200" rtl="0" algn="just">
              <a:lnSpc>
                <a:spcPct val="115000"/>
              </a:lnSpc>
              <a:spcBef>
                <a:spcPts val="0"/>
              </a:spcBef>
              <a:spcAft>
                <a:spcPts val="0"/>
              </a:spcAft>
              <a:buSzPts val="1400"/>
              <a:buChar char="●"/>
            </a:pPr>
            <a:r>
              <a:rPr lang="en" sz="1400"/>
              <a:t>It assumes each document is a mix of topics; each topic is a blend of words.</a:t>
            </a:r>
            <a:endParaRPr sz="1400"/>
          </a:p>
          <a:p>
            <a:pPr indent="-317500" lvl="0" marL="457200" rtl="0" algn="just">
              <a:lnSpc>
                <a:spcPct val="115000"/>
              </a:lnSpc>
              <a:spcBef>
                <a:spcPts val="0"/>
              </a:spcBef>
              <a:spcAft>
                <a:spcPts val="0"/>
              </a:spcAft>
              <a:buSzPts val="1400"/>
              <a:buChar char="●"/>
            </a:pPr>
            <a:r>
              <a:rPr lang="en" sz="1400"/>
              <a:t>Used to categorize documents in recommender systems and as NLP preprocessing.</a:t>
            </a:r>
            <a:endParaRPr sz="1400"/>
          </a:p>
          <a:p>
            <a:pPr indent="-317500" lvl="0" marL="457200" rtl="0" algn="just">
              <a:lnSpc>
                <a:spcPct val="115000"/>
              </a:lnSpc>
              <a:spcBef>
                <a:spcPts val="0"/>
              </a:spcBef>
              <a:spcAft>
                <a:spcPts val="0"/>
              </a:spcAft>
              <a:buSzPts val="1400"/>
              <a:buChar char="●"/>
            </a:pPr>
            <a:r>
              <a:rPr lang="en" sz="1400"/>
              <a:t>Benefits from unsupervised learning, scaling well with large datasets.</a:t>
            </a:r>
            <a:endParaRPr sz="1400"/>
          </a:p>
          <a:p>
            <a:pPr indent="-317500" lvl="0" marL="457200" rtl="0" algn="just">
              <a:lnSpc>
                <a:spcPct val="115000"/>
              </a:lnSpc>
              <a:spcBef>
                <a:spcPts val="0"/>
              </a:spcBef>
              <a:spcAft>
                <a:spcPts val="0"/>
              </a:spcAft>
              <a:buSzPts val="1400"/>
              <a:buChar char="●"/>
            </a:pPr>
            <a:r>
              <a:rPr lang="en" sz="1400"/>
              <a:t>Challenges include determining the right number of topics and the subjective nature of topic interpretation.</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Limitations</a:t>
            </a:r>
            <a:endParaRPr/>
          </a:p>
        </p:txBody>
      </p:sp>
      <p:sp>
        <p:nvSpPr>
          <p:cNvPr id="159" name="Google Shape;159;p1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just">
              <a:lnSpc>
                <a:spcPct val="115000"/>
              </a:lnSpc>
              <a:spcBef>
                <a:spcPts val="0"/>
              </a:spcBef>
              <a:spcAft>
                <a:spcPts val="0"/>
              </a:spcAft>
              <a:buSzPts val="1300"/>
              <a:buChar char="●"/>
            </a:pPr>
            <a:r>
              <a:rPr lang="en"/>
              <a:t>Dataset Scope: The dataset primarily focuses on major brands, possibly overlooking smaller ones or certain time periods, leading to potential bias.</a:t>
            </a:r>
            <a:endParaRPr/>
          </a:p>
          <a:p>
            <a:pPr indent="-311150" lvl="0" marL="457200" rtl="0" algn="just">
              <a:lnSpc>
                <a:spcPct val="115000"/>
              </a:lnSpc>
              <a:spcBef>
                <a:spcPts val="0"/>
              </a:spcBef>
              <a:spcAft>
                <a:spcPts val="0"/>
              </a:spcAft>
              <a:buSzPts val="1300"/>
              <a:buChar char="●"/>
            </a:pPr>
            <a:r>
              <a:rPr lang="en"/>
              <a:t>Metric Selection: Reliance on response time and follow-up frequency as key metrics may not fully capture overall user satisfaction or resolution quality.</a:t>
            </a:r>
            <a:endParaRPr/>
          </a:p>
          <a:p>
            <a:pPr indent="-311150" lvl="0" marL="457200" rtl="0" algn="just">
              <a:lnSpc>
                <a:spcPct val="115000"/>
              </a:lnSpc>
              <a:spcBef>
                <a:spcPts val="0"/>
              </a:spcBef>
              <a:spcAft>
                <a:spcPts val="0"/>
              </a:spcAft>
              <a:buSzPts val="1300"/>
              <a:buChar char="●"/>
            </a:pPr>
            <a:r>
              <a:rPr lang="en"/>
              <a:t>Sentiment Analysis Limitations: Tools like TextBlob, while effective, may not accurately interpret complex sentiments, such as sarcasm or cultural nuances.</a:t>
            </a:r>
            <a:endParaRPr/>
          </a:p>
          <a:p>
            <a:pPr indent="-311150" lvl="0" marL="457200" rtl="0" algn="just">
              <a:lnSpc>
                <a:spcPct val="115000"/>
              </a:lnSpc>
              <a:spcBef>
                <a:spcPts val="0"/>
              </a:spcBef>
              <a:spcAft>
                <a:spcPts val="0"/>
              </a:spcAft>
              <a:buSzPts val="1300"/>
              <a:buChar char="●"/>
            </a:pPr>
            <a:r>
              <a:rPr lang="en"/>
              <a:t>External Factors Overlooked: The dataset may not consider external influences (product launches, PR challenges, global events), affecting tweet volume and sentiment.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Conclusion</a:t>
            </a:r>
            <a:endParaRPr/>
          </a:p>
        </p:txBody>
      </p:sp>
      <p:sp>
        <p:nvSpPr>
          <p:cNvPr id="165" name="Google Shape;165;p1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just">
              <a:lnSpc>
                <a:spcPct val="115000"/>
              </a:lnSpc>
              <a:spcBef>
                <a:spcPts val="0"/>
              </a:spcBef>
              <a:spcAft>
                <a:spcPts val="0"/>
              </a:spcAft>
              <a:buSzPts val="1300"/>
              <a:buChar char="●"/>
            </a:pPr>
            <a:r>
              <a:rPr lang="en"/>
              <a:t>Sentiment Trends: The sentiment change histogram indicates a general maintenance of user sentiment post-interaction, with a slight overall shift towards positivity. This suggests that while support responses are balanced, they tend to slightly improve user sentiment.</a:t>
            </a:r>
            <a:endParaRPr/>
          </a:p>
          <a:p>
            <a:pPr indent="-311150" lvl="0" marL="457200" rtl="0" algn="just">
              <a:lnSpc>
                <a:spcPct val="115000"/>
              </a:lnSpc>
              <a:spcBef>
                <a:spcPts val="0"/>
              </a:spcBef>
              <a:spcAft>
                <a:spcPts val="0"/>
              </a:spcAft>
              <a:buSzPts val="1300"/>
              <a:buChar char="●"/>
            </a:pPr>
            <a:r>
              <a:rPr lang="en"/>
              <a:t>Response Time Insights: Frequent users experience shorter average response times compared to less frequent users, highlighting efficient support for regular interactors.</a:t>
            </a:r>
            <a:endParaRPr/>
          </a:p>
          <a:p>
            <a:pPr indent="-311150" lvl="0" marL="457200" rtl="0" algn="just">
              <a:lnSpc>
                <a:spcPct val="115000"/>
              </a:lnSpc>
              <a:spcBef>
                <a:spcPts val="0"/>
              </a:spcBef>
              <a:spcAft>
                <a:spcPts val="0"/>
              </a:spcAft>
              <a:buSzPts val="1300"/>
              <a:buChar char="●"/>
            </a:pPr>
            <a:r>
              <a:rPr lang="en"/>
              <a:t>A moderate coherence score (0.3888) from the LDA model suggests reasonable interpretability of topics, indicating room for further refinement.</a:t>
            </a:r>
            <a:endParaRPr/>
          </a:p>
          <a:p>
            <a:pPr indent="-311150" lvl="0" marL="457200" rtl="0" algn="just">
              <a:lnSpc>
                <a:spcPct val="115000"/>
              </a:lnSpc>
              <a:spcBef>
                <a:spcPts val="0"/>
              </a:spcBef>
              <a:spcAft>
                <a:spcPts val="0"/>
              </a:spcAft>
              <a:buSzPts val="1300"/>
              <a:buChar char="●"/>
            </a:pPr>
            <a:r>
              <a:rPr lang="en"/>
              <a:t>Analysis reveals diverse topics from air travel to customer service, including a notable focus on technical support and frequent URL sharing in tweets for information and promotion.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Research Question</a:t>
            </a:r>
            <a:endParaRPr/>
          </a:p>
        </p:txBody>
      </p:sp>
      <p:sp>
        <p:nvSpPr>
          <p:cNvPr id="93" name="Google Shape;93;p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300"/>
              <a:buNone/>
            </a:pPr>
            <a:r>
              <a:rPr lang="en" sz="1700"/>
              <a:t>How effective are customer support interactions on Twitter, and what patterns of communication lead to successful resolutions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Dataset</a:t>
            </a:r>
            <a:endParaRPr/>
          </a:p>
        </p:txBody>
      </p:sp>
      <p:sp>
        <p:nvSpPr>
          <p:cNvPr id="99" name="Google Shape;99;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300"/>
              <a:buNone/>
            </a:pPr>
            <a:r>
              <a:rPr lang="en"/>
              <a:t>The chosen dataset is from Kaggle, titled "Customer Support on Twitter." It contains over three million tweets and replies from some of the most prominent brands on Twitter. The dataset includes variables such as tweet ID, author ID, creation time, text of the tweet, and related response IDs. This dataset is suitable because it offers a comprehensive view of customer-brand interactions, allowing for a detailed analysis of support effectiveness, user engagement patterns, and communication styles.</a:t>
            </a:r>
            <a:endParaRPr/>
          </a:p>
          <a:p>
            <a:pPr indent="0" lvl="0" marL="0" rtl="0" algn="just">
              <a:lnSpc>
                <a:spcPct val="115000"/>
              </a:lnSpc>
              <a:spcBef>
                <a:spcPts val="0"/>
              </a:spcBef>
              <a:spcAft>
                <a:spcPts val="0"/>
              </a:spcAft>
              <a:buSzPts val="1300"/>
              <a:buNone/>
            </a:pPr>
            <a:r>
              <a:t/>
            </a:r>
            <a:endParaRPr/>
          </a:p>
          <a:p>
            <a:pPr indent="0" lvl="0" marL="0" rtl="0" algn="just">
              <a:lnSpc>
                <a:spcPct val="115000"/>
              </a:lnSpc>
              <a:spcBef>
                <a:spcPts val="0"/>
              </a:spcBef>
              <a:spcAft>
                <a:spcPts val="0"/>
              </a:spcAft>
              <a:buSzPts val="1300"/>
              <a:buNone/>
            </a:pPr>
            <a:r>
              <a:rPr lang="en"/>
              <a:t>Dataset Link: </a:t>
            </a:r>
            <a:r>
              <a:rPr lang="en" u="sng">
                <a:solidFill>
                  <a:schemeClr val="hlink"/>
                </a:solidFill>
                <a:hlinkClick r:id="rId3"/>
              </a:rPr>
              <a:t>https://www.kaggle.com/datasets/thoughtvector/customer-support-on-twitter</a:t>
            </a:r>
            <a:endParaRPr/>
          </a:p>
          <a:p>
            <a:pPr indent="0" lvl="0" marL="0" rtl="0" algn="just">
              <a:lnSpc>
                <a:spcPct val="115000"/>
              </a:lnSpc>
              <a:spcBef>
                <a:spcPts val="0"/>
              </a:spcBef>
              <a:spcAft>
                <a:spcPts val="0"/>
              </a:spcAft>
              <a:buSzPts val="13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Methods</a:t>
            </a:r>
            <a:endParaRPr/>
          </a:p>
        </p:txBody>
      </p:sp>
      <p:sp>
        <p:nvSpPr>
          <p:cNvPr id="105" name="Google Shape;105;p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just">
              <a:lnSpc>
                <a:spcPct val="115000"/>
              </a:lnSpc>
              <a:spcBef>
                <a:spcPts val="0"/>
              </a:spcBef>
              <a:spcAft>
                <a:spcPts val="0"/>
              </a:spcAft>
              <a:buSzPts val="1300"/>
              <a:buChar char="●"/>
            </a:pPr>
            <a:r>
              <a:rPr lang="en"/>
              <a:t>Analysis of average response time and average response length</a:t>
            </a:r>
            <a:endParaRPr/>
          </a:p>
          <a:p>
            <a:pPr indent="-311150" lvl="0" marL="457200" rtl="0" algn="just">
              <a:lnSpc>
                <a:spcPct val="115000"/>
              </a:lnSpc>
              <a:spcBef>
                <a:spcPts val="0"/>
              </a:spcBef>
              <a:spcAft>
                <a:spcPts val="0"/>
              </a:spcAft>
              <a:buSzPts val="1300"/>
              <a:buChar char="●"/>
            </a:pPr>
            <a:r>
              <a:rPr lang="en"/>
              <a:t>N-grams to find common themes in user engagement</a:t>
            </a:r>
            <a:endParaRPr/>
          </a:p>
          <a:p>
            <a:pPr indent="-311150" lvl="0" marL="457200" rtl="0" algn="just">
              <a:lnSpc>
                <a:spcPct val="115000"/>
              </a:lnSpc>
              <a:spcBef>
                <a:spcPts val="0"/>
              </a:spcBef>
              <a:spcAft>
                <a:spcPts val="0"/>
              </a:spcAft>
              <a:buSzPts val="1300"/>
              <a:buChar char="●"/>
            </a:pPr>
            <a:r>
              <a:rPr lang="en"/>
              <a:t>Link analysis</a:t>
            </a:r>
            <a:endParaRPr/>
          </a:p>
          <a:p>
            <a:pPr indent="-311150" lvl="0" marL="457200" rtl="0" algn="just">
              <a:lnSpc>
                <a:spcPct val="115000"/>
              </a:lnSpc>
              <a:spcBef>
                <a:spcPts val="0"/>
              </a:spcBef>
              <a:spcAft>
                <a:spcPts val="0"/>
              </a:spcAft>
              <a:buSzPts val="1300"/>
              <a:buChar char="●"/>
            </a:pPr>
            <a:r>
              <a:rPr lang="en"/>
              <a:t>Language and text patterns using TextBlob</a:t>
            </a:r>
            <a:endParaRPr/>
          </a:p>
          <a:p>
            <a:pPr indent="-311150" lvl="0" marL="457200" rtl="0" algn="just">
              <a:lnSpc>
                <a:spcPct val="115000"/>
              </a:lnSpc>
              <a:spcBef>
                <a:spcPts val="0"/>
              </a:spcBef>
              <a:spcAft>
                <a:spcPts val="0"/>
              </a:spcAft>
              <a:buSzPts val="1300"/>
              <a:buChar char="●"/>
            </a:pPr>
            <a:r>
              <a:rPr lang="en"/>
              <a:t>Sentiment change for follow up tweets</a:t>
            </a:r>
            <a:endParaRPr/>
          </a:p>
          <a:p>
            <a:pPr indent="-311150" lvl="0" marL="457200" rtl="0" algn="just">
              <a:lnSpc>
                <a:spcPct val="115000"/>
              </a:lnSpc>
              <a:spcBef>
                <a:spcPts val="0"/>
              </a:spcBef>
              <a:spcAft>
                <a:spcPts val="0"/>
              </a:spcAft>
              <a:buSzPts val="1300"/>
              <a:buChar char="●"/>
            </a:pPr>
            <a:r>
              <a:rPr lang="en"/>
              <a:t>Latent Dirichlet Allocation(LDA)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Findings and Visualizations</a:t>
            </a:r>
            <a:endParaRPr/>
          </a:p>
        </p:txBody>
      </p:sp>
      <p:pic>
        <p:nvPicPr>
          <p:cNvPr id="111" name="Google Shape;111;p5"/>
          <p:cNvPicPr preferRelativeResize="0"/>
          <p:nvPr/>
        </p:nvPicPr>
        <p:blipFill rotWithShape="1">
          <a:blip r:embed="rId3">
            <a:alphaModFix/>
          </a:blip>
          <a:srcRect b="0" l="0" r="0" t="0"/>
          <a:stretch/>
        </p:blipFill>
        <p:spPr>
          <a:xfrm>
            <a:off x="152400" y="2006250"/>
            <a:ext cx="3384022" cy="2984850"/>
          </a:xfrm>
          <a:prstGeom prst="rect">
            <a:avLst/>
          </a:prstGeom>
          <a:noFill/>
          <a:ln>
            <a:noFill/>
          </a:ln>
        </p:spPr>
      </p:pic>
      <p:pic>
        <p:nvPicPr>
          <p:cNvPr id="112" name="Google Shape;112;p5"/>
          <p:cNvPicPr preferRelativeResize="0"/>
          <p:nvPr/>
        </p:nvPicPr>
        <p:blipFill rotWithShape="1">
          <a:blip r:embed="rId4">
            <a:alphaModFix/>
          </a:blip>
          <a:srcRect b="0" l="0" r="0" t="0"/>
          <a:stretch/>
        </p:blipFill>
        <p:spPr>
          <a:xfrm>
            <a:off x="3688822" y="2006250"/>
            <a:ext cx="5227641" cy="298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Findings and Visualization</a:t>
            </a:r>
            <a:endParaRPr/>
          </a:p>
        </p:txBody>
      </p:sp>
      <p:pic>
        <p:nvPicPr>
          <p:cNvPr id="118" name="Google Shape;118;p6"/>
          <p:cNvPicPr preferRelativeResize="0"/>
          <p:nvPr/>
        </p:nvPicPr>
        <p:blipFill rotWithShape="1">
          <a:blip r:embed="rId3">
            <a:alphaModFix/>
          </a:blip>
          <a:srcRect b="0" l="0" r="0" t="0"/>
          <a:stretch/>
        </p:blipFill>
        <p:spPr>
          <a:xfrm>
            <a:off x="152400" y="2006250"/>
            <a:ext cx="4419599" cy="2984850"/>
          </a:xfrm>
          <a:prstGeom prst="rect">
            <a:avLst/>
          </a:prstGeom>
          <a:noFill/>
          <a:ln>
            <a:noFill/>
          </a:ln>
        </p:spPr>
      </p:pic>
      <p:pic>
        <p:nvPicPr>
          <p:cNvPr id="119" name="Google Shape;119;p6"/>
          <p:cNvPicPr preferRelativeResize="0"/>
          <p:nvPr/>
        </p:nvPicPr>
        <p:blipFill rotWithShape="1">
          <a:blip r:embed="rId4">
            <a:alphaModFix/>
          </a:blip>
          <a:srcRect b="0" l="0" r="0" t="0"/>
          <a:stretch/>
        </p:blipFill>
        <p:spPr>
          <a:xfrm>
            <a:off x="4724400" y="2006250"/>
            <a:ext cx="4267200" cy="2863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Findings and Visualization</a:t>
            </a:r>
            <a:endParaRPr/>
          </a:p>
        </p:txBody>
      </p:sp>
      <p:pic>
        <p:nvPicPr>
          <p:cNvPr id="125" name="Google Shape;125;p7"/>
          <p:cNvPicPr preferRelativeResize="0"/>
          <p:nvPr/>
        </p:nvPicPr>
        <p:blipFill rotWithShape="1">
          <a:blip r:embed="rId3">
            <a:alphaModFix/>
          </a:blip>
          <a:srcRect b="0" l="0" r="0" t="0"/>
          <a:stretch/>
        </p:blipFill>
        <p:spPr>
          <a:xfrm>
            <a:off x="152400" y="2006250"/>
            <a:ext cx="4470350" cy="2984850"/>
          </a:xfrm>
          <a:prstGeom prst="rect">
            <a:avLst/>
          </a:prstGeom>
          <a:noFill/>
          <a:ln>
            <a:noFill/>
          </a:ln>
        </p:spPr>
      </p:pic>
      <p:pic>
        <p:nvPicPr>
          <p:cNvPr id="126" name="Google Shape;126;p7"/>
          <p:cNvPicPr preferRelativeResize="0"/>
          <p:nvPr/>
        </p:nvPicPr>
        <p:blipFill rotWithShape="1">
          <a:blip r:embed="rId4">
            <a:alphaModFix/>
          </a:blip>
          <a:srcRect b="0" l="0" r="0" t="0"/>
          <a:stretch/>
        </p:blipFill>
        <p:spPr>
          <a:xfrm>
            <a:off x="4775150" y="2006250"/>
            <a:ext cx="4216451" cy="293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Link Analysis</a:t>
            </a:r>
            <a:endParaRPr/>
          </a:p>
        </p:txBody>
      </p:sp>
      <p:pic>
        <p:nvPicPr>
          <p:cNvPr id="132" name="Google Shape;132;p8"/>
          <p:cNvPicPr preferRelativeResize="0"/>
          <p:nvPr/>
        </p:nvPicPr>
        <p:blipFill rotWithShape="1">
          <a:blip r:embed="rId3">
            <a:alphaModFix/>
          </a:blip>
          <a:srcRect b="0" l="0" r="0" t="0"/>
          <a:stretch/>
        </p:blipFill>
        <p:spPr>
          <a:xfrm>
            <a:off x="152400" y="2006250"/>
            <a:ext cx="3866091" cy="2984850"/>
          </a:xfrm>
          <a:prstGeom prst="rect">
            <a:avLst/>
          </a:prstGeom>
          <a:noFill/>
          <a:ln>
            <a:noFill/>
          </a:ln>
        </p:spPr>
      </p:pic>
      <p:pic>
        <p:nvPicPr>
          <p:cNvPr id="133" name="Google Shape;133;p8"/>
          <p:cNvPicPr preferRelativeResize="0"/>
          <p:nvPr/>
        </p:nvPicPr>
        <p:blipFill rotWithShape="1">
          <a:blip r:embed="rId4">
            <a:alphaModFix/>
          </a:blip>
          <a:srcRect b="0" l="0" r="0" t="0"/>
          <a:stretch/>
        </p:blipFill>
        <p:spPr>
          <a:xfrm>
            <a:off x="4170891" y="2006250"/>
            <a:ext cx="2097879" cy="2984850"/>
          </a:xfrm>
          <a:prstGeom prst="rect">
            <a:avLst/>
          </a:prstGeom>
          <a:noFill/>
          <a:ln>
            <a:noFill/>
          </a:ln>
        </p:spPr>
      </p:pic>
      <p:pic>
        <p:nvPicPr>
          <p:cNvPr id="134" name="Google Shape;134;p8"/>
          <p:cNvPicPr preferRelativeResize="0"/>
          <p:nvPr/>
        </p:nvPicPr>
        <p:blipFill rotWithShape="1">
          <a:blip r:embed="rId5">
            <a:alphaModFix/>
          </a:blip>
          <a:srcRect b="0" l="0" r="0" t="0"/>
          <a:stretch/>
        </p:blipFill>
        <p:spPr>
          <a:xfrm>
            <a:off x="6421175" y="2006250"/>
            <a:ext cx="2570424" cy="28905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Language and text patterns using TextBlob</a:t>
            </a:r>
            <a:endParaRPr/>
          </a:p>
        </p:txBody>
      </p:sp>
      <p:pic>
        <p:nvPicPr>
          <p:cNvPr id="140" name="Google Shape;140;p9"/>
          <p:cNvPicPr preferRelativeResize="0"/>
          <p:nvPr/>
        </p:nvPicPr>
        <p:blipFill rotWithShape="1">
          <a:blip r:embed="rId3">
            <a:alphaModFix/>
          </a:blip>
          <a:srcRect b="0" l="0" r="0" t="0"/>
          <a:stretch/>
        </p:blipFill>
        <p:spPr>
          <a:xfrm>
            <a:off x="152400" y="2006250"/>
            <a:ext cx="4419600" cy="2984850"/>
          </a:xfrm>
          <a:prstGeom prst="rect">
            <a:avLst/>
          </a:prstGeom>
          <a:noFill/>
          <a:ln>
            <a:noFill/>
          </a:ln>
        </p:spPr>
      </p:pic>
      <p:pic>
        <p:nvPicPr>
          <p:cNvPr id="141" name="Google Shape;141;p9"/>
          <p:cNvPicPr preferRelativeResize="0"/>
          <p:nvPr/>
        </p:nvPicPr>
        <p:blipFill rotWithShape="1">
          <a:blip r:embed="rId4">
            <a:alphaModFix/>
          </a:blip>
          <a:srcRect b="0" l="0" r="0" t="0"/>
          <a:stretch/>
        </p:blipFill>
        <p:spPr>
          <a:xfrm>
            <a:off x="4724400" y="2006250"/>
            <a:ext cx="4267201" cy="2872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