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56" r:id="rId5"/>
    <p:sldId id="257" r:id="rId6"/>
    <p:sldId id="260" r:id="rId7"/>
    <p:sldId id="258" r:id="rId8"/>
    <p:sldId id="288" r:id="rId9"/>
    <p:sldId id="261" r:id="rId10"/>
    <p:sldId id="286" r:id="rId11"/>
    <p:sldId id="287" r:id="rId12"/>
    <p:sldId id="289" r:id="rId13"/>
    <p:sldId id="290" r:id="rId14"/>
    <p:sldId id="269" r:id="rId15"/>
    <p:sldId id="291" r:id="rId16"/>
    <p:sldId id="292" r:id="rId17"/>
    <p:sldId id="293" r:id="rId18"/>
    <p:sldId id="294" r:id="rId19"/>
    <p:sldId id="295" r:id="rId20"/>
    <p:sldId id="296" r:id="rId21"/>
    <p:sldId id="297" r:id="rId22"/>
    <p:sldId id="298" r:id="rId23"/>
    <p:sldId id="299" r:id="rId24"/>
    <p:sldId id="30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D685F2-F2FD-4CF9-9D6C-50BFA413659C}" v="34" dt="2022-07-22T16:16:07.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 ganesan" userId="d1fa113fd0572b60" providerId="LiveId" clId="{BED685F2-F2FD-4CF9-9D6C-50BFA413659C}"/>
    <pc:docChg chg="undo custSel delSld modSld">
      <pc:chgData name="aish ganesan" userId="d1fa113fd0572b60" providerId="LiveId" clId="{BED685F2-F2FD-4CF9-9D6C-50BFA413659C}" dt="2022-07-22T16:16:07.784" v="45"/>
      <pc:docMkLst>
        <pc:docMk/>
      </pc:docMkLst>
      <pc:sldChg chg="modSp mod">
        <pc:chgData name="aish ganesan" userId="d1fa113fd0572b60" providerId="LiveId" clId="{BED685F2-F2FD-4CF9-9D6C-50BFA413659C}" dt="2022-07-22T16:09:00.478" v="2" actId="26606"/>
        <pc:sldMkLst>
          <pc:docMk/>
          <pc:sldMk cId="3946934594" sldId="256"/>
        </pc:sldMkLst>
        <pc:spChg chg="mod">
          <ac:chgData name="aish ganesan" userId="d1fa113fd0572b60" providerId="LiveId" clId="{BED685F2-F2FD-4CF9-9D6C-50BFA413659C}" dt="2022-07-22T16:09:00.478" v="2" actId="26606"/>
          <ac:spMkLst>
            <pc:docMk/>
            <pc:sldMk cId="3946934594" sldId="256"/>
            <ac:spMk id="2" creationId="{632BE5BF-9922-45FB-8F3F-4446D40A051B}"/>
          </ac:spMkLst>
        </pc:spChg>
        <pc:spChg chg="mod ord">
          <ac:chgData name="aish ganesan" userId="d1fa113fd0572b60" providerId="LiveId" clId="{BED685F2-F2FD-4CF9-9D6C-50BFA413659C}" dt="2022-07-22T16:09:00.478" v="2" actId="26606"/>
          <ac:spMkLst>
            <pc:docMk/>
            <pc:sldMk cId="3946934594" sldId="256"/>
            <ac:spMk id="3" creationId="{0D537F64-4C96-4AA8-BB21-E8053A3186DD}"/>
          </ac:spMkLst>
        </pc:spChg>
        <pc:picChg chg="mod">
          <ac:chgData name="aish ganesan" userId="d1fa113fd0572b60" providerId="LiveId" clId="{BED685F2-F2FD-4CF9-9D6C-50BFA413659C}" dt="2022-07-22T16:09:00.478" v="2" actId="26606"/>
          <ac:picMkLst>
            <pc:docMk/>
            <pc:sldMk cId="3946934594" sldId="256"/>
            <ac:picMk id="7" creationId="{23ECA705-CEA9-E470-8908-0F83F381C234}"/>
          </ac:picMkLst>
        </pc:picChg>
      </pc:sldChg>
      <pc:sldChg chg="modSp mod">
        <pc:chgData name="aish ganesan" userId="d1fa113fd0572b60" providerId="LiveId" clId="{BED685F2-F2FD-4CF9-9D6C-50BFA413659C}" dt="2022-07-22T16:09:20.678" v="6" actId="404"/>
        <pc:sldMkLst>
          <pc:docMk/>
          <pc:sldMk cId="2902794312" sldId="257"/>
        </pc:sldMkLst>
        <pc:spChg chg="mod">
          <ac:chgData name="aish ganesan" userId="d1fa113fd0572b60" providerId="LiveId" clId="{BED685F2-F2FD-4CF9-9D6C-50BFA413659C}" dt="2022-07-22T16:09:12.530" v="4" actId="404"/>
          <ac:spMkLst>
            <pc:docMk/>
            <pc:sldMk cId="2902794312" sldId="257"/>
            <ac:spMk id="4" creationId="{E3BD8413-C238-49D7-A4E1-E8FEF1811A0E}"/>
          </ac:spMkLst>
        </pc:spChg>
        <pc:spChg chg="mod">
          <ac:chgData name="aish ganesan" userId="d1fa113fd0572b60" providerId="LiveId" clId="{BED685F2-F2FD-4CF9-9D6C-50BFA413659C}" dt="2022-07-22T16:09:16.326" v="5" actId="404"/>
          <ac:spMkLst>
            <pc:docMk/>
            <pc:sldMk cId="2902794312" sldId="257"/>
            <ac:spMk id="5" creationId="{0A95F4DE-39B7-4CE2-BC1E-8B8AE662A895}"/>
          </ac:spMkLst>
        </pc:spChg>
        <pc:spChg chg="mod">
          <ac:chgData name="aish ganesan" userId="d1fa113fd0572b60" providerId="LiveId" clId="{BED685F2-F2FD-4CF9-9D6C-50BFA413659C}" dt="2022-07-22T16:09:09.445" v="3" actId="404"/>
          <ac:spMkLst>
            <pc:docMk/>
            <pc:sldMk cId="2902794312" sldId="257"/>
            <ac:spMk id="6" creationId="{F8AB55CE-A85B-49E8-AC24-F1DFD054A8D4}"/>
          </ac:spMkLst>
        </pc:spChg>
        <pc:spChg chg="mod">
          <ac:chgData name="aish ganesan" userId="d1fa113fd0572b60" providerId="LiveId" clId="{BED685F2-F2FD-4CF9-9D6C-50BFA413659C}" dt="2022-07-22T16:09:20.678" v="6" actId="404"/>
          <ac:spMkLst>
            <pc:docMk/>
            <pc:sldMk cId="2902794312" sldId="257"/>
            <ac:spMk id="7" creationId="{B7713C80-62E2-E0EC-2DDD-A86D57446BF4}"/>
          </ac:spMkLst>
        </pc:spChg>
      </pc:sldChg>
      <pc:sldChg chg="modSp mod modAnim">
        <pc:chgData name="aish ganesan" userId="d1fa113fd0572b60" providerId="LiveId" clId="{BED685F2-F2FD-4CF9-9D6C-50BFA413659C}" dt="2022-07-22T16:16:07.784" v="45"/>
        <pc:sldMkLst>
          <pc:docMk/>
          <pc:sldMk cId="709828751" sldId="260"/>
        </pc:sldMkLst>
        <pc:spChg chg="mod">
          <ac:chgData name="aish ganesan" userId="d1fa113fd0572b60" providerId="LiveId" clId="{BED685F2-F2FD-4CF9-9D6C-50BFA413659C}" dt="2022-07-22T16:12:30.622" v="19" actId="20577"/>
          <ac:spMkLst>
            <pc:docMk/>
            <pc:sldMk cId="709828751" sldId="260"/>
            <ac:spMk id="5" creationId="{DCDDBE65-9AB1-4989-AF86-726591A6A128}"/>
          </ac:spMkLst>
        </pc:spChg>
      </pc:sldChg>
      <pc:sldChg chg="modAnim">
        <pc:chgData name="aish ganesan" userId="d1fa113fd0572b60" providerId="LiveId" clId="{BED685F2-F2FD-4CF9-9D6C-50BFA413659C}" dt="2022-07-22T16:15:21.179" v="36"/>
        <pc:sldMkLst>
          <pc:docMk/>
          <pc:sldMk cId="3607270498" sldId="261"/>
        </pc:sldMkLst>
      </pc:sldChg>
      <pc:sldChg chg="del">
        <pc:chgData name="aish ganesan" userId="d1fa113fd0572b60" providerId="LiveId" clId="{BED685F2-F2FD-4CF9-9D6C-50BFA413659C}" dt="2022-07-22T16:11:58.066" v="15" actId="2696"/>
        <pc:sldMkLst>
          <pc:docMk/>
          <pc:sldMk cId="44069682" sldId="268"/>
        </pc:sldMkLst>
      </pc:sldChg>
      <pc:sldChg chg="modSp mod">
        <pc:chgData name="aish ganesan" userId="d1fa113fd0572b60" providerId="LiveId" clId="{BED685F2-F2FD-4CF9-9D6C-50BFA413659C}" dt="2022-07-22T16:12:02.511" v="16" actId="20577"/>
        <pc:sldMkLst>
          <pc:docMk/>
          <pc:sldMk cId="429771863" sldId="269"/>
        </pc:sldMkLst>
        <pc:spChg chg="mod">
          <ac:chgData name="aish ganesan" userId="d1fa113fd0572b60" providerId="LiveId" clId="{BED685F2-F2FD-4CF9-9D6C-50BFA413659C}" dt="2022-07-22T16:12:02.511" v="16" actId="20577"/>
          <ac:spMkLst>
            <pc:docMk/>
            <pc:sldMk cId="429771863" sldId="269"/>
            <ac:spMk id="2" creationId="{632BE5BF-9922-45FB-8F3F-4446D40A051B}"/>
          </ac:spMkLst>
        </pc:spChg>
      </pc:sldChg>
      <pc:sldChg chg="del">
        <pc:chgData name="aish ganesan" userId="d1fa113fd0572b60" providerId="LiveId" clId="{BED685F2-F2FD-4CF9-9D6C-50BFA413659C}" dt="2022-07-22T16:12:10.775" v="17" actId="2696"/>
        <pc:sldMkLst>
          <pc:docMk/>
          <pc:sldMk cId="59582380" sldId="285"/>
        </pc:sldMkLst>
      </pc:sldChg>
      <pc:sldChg chg="modAnim">
        <pc:chgData name="aish ganesan" userId="d1fa113fd0572b60" providerId="LiveId" clId="{BED685F2-F2FD-4CF9-9D6C-50BFA413659C}" dt="2022-07-22T16:10:29.557" v="11"/>
        <pc:sldMkLst>
          <pc:docMk/>
          <pc:sldMk cId="3277482066" sldId="286"/>
        </pc:sldMkLst>
      </pc:sldChg>
      <pc:sldChg chg="modAnim">
        <pc:chgData name="aish ganesan" userId="d1fa113fd0572b60" providerId="LiveId" clId="{BED685F2-F2FD-4CF9-9D6C-50BFA413659C}" dt="2022-07-22T16:14:52.849" v="30"/>
        <pc:sldMkLst>
          <pc:docMk/>
          <pc:sldMk cId="3453138406" sldId="288"/>
        </pc:sldMkLst>
      </pc:sldChg>
      <pc:sldChg chg="modAnim">
        <pc:chgData name="aish ganesan" userId="d1fa113fd0572b60" providerId="LiveId" clId="{BED685F2-F2FD-4CF9-9D6C-50BFA413659C}" dt="2022-07-22T16:15:43.424" v="42"/>
        <pc:sldMkLst>
          <pc:docMk/>
          <pc:sldMk cId="150714122" sldId="290"/>
        </pc:sldMkLst>
      </pc:sldChg>
      <pc:sldChg chg="modAnim">
        <pc:chgData name="aish ganesan" userId="d1fa113fd0572b60" providerId="LiveId" clId="{BED685F2-F2FD-4CF9-9D6C-50BFA413659C}" dt="2022-07-22T16:15:55.959" v="44"/>
        <pc:sldMkLst>
          <pc:docMk/>
          <pc:sldMk cId="1813744526" sldId="29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pPr/>
              <a:t>9/3/2022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pPr/>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pPr/>
              <a:t>9/3/2022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pPr/>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444500" y="542925"/>
            <a:ext cx="11214100" cy="535531"/>
          </a:xfrm>
        </p:spPr>
        <p:txBody>
          <a:bodyPr wrap="square" anchor="t">
            <a:normAutofit/>
          </a:bodyPr>
          <a:lstStyle/>
          <a:p>
            <a:pPr algn="ctr"/>
            <a:r>
              <a:rPr lang="en-US" u="sng" dirty="0">
                <a:latin typeface="Times New Roman" pitchFamily="18" charset="0"/>
                <a:cs typeface="Times New Roman" pitchFamily="18" charset="0"/>
              </a:rPr>
              <a:t>Flight Fare Prediction Using Machine Learning</a:t>
            </a:r>
          </a:p>
        </p:txBody>
      </p:sp>
      <p:sp>
        <p:nvSpPr>
          <p:cNvPr id="12" name="Slide Number Placeholder 2">
            <a:extLst>
              <a:ext uri="{FF2B5EF4-FFF2-40B4-BE49-F238E27FC236}">
                <a16:creationId xmlns:a16="http://schemas.microsoft.com/office/drawing/2014/main" id="{672C61D9-0DCF-12C0-7FB5-C80BBE2B225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a:t>
            </a:fld>
            <a:endParaRPr lang="en-US" noProof="0"/>
          </a:p>
        </p:txBody>
      </p:sp>
      <p:pic>
        <p:nvPicPr>
          <p:cNvPr id="7" name="Picture Placeholder 6" descr="A picture containing sky, grass, outdoor, plane&#10;&#10;Description automatically generated">
            <a:extLst>
              <a:ext uri="{FF2B5EF4-FFF2-40B4-BE49-F238E27FC236}">
                <a16:creationId xmlns:a16="http://schemas.microsoft.com/office/drawing/2014/main" id="{23ECA705-CEA9-E470-8908-0F83F381C234}"/>
              </a:ext>
            </a:extLst>
          </p:cNvPr>
          <p:cNvPicPr>
            <a:picLocks noGrp="1" noChangeAspect="1"/>
          </p:cNvPicPr>
          <p:nvPr>
            <p:ph sz="half" idx="2"/>
          </p:nvPr>
        </p:nvPicPr>
        <p:blipFill rotWithShape="1">
          <a:blip r:embed="rId2"/>
          <a:srcRect l="7164" r="9383" b="1"/>
          <a:stretch/>
        </p:blipFill>
        <p:spPr>
          <a:xfrm>
            <a:off x="3459331" y="1367141"/>
            <a:ext cx="5184437" cy="4659248"/>
          </a:xfrm>
          <a:noFill/>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latin typeface="Times New Roman" pitchFamily="18" charset="0"/>
                <a:cs typeface="Times New Roman" pitchFamily="18" charset="0"/>
              </a:rPr>
              <a:t>One hot Encoding</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10</a:t>
            </a:fld>
            <a:endParaRPr lang="en-US"/>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half" idx="2"/>
          </p:nvPr>
        </p:nvSpPr>
        <p:spPr>
          <a:xfrm>
            <a:off x="443366" y="4125312"/>
            <a:ext cx="10557426" cy="1898416"/>
          </a:xfrm>
        </p:spPr>
        <p:txBody>
          <a:bodyPr>
            <a:normAutofit/>
          </a:bodyPr>
          <a:lstStyle/>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Airline is Nominal Categorical data, OneHotEncoding is performed</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As Source is Nominal Categorical data, we will perform OneHotEncoding</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As Destination is Nominal Categorical data, we will perform OneHotEncoding</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5CB2334-E591-11E0-AC0B-30C69422ABA0}"/>
              </a:ext>
            </a:extLst>
          </p:cNvPr>
          <p:cNvPicPr>
            <a:picLocks noChangeAspect="1"/>
          </p:cNvPicPr>
          <p:nvPr/>
        </p:nvPicPr>
        <p:blipFill>
          <a:blip r:embed="rId2"/>
          <a:stretch>
            <a:fillRect/>
          </a:stretch>
        </p:blipFill>
        <p:spPr>
          <a:xfrm>
            <a:off x="387709" y="1554395"/>
            <a:ext cx="3841391" cy="1958510"/>
          </a:xfrm>
          <a:prstGeom prst="rect">
            <a:avLst/>
          </a:prstGeom>
        </p:spPr>
      </p:pic>
      <p:pic>
        <p:nvPicPr>
          <p:cNvPr id="9" name="Picture 8">
            <a:extLst>
              <a:ext uri="{FF2B5EF4-FFF2-40B4-BE49-F238E27FC236}">
                <a16:creationId xmlns:a16="http://schemas.microsoft.com/office/drawing/2014/main" id="{89801C58-F0AC-19D2-5588-6BE2E4661FB2}"/>
              </a:ext>
            </a:extLst>
          </p:cNvPr>
          <p:cNvPicPr>
            <a:picLocks noChangeAspect="1"/>
          </p:cNvPicPr>
          <p:nvPr/>
        </p:nvPicPr>
        <p:blipFill>
          <a:blip r:embed="rId3"/>
          <a:stretch>
            <a:fillRect/>
          </a:stretch>
        </p:blipFill>
        <p:spPr>
          <a:xfrm>
            <a:off x="4325112" y="1554395"/>
            <a:ext cx="3637790" cy="1958510"/>
          </a:xfrm>
          <a:prstGeom prst="rect">
            <a:avLst/>
          </a:prstGeom>
        </p:spPr>
      </p:pic>
      <p:pic>
        <p:nvPicPr>
          <p:cNvPr id="11" name="Picture 10">
            <a:extLst>
              <a:ext uri="{FF2B5EF4-FFF2-40B4-BE49-F238E27FC236}">
                <a16:creationId xmlns:a16="http://schemas.microsoft.com/office/drawing/2014/main" id="{F9A8748D-60CE-5961-7B86-F99EE41324DD}"/>
              </a:ext>
            </a:extLst>
          </p:cNvPr>
          <p:cNvPicPr>
            <a:picLocks noChangeAspect="1"/>
          </p:cNvPicPr>
          <p:nvPr/>
        </p:nvPicPr>
        <p:blipFill>
          <a:blip r:embed="rId4"/>
          <a:stretch>
            <a:fillRect/>
          </a:stretch>
        </p:blipFill>
        <p:spPr>
          <a:xfrm>
            <a:off x="8177253" y="1554395"/>
            <a:ext cx="3627038" cy="1958510"/>
          </a:xfrm>
          <a:prstGeom prst="rect">
            <a:avLst/>
          </a:prstGeom>
        </p:spPr>
      </p:pic>
    </p:spTree>
    <p:extLst>
      <p:ext uri="{BB962C8B-B14F-4D97-AF65-F5344CB8AC3E}">
        <p14:creationId xmlns:p14="http://schemas.microsoft.com/office/powerpoint/2010/main" val="15071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444500" y="542925"/>
            <a:ext cx="11214100" cy="535531"/>
          </a:xfrm>
        </p:spPr>
        <p:txBody>
          <a:bodyPr wrap="square" anchor="t">
            <a:normAutofit/>
          </a:bodyPr>
          <a:lstStyle/>
          <a:p>
            <a:r>
              <a:rPr lang="en-CA" dirty="0">
                <a:latin typeface="Times New Roman" pitchFamily="18" charset="0"/>
                <a:cs typeface="Times New Roman" pitchFamily="18" charset="0"/>
              </a:rPr>
              <a:t>Remove unnecessary data</a:t>
            </a:r>
            <a:endParaRPr lang="en-GB" dirty="0">
              <a:latin typeface="Times New Roman" pitchFamily="18" charset="0"/>
              <a:cs typeface="Times New Roman" pitchFamily="18" charset="0"/>
            </a:endParaRPr>
          </a:p>
        </p:txBody>
      </p:sp>
      <p:sp>
        <p:nvSpPr>
          <p:cNvPr id="12" name="Slide Number Placeholder 2">
            <a:extLst>
              <a:ext uri="{FF2B5EF4-FFF2-40B4-BE49-F238E27FC236}">
                <a16:creationId xmlns:a16="http://schemas.microsoft.com/office/drawing/2014/main" id="{90D2CD6C-AC12-B3B1-E13D-BE46D072F34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11</a:t>
            </a:fld>
            <a:endParaRPr lang="en-US" noProof="0"/>
          </a:p>
        </p:txBody>
      </p:sp>
      <p:pic>
        <p:nvPicPr>
          <p:cNvPr id="7" name="Picture 6" descr="Graphical user interface, text&#10;&#10;Description automatically generated">
            <a:extLst>
              <a:ext uri="{FF2B5EF4-FFF2-40B4-BE49-F238E27FC236}">
                <a16:creationId xmlns:a16="http://schemas.microsoft.com/office/drawing/2014/main" id="{9D987BEA-1B9A-99B8-92FE-F6104867BE92}"/>
              </a:ext>
            </a:extLst>
          </p:cNvPr>
          <p:cNvPicPr>
            <a:picLocks noChangeAspect="1"/>
          </p:cNvPicPr>
          <p:nvPr/>
        </p:nvPicPr>
        <p:blipFill>
          <a:blip r:embed="rId2"/>
          <a:stretch>
            <a:fillRect/>
          </a:stretch>
        </p:blipFill>
        <p:spPr>
          <a:xfrm>
            <a:off x="443365" y="1844850"/>
            <a:ext cx="5184437" cy="4004977"/>
          </a:xfrm>
          <a:prstGeom prst="rect">
            <a:avLst/>
          </a:prstGeom>
          <a:noFill/>
        </p:spPr>
      </p:pic>
      <p:sp>
        <p:nvSpPr>
          <p:cNvPr id="3" name="Text Placeholder 2">
            <a:extLst>
              <a:ext uri="{FF2B5EF4-FFF2-40B4-BE49-F238E27FC236}">
                <a16:creationId xmlns:a16="http://schemas.microsoft.com/office/drawing/2014/main" id="{7AAE494D-6EDF-B20C-6DF1-20A512D819FD}"/>
              </a:ext>
            </a:extLst>
          </p:cNvPr>
          <p:cNvSpPr>
            <a:spLocks noGrp="1"/>
          </p:cNvSpPr>
          <p:nvPr>
            <p:ph sz="half" idx="2"/>
          </p:nvPr>
        </p:nvSpPr>
        <p:spPr>
          <a:xfrm>
            <a:off x="6474163" y="1517715"/>
            <a:ext cx="5184437" cy="4659248"/>
          </a:xfrm>
        </p:spPr>
        <p:txBody>
          <a:bodyPr>
            <a:normAutofit/>
          </a:bodyPr>
          <a:lstStyle/>
          <a:p>
            <a:r>
              <a:rPr lang="en-CA" dirty="0">
                <a:latin typeface="Times New Roman" pitchFamily="18" charset="0"/>
                <a:cs typeface="Times New Roman" pitchFamily="18" charset="0"/>
              </a:rPr>
              <a:t>In Route and </a:t>
            </a:r>
            <a:r>
              <a:rPr lang="en-CA" dirty="0" err="1">
                <a:latin typeface="Times New Roman" pitchFamily="18" charset="0"/>
                <a:cs typeface="Times New Roman" pitchFamily="18" charset="0"/>
              </a:rPr>
              <a:t>Total_stops</a:t>
            </a:r>
            <a:r>
              <a:rPr lang="en-CA" dirty="0">
                <a:latin typeface="Times New Roman" pitchFamily="18" charset="0"/>
                <a:cs typeface="Times New Roman" pitchFamily="18" charset="0"/>
              </a:rPr>
              <a:t>, data are similar to each other, so we can say that both column are related to each other.</a:t>
            </a:r>
          </a:p>
          <a:p>
            <a:r>
              <a:rPr lang="en-CA" dirty="0">
                <a:latin typeface="Times New Roman" pitchFamily="18" charset="0"/>
                <a:cs typeface="Times New Roman" pitchFamily="18" charset="0"/>
              </a:rPr>
              <a:t>More than 80% of </a:t>
            </a:r>
            <a:r>
              <a:rPr lang="en-CA" dirty="0" err="1">
                <a:latin typeface="Times New Roman" pitchFamily="18" charset="0"/>
                <a:cs typeface="Times New Roman" pitchFamily="18" charset="0"/>
              </a:rPr>
              <a:t>no_info</a:t>
            </a:r>
            <a:r>
              <a:rPr lang="en-CA" dirty="0">
                <a:latin typeface="Times New Roman" pitchFamily="18" charset="0"/>
                <a:cs typeface="Times New Roman" pitchFamily="18" charset="0"/>
              </a:rPr>
              <a:t> data predict in </a:t>
            </a:r>
            <a:r>
              <a:rPr lang="en-CA" dirty="0" err="1">
                <a:latin typeface="Times New Roman" pitchFamily="18" charset="0"/>
                <a:cs typeface="Times New Roman" pitchFamily="18" charset="0"/>
              </a:rPr>
              <a:t>Additional_info</a:t>
            </a:r>
            <a:r>
              <a:rPr lang="en-CA" dirty="0">
                <a:latin typeface="Times New Roman" pitchFamily="18" charset="0"/>
                <a:cs typeface="Times New Roman" pitchFamily="18" charset="0"/>
              </a:rPr>
              <a:t> column.</a:t>
            </a:r>
          </a:p>
          <a:p>
            <a:r>
              <a:rPr lang="en-CA" dirty="0">
                <a:latin typeface="Times New Roman" pitchFamily="18" charset="0"/>
                <a:cs typeface="Times New Roman" pitchFamily="18" charset="0"/>
              </a:rPr>
              <a:t>So we will drop Route and </a:t>
            </a:r>
            <a:r>
              <a:rPr lang="en-CA" dirty="0" err="1">
                <a:latin typeface="Times New Roman" pitchFamily="18" charset="0"/>
                <a:cs typeface="Times New Roman" pitchFamily="18" charset="0"/>
              </a:rPr>
              <a:t>Additional_info</a:t>
            </a:r>
            <a:r>
              <a:rPr lang="en-CA" dirty="0">
                <a:latin typeface="Times New Roman" pitchFamily="18" charset="0"/>
                <a:cs typeface="Times New Roman" pitchFamily="18" charset="0"/>
              </a:rPr>
              <a:t> column.</a:t>
            </a:r>
          </a:p>
          <a:p>
            <a:endParaRPr lang="en-CA"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90995" y="473183"/>
            <a:ext cx="11214100" cy="535531"/>
          </a:xfrm>
        </p:spPr>
        <p:txBody>
          <a:bodyPr wrap="square" anchor="t">
            <a:normAutofit/>
          </a:bodyPr>
          <a:lstStyle/>
          <a:p>
            <a:r>
              <a:rPr lang="en-US" dirty="0">
                <a:latin typeface="Times New Roman" pitchFamily="18" charset="0"/>
                <a:cs typeface="Times New Roman" pitchFamily="18" charset="0"/>
              </a:rPr>
              <a:t>Label Encoding</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12</a:t>
            </a:fld>
            <a:endParaRPr lang="en-US"/>
          </a:p>
        </p:txBody>
      </p:sp>
      <p:pic>
        <p:nvPicPr>
          <p:cNvPr id="5" name="Picture 4">
            <a:extLst>
              <a:ext uri="{FF2B5EF4-FFF2-40B4-BE49-F238E27FC236}">
                <a16:creationId xmlns:a16="http://schemas.microsoft.com/office/drawing/2014/main" id="{16DDE812-042A-E8D3-DAB9-052A2F63E4F4}"/>
              </a:ext>
            </a:extLst>
          </p:cNvPr>
          <p:cNvPicPr>
            <a:picLocks noChangeAspect="1"/>
          </p:cNvPicPr>
          <p:nvPr/>
        </p:nvPicPr>
        <p:blipFill>
          <a:blip r:embed="rId2"/>
          <a:stretch>
            <a:fillRect/>
          </a:stretch>
        </p:blipFill>
        <p:spPr>
          <a:xfrm>
            <a:off x="4024846" y="1476961"/>
            <a:ext cx="7548513" cy="2019228"/>
          </a:xfrm>
          <a:prstGeom prst="rect">
            <a:avLst/>
          </a:prstGeom>
          <a:noFill/>
        </p:spPr>
      </p:pic>
      <p:sp>
        <p:nvSpPr>
          <p:cNvPr id="8" name="Text Placeholder 7">
            <a:extLst>
              <a:ext uri="{FF2B5EF4-FFF2-40B4-BE49-F238E27FC236}">
                <a16:creationId xmlns:a16="http://schemas.microsoft.com/office/drawing/2014/main" id="{47DC4E62-1A34-4F98-A451-214F1808519C}"/>
              </a:ext>
            </a:extLst>
          </p:cNvPr>
          <p:cNvSpPr>
            <a:spLocks noGrp="1"/>
          </p:cNvSpPr>
          <p:nvPr>
            <p:ph type="body" sz="half" idx="2"/>
          </p:nvPr>
        </p:nvSpPr>
        <p:spPr>
          <a:xfrm>
            <a:off x="528607" y="1398155"/>
            <a:ext cx="3365063" cy="4579079"/>
          </a:xfrm>
        </p:spPr>
        <p:txBody>
          <a:bodyPr>
            <a:normAutofit/>
          </a:bodyPr>
          <a:lstStyle/>
          <a:p>
            <a:pPr marL="285750" indent="-285750">
              <a:buFont typeface="Arial" panose="020B0604020202020204" pitchFamily="34" charset="0"/>
              <a:buChar char="•"/>
            </a:pPr>
            <a:r>
              <a:rPr lang="en-GB" sz="2000" dirty="0">
                <a:latin typeface="Times New Roman" pitchFamily="18" charset="0"/>
                <a:cs typeface="Times New Roman" pitchFamily="18" charset="0"/>
              </a:rPr>
              <a:t>From the dataset we can infer that route and total stops are related to each other. </a:t>
            </a:r>
          </a:p>
          <a:p>
            <a:pPr marL="285750" indent="-285750">
              <a:buFont typeface="Arial" panose="020B0604020202020204" pitchFamily="34" charset="0"/>
              <a:buChar char="•"/>
            </a:pPr>
            <a:r>
              <a:rPr lang="en-GB" sz="2000" dirty="0">
                <a:latin typeface="Times New Roman" pitchFamily="18" charset="0"/>
                <a:cs typeface="Times New Roman" pitchFamily="18" charset="0"/>
              </a:rPr>
              <a:t>As this is case of Ordinal Categorical type we perform </a:t>
            </a:r>
            <a:r>
              <a:rPr lang="en-GB" sz="2000" dirty="0" err="1">
                <a:latin typeface="Times New Roman" pitchFamily="18" charset="0"/>
                <a:cs typeface="Times New Roman" pitchFamily="18" charset="0"/>
              </a:rPr>
              <a:t>LabelEncoder</a:t>
            </a:r>
            <a:endParaRPr lang="en-GB" sz="2000" dirty="0">
              <a:latin typeface="Times New Roman" pitchFamily="18" charset="0"/>
              <a:cs typeface="Times New Roman" pitchFamily="18" charset="0"/>
            </a:endParaRPr>
          </a:p>
          <a:p>
            <a:pPr marL="285750" indent="-285750">
              <a:buFont typeface="Arial" panose="020B0604020202020204" pitchFamily="34" charset="0"/>
              <a:buChar char="•"/>
            </a:pPr>
            <a:r>
              <a:rPr lang="en-GB" sz="2000" dirty="0">
                <a:latin typeface="Times New Roman" pitchFamily="18" charset="0"/>
                <a:cs typeface="Times New Roman" pitchFamily="18" charset="0"/>
              </a:rPr>
              <a:t>Here Values are assigned with corresponding keys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81374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ircle(in)">
                                      <p:cBhvr>
                                        <p:cTn id="17" dur="20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circle(in)">
                                      <p:cBhvr>
                                        <p:cTn id="22"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D3132-34C7-9DFC-DEA5-0CD332EAD1E2}"/>
              </a:ext>
            </a:extLst>
          </p:cNvPr>
          <p:cNvSpPr>
            <a:spLocks noGrp="1"/>
          </p:cNvSpPr>
          <p:nvPr>
            <p:ph type="title"/>
          </p:nvPr>
        </p:nvSpPr>
        <p:spPr>
          <a:xfrm>
            <a:off x="443366" y="379934"/>
            <a:ext cx="11214100" cy="535531"/>
          </a:xfrm>
        </p:spPr>
        <p:txBody>
          <a:bodyPr/>
          <a:lstStyle/>
          <a:p>
            <a:r>
              <a:rPr lang="en-CA" dirty="0">
                <a:latin typeface="Times New Roman" pitchFamily="18" charset="0"/>
                <a:cs typeface="Times New Roman" pitchFamily="18" charset="0"/>
              </a:rPr>
              <a:t>Concatenate </a:t>
            </a:r>
            <a:r>
              <a:rPr lang="en-CA" dirty="0" err="1">
                <a:latin typeface="Times New Roman" pitchFamily="18" charset="0"/>
                <a:cs typeface="Times New Roman" pitchFamily="18" charset="0"/>
              </a:rPr>
              <a:t>dataframe</a:t>
            </a:r>
            <a:r>
              <a:rPr lang="en-CA" dirty="0">
                <a:latin typeface="Times New Roman" pitchFamily="18" charset="0"/>
                <a:cs typeface="Times New Roman" pitchFamily="18" charset="0"/>
              </a:rPr>
              <a:t> </a:t>
            </a:r>
          </a:p>
        </p:txBody>
      </p:sp>
      <p:sp>
        <p:nvSpPr>
          <p:cNvPr id="3" name="Slide Number Placeholder 2">
            <a:extLst>
              <a:ext uri="{FF2B5EF4-FFF2-40B4-BE49-F238E27FC236}">
                <a16:creationId xmlns:a16="http://schemas.microsoft.com/office/drawing/2014/main" id="{529A4D4E-BE70-977D-BF35-D3DAF38B7DD1}"/>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11" name="Picture Placeholder 10" descr="A picture containing table&#10;&#10;Description automatically generated">
            <a:extLst>
              <a:ext uri="{FF2B5EF4-FFF2-40B4-BE49-F238E27FC236}">
                <a16:creationId xmlns:a16="http://schemas.microsoft.com/office/drawing/2014/main" id="{7375C60D-B292-035B-68C1-819EC909E79A}"/>
              </a:ext>
            </a:extLst>
          </p:cNvPr>
          <p:cNvPicPr>
            <a:picLocks noGrp="1" noChangeAspect="1"/>
          </p:cNvPicPr>
          <p:nvPr>
            <p:ph type="pic" idx="1"/>
          </p:nvPr>
        </p:nvPicPr>
        <p:blipFill rotWithShape="1">
          <a:blip r:embed="rId2"/>
          <a:srcRect l="-303" r="-1" b="370"/>
          <a:stretch/>
        </p:blipFill>
        <p:spPr>
          <a:xfrm>
            <a:off x="4005312" y="1265028"/>
            <a:ext cx="8015238" cy="5131844"/>
          </a:xfrm>
        </p:spPr>
      </p:pic>
      <p:sp>
        <p:nvSpPr>
          <p:cNvPr id="5" name="Text Placeholder 4">
            <a:extLst>
              <a:ext uri="{FF2B5EF4-FFF2-40B4-BE49-F238E27FC236}">
                <a16:creationId xmlns:a16="http://schemas.microsoft.com/office/drawing/2014/main" id="{F512B2C3-49CD-8EB7-104F-15766B237E3A}"/>
              </a:ext>
            </a:extLst>
          </p:cNvPr>
          <p:cNvSpPr>
            <a:spLocks noGrp="1"/>
          </p:cNvSpPr>
          <p:nvPr>
            <p:ph type="body" sz="half" idx="2"/>
          </p:nvPr>
        </p:nvSpPr>
        <p:spPr>
          <a:xfrm>
            <a:off x="278299" y="1399181"/>
            <a:ext cx="3365063" cy="5131843"/>
          </a:xfrm>
        </p:spPr>
        <p:txBody>
          <a:bodyPr>
            <a:normAutofit/>
          </a:bodyPr>
          <a:lstStyle/>
          <a:p>
            <a:pPr marL="285750" indent="-285750">
              <a:buFont typeface="Arial" panose="020B0604020202020204" pitchFamily="34" charset="0"/>
              <a:buChar char="•"/>
            </a:pPr>
            <a:r>
              <a:rPr lang="en-US" sz="2000" dirty="0">
                <a:latin typeface="Times New Roman" pitchFamily="18" charset="0"/>
                <a:cs typeface="Times New Roman" pitchFamily="18" charset="0"/>
              </a:rPr>
              <a:t>we will concatenate information of destination, source, airline</a:t>
            </a:r>
            <a:r>
              <a:rPr lang="en-CA" sz="2000" dirty="0">
                <a:latin typeface="Times New Roman" pitchFamily="18" charset="0"/>
                <a:cs typeface="Times New Roman" pitchFamily="18" charset="0"/>
              </a:rPr>
              <a:t> and create new variable which is called </a:t>
            </a:r>
            <a:r>
              <a:rPr lang="en-CA" sz="2000" dirty="0" err="1">
                <a:latin typeface="Times New Roman" pitchFamily="18" charset="0"/>
                <a:cs typeface="Times New Roman" pitchFamily="18" charset="0"/>
              </a:rPr>
              <a:t>df_train</a:t>
            </a:r>
            <a:r>
              <a:rPr lang="en-US" sz="2000" dirty="0">
                <a:latin typeface="Times New Roman" pitchFamily="18" charset="0"/>
                <a:cs typeface="Times New Roman" pitchFamily="18" charset="0"/>
              </a:rPr>
              <a:t>.</a:t>
            </a:r>
          </a:p>
          <a:p>
            <a:pPr marL="285750" indent="-285750">
              <a:buFont typeface="Arial" panose="020B0604020202020204" pitchFamily="34" charset="0"/>
              <a:buChar char="•"/>
            </a:pPr>
            <a:r>
              <a:rPr lang="en-US" sz="2000" dirty="0">
                <a:latin typeface="Times New Roman" pitchFamily="18" charset="0"/>
                <a:cs typeface="Times New Roman" pitchFamily="18" charset="0"/>
              </a:rPr>
              <a:t>Before, we have already converted information of destination, source, airline in integer or one hot encoding.</a:t>
            </a:r>
          </a:p>
          <a:p>
            <a:pPr marL="285750" indent="-285750">
              <a:buFont typeface="Arial" panose="020B0604020202020204" pitchFamily="34" charset="0"/>
              <a:buChar char="•"/>
            </a:pPr>
            <a:r>
              <a:rPr lang="en-US" sz="2000" dirty="0">
                <a:latin typeface="Times New Roman" pitchFamily="18" charset="0"/>
                <a:cs typeface="Times New Roman" pitchFamily="18" charset="0"/>
              </a:rPr>
              <a:t>So, we will drop these three columns</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371916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E134-F42D-45A3-7BE2-EB56159B4917}"/>
              </a:ext>
            </a:extLst>
          </p:cNvPr>
          <p:cNvSpPr>
            <a:spLocks noGrp="1"/>
          </p:cNvSpPr>
          <p:nvPr>
            <p:ph type="title"/>
          </p:nvPr>
        </p:nvSpPr>
        <p:spPr>
          <a:xfrm>
            <a:off x="354198" y="604444"/>
            <a:ext cx="11214100" cy="535531"/>
          </a:xfrm>
        </p:spPr>
        <p:txBody>
          <a:bodyPr wrap="square" anchor="t">
            <a:normAutofit/>
          </a:bodyPr>
          <a:lstStyle/>
          <a:p>
            <a:r>
              <a:rPr lang="en-CA" dirty="0">
                <a:latin typeface="Times New Roman" pitchFamily="18" charset="0"/>
                <a:cs typeface="Times New Roman" pitchFamily="18" charset="0"/>
              </a:rPr>
              <a:t>Feature selection</a:t>
            </a:r>
          </a:p>
        </p:txBody>
      </p:sp>
      <p:sp>
        <p:nvSpPr>
          <p:cNvPr id="3" name="Slide Number Placeholder 2">
            <a:extLst>
              <a:ext uri="{FF2B5EF4-FFF2-40B4-BE49-F238E27FC236}">
                <a16:creationId xmlns:a16="http://schemas.microsoft.com/office/drawing/2014/main" id="{10FC5B7F-7F7C-CA94-788A-D0513938BAB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14</a:t>
            </a:fld>
            <a:endParaRPr lang="en-US" noProof="0"/>
          </a:p>
        </p:txBody>
      </p:sp>
      <p:sp>
        <p:nvSpPr>
          <p:cNvPr id="9" name="Text Placeholder 3">
            <a:extLst>
              <a:ext uri="{FF2B5EF4-FFF2-40B4-BE49-F238E27FC236}">
                <a16:creationId xmlns:a16="http://schemas.microsoft.com/office/drawing/2014/main" id="{AA016A0D-E02C-6A85-4B65-29DF22B5D7C6}"/>
              </a:ext>
            </a:extLst>
          </p:cNvPr>
          <p:cNvSpPr>
            <a:spLocks noGrp="1"/>
          </p:cNvSpPr>
          <p:nvPr>
            <p:ph type="body" sz="quarter" idx="13"/>
          </p:nvPr>
        </p:nvSpPr>
        <p:spPr>
          <a:xfrm>
            <a:off x="152721" y="1418095"/>
            <a:ext cx="5349178" cy="4681665"/>
          </a:xfrm>
        </p:spPr>
        <p:txBody>
          <a:bodyPr/>
          <a:lstStyle/>
          <a:p>
            <a:r>
              <a:rPr lang="en-US" sz="2000" dirty="0">
                <a:latin typeface="Times New Roman" pitchFamily="18" charset="0"/>
                <a:cs typeface="Times New Roman" pitchFamily="18" charset="0"/>
              </a:rPr>
              <a:t>To perform the best model on this problem as it unknowable, we used  Extra tree Regressor, </a:t>
            </a:r>
            <a:r>
              <a:rPr lang="en-US" sz="2000" dirty="0" err="1">
                <a:latin typeface="Times New Roman" pitchFamily="18" charset="0"/>
                <a:cs typeface="Times New Roman" pitchFamily="18" charset="0"/>
              </a:rPr>
              <a:t>RandomizedSearchCV</a:t>
            </a:r>
            <a:r>
              <a:rPr lang="en-US" sz="2000" dirty="0">
                <a:latin typeface="Times New Roman" pitchFamily="18" charset="0"/>
                <a:cs typeface="Times New Roman" pitchFamily="18" charset="0"/>
              </a:rPr>
              <a:t>, Random Forest Regression Model (Feature Selection) on the train set. </a:t>
            </a:r>
          </a:p>
          <a:p>
            <a:r>
              <a:rPr lang="en-US" sz="2000" dirty="0">
                <a:latin typeface="Times New Roman" pitchFamily="18" charset="0"/>
                <a:cs typeface="Times New Roman" pitchFamily="18" charset="0"/>
              </a:rPr>
              <a:t>We can try any number of regression models and choose one among them which is the best suitable.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After that, we will drop the “price” column from train dataset and make (y)independent variable to find correlation between dependent and independent data. After cleaning the data, we can visualize data and better understand the relationships between different variables.</a:t>
            </a:r>
          </a:p>
          <a:p>
            <a:endParaRPr lang="en-US" dirty="0">
              <a:latin typeface="Times New Roman" pitchFamily="18" charset="0"/>
              <a:cs typeface="Times New Roman" pitchFamily="18" charset="0"/>
            </a:endParaRPr>
          </a:p>
        </p:txBody>
      </p:sp>
      <p:pic>
        <p:nvPicPr>
          <p:cNvPr id="5" name="Picture Placeholder 11" descr="Graphical user interface, text, application, email&#10;&#10;Description automatically generated">
            <a:extLst>
              <a:ext uri="{FF2B5EF4-FFF2-40B4-BE49-F238E27FC236}">
                <a16:creationId xmlns:a16="http://schemas.microsoft.com/office/drawing/2014/main" id="{2CE73F8D-32EF-1800-8118-2DFAE98368DD}"/>
              </a:ext>
            </a:extLst>
          </p:cNvPr>
          <p:cNvPicPr>
            <a:picLocks noChangeAspect="1"/>
          </p:cNvPicPr>
          <p:nvPr/>
        </p:nvPicPr>
        <p:blipFill>
          <a:blip r:embed="rId2"/>
          <a:stretch>
            <a:fillRect/>
          </a:stretch>
        </p:blipFill>
        <p:spPr>
          <a:xfrm>
            <a:off x="5515416" y="1418094"/>
            <a:ext cx="6382116" cy="4471261"/>
          </a:xfrm>
          <a:prstGeom prst="rect">
            <a:avLst/>
          </a:prstGeom>
          <a:noFill/>
        </p:spPr>
      </p:pic>
    </p:spTree>
    <p:extLst>
      <p:ext uri="{BB962C8B-B14F-4D97-AF65-F5344CB8AC3E}">
        <p14:creationId xmlns:p14="http://schemas.microsoft.com/office/powerpoint/2010/main" val="120156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B652DB-3C14-E2BC-B466-FF5BB1A4C35D}"/>
              </a:ext>
            </a:extLst>
          </p:cNvPr>
          <p:cNvSpPr>
            <a:spLocks noGrp="1"/>
          </p:cNvSpPr>
          <p:nvPr>
            <p:ph type="title"/>
          </p:nvPr>
        </p:nvSpPr>
        <p:spPr>
          <a:xfrm>
            <a:off x="436751" y="527427"/>
            <a:ext cx="11214100" cy="535531"/>
          </a:xfrm>
        </p:spPr>
        <p:txBody>
          <a:bodyPr/>
          <a:lstStyle/>
          <a:p>
            <a:r>
              <a:rPr lang="en-IN" dirty="0" err="1">
                <a:latin typeface="Times New Roman" pitchFamily="18" charset="0"/>
                <a:cs typeface="Times New Roman" pitchFamily="18" charset="0"/>
              </a:rPr>
              <a:t>Heatmap</a:t>
            </a:r>
            <a:r>
              <a:rPr lang="en-IN" dirty="0">
                <a:latin typeface="Times New Roman" pitchFamily="18" charset="0"/>
                <a:cs typeface="Times New Roman" pitchFamily="18" charset="0"/>
              </a:rPr>
              <a:t> Visualization using </a:t>
            </a:r>
            <a:r>
              <a:rPr lang="en-IN" dirty="0" err="1">
                <a:latin typeface="Times New Roman" pitchFamily="18" charset="0"/>
                <a:cs typeface="Times New Roman" pitchFamily="18" charset="0"/>
              </a:rPr>
              <a:t>Seaborn</a:t>
            </a:r>
            <a:endParaRPr lang="en-US"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6E2D9C28-DFF0-7EF7-906B-11517D0CB3F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15</a:t>
            </a:fld>
            <a:endParaRPr lang="en-US" noProof="0"/>
          </a:p>
        </p:txBody>
      </p:sp>
      <p:sp>
        <p:nvSpPr>
          <p:cNvPr id="19" name="Text Placeholder 3">
            <a:extLst>
              <a:ext uri="{FF2B5EF4-FFF2-40B4-BE49-F238E27FC236}">
                <a16:creationId xmlns:a16="http://schemas.microsoft.com/office/drawing/2014/main" id="{FA82D983-C2DC-786F-DE1A-2283F7695C5C}"/>
              </a:ext>
            </a:extLst>
          </p:cNvPr>
          <p:cNvSpPr>
            <a:spLocks noGrp="1"/>
          </p:cNvSpPr>
          <p:nvPr>
            <p:ph type="body" sz="half" idx="2"/>
          </p:nvPr>
        </p:nvSpPr>
        <p:spPr>
          <a:xfrm>
            <a:off x="443366" y="1444649"/>
            <a:ext cx="3531949" cy="4712311"/>
          </a:xfrm>
        </p:spPr>
        <p:txBody>
          <a:bodyPr>
            <a:normAutofit/>
          </a:bodyPr>
          <a:lstStyle/>
          <a:p>
            <a:pPr marL="285750" indent="-285750">
              <a:buFont typeface="Arial" panose="020B0604020202020204" pitchFamily="34" charset="0"/>
              <a:buChar char="•"/>
            </a:pPr>
            <a:r>
              <a:rPr lang="en-US" sz="2000" dirty="0">
                <a:latin typeface="Times New Roman" pitchFamily="18" charset="0"/>
                <a:cs typeface="Times New Roman" pitchFamily="18" charset="0"/>
              </a:rPr>
              <a:t>Using </a:t>
            </a:r>
            <a:r>
              <a:rPr lang="en-US" sz="2000" dirty="0" err="1">
                <a:latin typeface="Times New Roman" pitchFamily="18" charset="0"/>
                <a:cs typeface="Times New Roman" pitchFamily="18" charset="0"/>
              </a:rPr>
              <a:t>sns.heatmap</a:t>
            </a:r>
            <a:r>
              <a:rPr lang="en-US" sz="2000" dirty="0">
                <a:latin typeface="Times New Roman" pitchFamily="18" charset="0"/>
                <a:cs typeface="Times New Roman" pitchFamily="18" charset="0"/>
              </a:rPr>
              <a:t>(), we can see that the ‘</a:t>
            </a:r>
            <a:r>
              <a:rPr lang="en-US" sz="2000" dirty="0" err="1">
                <a:latin typeface="Times New Roman" pitchFamily="18" charset="0"/>
                <a:cs typeface="Times New Roman" pitchFamily="18" charset="0"/>
              </a:rPr>
              <a:t>Total_Stops</a:t>
            </a:r>
            <a:r>
              <a:rPr lang="en-US" sz="2000" dirty="0">
                <a:latin typeface="Times New Roman" pitchFamily="18" charset="0"/>
                <a:cs typeface="Times New Roman" pitchFamily="18" charset="0"/>
              </a:rPr>
              <a:t>’ is positively correlated with ‘Price’ which leads to increase in cost of fuel and increase the price.</a:t>
            </a:r>
          </a:p>
          <a:p>
            <a:pPr marL="285750" indent="-285750">
              <a:buFont typeface="Arial" panose="020B0604020202020204" pitchFamily="34" charset="0"/>
              <a:buChar char="•"/>
            </a:pPr>
            <a:r>
              <a:rPr lang="en-US" sz="2000" dirty="0">
                <a:latin typeface="Times New Roman" pitchFamily="18" charset="0"/>
                <a:cs typeface="Times New Roman" pitchFamily="18" charset="0"/>
              </a:rPr>
              <a:t> Also, </a:t>
            </a:r>
            <a:r>
              <a:rPr lang="en-US" sz="2000" dirty="0" err="1">
                <a:latin typeface="Times New Roman" pitchFamily="18" charset="0"/>
                <a:cs typeface="Times New Roman" pitchFamily="18" charset="0"/>
              </a:rPr>
              <a:t>Total_stops</a:t>
            </a:r>
            <a:r>
              <a:rPr lang="en-US" sz="2000" dirty="0">
                <a:latin typeface="Times New Roman" pitchFamily="18" charset="0"/>
                <a:cs typeface="Times New Roman" pitchFamily="18" charset="0"/>
              </a:rPr>
              <a:t> is highly correlated with </a:t>
            </a:r>
            <a:r>
              <a:rPr lang="en-US" sz="2000" dirty="0" err="1">
                <a:latin typeface="Times New Roman" pitchFamily="18" charset="0"/>
                <a:cs typeface="Times New Roman" pitchFamily="18" charset="0"/>
              </a:rPr>
              <a:t>Duration_hours</a:t>
            </a:r>
            <a:r>
              <a:rPr lang="en-US" sz="2000" dirty="0">
                <a:latin typeface="Times New Roman" pitchFamily="18" charset="0"/>
                <a:cs typeface="Times New Roman" pitchFamily="18" charset="0"/>
              </a:rPr>
              <a:t> means if the no. of stops would increase, the duration hours of the flight will also increase.</a:t>
            </a:r>
          </a:p>
          <a:p>
            <a:endParaRPr lang="en-US" dirty="0"/>
          </a:p>
        </p:txBody>
      </p:sp>
      <p:pic>
        <p:nvPicPr>
          <p:cNvPr id="7" name="Content Placeholder 6" descr="sns.PNG"/>
          <p:cNvPicPr>
            <a:picLocks noGrp="1" noChangeAspect="1"/>
          </p:cNvPicPr>
          <p:nvPr>
            <p:ph idx="1"/>
          </p:nvPr>
        </p:nvPicPr>
        <p:blipFill>
          <a:blip r:embed="rId2"/>
          <a:stretch>
            <a:fillRect/>
          </a:stretch>
        </p:blipFill>
        <p:spPr>
          <a:xfrm>
            <a:off x="4610746" y="1356102"/>
            <a:ext cx="6718515" cy="4690121"/>
          </a:xfrm>
        </p:spPr>
      </p:pic>
    </p:spTree>
    <p:extLst>
      <p:ext uri="{BB962C8B-B14F-4D97-AF65-F5344CB8AC3E}">
        <p14:creationId xmlns:p14="http://schemas.microsoft.com/office/powerpoint/2010/main" val="91763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Extra Tree </a:t>
            </a:r>
            <a:r>
              <a:rPr lang="en-IN" dirty="0" err="1">
                <a:latin typeface="Times New Roman" pitchFamily="18" charset="0"/>
                <a:cs typeface="Times New Roman" pitchFamily="18" charset="0"/>
              </a:rPr>
              <a:t>Regressor</a:t>
            </a: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p:cNvSpPr>
            <a:spLocks noGrp="1"/>
          </p:cNvSpPr>
          <p:nvPr>
            <p:ph type="body" sz="half" idx="2"/>
          </p:nvPr>
        </p:nvSpPr>
        <p:spPr>
          <a:xfrm>
            <a:off x="443366" y="1436900"/>
            <a:ext cx="4779563" cy="4579079"/>
          </a:xfrm>
        </p:spPr>
        <p:txBody>
          <a:bodyPr>
            <a:normAutofit/>
          </a:bodyPr>
          <a:lstStyle/>
          <a:p>
            <a:pPr>
              <a:buFont typeface="Arial" pitchFamily="34" charset="0"/>
              <a:buChar char="•"/>
            </a:pPr>
            <a:r>
              <a:rPr lang="en-GB" sz="2000" dirty="0">
                <a:latin typeface="Times New Roman" pitchFamily="18" charset="0"/>
                <a:cs typeface="Times New Roman" pitchFamily="18" charset="0"/>
              </a:rPr>
              <a:t>Extra Tree </a:t>
            </a:r>
            <a:r>
              <a:rPr lang="en-GB" sz="2000" dirty="0" err="1">
                <a:latin typeface="Times New Roman" pitchFamily="18" charset="0"/>
                <a:cs typeface="Times New Roman" pitchFamily="18" charset="0"/>
              </a:rPr>
              <a:t>Regressor</a:t>
            </a:r>
            <a:r>
              <a:rPr lang="en-GB" sz="2000" dirty="0">
                <a:latin typeface="Times New Roman" pitchFamily="18" charset="0"/>
                <a:cs typeface="Times New Roman" pitchFamily="18" charset="0"/>
              </a:rPr>
              <a:t> fits a number of randomized decision trees on various sub-samples of the dataset and uses averaging to improve the predictive accuracy and control over-fitting.</a:t>
            </a:r>
          </a:p>
          <a:p>
            <a:pPr>
              <a:buFont typeface="Arial" pitchFamily="34" charset="0"/>
              <a:buChar char="•"/>
            </a:pPr>
            <a:r>
              <a:rPr lang="en-GB" sz="2000" dirty="0">
                <a:latin typeface="Times New Roman" pitchFamily="18" charset="0"/>
                <a:cs typeface="Times New Roman" pitchFamily="18" charset="0"/>
              </a:rPr>
              <a:t>Using the “</a:t>
            </a:r>
            <a:r>
              <a:rPr lang="en-GB" sz="2000" dirty="0" err="1">
                <a:latin typeface="Times New Roman" pitchFamily="18" charset="0"/>
                <a:cs typeface="Times New Roman" pitchFamily="18" charset="0"/>
              </a:rPr>
              <a:t>feature_importances</a:t>
            </a:r>
            <a:r>
              <a:rPr lang="en-GB" sz="2000" dirty="0">
                <a:latin typeface="Times New Roman" pitchFamily="18" charset="0"/>
                <a:cs typeface="Times New Roman" pitchFamily="18" charset="0"/>
              </a:rPr>
              <a:t>_” property of the extra tree </a:t>
            </a:r>
            <a:r>
              <a:rPr lang="en-GB" sz="2000" dirty="0" err="1">
                <a:latin typeface="Times New Roman" pitchFamily="18" charset="0"/>
                <a:cs typeface="Times New Roman" pitchFamily="18" charset="0"/>
              </a:rPr>
              <a:t>regressor</a:t>
            </a:r>
            <a:r>
              <a:rPr lang="en-GB" sz="2000" dirty="0">
                <a:latin typeface="Times New Roman" pitchFamily="18" charset="0"/>
                <a:cs typeface="Times New Roman" pitchFamily="18" charset="0"/>
              </a:rPr>
              <a:t> </a:t>
            </a:r>
          </a:p>
          <a:p>
            <a:pPr>
              <a:buFont typeface="Arial" pitchFamily="34" charset="0"/>
              <a:buChar char="•"/>
            </a:pPr>
            <a:r>
              <a:rPr lang="en-GB" sz="2000" dirty="0">
                <a:latin typeface="Times New Roman" pitchFamily="18" charset="0"/>
                <a:cs typeface="Times New Roman" pitchFamily="18" charset="0"/>
              </a:rPr>
              <a:t>Which implies the higher the value of the feature more important it is.</a:t>
            </a:r>
          </a:p>
        </p:txBody>
      </p:sp>
      <p:pic>
        <p:nvPicPr>
          <p:cNvPr id="6" name="Content Placeholder 5" descr="Extratreeregressor.PNG"/>
          <p:cNvPicPr>
            <a:picLocks noGrp="1" noChangeAspect="1"/>
          </p:cNvPicPr>
          <p:nvPr>
            <p:ph idx="1"/>
          </p:nvPr>
        </p:nvPicPr>
        <p:blipFill>
          <a:blip r:embed="rId2"/>
          <a:stretch>
            <a:fillRect/>
          </a:stretch>
        </p:blipFill>
        <p:spPr>
          <a:xfrm>
            <a:off x="5399828" y="1436714"/>
            <a:ext cx="5799323" cy="1267740"/>
          </a:xfrm>
        </p:spPr>
      </p:pic>
      <p:pic>
        <p:nvPicPr>
          <p:cNvPr id="7" name="Picture 6" descr="feature_importance.PNG"/>
          <p:cNvPicPr>
            <a:picLocks noChangeAspect="1"/>
          </p:cNvPicPr>
          <p:nvPr/>
        </p:nvPicPr>
        <p:blipFill>
          <a:blip r:embed="rId3"/>
          <a:stretch>
            <a:fillRect/>
          </a:stretch>
        </p:blipFill>
        <p:spPr>
          <a:xfrm>
            <a:off x="5401159" y="3060928"/>
            <a:ext cx="5805981" cy="202291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Continued..</a:t>
            </a: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ext Placeholder 3"/>
          <p:cNvSpPr>
            <a:spLocks noGrp="1"/>
          </p:cNvSpPr>
          <p:nvPr>
            <p:ph type="body" sz="half" idx="2"/>
          </p:nvPr>
        </p:nvSpPr>
        <p:spPr/>
        <p:txBody>
          <a:bodyPr>
            <a:normAutofit/>
          </a:bodyPr>
          <a:lstStyle/>
          <a:p>
            <a:pPr>
              <a:buFont typeface="Arial" pitchFamily="34" charset="0"/>
              <a:buChar char="•"/>
            </a:pPr>
            <a:r>
              <a:rPr lang="en-IN" sz="2000" dirty="0">
                <a:latin typeface="Times New Roman" pitchFamily="18" charset="0"/>
                <a:cs typeface="Times New Roman" pitchFamily="18" charset="0"/>
              </a:rPr>
              <a:t>As Shown in the Graph the most important feature for our Target is the Total Number of stops.</a:t>
            </a:r>
            <a:endParaRPr lang="en-US" sz="2000" dirty="0">
              <a:latin typeface="Times New Roman" pitchFamily="18" charset="0"/>
              <a:cs typeface="Times New Roman" pitchFamily="18" charset="0"/>
            </a:endParaRPr>
          </a:p>
        </p:txBody>
      </p:sp>
      <p:pic>
        <p:nvPicPr>
          <p:cNvPr id="6" name="Content Placeholder 5" descr="graph.PNG"/>
          <p:cNvPicPr>
            <a:picLocks noGrp="1" noChangeAspect="1"/>
          </p:cNvPicPr>
          <p:nvPr>
            <p:ph idx="1"/>
          </p:nvPr>
        </p:nvPicPr>
        <p:blipFill>
          <a:blip r:embed="rId2"/>
          <a:stretch>
            <a:fillRect/>
          </a:stretch>
        </p:blipFill>
        <p:spPr>
          <a:xfrm>
            <a:off x="4423808" y="1444625"/>
            <a:ext cx="6774971" cy="457835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Fitting model using Random Forest</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 Placeholder 3"/>
          <p:cNvSpPr>
            <a:spLocks noGrp="1"/>
          </p:cNvSpPr>
          <p:nvPr>
            <p:ph type="body" sz="half" idx="2"/>
          </p:nvPr>
        </p:nvSpPr>
        <p:spPr>
          <a:xfrm>
            <a:off x="443366" y="1444649"/>
            <a:ext cx="4469456" cy="4870426"/>
          </a:xfrm>
        </p:spPr>
        <p:txBody>
          <a:bodyPr>
            <a:noAutofit/>
          </a:bodyPr>
          <a:lstStyle/>
          <a:p>
            <a:pPr>
              <a:buFont typeface="Arial" pitchFamily="34" charset="0"/>
              <a:buChar char="•"/>
            </a:pPr>
            <a:r>
              <a:rPr lang="en-GB" sz="2000" dirty="0">
                <a:latin typeface="Times New Roman" pitchFamily="18" charset="0"/>
                <a:cs typeface="Times New Roman" pitchFamily="18" charset="0"/>
              </a:rPr>
              <a:t>Random Forest uses Decision trees to process and train the data.</a:t>
            </a:r>
          </a:p>
          <a:p>
            <a:pPr>
              <a:buFont typeface="Arial" pitchFamily="34" charset="0"/>
              <a:buChar char="•"/>
            </a:pPr>
            <a:r>
              <a:rPr lang="en-GB" sz="2000" dirty="0">
                <a:latin typeface="Times New Roman" pitchFamily="18" charset="0"/>
                <a:cs typeface="Times New Roman" pitchFamily="18" charset="0"/>
              </a:rPr>
              <a:t> Here </a:t>
            </a:r>
            <a:r>
              <a:rPr lang="en-GB" sz="2000" dirty="0" err="1">
                <a:latin typeface="Times New Roman" pitchFamily="18" charset="0"/>
                <a:cs typeface="Times New Roman" pitchFamily="18" charset="0"/>
              </a:rPr>
              <a:t>y_pred</a:t>
            </a:r>
            <a:r>
              <a:rPr lang="en-GB" sz="2000" dirty="0">
                <a:latin typeface="Times New Roman" pitchFamily="18" charset="0"/>
                <a:cs typeface="Times New Roman" pitchFamily="18" charset="0"/>
              </a:rPr>
              <a:t> is the predicted price for the test dataset.</a:t>
            </a:r>
          </a:p>
          <a:p>
            <a:pPr>
              <a:buFont typeface="Arial" pitchFamily="34" charset="0"/>
              <a:buChar char="•"/>
            </a:pPr>
            <a:r>
              <a:rPr lang="en-GB" sz="2000" dirty="0">
                <a:latin typeface="Times New Roman" pitchFamily="18" charset="0"/>
                <a:cs typeface="Times New Roman" pitchFamily="18" charset="0"/>
              </a:rPr>
              <a:t> A number of decision trees are generated and the </a:t>
            </a:r>
            <a:r>
              <a:rPr lang="en-GB" sz="2000" dirty="0" err="1">
                <a:latin typeface="Times New Roman" pitchFamily="18" charset="0"/>
                <a:cs typeface="Times New Roman" pitchFamily="18" charset="0"/>
              </a:rPr>
              <a:t>agregate</a:t>
            </a:r>
            <a:r>
              <a:rPr lang="en-GB" sz="2000" dirty="0">
                <a:latin typeface="Times New Roman" pitchFamily="18" charset="0"/>
                <a:cs typeface="Times New Roman" pitchFamily="18" charset="0"/>
              </a:rPr>
              <a:t> of those decisions are chosen to finalize the random forest method results.</a:t>
            </a:r>
          </a:p>
          <a:p>
            <a:pPr>
              <a:buFont typeface="Arial" pitchFamily="34" charset="0"/>
              <a:buChar char="•"/>
            </a:pPr>
            <a:r>
              <a:rPr lang="en-GB" sz="2000" dirty="0">
                <a:latin typeface="Times New Roman" pitchFamily="18" charset="0"/>
                <a:cs typeface="Times New Roman" pitchFamily="18" charset="0"/>
              </a:rPr>
              <a:t>The reason why we do not use the decision tree classification is that it has its disadvantages such as </a:t>
            </a:r>
            <a:r>
              <a:rPr lang="en-GB" sz="2000" dirty="0" err="1">
                <a:latin typeface="Times New Roman" pitchFamily="18" charset="0"/>
                <a:cs typeface="Times New Roman" pitchFamily="18" charset="0"/>
              </a:rPr>
              <a:t>overfitting</a:t>
            </a:r>
            <a:r>
              <a:rPr lang="en-GB" sz="2000" dirty="0">
                <a:latin typeface="Times New Roman" pitchFamily="18" charset="0"/>
                <a:cs typeface="Times New Roman" pitchFamily="18" charset="0"/>
              </a:rPr>
              <a:t> and bias. </a:t>
            </a:r>
          </a:p>
          <a:p>
            <a:pPr>
              <a:buFont typeface="Arial" pitchFamily="34" charset="0"/>
              <a:buChar char="•"/>
            </a:pPr>
            <a:r>
              <a:rPr lang="en-GB" sz="2000" dirty="0">
                <a:latin typeface="Times New Roman" pitchFamily="18" charset="0"/>
                <a:cs typeface="Times New Roman" pitchFamily="18" charset="0"/>
              </a:rPr>
              <a:t>To overcome that issues the Random forest method is used which reduces the overfitting and bias.</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p:txBody>
      </p:sp>
      <p:pic>
        <p:nvPicPr>
          <p:cNvPr id="6" name="Content Placeholder 5" descr="rfr.PNG"/>
          <p:cNvPicPr>
            <a:picLocks noGrp="1" noChangeAspect="1"/>
          </p:cNvPicPr>
          <p:nvPr>
            <p:ph idx="1"/>
          </p:nvPr>
        </p:nvPicPr>
        <p:blipFill>
          <a:blip r:embed="rId2"/>
          <a:stretch>
            <a:fillRect/>
          </a:stretch>
        </p:blipFill>
        <p:spPr>
          <a:xfrm>
            <a:off x="5056988" y="1434445"/>
            <a:ext cx="7079594" cy="1173582"/>
          </a:xfrm>
        </p:spPr>
      </p:pic>
      <p:pic>
        <p:nvPicPr>
          <p:cNvPr id="10" name="Picture 9">
            <a:extLst>
              <a:ext uri="{FF2B5EF4-FFF2-40B4-BE49-F238E27FC236}">
                <a16:creationId xmlns:a16="http://schemas.microsoft.com/office/drawing/2014/main" id="{EB1A5880-2502-98FE-4C89-D317B77ECA27}"/>
              </a:ext>
            </a:extLst>
          </p:cNvPr>
          <p:cNvPicPr>
            <a:picLocks noChangeAspect="1"/>
          </p:cNvPicPr>
          <p:nvPr/>
        </p:nvPicPr>
        <p:blipFill>
          <a:blip r:embed="rId3"/>
          <a:stretch>
            <a:fillRect/>
          </a:stretch>
        </p:blipFill>
        <p:spPr>
          <a:xfrm>
            <a:off x="5056988" y="2778171"/>
            <a:ext cx="3365064" cy="721541"/>
          </a:xfrm>
          <a:prstGeom prst="rect">
            <a:avLst/>
          </a:prstGeom>
        </p:spPr>
      </p:pic>
      <p:pic>
        <p:nvPicPr>
          <p:cNvPr id="11" name="Picture 10">
            <a:extLst>
              <a:ext uri="{FF2B5EF4-FFF2-40B4-BE49-F238E27FC236}">
                <a16:creationId xmlns:a16="http://schemas.microsoft.com/office/drawing/2014/main" id="{95501BCB-9855-7FF1-4AB6-D42AE98A0A60}"/>
              </a:ext>
            </a:extLst>
          </p:cNvPr>
          <p:cNvPicPr>
            <a:picLocks noChangeAspect="1"/>
          </p:cNvPicPr>
          <p:nvPr/>
        </p:nvPicPr>
        <p:blipFill>
          <a:blip r:embed="rId4"/>
          <a:stretch>
            <a:fillRect/>
          </a:stretch>
        </p:blipFill>
        <p:spPr>
          <a:xfrm>
            <a:off x="5056988" y="3786234"/>
            <a:ext cx="4019550" cy="1828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Scatter Graph for Visualizing the data</a:t>
            </a: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Text Placeholder 3"/>
          <p:cNvSpPr>
            <a:spLocks noGrp="1"/>
          </p:cNvSpPr>
          <p:nvPr>
            <p:ph type="body" sz="half" idx="2"/>
          </p:nvPr>
        </p:nvSpPr>
        <p:spPr/>
        <p:txBody>
          <a:bodyPr>
            <a:normAutofit/>
          </a:bodyPr>
          <a:lstStyle/>
          <a:p>
            <a:pPr>
              <a:buFont typeface="Arial" pitchFamily="34" charset="0"/>
              <a:buChar char="•"/>
            </a:pPr>
            <a:r>
              <a:rPr lang="en-IN" sz="2000" dirty="0">
                <a:latin typeface="Times New Roman" pitchFamily="18" charset="0"/>
                <a:cs typeface="Times New Roman" pitchFamily="18" charset="0"/>
              </a:rPr>
              <a:t>The Graph shows the relation between the actual price and the predicted price of flights.</a:t>
            </a:r>
          </a:p>
          <a:p>
            <a:pPr>
              <a:buFont typeface="Arial" pitchFamily="34" charset="0"/>
              <a:buChar char="•"/>
            </a:pPr>
            <a:r>
              <a:rPr lang="en-IN" sz="2000" dirty="0">
                <a:latin typeface="Times New Roman" pitchFamily="18" charset="0"/>
                <a:cs typeface="Times New Roman" pitchFamily="18" charset="0"/>
              </a:rPr>
              <a:t>As we have </a:t>
            </a:r>
            <a:r>
              <a:rPr lang="en-IN" sz="2000" dirty="0" err="1">
                <a:latin typeface="Times New Roman" pitchFamily="18" charset="0"/>
                <a:cs typeface="Times New Roman" pitchFamily="18" charset="0"/>
              </a:rPr>
              <a:t>acheived</a:t>
            </a:r>
            <a:r>
              <a:rPr lang="en-IN" sz="2000" dirty="0">
                <a:latin typeface="Times New Roman" pitchFamily="18" charset="0"/>
                <a:cs typeface="Times New Roman" pitchFamily="18" charset="0"/>
              </a:rPr>
              <a:t> more than 80% </a:t>
            </a:r>
            <a:r>
              <a:rPr lang="en-US" sz="2000" dirty="0">
                <a:latin typeface="Times New Roman" pitchFamily="18" charset="0"/>
                <a:cs typeface="Times New Roman" pitchFamily="18" charset="0"/>
              </a:rPr>
              <a:t>accuracy, we can see the data is overlapping at most of the points.</a:t>
            </a:r>
            <a:endParaRPr lang="en-IN" sz="2000" dirty="0">
              <a:latin typeface="Times New Roman" pitchFamily="18" charset="0"/>
              <a:cs typeface="Times New Roman" pitchFamily="18" charset="0"/>
            </a:endParaRPr>
          </a:p>
        </p:txBody>
      </p:sp>
      <p:pic>
        <p:nvPicPr>
          <p:cNvPr id="6" name="Content Placeholder 5" descr="scatter.PNG"/>
          <p:cNvPicPr>
            <a:picLocks noGrp="1" noChangeAspect="1"/>
          </p:cNvPicPr>
          <p:nvPr>
            <p:ph idx="1"/>
          </p:nvPr>
        </p:nvPicPr>
        <p:blipFill>
          <a:blip r:embed="rId2"/>
          <a:stretch>
            <a:fillRect/>
          </a:stretch>
        </p:blipFill>
        <p:spPr>
          <a:xfrm>
            <a:off x="4541003" y="1441342"/>
            <a:ext cx="6447295" cy="452550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933061" y="639147"/>
            <a:ext cx="9053711" cy="859055"/>
          </a:xfrm>
        </p:spPr>
        <p:txBody>
          <a:bodyPr>
            <a:normAutofit/>
          </a:bodyPr>
          <a:lstStyle/>
          <a:p>
            <a:r>
              <a:rPr lang="en-US" sz="4000" u="sng" dirty="0">
                <a:latin typeface="Times New Roman" panose="02020603050405020304" pitchFamily="18" charset="0"/>
                <a:cs typeface="Times New Roman" panose="02020603050405020304" pitchFamily="18" charset="0"/>
              </a:rPr>
              <a:t>Overview</a:t>
            </a:r>
            <a:endParaRPr lang="en-US" sz="4400" u="sng"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49" y="1670180"/>
            <a:ext cx="9235881" cy="1940767"/>
          </a:xfrm>
        </p:spPr>
        <p:txBody>
          <a:bodyPr>
            <a:normAutofit/>
          </a:bodyPr>
          <a:lstStyle/>
          <a:p>
            <a:r>
              <a:rPr lang="en-US" sz="2000" dirty="0">
                <a:solidFill>
                  <a:schemeClr val="bg1">
                    <a:lumMod val="95000"/>
                  </a:schemeClr>
                </a:solidFill>
                <a:latin typeface="Times New Roman" panose="02020603050405020304" pitchFamily="18" charset="0"/>
                <a:cs typeface="Times New Roman" panose="02020603050405020304" pitchFamily="18" charset="0"/>
              </a:rPr>
              <a:t>We will be analyzing the flight fare prediction using machine learning dataset using essential data analysis techniques and then will draw predictions about the price of the flight based on some features such as type of airlines, arrival time, departure time and more.</a:t>
            </a:r>
          </a:p>
          <a:p>
            <a:endParaRPr lang="en-US" sz="24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itle 3">
            <a:extLst>
              <a:ext uri="{FF2B5EF4-FFF2-40B4-BE49-F238E27FC236}">
                <a16:creationId xmlns:a16="http://schemas.microsoft.com/office/drawing/2014/main" id="{F8AB55CE-A85B-49E8-AC24-F1DFD054A8D4}"/>
              </a:ext>
            </a:extLst>
          </p:cNvPr>
          <p:cNvSpPr txBox="1">
            <a:spLocks/>
          </p:cNvSpPr>
          <p:nvPr/>
        </p:nvSpPr>
        <p:spPr>
          <a:xfrm>
            <a:off x="831849" y="3353397"/>
            <a:ext cx="9053711" cy="8590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sz="3200" u="sng" dirty="0">
                <a:latin typeface="Times New Roman" panose="02020603050405020304" pitchFamily="18" charset="0"/>
                <a:cs typeface="Times New Roman" panose="02020603050405020304" pitchFamily="18" charset="0"/>
              </a:rPr>
              <a:t>About the Dataset</a:t>
            </a:r>
          </a:p>
        </p:txBody>
      </p:sp>
      <p:sp>
        <p:nvSpPr>
          <p:cNvPr id="7" name="Text Placeholder 4">
            <a:extLst>
              <a:ext uri="{FF2B5EF4-FFF2-40B4-BE49-F238E27FC236}">
                <a16:creationId xmlns:a16="http://schemas.microsoft.com/office/drawing/2014/main" id="{B7713C80-62E2-E0EC-2DDD-A86D57446BF4}"/>
              </a:ext>
            </a:extLst>
          </p:cNvPr>
          <p:cNvSpPr txBox="1">
            <a:spLocks/>
          </p:cNvSpPr>
          <p:nvPr/>
        </p:nvSpPr>
        <p:spPr>
          <a:xfrm>
            <a:off x="831848" y="4323780"/>
            <a:ext cx="9235881" cy="194076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solidFill>
                  <a:schemeClr val="bg1">
                    <a:lumMod val="95000"/>
                  </a:schemeClr>
                </a:solidFill>
                <a:latin typeface="Times New Roman" panose="02020603050405020304" pitchFamily="18" charset="0"/>
                <a:cs typeface="Times New Roman" panose="02020603050405020304" pitchFamily="18" charset="0"/>
              </a:rPr>
              <a:t>The dataset has following columns:</a:t>
            </a:r>
          </a:p>
          <a:p>
            <a:r>
              <a:rPr lang="en-GB" sz="2400" dirty="0">
                <a:solidFill>
                  <a:schemeClr val="bg1">
                    <a:lumMod val="95000"/>
                  </a:schemeClr>
                </a:solidFill>
                <a:latin typeface="Times New Roman" panose="02020603050405020304" pitchFamily="18" charset="0"/>
                <a:cs typeface="Times New Roman" panose="02020603050405020304" pitchFamily="18" charset="0"/>
              </a:rPr>
              <a:t> </a:t>
            </a:r>
            <a:r>
              <a:rPr lang="en-GB" sz="2000" dirty="0">
                <a:solidFill>
                  <a:schemeClr val="bg1">
                    <a:lumMod val="95000"/>
                  </a:schemeClr>
                </a:solidFill>
                <a:latin typeface="Times New Roman" panose="02020603050405020304" pitchFamily="18" charset="0"/>
                <a:cs typeface="Times New Roman" panose="02020603050405020304" pitchFamily="18" charset="0"/>
              </a:rPr>
              <a:t>Airline,Date_of_journey,Source,Destination,Route,Arrival_time,Duration,Total_stops,Additional </a:t>
            </a:r>
            <a:r>
              <a:rPr lang="en-GB" sz="2000" dirty="0" err="1">
                <a:solidFill>
                  <a:schemeClr val="bg1">
                    <a:lumMod val="95000"/>
                  </a:schemeClr>
                </a:solidFill>
                <a:latin typeface="Times New Roman" panose="02020603050405020304" pitchFamily="18" charset="0"/>
                <a:cs typeface="Times New Roman" panose="02020603050405020304" pitchFamily="18" charset="0"/>
              </a:rPr>
              <a:t>info,Price</a:t>
            </a:r>
            <a:endParaRPr lang="en-GB" sz="24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Calculating the Accuracy</a:t>
            </a:r>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Text Placeholder 3"/>
          <p:cNvSpPr>
            <a:spLocks noGrp="1"/>
          </p:cNvSpPr>
          <p:nvPr>
            <p:ph type="body" sz="half" idx="2"/>
          </p:nvPr>
        </p:nvSpPr>
        <p:spPr/>
        <p:txBody>
          <a:bodyPr>
            <a:normAutofit/>
          </a:bodyPr>
          <a:lstStyle/>
          <a:p>
            <a:pPr>
              <a:buFont typeface="Arial" pitchFamily="34" charset="0"/>
              <a:buChar char="•"/>
            </a:pPr>
            <a:r>
              <a:rPr lang="en-IN" sz="2000" dirty="0">
                <a:latin typeface="Times New Roman" pitchFamily="18" charset="0"/>
                <a:cs typeface="Times New Roman" pitchFamily="18" charset="0"/>
              </a:rPr>
              <a:t>We have </a:t>
            </a:r>
            <a:r>
              <a:rPr lang="en-IN" sz="2000" dirty="0" err="1">
                <a:latin typeface="Times New Roman" pitchFamily="18" charset="0"/>
                <a:cs typeface="Times New Roman" pitchFamily="18" charset="0"/>
              </a:rPr>
              <a:t>Succesfully</a:t>
            </a:r>
            <a:r>
              <a:rPr lang="en-IN" sz="2000" dirty="0">
                <a:latin typeface="Times New Roman" pitchFamily="18" charset="0"/>
                <a:cs typeface="Times New Roman" pitchFamily="18" charset="0"/>
              </a:rPr>
              <a:t> achieved more than  80 % Accuracy.</a:t>
            </a:r>
          </a:p>
          <a:p>
            <a:pPr>
              <a:buFont typeface="Arial" pitchFamily="34" charset="0"/>
              <a:buChar char="•"/>
            </a:pPr>
            <a:r>
              <a:rPr lang="en-IN" sz="2000" dirty="0">
                <a:latin typeface="Times New Roman" pitchFamily="18" charset="0"/>
                <a:cs typeface="Times New Roman" pitchFamily="18" charset="0"/>
              </a:rPr>
              <a:t>Further more we can minimize the error and maximize the model </a:t>
            </a:r>
            <a:r>
              <a:rPr lang="en-IN" sz="2000" dirty="0" err="1">
                <a:latin typeface="Times New Roman" pitchFamily="18" charset="0"/>
                <a:cs typeface="Times New Roman" pitchFamily="18" charset="0"/>
              </a:rPr>
              <a:t>perfomance</a:t>
            </a:r>
            <a:r>
              <a:rPr lang="en-IN" sz="2000" dirty="0">
                <a:latin typeface="Times New Roman" pitchFamily="18" charset="0"/>
                <a:cs typeface="Times New Roman" pitchFamily="18" charset="0"/>
              </a:rPr>
              <a:t> by few methods</a:t>
            </a:r>
            <a:r>
              <a:rPr lang="en-IN" sz="2000" dirty="0"/>
              <a:t>.</a:t>
            </a:r>
            <a:endParaRPr lang="en-US" sz="2000" dirty="0"/>
          </a:p>
        </p:txBody>
      </p:sp>
      <p:pic>
        <p:nvPicPr>
          <p:cNvPr id="8" name="Content Placeholder 7" descr="last.PNG"/>
          <p:cNvPicPr>
            <a:picLocks noGrp="1" noChangeAspect="1"/>
          </p:cNvPicPr>
          <p:nvPr>
            <p:ph idx="1"/>
          </p:nvPr>
        </p:nvPicPr>
        <p:blipFill>
          <a:blip r:embed="rId2"/>
          <a:stretch>
            <a:fillRect/>
          </a:stretch>
        </p:blipFill>
        <p:spPr>
          <a:xfrm>
            <a:off x="3905573" y="1449092"/>
            <a:ext cx="7136970" cy="43395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EB64-9A4E-3A60-0EB8-CE825320AA58}"/>
              </a:ext>
            </a:extLst>
          </p:cNvPr>
          <p:cNvSpPr>
            <a:spLocks noGrp="1"/>
          </p:cNvSpPr>
          <p:nvPr>
            <p:ph type="title"/>
          </p:nvPr>
        </p:nvSpPr>
        <p:spPr>
          <a:xfrm>
            <a:off x="488950" y="2414259"/>
            <a:ext cx="11214100" cy="1421928"/>
          </a:xfrm>
        </p:spPr>
        <p:txBody>
          <a:bodyPr/>
          <a:lstStyle/>
          <a:p>
            <a:pPr algn="ctr"/>
            <a:r>
              <a:rPr lang="en-IN" sz="9600"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ABEB471C-A628-5118-0C84-5C18A6EC0FAF}"/>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Tree>
    <p:extLst>
      <p:ext uri="{BB962C8B-B14F-4D97-AF65-F5344CB8AC3E}">
        <p14:creationId xmlns:p14="http://schemas.microsoft.com/office/powerpoint/2010/main" val="413835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535531"/>
          </a:xfrm>
        </p:spPr>
        <p:txBody>
          <a:bodyPr wrap="square" anchor="t">
            <a:normAutofit/>
          </a:bodyPr>
          <a:lstStyle/>
          <a:p>
            <a:r>
              <a:rPr lang="en-US" u="sng" dirty="0">
                <a:latin typeface="Times New Roman" panose="02020603050405020304" pitchFamily="18" charset="0"/>
                <a:cs typeface="Times New Roman" panose="02020603050405020304" pitchFamily="18" charset="0"/>
              </a:rPr>
              <a:t>Takeaways from the project</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a:t>
            </a:fld>
            <a:endParaRPr lang="en-US"/>
          </a:p>
        </p:txBody>
      </p:sp>
      <p:pic>
        <p:nvPicPr>
          <p:cNvPr id="6" name="Content Placeholder 5" descr="A picture containing light, night&#10;&#10;Description automatically generated">
            <a:extLst>
              <a:ext uri="{FF2B5EF4-FFF2-40B4-BE49-F238E27FC236}">
                <a16:creationId xmlns:a16="http://schemas.microsoft.com/office/drawing/2014/main" id="{60523470-E746-E71A-D117-73A4907FF8F8}"/>
              </a:ext>
            </a:extLst>
          </p:cNvPr>
          <p:cNvPicPr>
            <a:picLocks noGrp="1" noChangeAspect="1"/>
          </p:cNvPicPr>
          <p:nvPr>
            <p:ph sz="half" idx="1"/>
          </p:nvPr>
        </p:nvPicPr>
        <p:blipFill rotWithShape="1">
          <a:blip r:embed="rId2"/>
          <a:srcRect l="28459" r="1996"/>
          <a:stretch/>
        </p:blipFill>
        <p:spPr>
          <a:xfrm>
            <a:off x="443365" y="1517715"/>
            <a:ext cx="5433560" cy="4659248"/>
          </a:xfrm>
          <a:noFill/>
        </p:spPr>
      </p:pic>
      <p:sp>
        <p:nvSpPr>
          <p:cNvPr id="5" name="Text Placeholder 4">
            <a:extLst>
              <a:ext uri="{FF2B5EF4-FFF2-40B4-BE49-F238E27FC236}">
                <a16:creationId xmlns:a16="http://schemas.microsoft.com/office/drawing/2014/main" id="{DCDDBE65-9AB1-4989-AF86-726591A6A128}"/>
              </a:ext>
            </a:extLst>
          </p:cNvPr>
          <p:cNvSpPr>
            <a:spLocks noGrp="1"/>
          </p:cNvSpPr>
          <p:nvPr>
            <p:ph sz="half" idx="2"/>
          </p:nvPr>
        </p:nvSpPr>
        <p:spPr>
          <a:xfrm>
            <a:off x="6474163" y="1517715"/>
            <a:ext cx="5184437" cy="4659248"/>
          </a:xfrm>
        </p:spPr>
        <p:txBody>
          <a:bodyPr>
            <a:normAutofit/>
          </a:bodyPr>
          <a:lstStyle/>
          <a:p>
            <a:pPr marL="342900" indent="-342900">
              <a:buAutoNum type="arabicParenR"/>
            </a:pPr>
            <a:r>
              <a:rPr lang="en-US" b="1" dirty="0">
                <a:latin typeface="Times New Roman" panose="02020603050405020304" pitchFamily="18" charset="0"/>
                <a:cs typeface="Times New Roman" panose="02020603050405020304" pitchFamily="18" charset="0"/>
              </a:rPr>
              <a:t>EDA</a:t>
            </a:r>
            <a:r>
              <a:rPr lang="en-US" dirty="0">
                <a:latin typeface="Times New Roman" panose="02020603050405020304" pitchFamily="18" charset="0"/>
                <a:cs typeface="Times New Roman" panose="02020603050405020304" pitchFamily="18" charset="0"/>
              </a:rPr>
              <a:t> : Learn the complete process of exploratory Data analysis</a:t>
            </a:r>
          </a:p>
          <a:p>
            <a:pPr marL="342900" indent="-342900">
              <a:buAutoNum type="arabicParenR"/>
            </a:pP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 Learn to withdraw some insights from the dataset both mathematically and visualize it.</a:t>
            </a:r>
          </a:p>
          <a:p>
            <a:pPr marL="342900" indent="-342900">
              <a:buAutoNum type="arabicParenR"/>
            </a:pP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:Visualizing the data to get better insights from it.</a:t>
            </a:r>
          </a:p>
          <a:p>
            <a:pPr marL="342900" indent="-342900">
              <a:buAutoNum type="arabicParenR"/>
            </a:pPr>
            <a:r>
              <a:rPr lang="en-US" b="1" dirty="0">
                <a:latin typeface="Times New Roman" panose="02020603050405020304" pitchFamily="18" charset="0"/>
                <a:cs typeface="Times New Roman" panose="02020603050405020304" pitchFamily="18" charset="0"/>
              </a:rPr>
              <a:t>Feature Engineering </a:t>
            </a:r>
            <a:r>
              <a:rPr lang="en-US"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Machine learning technique that leverages data to create new variables that aren't in the training set. It can produce new features for both supervised and unsupervised learning, with the goal of simplifying and speeding up data transformations while also enhancing model accuracy.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Importing the libraries and reading the dataset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466960" y="2447295"/>
            <a:ext cx="5095875" cy="2498940"/>
          </a:xfrm>
        </p:spPr>
        <p:txBody>
          <a:bodyPr/>
          <a:lstStyle/>
          <a:p>
            <a:r>
              <a:rPr lang="en-GB" sz="2000" dirty="0">
                <a:solidFill>
                  <a:schemeClr val="bg1">
                    <a:lumMod val="95000"/>
                  </a:schemeClr>
                </a:solidFill>
                <a:latin typeface="Times New Roman" panose="02020603050405020304" pitchFamily="18" charset="0"/>
                <a:cs typeface="Times New Roman" panose="02020603050405020304" pitchFamily="18" charset="0"/>
              </a:rPr>
              <a:t>Since data is in form of excel file we have to use pandas </a:t>
            </a:r>
            <a:r>
              <a:rPr lang="en-GB" sz="2000" dirty="0" err="1">
                <a:solidFill>
                  <a:schemeClr val="bg1">
                    <a:lumMod val="95000"/>
                  </a:schemeClr>
                </a:solidFill>
                <a:latin typeface="Times New Roman" panose="02020603050405020304" pitchFamily="18" charset="0"/>
                <a:cs typeface="Times New Roman" panose="02020603050405020304" pitchFamily="18" charset="0"/>
              </a:rPr>
              <a:t>read_excel</a:t>
            </a:r>
            <a:r>
              <a:rPr lang="en-GB" sz="2000" dirty="0">
                <a:solidFill>
                  <a:schemeClr val="bg1">
                    <a:lumMod val="95000"/>
                  </a:schemeClr>
                </a:solidFill>
                <a:latin typeface="Times New Roman" panose="02020603050405020304" pitchFamily="18" charset="0"/>
                <a:cs typeface="Times New Roman" panose="02020603050405020304" pitchFamily="18" charset="0"/>
              </a:rPr>
              <a:t> to load the data</a:t>
            </a:r>
          </a:p>
          <a:p>
            <a:r>
              <a:rPr lang="en-GB" sz="2000" dirty="0">
                <a:solidFill>
                  <a:schemeClr val="bg1">
                    <a:lumMod val="95000"/>
                  </a:schemeClr>
                </a:solidFill>
                <a:latin typeface="Times New Roman" panose="02020603050405020304" pitchFamily="18" charset="0"/>
                <a:cs typeface="Times New Roman" panose="02020603050405020304" pitchFamily="18" charset="0"/>
              </a:rPr>
              <a:t>Check whether any null values are there or not</a:t>
            </a:r>
          </a:p>
          <a:p>
            <a:r>
              <a:rPr lang="en-GB" sz="2000" dirty="0">
                <a:solidFill>
                  <a:schemeClr val="bg1">
                    <a:lumMod val="95000"/>
                  </a:schemeClr>
                </a:solidFill>
                <a:latin typeface="Times New Roman" panose="02020603050405020304" pitchFamily="18" charset="0"/>
                <a:cs typeface="Times New Roman" panose="02020603050405020304" pitchFamily="18" charset="0"/>
              </a:rPr>
              <a:t>Describe data --&gt; which can give statistical analysis</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4" name="Picture 3">
            <a:extLst>
              <a:ext uri="{FF2B5EF4-FFF2-40B4-BE49-F238E27FC236}">
                <a16:creationId xmlns:a16="http://schemas.microsoft.com/office/drawing/2014/main" id="{57CCFAC2-1BE6-5A8D-D106-90E9DEE21BEC}"/>
              </a:ext>
            </a:extLst>
          </p:cNvPr>
          <p:cNvPicPr>
            <a:picLocks noChangeAspect="1"/>
          </p:cNvPicPr>
          <p:nvPr/>
        </p:nvPicPr>
        <p:blipFill>
          <a:blip r:embed="rId2"/>
          <a:stretch>
            <a:fillRect/>
          </a:stretch>
        </p:blipFill>
        <p:spPr>
          <a:xfrm>
            <a:off x="372398" y="1625385"/>
            <a:ext cx="4866352" cy="1112616"/>
          </a:xfrm>
          <a:prstGeom prst="rect">
            <a:avLst/>
          </a:prstGeom>
        </p:spPr>
      </p:pic>
      <p:pic>
        <p:nvPicPr>
          <p:cNvPr id="6" name="Picture 5">
            <a:extLst>
              <a:ext uri="{FF2B5EF4-FFF2-40B4-BE49-F238E27FC236}">
                <a16:creationId xmlns:a16="http://schemas.microsoft.com/office/drawing/2014/main" id="{FA624EE7-AF4C-CCA3-FE93-108B015F07BB}"/>
              </a:ext>
            </a:extLst>
          </p:cNvPr>
          <p:cNvPicPr>
            <a:picLocks noChangeAspect="1"/>
          </p:cNvPicPr>
          <p:nvPr/>
        </p:nvPicPr>
        <p:blipFill>
          <a:blip r:embed="rId3"/>
          <a:stretch>
            <a:fillRect/>
          </a:stretch>
        </p:blipFill>
        <p:spPr>
          <a:xfrm>
            <a:off x="372397" y="2893074"/>
            <a:ext cx="4866353" cy="1112616"/>
          </a:xfrm>
          <a:prstGeom prst="rect">
            <a:avLst/>
          </a:prstGeom>
        </p:spPr>
      </p:pic>
      <p:pic>
        <p:nvPicPr>
          <p:cNvPr id="9" name="Picture 8">
            <a:extLst>
              <a:ext uri="{FF2B5EF4-FFF2-40B4-BE49-F238E27FC236}">
                <a16:creationId xmlns:a16="http://schemas.microsoft.com/office/drawing/2014/main" id="{3E5AE360-7C30-C073-ADB9-F5753E768347}"/>
              </a:ext>
            </a:extLst>
          </p:cNvPr>
          <p:cNvPicPr>
            <a:picLocks noChangeAspect="1"/>
          </p:cNvPicPr>
          <p:nvPr/>
        </p:nvPicPr>
        <p:blipFill>
          <a:blip r:embed="rId4"/>
          <a:stretch>
            <a:fillRect/>
          </a:stretch>
        </p:blipFill>
        <p:spPr>
          <a:xfrm>
            <a:off x="372397" y="4160763"/>
            <a:ext cx="4866353" cy="2410563"/>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Understanding the data set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66750" y="4255443"/>
            <a:ext cx="9982200" cy="2292072"/>
          </a:xfrm>
        </p:spPr>
        <p:txBody>
          <a:bodyPr/>
          <a:lstStyle/>
          <a:p>
            <a:r>
              <a:rPr lang="en-GB" sz="2000" b="0" i="0" dirty="0">
                <a:solidFill>
                  <a:schemeClr val="bg1">
                    <a:lumMod val="95000"/>
                  </a:schemeClr>
                </a:solidFill>
                <a:effectLst/>
                <a:latin typeface="Times New Roman" panose="02020603050405020304" pitchFamily="18" charset="0"/>
                <a:cs typeface="Times New Roman" panose="02020603050405020304" pitchFamily="18" charset="0"/>
              </a:rPr>
              <a:t>In order to understand the data in deep we plot a simple graph with the duration to understand the count .</a:t>
            </a:r>
          </a:p>
          <a:p>
            <a:r>
              <a:rPr lang="en-GB" sz="2000" dirty="0">
                <a:solidFill>
                  <a:schemeClr val="bg1">
                    <a:lumMod val="95000"/>
                  </a:schemeClr>
                </a:solidFill>
                <a:latin typeface="Times New Roman" panose="02020603050405020304" pitchFamily="18" charset="0"/>
                <a:cs typeface="Times New Roman" panose="02020603050405020304" pitchFamily="18" charset="0"/>
              </a:rPr>
              <a:t>We can infer that there are more flights with the duration 2h 50 m and the graph gradually decreasing afterwards</a:t>
            </a:r>
          </a:p>
          <a:p>
            <a:r>
              <a:rPr lang="en-GB" sz="2000" dirty="0">
                <a:solidFill>
                  <a:schemeClr val="bg1">
                    <a:lumMod val="95000"/>
                  </a:schemeClr>
                </a:solidFill>
                <a:latin typeface="Times New Roman" panose="02020603050405020304" pitchFamily="18" charset="0"/>
                <a:cs typeface="Times New Roman" panose="02020603050405020304" pitchFamily="18" charset="0"/>
              </a:rPr>
              <a:t>We also check for the null values in the data set</a:t>
            </a:r>
          </a:p>
          <a:p>
            <a:endParaRPr lang="en-GB" sz="2000" dirty="0">
              <a:solidFill>
                <a:schemeClr val="bg1">
                  <a:lumMod val="95000"/>
                </a:schemeClr>
              </a:solidFill>
              <a:latin typeface="Times New Roman" panose="02020603050405020304" pitchFamily="18" charset="0"/>
              <a:cs typeface="Times New Roman" panose="02020603050405020304" pitchFamily="18" charset="0"/>
            </a:endParaRP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11" name="Picture 10">
            <a:extLst>
              <a:ext uri="{FF2B5EF4-FFF2-40B4-BE49-F238E27FC236}">
                <a16:creationId xmlns:a16="http://schemas.microsoft.com/office/drawing/2014/main" id="{4F45487F-7AC4-B68D-E64C-9400A86D783A}"/>
              </a:ext>
            </a:extLst>
          </p:cNvPr>
          <p:cNvPicPr>
            <a:picLocks noChangeAspect="1"/>
          </p:cNvPicPr>
          <p:nvPr/>
        </p:nvPicPr>
        <p:blipFill>
          <a:blip r:embed="rId2"/>
          <a:stretch>
            <a:fillRect/>
          </a:stretch>
        </p:blipFill>
        <p:spPr>
          <a:xfrm>
            <a:off x="562399" y="1204809"/>
            <a:ext cx="3790526" cy="2671926"/>
          </a:xfrm>
          <a:prstGeom prst="rect">
            <a:avLst/>
          </a:prstGeom>
        </p:spPr>
      </p:pic>
      <p:pic>
        <p:nvPicPr>
          <p:cNvPr id="13" name="Picture 12">
            <a:extLst>
              <a:ext uri="{FF2B5EF4-FFF2-40B4-BE49-F238E27FC236}">
                <a16:creationId xmlns:a16="http://schemas.microsoft.com/office/drawing/2014/main" id="{DD28E81E-520C-B20F-D5C5-18EB4D210BF4}"/>
              </a:ext>
            </a:extLst>
          </p:cNvPr>
          <p:cNvPicPr>
            <a:picLocks noChangeAspect="1"/>
          </p:cNvPicPr>
          <p:nvPr/>
        </p:nvPicPr>
        <p:blipFill>
          <a:blip r:embed="rId3"/>
          <a:stretch>
            <a:fillRect/>
          </a:stretch>
        </p:blipFill>
        <p:spPr>
          <a:xfrm>
            <a:off x="4753399" y="1204166"/>
            <a:ext cx="3561926" cy="2675098"/>
          </a:xfrm>
          <a:prstGeom prst="rect">
            <a:avLst/>
          </a:prstGeom>
        </p:spPr>
      </p:pic>
      <p:pic>
        <p:nvPicPr>
          <p:cNvPr id="15" name="Picture 14">
            <a:extLst>
              <a:ext uri="{FF2B5EF4-FFF2-40B4-BE49-F238E27FC236}">
                <a16:creationId xmlns:a16="http://schemas.microsoft.com/office/drawing/2014/main" id="{FB7B7473-68CD-7604-B9FE-AC8F31B7DD18}"/>
              </a:ext>
            </a:extLst>
          </p:cNvPr>
          <p:cNvPicPr>
            <a:picLocks noChangeAspect="1"/>
          </p:cNvPicPr>
          <p:nvPr/>
        </p:nvPicPr>
        <p:blipFill>
          <a:blip r:embed="rId4"/>
          <a:stretch>
            <a:fillRect/>
          </a:stretch>
        </p:blipFill>
        <p:spPr>
          <a:xfrm>
            <a:off x="8505825" y="1257510"/>
            <a:ext cx="3123776" cy="2690093"/>
          </a:xfrm>
          <a:prstGeom prst="rect">
            <a:avLst/>
          </a:prstGeom>
        </p:spPr>
      </p:pic>
    </p:spTree>
    <p:extLst>
      <p:ext uri="{BB962C8B-B14F-4D97-AF65-F5344CB8AC3E}">
        <p14:creationId xmlns:p14="http://schemas.microsoft.com/office/powerpoint/2010/main" val="345313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barn(inVertical)">
                                      <p:cBhvr>
                                        <p:cTn id="28" dur="500"/>
                                        <p:tgtEl>
                                          <p:spTgt spid="1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animEffect transition="in" filter="barn(inVertical)">
                                      <p:cBhvr>
                                        <p:cTn id="33" dur="500"/>
                                        <p:tgtEl>
                                          <p:spTgt spid="10">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0">
                                            <p:txEl>
                                              <p:pRg st="2" end="2"/>
                                            </p:txEl>
                                          </p:spTgt>
                                        </p:tgtEl>
                                        <p:attrNameLst>
                                          <p:attrName>style.visibility</p:attrName>
                                        </p:attrNameLst>
                                      </p:cBhvr>
                                      <p:to>
                                        <p:strVal val="visible"/>
                                      </p:to>
                                    </p:set>
                                    <p:animEffect transition="in" filter="barn(inVertical)">
                                      <p:cBhvr>
                                        <p:cTn id="3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15820" y="2761555"/>
            <a:ext cx="4986467" cy="3428107"/>
          </a:xfrm>
        </p:spPr>
        <p:txBody>
          <a:bodyPr/>
          <a:lstStyle/>
          <a:p>
            <a:r>
              <a:rPr lang="en-GB" sz="2000" dirty="0">
                <a:latin typeface="Times New Roman" panose="02020603050405020304" pitchFamily="18" charset="0"/>
                <a:cs typeface="Times New Roman" panose="02020603050405020304" pitchFamily="18" charset="0"/>
              </a:rPr>
              <a:t>From description we can see that </a:t>
            </a:r>
            <a:r>
              <a:rPr lang="en-GB" sz="2000" dirty="0" err="1">
                <a:latin typeface="Times New Roman" panose="02020603050405020304" pitchFamily="18" charset="0"/>
                <a:cs typeface="Times New Roman" panose="02020603050405020304" pitchFamily="18" charset="0"/>
              </a:rPr>
              <a:t>Date_of_Journey</a:t>
            </a:r>
            <a:r>
              <a:rPr lang="en-GB" sz="2000" dirty="0">
                <a:latin typeface="Times New Roman" panose="02020603050405020304" pitchFamily="18" charset="0"/>
                <a:cs typeface="Times New Roman" panose="02020603050405020304" pitchFamily="18" charset="0"/>
              </a:rPr>
              <a:t> is a object data type,\</a:t>
            </a:r>
          </a:p>
          <a:p>
            <a:r>
              <a:rPr lang="en-GB" sz="2000" dirty="0">
                <a:latin typeface="Times New Roman" panose="02020603050405020304" pitchFamily="18" charset="0"/>
                <a:cs typeface="Times New Roman" panose="02020603050405020304" pitchFamily="18" charset="0"/>
              </a:rPr>
              <a:t>Therefore, we have to convert this datatype into timestamp so as to use this column properly for prediction</a:t>
            </a:r>
          </a:p>
          <a:p>
            <a:r>
              <a:rPr lang="en-GB" sz="2000" dirty="0">
                <a:latin typeface="Times New Roman" panose="02020603050405020304" pitchFamily="18" charset="0"/>
                <a:cs typeface="Times New Roman" panose="02020603050405020304" pitchFamily="18" charset="0"/>
              </a:rPr>
              <a:t>For this we require pandas **</a:t>
            </a:r>
            <a:r>
              <a:rPr lang="en-GB" sz="2000" dirty="0" err="1">
                <a:latin typeface="Times New Roman" panose="02020603050405020304" pitchFamily="18" charset="0"/>
                <a:cs typeface="Times New Roman" panose="02020603050405020304" pitchFamily="18" charset="0"/>
              </a:rPr>
              <a:t>to_datetime</a:t>
            </a:r>
            <a:r>
              <a:rPr lang="en-GB" sz="2000" dirty="0">
                <a:latin typeface="Times New Roman" panose="02020603050405020304" pitchFamily="18" charset="0"/>
                <a:cs typeface="Times New Roman" panose="02020603050405020304" pitchFamily="18" charset="0"/>
              </a:rPr>
              <a:t>** to convert object data type to datetime type.</a:t>
            </a:r>
            <a:endParaRPr lang="en-US"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Since we have converted </a:t>
            </a:r>
            <a:r>
              <a:rPr lang="en-GB" sz="2000" dirty="0" err="1">
                <a:latin typeface="Times New Roman" panose="02020603050405020304" pitchFamily="18" charset="0"/>
                <a:cs typeface="Times New Roman" panose="02020603050405020304" pitchFamily="18" charset="0"/>
              </a:rPr>
              <a:t>Date_of_Journey</a:t>
            </a:r>
            <a:r>
              <a:rPr lang="en-GB" sz="2000" dirty="0">
                <a:latin typeface="Times New Roman" panose="02020603050405020304" pitchFamily="18" charset="0"/>
                <a:cs typeface="Times New Roman" panose="02020603050405020304" pitchFamily="18" charset="0"/>
              </a:rPr>
              <a:t> column into integers, Now we can drop as it is of no use.</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6051550" y="3084189"/>
            <a:ext cx="5157787" cy="1142578"/>
          </a:xfrm>
        </p:spPr>
        <p:txBody>
          <a:bodyPr>
            <a:normAutofit/>
          </a:bodyPr>
          <a:lstStyle/>
          <a:p>
            <a:r>
              <a:rPr lang="en-GB" b="0" dirty="0">
                <a:latin typeface="Times New Roman" panose="02020603050405020304" pitchFamily="18" charset="0"/>
                <a:cs typeface="Times New Roman" panose="02020603050405020304" pitchFamily="18" charset="0"/>
              </a:rPr>
              <a:t>Similar to </a:t>
            </a:r>
            <a:r>
              <a:rPr lang="en-GB" b="0" dirty="0" err="1">
                <a:latin typeface="Times New Roman" panose="02020603050405020304" pitchFamily="18" charset="0"/>
                <a:cs typeface="Times New Roman" panose="02020603050405020304" pitchFamily="18" charset="0"/>
              </a:rPr>
              <a:t>Date_of_Journey</a:t>
            </a:r>
            <a:r>
              <a:rPr lang="en-GB" b="0" dirty="0">
                <a:latin typeface="Times New Roman" panose="02020603050405020304" pitchFamily="18" charset="0"/>
                <a:cs typeface="Times New Roman" panose="02020603050405020304" pitchFamily="18" charset="0"/>
              </a:rPr>
              <a:t>, we can extract values from </a:t>
            </a:r>
            <a:r>
              <a:rPr lang="en-GB" b="0" dirty="0" err="1">
                <a:latin typeface="Times New Roman" panose="02020603050405020304" pitchFamily="18" charset="0"/>
                <a:cs typeface="Times New Roman" panose="02020603050405020304" pitchFamily="18" charset="0"/>
              </a:rPr>
              <a:t>Dep_Time</a:t>
            </a:r>
            <a:endParaRPr lang="en-US" b="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87732AC-F663-E65B-BA83-1602FB393A64}"/>
              </a:ext>
            </a:extLst>
          </p:cNvPr>
          <p:cNvPicPr>
            <a:picLocks noChangeAspect="1"/>
          </p:cNvPicPr>
          <p:nvPr/>
        </p:nvPicPr>
        <p:blipFill>
          <a:blip r:embed="rId2"/>
          <a:stretch>
            <a:fillRect/>
          </a:stretch>
        </p:blipFill>
        <p:spPr>
          <a:xfrm>
            <a:off x="530159" y="1509773"/>
            <a:ext cx="5157787" cy="1143099"/>
          </a:xfrm>
          <a:prstGeom prst="rect">
            <a:avLst/>
          </a:prstGeom>
        </p:spPr>
      </p:pic>
      <p:pic>
        <p:nvPicPr>
          <p:cNvPr id="13" name="Picture 12">
            <a:extLst>
              <a:ext uri="{FF2B5EF4-FFF2-40B4-BE49-F238E27FC236}">
                <a16:creationId xmlns:a16="http://schemas.microsoft.com/office/drawing/2014/main" id="{3B7C53EC-EF9F-3EA0-557A-C7FEF0B4B9EA}"/>
              </a:ext>
            </a:extLst>
          </p:cNvPr>
          <p:cNvPicPr>
            <a:picLocks noChangeAspect="1"/>
          </p:cNvPicPr>
          <p:nvPr/>
        </p:nvPicPr>
        <p:blipFill>
          <a:blip r:embed="rId3"/>
          <a:stretch>
            <a:fillRect/>
          </a:stretch>
        </p:blipFill>
        <p:spPr>
          <a:xfrm>
            <a:off x="5962261" y="1509773"/>
            <a:ext cx="4878949" cy="1142578"/>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down)">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down)">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down)">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wipe(down)">
                                      <p:cBhvr>
                                        <p:cTn id="32" dur="500"/>
                                        <p:tgtEl>
                                          <p:spTgt spid="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wipe(down)">
                                      <p:cBhvr>
                                        <p:cTn id="3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Continued..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7</a:t>
            </a:fld>
            <a:endParaRPr lang="en-US"/>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half" idx="2"/>
          </p:nvPr>
        </p:nvSpPr>
        <p:spPr>
          <a:xfrm>
            <a:off x="443366" y="1444649"/>
            <a:ext cx="3365063" cy="4579079"/>
          </a:xfrm>
        </p:spPr>
        <p:txBody>
          <a:bodyPr>
            <a:normAutofit/>
          </a:bodyPr>
          <a:lstStyle/>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Journey time is equal to the difference between Departure Time and Arrival</a:t>
            </a:r>
          </a:p>
          <a:p>
            <a:pPr marL="285750" indent="-28575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Adding </a:t>
            </a:r>
            <a:r>
              <a:rPr lang="en-GB" sz="2000" dirty="0" err="1">
                <a:latin typeface="Times New Roman" panose="02020603050405020304" pitchFamily="18" charset="0"/>
                <a:cs typeface="Times New Roman" panose="02020603050405020304" pitchFamily="18" charset="0"/>
              </a:rPr>
              <a:t>journey_time_hours</a:t>
            </a:r>
            <a:r>
              <a:rPr lang="en-GB" sz="2000" dirty="0">
                <a:latin typeface="Times New Roman" panose="02020603050405020304" pitchFamily="18" charset="0"/>
                <a:cs typeface="Times New Roman" panose="02020603050405020304" pitchFamily="18" charset="0"/>
              </a:rPr>
              <a:t> and </a:t>
            </a:r>
            <a:r>
              <a:rPr lang="en-GB" sz="2000" dirty="0" err="1">
                <a:latin typeface="Times New Roman" panose="02020603050405020304" pitchFamily="18" charset="0"/>
                <a:cs typeface="Times New Roman" panose="02020603050405020304" pitchFamily="18" charset="0"/>
              </a:rPr>
              <a:t>journey_time_mins</a:t>
            </a:r>
            <a:r>
              <a:rPr lang="en-GB" sz="2000" dirty="0">
                <a:latin typeface="Times New Roman" panose="02020603050405020304" pitchFamily="18" charset="0"/>
                <a:cs typeface="Times New Roman" panose="02020603050405020304" pitchFamily="18" charset="0"/>
              </a:rPr>
              <a:t> list to </a:t>
            </a:r>
            <a:r>
              <a:rPr lang="en-GB" sz="2000" dirty="0" err="1">
                <a:latin typeface="Times New Roman" panose="02020603050405020304" pitchFamily="18" charset="0"/>
                <a:cs typeface="Times New Roman" panose="02020603050405020304" pitchFamily="18" charset="0"/>
              </a:rPr>
              <a:t>df</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dataframe</a:t>
            </a:r>
            <a:endParaRPr lang="en-GB"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Drop the duration column</a:t>
            </a:r>
            <a:endParaRPr lang="en-US" sz="2000" dirty="0">
              <a:latin typeface="Times New Roman" panose="02020603050405020304" pitchFamily="18" charset="0"/>
              <a:cs typeface="Times New Roman" panose="02020603050405020304" pitchFamily="18" charset="0"/>
            </a:endParaRPr>
          </a:p>
        </p:txBody>
      </p:sp>
      <p:pic>
        <p:nvPicPr>
          <p:cNvPr id="10" name="Picture 9" descr="Text&#10;&#10;Description automatically generated">
            <a:extLst>
              <a:ext uri="{FF2B5EF4-FFF2-40B4-BE49-F238E27FC236}">
                <a16:creationId xmlns:a16="http://schemas.microsoft.com/office/drawing/2014/main" id="{0CD33DB7-E215-D0EF-88CE-DB735BE5DE20}"/>
              </a:ext>
            </a:extLst>
          </p:cNvPr>
          <p:cNvPicPr>
            <a:picLocks noChangeAspect="1"/>
          </p:cNvPicPr>
          <p:nvPr/>
        </p:nvPicPr>
        <p:blipFill>
          <a:blip r:embed="rId2"/>
          <a:stretch>
            <a:fillRect/>
          </a:stretch>
        </p:blipFill>
        <p:spPr>
          <a:xfrm>
            <a:off x="4054324" y="1680133"/>
            <a:ext cx="7694310" cy="3212373"/>
          </a:xfrm>
          <a:prstGeom prst="rect">
            <a:avLst/>
          </a:prstGeom>
          <a:noFill/>
        </p:spPr>
      </p:pic>
    </p:spTree>
    <p:extLst>
      <p:ext uri="{BB962C8B-B14F-4D97-AF65-F5344CB8AC3E}">
        <p14:creationId xmlns:p14="http://schemas.microsoft.com/office/powerpoint/2010/main" val="327748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Handling categorical data</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8</a:t>
            </a:fld>
            <a:endParaRPr lang="en-US"/>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half" idx="2"/>
          </p:nvPr>
        </p:nvSpPr>
        <p:spPr>
          <a:xfrm>
            <a:off x="443366" y="1444649"/>
            <a:ext cx="10510773" cy="4518001"/>
          </a:xfrm>
        </p:spPr>
        <p:txBody>
          <a:bodyPr>
            <a:normAutofit lnSpcReduction="10000"/>
          </a:bodyPr>
          <a:lstStyle/>
          <a:p>
            <a:r>
              <a:rPr lang="en-GB" sz="2000" dirty="0">
                <a:latin typeface="Times New Roman" panose="02020603050405020304" pitchFamily="18" charset="0"/>
                <a:cs typeface="Times New Roman" panose="02020603050405020304" pitchFamily="18" charset="0"/>
              </a:rPr>
              <a:t>There are many ways to handle categorical data. Some of them categorical data are :</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Nominal data** --&gt; data are not in any order --&gt; **</a:t>
            </a:r>
            <a:r>
              <a:rPr lang="en-GB" sz="2000" dirty="0" err="1">
                <a:latin typeface="Times New Roman" panose="02020603050405020304" pitchFamily="18" charset="0"/>
                <a:cs typeface="Times New Roman" panose="02020603050405020304" pitchFamily="18" charset="0"/>
              </a:rPr>
              <a:t>OneHotEncoder</a:t>
            </a:r>
            <a:r>
              <a:rPr lang="en-GB" sz="2000" dirty="0">
                <a:latin typeface="Times New Roman" panose="02020603050405020304" pitchFamily="18" charset="0"/>
                <a:cs typeface="Times New Roman" panose="02020603050405020304" pitchFamily="18" charset="0"/>
              </a:rPr>
              <a:t>** is used in this case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Ordinal data** --&gt; data are in order --&gt; **</a:t>
            </a:r>
            <a:r>
              <a:rPr lang="en-GB" sz="2000" dirty="0" err="1">
                <a:latin typeface="Times New Roman" panose="02020603050405020304" pitchFamily="18" charset="0"/>
                <a:cs typeface="Times New Roman" panose="02020603050405020304" pitchFamily="18" charset="0"/>
              </a:rPr>
              <a:t>LabelEncoder</a:t>
            </a:r>
            <a:r>
              <a:rPr lang="en-GB" sz="2000" dirty="0">
                <a:latin typeface="Times New Roman" panose="02020603050405020304" pitchFamily="18" charset="0"/>
                <a:cs typeface="Times New Roman" panose="02020603050405020304" pitchFamily="18" charset="0"/>
              </a:rPr>
              <a:t>** is also used in this case</a:t>
            </a:r>
          </a:p>
          <a:p>
            <a:endParaRPr lang="en-GB"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One hot encoding is a common way of preprocessing categorical features for machine learning </a:t>
            </a:r>
            <a:r>
              <a:rPr lang="en-US" sz="2000" dirty="0" err="1">
                <a:latin typeface="Times New Roman" panose="02020603050405020304" pitchFamily="18" charset="0"/>
                <a:cs typeface="Times New Roman" panose="02020603050405020304" pitchFamily="18" charset="0"/>
              </a:rPr>
              <a:t>models.This</a:t>
            </a:r>
            <a:r>
              <a:rPr lang="en-US" sz="2000" dirty="0">
                <a:latin typeface="Times New Roman" panose="02020603050405020304" pitchFamily="18" charset="0"/>
                <a:cs typeface="Times New Roman" panose="02020603050405020304" pitchFamily="18" charset="0"/>
              </a:rPr>
              <a:t> type of encoding creates a new binary feature for each possible category and assigns a value of 1 to the feature of each sample that corresponds to its original category.</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One hot encoding makes our training data  more useful  and expressive ,and it can rescaled easily. </a:t>
            </a:r>
            <a:r>
              <a:rPr lang="en-GB" sz="2000" dirty="0">
                <a:latin typeface="Times New Roman" panose="02020603050405020304" pitchFamily="18" charset="0"/>
                <a:cs typeface="Times New Roman" panose="02020603050405020304" pitchFamily="18" charset="0"/>
              </a:rPr>
              <a:t>Here to handle categorical data we use OneHotEncoding because the variables do not have any relation with each other.</a:t>
            </a:r>
          </a:p>
          <a:p>
            <a:pPr marL="342900" indent="-342900">
              <a:buFont typeface="+mj-lt"/>
              <a:buAutoNum type="arabicPeriod"/>
            </a:pPr>
            <a:r>
              <a:rPr lang="en-GB" sz="2000" dirty="0">
                <a:latin typeface="Times New Roman" panose="02020603050405020304" pitchFamily="18" charset="0"/>
                <a:cs typeface="Times New Roman" panose="02020603050405020304" pitchFamily="18" charset="0"/>
              </a:rPr>
              <a:t>Label encoding refers to converting the labels into a numeric form to convert them into the machine-readable form.</a:t>
            </a:r>
          </a:p>
          <a:p>
            <a:pPr marL="342900" indent="-342900">
              <a:buFont typeface="+mj-lt"/>
              <a:buAutoNum type="arabicPeriod"/>
            </a:pPr>
            <a:r>
              <a:rPr lang="en-GB" sz="2000" dirty="0">
                <a:latin typeface="Times New Roman" panose="02020603050405020304" pitchFamily="18" charset="0"/>
                <a:cs typeface="Times New Roman" panose="02020603050405020304" pitchFamily="18" charset="0"/>
              </a:rPr>
              <a:t>Machine learning algorithms can then decide in a better way how those labels must be operated. It is an important pre-processing step for the structured dataset in supervised learning</a:t>
            </a:r>
          </a:p>
          <a:p>
            <a:pPr marL="285750" indent="-285750">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5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Handling categorical variable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9</a:t>
            </a:fld>
            <a:endParaRPr lang="en-US"/>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half" idx="2"/>
          </p:nvPr>
        </p:nvSpPr>
        <p:spPr>
          <a:xfrm>
            <a:off x="443366" y="4272545"/>
            <a:ext cx="10557426" cy="1898416"/>
          </a:xfrm>
        </p:spPr>
        <p:txBody>
          <a:bodyPr>
            <a:normAutofit fontScale="92500" lnSpcReduction="20000"/>
          </a:bodyPr>
          <a:lstStyle/>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Here to handle categorical data we use </a:t>
            </a:r>
            <a:r>
              <a:rPr lang="en-GB" sz="2000" b="1" dirty="0">
                <a:latin typeface="Times New Roman" panose="02020603050405020304" pitchFamily="18" charset="0"/>
                <a:cs typeface="Times New Roman" panose="02020603050405020304" pitchFamily="18" charset="0"/>
              </a:rPr>
              <a:t>OneHotEncoding</a:t>
            </a:r>
            <a:r>
              <a:rPr lang="en-GB" sz="2000" dirty="0">
                <a:latin typeface="Times New Roman" panose="02020603050405020304" pitchFamily="18" charset="0"/>
                <a:cs typeface="Times New Roman" panose="02020603050405020304" pitchFamily="18" charset="0"/>
              </a:rPr>
              <a:t> because the variables do not have any relation with each other</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a:t>
            </a:r>
            <a:r>
              <a:rPr lang="en-GB" sz="2000" dirty="0" err="1">
                <a:latin typeface="Times New Roman" panose="02020603050405020304" pitchFamily="18" charset="0"/>
                <a:cs typeface="Times New Roman" panose="02020603050405020304" pitchFamily="18" charset="0"/>
              </a:rPr>
              <a:t>catplot</a:t>
            </a:r>
            <a:r>
              <a:rPr lang="en-GB" sz="2000" dirty="0">
                <a:latin typeface="Times New Roman" panose="02020603050405020304" pitchFamily="18" charset="0"/>
                <a:cs typeface="Times New Roman" panose="02020603050405020304" pitchFamily="18" charset="0"/>
              </a:rPr>
              <a:t> provides access to several axes-level functions that show the relationship between the numerical and categorical variables. In this case its between categorical variable ‘Airlines’ and numerical variable ‘Price’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From graph we can see that Jet Airways Business have the highest Price.</a:t>
            </a: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Apart from the first Airline almost all are having similar median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06EE39-5A4A-8765-0EB4-5747C6987563}"/>
              </a:ext>
            </a:extLst>
          </p:cNvPr>
          <p:cNvPicPr>
            <a:picLocks noChangeAspect="1"/>
          </p:cNvPicPr>
          <p:nvPr/>
        </p:nvPicPr>
        <p:blipFill>
          <a:blip r:embed="rId2"/>
          <a:stretch>
            <a:fillRect/>
          </a:stretch>
        </p:blipFill>
        <p:spPr>
          <a:xfrm>
            <a:off x="579017" y="1112916"/>
            <a:ext cx="9707983" cy="2977936"/>
          </a:xfrm>
          <a:prstGeom prst="rect">
            <a:avLst/>
          </a:prstGeom>
        </p:spPr>
      </p:pic>
    </p:spTree>
    <p:extLst>
      <p:ext uri="{BB962C8B-B14F-4D97-AF65-F5344CB8AC3E}">
        <p14:creationId xmlns:p14="http://schemas.microsoft.com/office/powerpoint/2010/main" val="138196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arn(inVertic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arn(inVertic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arn(inVertical)">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2609</TotalTime>
  <Words>1310</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Trade Gothic LT Pro</vt:lpstr>
      <vt:lpstr>Trebuchet MS</vt:lpstr>
      <vt:lpstr>Office Theme</vt:lpstr>
      <vt:lpstr>Flight Fare Prediction Using Machine Learning</vt:lpstr>
      <vt:lpstr>Overview</vt:lpstr>
      <vt:lpstr>Takeaways from the project</vt:lpstr>
      <vt:lpstr>Importing the libraries and reading the dataset</vt:lpstr>
      <vt:lpstr>Understanding the data set </vt:lpstr>
      <vt:lpstr>EDA </vt:lpstr>
      <vt:lpstr>Continued.. </vt:lpstr>
      <vt:lpstr>Handling categorical data</vt:lpstr>
      <vt:lpstr>Handling categorical variable</vt:lpstr>
      <vt:lpstr>One hot Encoding</vt:lpstr>
      <vt:lpstr>Remove unnecessary data</vt:lpstr>
      <vt:lpstr>Label Encoding</vt:lpstr>
      <vt:lpstr>Concatenate dataframe </vt:lpstr>
      <vt:lpstr>Feature selection</vt:lpstr>
      <vt:lpstr>Heatmap Visualization using Seaborn</vt:lpstr>
      <vt:lpstr>Extra Tree Regressor</vt:lpstr>
      <vt:lpstr>Continued..</vt:lpstr>
      <vt:lpstr>Fitting model using Random Forest</vt:lpstr>
      <vt:lpstr>Scatter Graph for Visualizing the data</vt:lpstr>
      <vt:lpstr>Calculating the Accuracy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Fare Prediction Using Machine Learning</dc:title>
  <dc:creator>aish ganesan</dc:creator>
  <cp:lastModifiedBy>Ajmeri Dhruv Chetankumar</cp:lastModifiedBy>
  <cp:revision>27</cp:revision>
  <dcterms:created xsi:type="dcterms:W3CDTF">2022-07-21T06:50:24Z</dcterms:created>
  <dcterms:modified xsi:type="dcterms:W3CDTF">2022-09-03T14:40:48Z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