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4"/>
  </p:notes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6" r:id="rId27"/>
    <p:sldId id="288" r:id="rId28"/>
    <p:sldId id="290" r:id="rId29"/>
    <p:sldId id="291" r:id="rId30"/>
    <p:sldId id="292" r:id="rId31"/>
    <p:sldId id="293"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2500AB-15D9-4615-9E7E-783D86C54A81}">
          <p14:sldIdLst>
            <p14:sldId id="256"/>
            <p14:sldId id="257"/>
            <p14:sldId id="259"/>
            <p14:sldId id="262"/>
            <p14:sldId id="263"/>
            <p14:sldId id="264"/>
            <p14:sldId id="265"/>
            <p14:sldId id="266"/>
            <p14:sldId id="267"/>
            <p14:sldId id="268"/>
            <p14:sldId id="269"/>
            <p14:sldId id="270"/>
            <p14:sldId id="272"/>
            <p14:sldId id="273"/>
            <p14:sldId id="274"/>
            <p14:sldId id="275"/>
            <p14:sldId id="276"/>
            <p14:sldId id="277"/>
            <p14:sldId id="278"/>
            <p14:sldId id="279"/>
            <p14:sldId id="280"/>
            <p14:sldId id="281"/>
            <p14:sldId id="282"/>
            <p14:sldId id="283"/>
            <p14:sldId id="285"/>
            <p14:sldId id="286"/>
            <p14:sldId id="288"/>
            <p14:sldId id="290"/>
            <p14:sldId id="291"/>
            <p14:sldId id="292"/>
            <p14:sldId id="293"/>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varScale="1">
        <p:scale>
          <a:sx n="83" d="100"/>
          <a:sy n="83" d="100"/>
        </p:scale>
        <p:origin x="63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3C675-02AE-4806-9512-790A06D447DA}"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65EE1-D4CE-4232-B641-046A59A78B39}" type="slidenum">
              <a:rPr lang="en-US" smtClean="0"/>
              <a:t>‹#›</a:t>
            </a:fld>
            <a:endParaRPr lang="en-US"/>
          </a:p>
        </p:txBody>
      </p:sp>
    </p:spTree>
    <p:extLst>
      <p:ext uri="{BB962C8B-B14F-4D97-AF65-F5344CB8AC3E}">
        <p14:creationId xmlns:p14="http://schemas.microsoft.com/office/powerpoint/2010/main" val="187530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765EE1-D4CE-4232-B641-046A59A78B39}" type="slidenum">
              <a:rPr lang="en-US" smtClean="0"/>
              <a:t>2</a:t>
            </a:fld>
            <a:endParaRPr lang="en-US"/>
          </a:p>
        </p:txBody>
      </p:sp>
    </p:spTree>
    <p:extLst>
      <p:ext uri="{BB962C8B-B14F-4D97-AF65-F5344CB8AC3E}">
        <p14:creationId xmlns:p14="http://schemas.microsoft.com/office/powerpoint/2010/main" val="141840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65EE1-D4CE-4232-B641-046A59A78B39}" type="slidenum">
              <a:rPr lang="en-US" smtClean="0"/>
              <a:t>23</a:t>
            </a:fld>
            <a:endParaRPr lang="en-US"/>
          </a:p>
        </p:txBody>
      </p:sp>
    </p:spTree>
    <p:extLst>
      <p:ext uri="{BB962C8B-B14F-4D97-AF65-F5344CB8AC3E}">
        <p14:creationId xmlns:p14="http://schemas.microsoft.com/office/powerpoint/2010/main" val="169427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C1E61F-4381-437F-8C5B-338E4DF9D3F7}" type="datetimeFigureOut">
              <a:rPr lang="en-US" smtClean="0"/>
              <a:t>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9BCD53-2960-44E9-9AAB-5BB739F6F8A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27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1E61F-4381-437F-8C5B-338E4DF9D3F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CD53-2960-44E9-9AAB-5BB739F6F8A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08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1E61F-4381-437F-8C5B-338E4DF9D3F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CD53-2960-44E9-9AAB-5BB739F6F8A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94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1E61F-4381-437F-8C5B-338E4DF9D3F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CD53-2960-44E9-9AAB-5BB739F6F8A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34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C1E61F-4381-437F-8C5B-338E4DF9D3F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CD53-2960-44E9-9AAB-5BB739F6F8A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254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C1E61F-4381-437F-8C5B-338E4DF9D3F7}"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BCD53-2960-44E9-9AAB-5BB739F6F8A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2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C1E61F-4381-437F-8C5B-338E4DF9D3F7}"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BCD53-2960-44E9-9AAB-5BB739F6F8A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062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C1E61F-4381-437F-8C5B-338E4DF9D3F7}"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BCD53-2960-44E9-9AAB-5BB739F6F8A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04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1E61F-4381-437F-8C5B-338E4DF9D3F7}"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BCD53-2960-44E9-9AAB-5BB739F6F8A7}" type="slidenum">
              <a:rPr lang="en-US" smtClean="0"/>
              <a:t>‹#›</a:t>
            </a:fld>
            <a:endParaRPr lang="en-US"/>
          </a:p>
        </p:txBody>
      </p:sp>
    </p:spTree>
    <p:extLst>
      <p:ext uri="{BB962C8B-B14F-4D97-AF65-F5344CB8AC3E}">
        <p14:creationId xmlns:p14="http://schemas.microsoft.com/office/powerpoint/2010/main" val="301157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C1E61F-4381-437F-8C5B-338E4DF9D3F7}"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BCD53-2960-44E9-9AAB-5BB739F6F8A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670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9C1E61F-4381-437F-8C5B-338E4DF9D3F7}" type="datetimeFigureOut">
              <a:rPr lang="en-US" smtClean="0"/>
              <a:t>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69BCD53-2960-44E9-9AAB-5BB739F6F8A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238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C1E61F-4381-437F-8C5B-338E4DF9D3F7}" type="datetimeFigureOut">
              <a:rPr lang="en-US" smtClean="0"/>
              <a:t>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9BCD53-2960-44E9-9AAB-5BB739F6F8A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389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F4E-A197-4E3C-8BF0-7DCE03F16700}"/>
              </a:ext>
            </a:extLst>
          </p:cNvPr>
          <p:cNvSpPr>
            <a:spLocks noGrp="1"/>
          </p:cNvSpPr>
          <p:nvPr>
            <p:ph type="ctrTitle" idx="4294967295"/>
          </p:nvPr>
        </p:nvSpPr>
        <p:spPr>
          <a:xfrm>
            <a:off x="1787525" y="811213"/>
            <a:ext cx="8616950" cy="2617787"/>
          </a:xfrm>
        </p:spPr>
        <p:txBody>
          <a:bodyPr>
            <a:normAutofit/>
          </a:bodyPr>
          <a:lstStyle/>
          <a:p>
            <a:r>
              <a:rPr lang="en-US" sz="4900" b="0" i="0" dirty="0">
                <a:solidFill>
                  <a:srgbClr val="212121"/>
                </a:solidFill>
                <a:effectLst/>
                <a:latin typeface="Roboto" panose="02000000000000000000" pitchFamily="2" charset="0"/>
              </a:rPr>
              <a:t>Lead Scoring Case Study</a:t>
            </a:r>
            <a:br>
              <a:rPr lang="en-US" b="0" i="0" dirty="0">
                <a:solidFill>
                  <a:srgbClr val="212121"/>
                </a:solidFill>
                <a:effectLst/>
                <a:latin typeface="Roboto" panose="02000000000000000000" pitchFamily="2" charset="0"/>
              </a:rPr>
            </a:br>
            <a:endParaRPr lang="en-US" dirty="0"/>
          </a:p>
        </p:txBody>
      </p:sp>
      <p:sp>
        <p:nvSpPr>
          <p:cNvPr id="3" name="Subtitle 2">
            <a:extLst>
              <a:ext uri="{FF2B5EF4-FFF2-40B4-BE49-F238E27FC236}">
                <a16:creationId xmlns:a16="http://schemas.microsoft.com/office/drawing/2014/main" id="{A65EC5C3-D93F-4DF2-8F9C-7D7717A13AB1}"/>
              </a:ext>
            </a:extLst>
          </p:cNvPr>
          <p:cNvSpPr>
            <a:spLocks noGrp="1"/>
          </p:cNvSpPr>
          <p:nvPr>
            <p:ph type="subTitle" idx="4294967295"/>
          </p:nvPr>
        </p:nvSpPr>
        <p:spPr>
          <a:xfrm>
            <a:off x="7996518" y="3704012"/>
            <a:ext cx="3299432" cy="1594129"/>
          </a:xfrm>
        </p:spPr>
        <p:txBody>
          <a:bodyPr>
            <a:normAutofit fontScale="47500" lnSpcReduction="20000"/>
          </a:bodyPr>
          <a:lstStyle/>
          <a:p>
            <a:pPr algn="just"/>
            <a:r>
              <a:rPr lang="en-US" sz="5500" b="0" i="0" dirty="0">
                <a:effectLst/>
                <a:latin typeface="Lato" panose="020F0502020204030203" pitchFamily="34" charset="0"/>
              </a:rPr>
              <a:t>Anand Prakash</a:t>
            </a:r>
          </a:p>
          <a:p>
            <a:pPr algn="just"/>
            <a:r>
              <a:rPr lang="en-US" sz="5500" b="0" i="0" dirty="0">
                <a:effectLst/>
                <a:latin typeface="Lato" panose="020F0502020204030203" pitchFamily="34" charset="0"/>
              </a:rPr>
              <a:t>Dhruv </a:t>
            </a:r>
            <a:r>
              <a:rPr lang="en-US" sz="5500" b="0" i="0" dirty="0" err="1">
                <a:effectLst/>
                <a:latin typeface="Lato" panose="020F0502020204030203" pitchFamily="34" charset="0"/>
              </a:rPr>
              <a:t>Ajmeri</a:t>
            </a:r>
            <a:endParaRPr lang="en-US" sz="5500" b="0" i="0" dirty="0">
              <a:effectLst/>
              <a:latin typeface="Lato" panose="020F0502020204030203" pitchFamily="34" charset="0"/>
            </a:endParaRPr>
          </a:p>
          <a:p>
            <a:pPr algn="just"/>
            <a:r>
              <a:rPr lang="en-US" sz="5500" b="0" i="0" dirty="0">
                <a:effectLst/>
                <a:latin typeface="Lato" panose="020F0502020204030203" pitchFamily="34" charset="0"/>
              </a:rPr>
              <a:t>Rahul Gupta</a:t>
            </a:r>
            <a:endParaRPr lang="en-US" sz="5500" dirty="0">
              <a:latin typeface="Lato" panose="020F0502020204030203" pitchFamily="34" charset="0"/>
            </a:endParaRPr>
          </a:p>
          <a:p>
            <a:pPr algn="just"/>
            <a:endParaRPr lang="en-US" dirty="0"/>
          </a:p>
        </p:txBody>
      </p:sp>
      <p:cxnSp>
        <p:nvCxnSpPr>
          <p:cNvPr id="5" name="Straight Connector 4">
            <a:extLst>
              <a:ext uri="{FF2B5EF4-FFF2-40B4-BE49-F238E27FC236}">
                <a16:creationId xmlns:a16="http://schemas.microsoft.com/office/drawing/2014/main" id="{B38BAFA2-B692-4A5B-9DF1-8B3CA7F25156}"/>
              </a:ext>
            </a:extLst>
          </p:cNvPr>
          <p:cNvCxnSpPr>
            <a:cxnSpLocks/>
          </p:cNvCxnSpPr>
          <p:nvPr/>
        </p:nvCxnSpPr>
        <p:spPr>
          <a:xfrm>
            <a:off x="1608231" y="1869095"/>
            <a:ext cx="8616950" cy="0"/>
          </a:xfrm>
          <a:prstGeom prst="line">
            <a:avLst/>
          </a:prstGeom>
          <a:ln w="38100">
            <a:headEnd type="diamond" w="med" len="med"/>
            <a:tailEnd type="diamond"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19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B4A45-3A3B-4905-AC6D-441FF30DE504}"/>
              </a:ext>
            </a:extLst>
          </p:cNvPr>
          <p:cNvPicPr>
            <a:picLocks noChangeAspect="1"/>
          </p:cNvPicPr>
          <p:nvPr/>
        </p:nvPicPr>
        <p:blipFill>
          <a:blip r:embed="rId2"/>
          <a:stretch>
            <a:fillRect/>
          </a:stretch>
        </p:blipFill>
        <p:spPr>
          <a:xfrm>
            <a:off x="6505304" y="448220"/>
            <a:ext cx="4737598" cy="5455862"/>
          </a:xfrm>
          <a:prstGeom prst="rect">
            <a:avLst/>
          </a:prstGeom>
        </p:spPr>
      </p:pic>
      <p:sp>
        <p:nvSpPr>
          <p:cNvPr id="4" name="TextBox 3">
            <a:extLst>
              <a:ext uri="{FF2B5EF4-FFF2-40B4-BE49-F238E27FC236}">
                <a16:creationId xmlns:a16="http://schemas.microsoft.com/office/drawing/2014/main" id="{59709A84-D428-4B1B-A836-779A41113EF0}"/>
              </a:ext>
            </a:extLst>
          </p:cNvPr>
          <p:cNvSpPr txBox="1"/>
          <p:nvPr/>
        </p:nvSpPr>
        <p:spPr>
          <a:xfrm>
            <a:off x="254726" y="682509"/>
            <a:ext cx="6100354" cy="3139321"/>
          </a:xfrm>
          <a:prstGeom prst="rect">
            <a:avLst/>
          </a:prstGeom>
          <a:noFill/>
        </p:spPr>
        <p:txBody>
          <a:bodyPr wrap="square">
            <a:spAutoFit/>
          </a:bodyPr>
          <a:lstStyle/>
          <a:p>
            <a:pPr algn="just"/>
            <a:r>
              <a:rPr lang="en-US" b="1" i="0" dirty="0">
                <a:solidFill>
                  <a:srgbClr val="212121"/>
                </a:solidFill>
                <a:effectLst/>
                <a:latin typeface="Arial" panose="020B0604020202020204" pitchFamily="34" charset="0"/>
                <a:cs typeface="Arial" panose="020B0604020202020204" pitchFamily="34" charset="0"/>
              </a:rPr>
              <a:t>Analysis:</a:t>
            </a:r>
            <a:endParaRPr lang="en-US" b="0" i="0" dirty="0">
              <a:solidFill>
                <a:srgbClr val="212121"/>
              </a:solidFill>
              <a:effectLst/>
              <a:latin typeface="Arial" panose="020B0604020202020204" pitchFamily="34" charset="0"/>
              <a:cs typeface="Arial" panose="020B0604020202020204" pitchFamily="34" charset="0"/>
            </a:endParaRPr>
          </a:p>
          <a:p>
            <a:pPr algn="just"/>
            <a:r>
              <a:rPr lang="en-US" b="0" i="0" dirty="0">
                <a:solidFill>
                  <a:srgbClr val="212121"/>
                </a:solidFill>
                <a:effectLst/>
                <a:latin typeface="Roboto" panose="02000000000000000000" pitchFamily="2" charset="0"/>
              </a:rPr>
              <a:t>The most common last activity is "Email Opened"</a:t>
            </a:r>
          </a:p>
          <a:p>
            <a:pPr algn="just"/>
            <a:r>
              <a:rPr lang="en-US" b="0" i="0" dirty="0">
                <a:solidFill>
                  <a:srgbClr val="212121"/>
                </a:solidFill>
                <a:effectLst/>
                <a:latin typeface="Roboto" panose="02000000000000000000" pitchFamily="2" charset="0"/>
              </a:rPr>
              <a:t>The conversion rate is highest for SMS sent as the last activity.</a:t>
            </a:r>
          </a:p>
          <a:p>
            <a:pPr algn="just"/>
            <a:endParaRPr lang="en-US" b="1" i="0" dirty="0">
              <a:solidFill>
                <a:srgbClr val="212121"/>
              </a:solidFill>
              <a:effectLst/>
              <a:latin typeface="Arial" panose="020B0604020202020204" pitchFamily="34" charset="0"/>
              <a:cs typeface="Arial" panose="020B0604020202020204" pitchFamily="34" charset="0"/>
            </a:endParaRPr>
          </a:p>
          <a:p>
            <a:pPr algn="just"/>
            <a:endParaRPr lang="en-US" b="1" dirty="0">
              <a:solidFill>
                <a:srgbClr val="212121"/>
              </a:solidFill>
              <a:latin typeface="Arial" panose="020B0604020202020204" pitchFamily="34" charset="0"/>
              <a:cs typeface="Arial" panose="020B0604020202020204" pitchFamily="34" charset="0"/>
            </a:endParaRPr>
          </a:p>
          <a:p>
            <a:pPr algn="just"/>
            <a:r>
              <a:rPr lang="en-US" b="1" i="0" dirty="0">
                <a:solidFill>
                  <a:srgbClr val="212121"/>
                </a:solidFill>
                <a:effectLst/>
                <a:latin typeface="Arial" panose="020B0604020202020204" pitchFamily="34" charset="0"/>
                <a:cs typeface="Arial" panose="020B0604020202020204" pitchFamily="34" charset="0"/>
              </a:rPr>
              <a:t>Inference:</a:t>
            </a:r>
            <a:r>
              <a:rPr lang="en-US" b="0" i="0" dirty="0">
                <a:solidFill>
                  <a:srgbClr val="212121"/>
                </a:solidFill>
                <a:effectLst/>
                <a:latin typeface="Arial" panose="020B0604020202020204" pitchFamily="34" charset="0"/>
                <a:cs typeface="Arial" panose="020B0604020202020204" pitchFamily="34" charset="0"/>
              </a:rPr>
              <a:t> </a:t>
            </a:r>
          </a:p>
          <a:p>
            <a:pPr algn="just"/>
            <a:r>
              <a:rPr lang="en-US" i="0" dirty="0">
                <a:effectLst/>
                <a:latin typeface="Roboto" panose="02000000000000000000" pitchFamily="2" charset="0"/>
              </a:rPr>
              <a:t>By calling those leads who had their last activity as an email opened, we should concentrate on boosting their conversion rate. We should also work to raise the number of leads who had their last activity as an SMS sent.</a:t>
            </a:r>
          </a:p>
        </p:txBody>
      </p:sp>
    </p:spTree>
    <p:extLst>
      <p:ext uri="{BB962C8B-B14F-4D97-AF65-F5344CB8AC3E}">
        <p14:creationId xmlns:p14="http://schemas.microsoft.com/office/powerpoint/2010/main" val="111315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462DD0-DE6C-431D-9219-9AC47589B553}"/>
              </a:ext>
            </a:extLst>
          </p:cNvPr>
          <p:cNvPicPr>
            <a:picLocks noChangeAspect="1"/>
          </p:cNvPicPr>
          <p:nvPr/>
        </p:nvPicPr>
        <p:blipFill>
          <a:blip r:embed="rId2"/>
          <a:stretch>
            <a:fillRect/>
          </a:stretch>
        </p:blipFill>
        <p:spPr>
          <a:xfrm>
            <a:off x="6446452" y="575309"/>
            <a:ext cx="5101249" cy="4597581"/>
          </a:xfrm>
          <a:prstGeom prst="rect">
            <a:avLst/>
          </a:prstGeom>
        </p:spPr>
      </p:pic>
      <p:sp>
        <p:nvSpPr>
          <p:cNvPr id="4" name="TextBox 3">
            <a:extLst>
              <a:ext uri="{FF2B5EF4-FFF2-40B4-BE49-F238E27FC236}">
                <a16:creationId xmlns:a16="http://schemas.microsoft.com/office/drawing/2014/main" id="{EDBEB594-00D2-4411-8E3E-659091DF30B2}"/>
              </a:ext>
            </a:extLst>
          </p:cNvPr>
          <p:cNvSpPr txBox="1"/>
          <p:nvPr/>
        </p:nvSpPr>
        <p:spPr>
          <a:xfrm>
            <a:off x="254726" y="371576"/>
            <a:ext cx="6100354" cy="5355312"/>
          </a:xfrm>
          <a:prstGeom prst="rect">
            <a:avLst/>
          </a:prstGeom>
          <a:noFill/>
        </p:spPr>
        <p:txBody>
          <a:bodyPr wrap="square">
            <a:spAutoFit/>
          </a:bodyPr>
          <a:lstStyle/>
          <a:p>
            <a:pPr algn="just"/>
            <a:r>
              <a:rPr lang="en-US" b="1" i="0" dirty="0">
                <a:solidFill>
                  <a:srgbClr val="212121"/>
                </a:solidFill>
                <a:effectLst/>
                <a:latin typeface="Arial" panose="020B0604020202020204" pitchFamily="34" charset="0"/>
                <a:cs typeface="Arial" panose="020B0604020202020204" pitchFamily="34" charset="0"/>
              </a:rPr>
              <a:t>Analysis:</a:t>
            </a:r>
            <a:endParaRPr lang="en-US" b="0" i="0" dirty="0">
              <a:solidFill>
                <a:srgbClr val="212121"/>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No specific conclusions regarding specialization can be drawn from the plot shown above.</a:t>
            </a: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Working professionals have a high conversion rate, as seen in the above plot.</a:t>
            </a: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More leads come from the unemployed category than any other.</a:t>
            </a:r>
          </a:p>
          <a:p>
            <a:pPr algn="just"/>
            <a:endParaRPr lang="en-US" b="1" i="0" dirty="0">
              <a:solidFill>
                <a:srgbClr val="212121"/>
              </a:solidFill>
              <a:effectLst/>
              <a:latin typeface="Arial" panose="020B0604020202020204" pitchFamily="34" charset="0"/>
              <a:cs typeface="Arial" panose="020B0604020202020204" pitchFamily="34" charset="0"/>
            </a:endParaRPr>
          </a:p>
          <a:p>
            <a:pPr algn="just"/>
            <a:r>
              <a:rPr lang="en-US" b="1" i="0" dirty="0">
                <a:solidFill>
                  <a:srgbClr val="212121"/>
                </a:solidFill>
                <a:effectLst/>
                <a:latin typeface="Arial" panose="020B0604020202020204" pitchFamily="34" charset="0"/>
                <a:cs typeface="Arial" panose="020B0604020202020204" pitchFamily="34" charset="0"/>
              </a:rPr>
              <a:t>Inference:</a:t>
            </a:r>
            <a:r>
              <a:rPr lang="en-US" b="0" i="0" dirty="0">
                <a:solidFill>
                  <a:srgbClr val="212121"/>
                </a:solidFill>
                <a:effectLst/>
                <a:latin typeface="Arial" panose="020B0604020202020204" pitchFamily="34" charset="0"/>
                <a:cs typeface="Arial" panose="020B0604020202020204" pitchFamily="34" charset="0"/>
              </a:rPr>
              <a:t> </a:t>
            </a:r>
          </a:p>
          <a:p>
            <a:pPr algn="just"/>
            <a:r>
              <a:rPr lang="en-US" b="0" i="0" dirty="0">
                <a:solidFill>
                  <a:srgbClr val="212121"/>
                </a:solidFill>
                <a:effectLst/>
                <a:latin typeface="Arial" panose="020B0604020202020204" pitchFamily="34" charset="0"/>
                <a:cs typeface="Arial" panose="020B0604020202020204" pitchFamily="34" charset="0"/>
              </a:rPr>
              <a:t>To improve the overall conversion rate, we should aim to increase the number of Working Professional leads by using social sites like LinkedIn to reach out to them, and also work on improving the conversion rate of Unemployed leads</a:t>
            </a:r>
          </a:p>
          <a:p>
            <a:pPr algn="just"/>
            <a:r>
              <a:rPr lang="en-US" b="0" i="0" dirty="0">
                <a:solidFill>
                  <a:srgbClr val="212121"/>
                </a:solidFill>
                <a:effectLst/>
                <a:latin typeface="Arial" panose="020B0604020202020204" pitchFamily="34" charset="0"/>
                <a:cs typeface="Arial" panose="020B0604020202020204" pitchFamily="34" charset="0"/>
              </a:rPr>
              <a:t>The Country, What matters most to you in choosing a course, and City columns have many values that correspond to one value, such as India for Country and Mumbai for City, so there are no specific insights that can be drawn from these columns</a:t>
            </a:r>
          </a:p>
        </p:txBody>
      </p:sp>
    </p:spTree>
    <p:extLst>
      <p:ext uri="{BB962C8B-B14F-4D97-AF65-F5344CB8AC3E}">
        <p14:creationId xmlns:p14="http://schemas.microsoft.com/office/powerpoint/2010/main" val="88493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2F8457-CFCC-47C2-BE55-569E794740B6}"/>
              </a:ext>
            </a:extLst>
          </p:cNvPr>
          <p:cNvPicPr>
            <a:picLocks noChangeAspect="1"/>
          </p:cNvPicPr>
          <p:nvPr/>
        </p:nvPicPr>
        <p:blipFill>
          <a:blip r:embed="rId2"/>
          <a:stretch>
            <a:fillRect/>
          </a:stretch>
        </p:blipFill>
        <p:spPr>
          <a:xfrm>
            <a:off x="5823520" y="311914"/>
            <a:ext cx="5872091" cy="4998992"/>
          </a:xfrm>
          <a:prstGeom prst="rect">
            <a:avLst/>
          </a:prstGeom>
        </p:spPr>
      </p:pic>
      <p:sp>
        <p:nvSpPr>
          <p:cNvPr id="4" name="TextBox 3">
            <a:extLst>
              <a:ext uri="{FF2B5EF4-FFF2-40B4-BE49-F238E27FC236}">
                <a16:creationId xmlns:a16="http://schemas.microsoft.com/office/drawing/2014/main" id="{8506364D-8DCF-4E63-A8CC-885206CFF2A3}"/>
              </a:ext>
            </a:extLst>
          </p:cNvPr>
          <p:cNvSpPr txBox="1"/>
          <p:nvPr/>
        </p:nvSpPr>
        <p:spPr>
          <a:xfrm>
            <a:off x="400595" y="1828529"/>
            <a:ext cx="4632959" cy="1323439"/>
          </a:xfrm>
          <a:prstGeom prst="rect">
            <a:avLst/>
          </a:prstGeom>
          <a:noFill/>
        </p:spPr>
        <p:txBody>
          <a:bodyPr wrap="square">
            <a:spAutoFit/>
          </a:bodyPr>
          <a:lstStyle/>
          <a:p>
            <a:pPr algn="just"/>
            <a:r>
              <a:rPr lang="en-US" sz="1600" b="1" i="0" dirty="0">
                <a:solidFill>
                  <a:srgbClr val="212121"/>
                </a:solidFill>
                <a:effectLst/>
                <a:latin typeface="Arial" panose="020B0604020202020204" pitchFamily="34" charset="0"/>
                <a:cs typeface="Arial" panose="020B0604020202020204" pitchFamily="34" charset="0"/>
              </a:rPr>
              <a:t>ANALYSIS:</a:t>
            </a:r>
          </a:p>
          <a:p>
            <a:pPr algn="just"/>
            <a:endParaRPr lang="en-US" sz="1600" b="0" i="0" dirty="0">
              <a:solidFill>
                <a:srgbClr val="212121"/>
              </a:solidFill>
              <a:effectLst/>
              <a:latin typeface="Arial" panose="020B0604020202020204" pitchFamily="34" charset="0"/>
              <a:cs typeface="Arial" panose="020B0604020202020204" pitchFamily="34" charset="0"/>
            </a:endParaRPr>
          </a:p>
          <a:p>
            <a:pPr algn="just"/>
            <a:r>
              <a:rPr lang="en-US" sz="1600" b="0" i="0" dirty="0">
                <a:solidFill>
                  <a:srgbClr val="212121"/>
                </a:solidFill>
                <a:effectLst/>
                <a:latin typeface="Arial" panose="020B0604020202020204" pitchFamily="34" charset="0"/>
                <a:cs typeface="Arial" panose="020B0604020202020204" pitchFamily="34" charset="0"/>
              </a:rPr>
              <a:t>High conversion rates for "</a:t>
            </a:r>
            <a:r>
              <a:rPr lang="en-US" sz="1600" b="0" i="0" dirty="0">
                <a:solidFill>
                  <a:schemeClr val="accent1">
                    <a:lumMod val="75000"/>
                  </a:schemeClr>
                </a:solidFill>
                <a:effectLst/>
                <a:latin typeface="Arial" panose="020B0604020202020204" pitchFamily="34" charset="0"/>
                <a:cs typeface="Arial" panose="020B0604020202020204" pitchFamily="34" charset="0"/>
              </a:rPr>
              <a:t>Will revert after reading the email</a:t>
            </a:r>
            <a:r>
              <a:rPr lang="en-US" sz="1600" b="0" i="0" dirty="0">
                <a:solidFill>
                  <a:srgbClr val="212121"/>
                </a:solidFill>
                <a:effectLst/>
                <a:latin typeface="Arial" panose="020B0604020202020204" pitchFamily="34" charset="0"/>
                <a:cs typeface="Arial" panose="020B0604020202020204" pitchFamily="34" charset="0"/>
              </a:rPr>
              <a:t>" and "</a:t>
            </a:r>
            <a:r>
              <a:rPr lang="en-US" sz="1600" b="0" i="0" dirty="0">
                <a:solidFill>
                  <a:schemeClr val="accent1">
                    <a:lumMod val="75000"/>
                  </a:schemeClr>
                </a:solidFill>
                <a:effectLst/>
                <a:latin typeface="Arial" panose="020B0604020202020204" pitchFamily="34" charset="0"/>
                <a:cs typeface="Arial" panose="020B0604020202020204" pitchFamily="34" charset="0"/>
              </a:rPr>
              <a:t>Closed by </a:t>
            </a:r>
            <a:r>
              <a:rPr lang="en-US" sz="1600" b="0" i="0" dirty="0" err="1">
                <a:solidFill>
                  <a:schemeClr val="accent1">
                    <a:lumMod val="75000"/>
                  </a:schemeClr>
                </a:solidFill>
                <a:effectLst/>
                <a:latin typeface="Arial" panose="020B0604020202020204" pitchFamily="34" charset="0"/>
                <a:cs typeface="Arial" panose="020B0604020202020204" pitchFamily="34" charset="0"/>
              </a:rPr>
              <a:t>Horizzon</a:t>
            </a:r>
            <a:r>
              <a:rPr lang="en-US" sz="1600" b="0" i="0" dirty="0">
                <a:solidFill>
                  <a:srgbClr val="212121"/>
                </a:solidFill>
                <a:effectLst/>
                <a:latin typeface="Arial" panose="020B0604020202020204" pitchFamily="34" charset="0"/>
                <a:cs typeface="Arial" panose="020B0604020202020204" pitchFamily="34" charset="0"/>
              </a:rPr>
              <a:t>"</a:t>
            </a:r>
          </a:p>
          <a:p>
            <a:pPr algn="just"/>
            <a:endParaRPr lang="en-US" sz="1600" b="1" i="0" dirty="0">
              <a:solidFill>
                <a:srgbClr val="21212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86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FAAB-C72C-48AC-A6E0-D3CB66E475A7}"/>
              </a:ext>
            </a:extLst>
          </p:cNvPr>
          <p:cNvSpPr>
            <a:spLocks noGrp="1"/>
          </p:cNvSpPr>
          <p:nvPr>
            <p:ph type="title"/>
          </p:nvPr>
        </p:nvSpPr>
        <p:spPr>
          <a:xfrm>
            <a:off x="4936383" y="1010195"/>
            <a:ext cx="2380193" cy="1049235"/>
          </a:xfrm>
        </p:spPr>
        <p:txBody>
          <a:bodyPr/>
          <a:lstStyle/>
          <a:p>
            <a:r>
              <a:rPr lang="en-US" sz="3200" b="1" i="0" dirty="0">
                <a:solidFill>
                  <a:srgbClr val="212121"/>
                </a:solidFill>
                <a:effectLst/>
                <a:latin typeface="Arial" panose="020B0604020202020204" pitchFamily="34" charset="0"/>
                <a:cs typeface="Arial" panose="020B0604020202020204" pitchFamily="34" charset="0"/>
              </a:rPr>
              <a:t>SUMMARY:</a:t>
            </a:r>
            <a:endParaRPr lang="en-US" dirty="0"/>
          </a:p>
        </p:txBody>
      </p:sp>
      <p:sp>
        <p:nvSpPr>
          <p:cNvPr id="3" name="Content Placeholder 2">
            <a:extLst>
              <a:ext uri="{FF2B5EF4-FFF2-40B4-BE49-F238E27FC236}">
                <a16:creationId xmlns:a16="http://schemas.microsoft.com/office/drawing/2014/main" id="{AD52F81C-7E26-4948-81E9-88E04E537CCA}"/>
              </a:ext>
            </a:extLst>
          </p:cNvPr>
          <p:cNvSpPr>
            <a:spLocks noGrp="1"/>
          </p:cNvSpPr>
          <p:nvPr>
            <p:ph idx="1"/>
          </p:nvPr>
        </p:nvSpPr>
        <p:spPr>
          <a:xfrm>
            <a:off x="997131" y="2059430"/>
            <a:ext cx="10197738" cy="4033240"/>
          </a:xfrm>
        </p:spPr>
        <p:txBody>
          <a:bodyPr>
            <a:normAutofit fontScale="55000" lnSpcReduction="20000"/>
          </a:bodyPr>
          <a:lstStyle/>
          <a:p>
            <a:pPr algn="just">
              <a:buFont typeface="Arial" panose="020B0604020202020204" pitchFamily="34" charset="0"/>
              <a:buChar char="•"/>
            </a:pPr>
            <a:r>
              <a:rPr lang="en-US" sz="2500" b="0" i="0" dirty="0">
                <a:solidFill>
                  <a:srgbClr val="212121"/>
                </a:solidFill>
                <a:effectLst/>
                <a:latin typeface="Arial" panose="020B0604020202020204" pitchFamily="34" charset="0"/>
                <a:cs typeface="Arial" panose="020B0604020202020204" pitchFamily="34" charset="0"/>
              </a:rPr>
              <a:t>In order to enhance the general lead conversion rate, we should concentrate on improving the conversion rate for leads from the '</a:t>
            </a:r>
            <a:r>
              <a:rPr lang="en-US" sz="2500" b="0" i="0" dirty="0">
                <a:solidFill>
                  <a:schemeClr val="accent1">
                    <a:lumMod val="75000"/>
                  </a:schemeClr>
                </a:solidFill>
                <a:effectLst/>
                <a:latin typeface="Arial" panose="020B0604020202020204" pitchFamily="34" charset="0"/>
                <a:cs typeface="Arial" panose="020B0604020202020204" pitchFamily="34" charset="0"/>
              </a:rPr>
              <a:t>API</a:t>
            </a:r>
            <a:r>
              <a:rPr lang="en-US" sz="2500" b="0" i="0" dirty="0">
                <a:solidFill>
                  <a:srgbClr val="212121"/>
                </a:solidFill>
                <a:effectLst/>
                <a:latin typeface="Arial" panose="020B0604020202020204" pitchFamily="34" charset="0"/>
                <a:cs typeface="Arial" panose="020B0604020202020204" pitchFamily="34" charset="0"/>
              </a:rPr>
              <a:t>' and </a:t>
            </a:r>
            <a:r>
              <a:rPr lang="en-US" sz="2500" b="0" i="0" dirty="0">
                <a:solidFill>
                  <a:schemeClr val="accent1">
                    <a:lumMod val="75000"/>
                  </a:schemeClr>
                </a:solidFill>
                <a:effectLst/>
                <a:latin typeface="Arial" panose="020B0604020202020204" pitchFamily="34" charset="0"/>
                <a:cs typeface="Arial" panose="020B0604020202020204" pitchFamily="34" charset="0"/>
              </a:rPr>
              <a:t>'Landing Page Submission</a:t>
            </a:r>
            <a:r>
              <a:rPr lang="en-US" sz="2500" b="0" i="0" dirty="0">
                <a:solidFill>
                  <a:srgbClr val="212121"/>
                </a:solidFill>
                <a:effectLst/>
                <a:latin typeface="Arial" panose="020B0604020202020204" pitchFamily="34" charset="0"/>
                <a:cs typeface="Arial" panose="020B0604020202020204" pitchFamily="34" charset="0"/>
              </a:rPr>
              <a:t>' sources, as well as increasing the number of leads generated from the </a:t>
            </a:r>
            <a:r>
              <a:rPr lang="en-US" sz="2500" b="0" i="0" dirty="0">
                <a:solidFill>
                  <a:schemeClr val="accent1">
                    <a:lumMod val="75000"/>
                  </a:schemeClr>
                </a:solidFill>
                <a:effectLst/>
                <a:latin typeface="Arial" panose="020B0604020202020204" pitchFamily="34" charset="0"/>
                <a:cs typeface="Arial" panose="020B0604020202020204" pitchFamily="34" charset="0"/>
              </a:rPr>
              <a:t>'Lead Add Form</a:t>
            </a:r>
            <a:r>
              <a:rPr lang="en-US" sz="2500" b="0" i="0" dirty="0">
                <a:solidFill>
                  <a:srgbClr val="212121"/>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2500" b="0" i="0" dirty="0">
                <a:solidFill>
                  <a:srgbClr val="212121"/>
                </a:solidFill>
                <a:effectLst/>
                <a:latin typeface="Arial" panose="020B0604020202020204" pitchFamily="34" charset="0"/>
                <a:cs typeface="Arial" panose="020B0604020202020204" pitchFamily="34" charset="0"/>
              </a:rPr>
              <a:t>We need to concentrate on boosting the conversion rates of "</a:t>
            </a:r>
            <a:r>
              <a:rPr lang="en-US" sz="2500" b="0" i="0" dirty="0">
                <a:solidFill>
                  <a:schemeClr val="accent1">
                    <a:lumMod val="75000"/>
                  </a:schemeClr>
                </a:solidFill>
                <a:effectLst/>
                <a:latin typeface="Arial" panose="020B0604020202020204" pitchFamily="34" charset="0"/>
                <a:cs typeface="Arial" panose="020B0604020202020204" pitchFamily="34" charset="0"/>
              </a:rPr>
              <a:t>Google</a:t>
            </a:r>
            <a:r>
              <a:rPr lang="en-US" sz="2500" b="0" i="0" dirty="0">
                <a:solidFill>
                  <a:srgbClr val="212121"/>
                </a:solidFill>
                <a:effectLst/>
                <a:latin typeface="Arial" panose="020B0604020202020204" pitchFamily="34" charset="0"/>
                <a:cs typeface="Arial" panose="020B0604020202020204" pitchFamily="34" charset="0"/>
              </a:rPr>
              <a:t>," "</a:t>
            </a:r>
            <a:r>
              <a:rPr lang="en-US" sz="2500" b="0" i="0" dirty="0">
                <a:solidFill>
                  <a:schemeClr val="accent1">
                    <a:lumMod val="75000"/>
                  </a:schemeClr>
                </a:solidFill>
                <a:effectLst/>
                <a:latin typeface="Arial" panose="020B0604020202020204" pitchFamily="34" charset="0"/>
                <a:cs typeface="Arial" panose="020B0604020202020204" pitchFamily="34" charset="0"/>
              </a:rPr>
              <a:t>Olark Chat</a:t>
            </a:r>
            <a:r>
              <a:rPr lang="en-US" sz="2500" b="0" i="0" dirty="0">
                <a:solidFill>
                  <a:srgbClr val="212121"/>
                </a:solidFill>
                <a:effectLst/>
                <a:latin typeface="Arial" panose="020B0604020202020204" pitchFamily="34" charset="0"/>
                <a:cs typeface="Arial" panose="020B0604020202020204" pitchFamily="34" charset="0"/>
              </a:rPr>
              <a:t>," "</a:t>
            </a:r>
            <a:r>
              <a:rPr lang="en-US" sz="2500" b="0" i="0" dirty="0">
                <a:solidFill>
                  <a:schemeClr val="accent1">
                    <a:lumMod val="75000"/>
                  </a:schemeClr>
                </a:solidFill>
                <a:effectLst/>
                <a:latin typeface="Arial" panose="020B0604020202020204" pitchFamily="34" charset="0"/>
                <a:cs typeface="Arial" panose="020B0604020202020204" pitchFamily="34" charset="0"/>
              </a:rPr>
              <a:t>Organic Search</a:t>
            </a:r>
            <a:r>
              <a:rPr lang="en-US" sz="2500" b="0" i="0" dirty="0">
                <a:solidFill>
                  <a:srgbClr val="212121"/>
                </a:solidFill>
                <a:effectLst/>
                <a:latin typeface="Arial" panose="020B0604020202020204" pitchFamily="34" charset="0"/>
                <a:cs typeface="Arial" panose="020B0604020202020204" pitchFamily="34" charset="0"/>
              </a:rPr>
              <a:t>," and "</a:t>
            </a:r>
            <a:r>
              <a:rPr lang="en-US" sz="2500" b="0" i="0" dirty="0">
                <a:solidFill>
                  <a:schemeClr val="accent1">
                    <a:lumMod val="75000"/>
                  </a:schemeClr>
                </a:solidFill>
                <a:effectLst/>
                <a:latin typeface="Arial" panose="020B0604020202020204" pitchFamily="34" charset="0"/>
                <a:cs typeface="Arial" panose="020B0604020202020204" pitchFamily="34" charset="0"/>
              </a:rPr>
              <a:t>Direct Traffic</a:t>
            </a:r>
            <a:r>
              <a:rPr lang="en-US" sz="2500" b="0" i="0" dirty="0">
                <a:solidFill>
                  <a:srgbClr val="212121"/>
                </a:solidFill>
                <a:effectLst/>
                <a:latin typeface="Arial" panose="020B0604020202020204" pitchFamily="34" charset="0"/>
                <a:cs typeface="Arial" panose="020B0604020202020204" pitchFamily="34" charset="0"/>
              </a:rPr>
              <a:t>," as well as increasing the number of leads from "</a:t>
            </a:r>
            <a:r>
              <a:rPr lang="en-US" sz="2500" b="0" i="0" dirty="0">
                <a:solidFill>
                  <a:schemeClr val="accent1">
                    <a:lumMod val="75000"/>
                  </a:schemeClr>
                </a:solidFill>
                <a:effectLst/>
                <a:latin typeface="Arial" panose="020B0604020202020204" pitchFamily="34" charset="0"/>
                <a:cs typeface="Arial" panose="020B0604020202020204" pitchFamily="34" charset="0"/>
              </a:rPr>
              <a:t>Reference</a:t>
            </a:r>
            <a:r>
              <a:rPr lang="en-US" sz="2500" b="0" i="0" dirty="0">
                <a:solidFill>
                  <a:srgbClr val="212121"/>
                </a:solidFill>
                <a:effectLst/>
                <a:latin typeface="Arial" panose="020B0604020202020204" pitchFamily="34" charset="0"/>
                <a:cs typeface="Arial" panose="020B0604020202020204" pitchFamily="34" charset="0"/>
              </a:rPr>
              <a:t>" and "</a:t>
            </a:r>
            <a:r>
              <a:rPr lang="en-US" sz="2500" b="0" i="0" dirty="0" err="1">
                <a:solidFill>
                  <a:schemeClr val="accent1">
                    <a:lumMod val="75000"/>
                  </a:schemeClr>
                </a:solidFill>
                <a:effectLst/>
                <a:latin typeface="Arial" panose="020B0604020202020204" pitchFamily="34" charset="0"/>
                <a:cs typeface="Arial" panose="020B0604020202020204" pitchFamily="34" charset="0"/>
              </a:rPr>
              <a:t>Welingak</a:t>
            </a:r>
            <a:r>
              <a:rPr lang="en-US" sz="2500" b="0" i="0" dirty="0">
                <a:solidFill>
                  <a:schemeClr val="accent1">
                    <a:lumMod val="75000"/>
                  </a:schemeClr>
                </a:solidFill>
                <a:effectLst/>
                <a:latin typeface="Arial" panose="020B0604020202020204" pitchFamily="34" charset="0"/>
                <a:cs typeface="Arial" panose="020B0604020202020204" pitchFamily="34" charset="0"/>
              </a:rPr>
              <a:t> Website</a:t>
            </a:r>
            <a:r>
              <a:rPr lang="en-US" sz="2500" b="0" i="0" dirty="0">
                <a:solidFill>
                  <a:srgbClr val="212121"/>
                </a:solidFill>
                <a:effectLst/>
                <a:latin typeface="Arial" panose="020B0604020202020204" pitchFamily="34" charset="0"/>
                <a:cs typeface="Arial" panose="020B0604020202020204" pitchFamily="34" charset="0"/>
              </a:rPr>
              <a:t>" in order to increase the overall lead conversion rate.</a:t>
            </a:r>
          </a:p>
          <a:p>
            <a:pPr algn="just">
              <a:buFont typeface="Arial" panose="020B0604020202020204" pitchFamily="34" charset="0"/>
              <a:buChar char="•"/>
            </a:pPr>
            <a:r>
              <a:rPr lang="en-US" sz="2500" b="0" i="0" dirty="0">
                <a:solidFill>
                  <a:srgbClr val="212121"/>
                </a:solidFill>
                <a:effectLst/>
                <a:latin typeface="Arial" panose="020B0604020202020204" pitchFamily="34" charset="0"/>
                <a:cs typeface="Arial" panose="020B0604020202020204" pitchFamily="34" charset="0"/>
              </a:rPr>
              <a:t>Websites can be improved to attract more users and lengthen their visits</a:t>
            </a:r>
          </a:p>
          <a:p>
            <a:pPr algn="just">
              <a:buFont typeface="Arial" panose="020B0604020202020204" pitchFamily="34" charset="0"/>
              <a:buChar char="•"/>
            </a:pPr>
            <a:r>
              <a:rPr lang="en-US" sz="2500" b="0" i="0" dirty="0">
                <a:solidFill>
                  <a:srgbClr val="212121"/>
                </a:solidFill>
                <a:effectLst/>
                <a:latin typeface="Arial" panose="020B0604020202020204" pitchFamily="34" charset="0"/>
                <a:cs typeface="Arial" panose="020B0604020202020204" pitchFamily="34" charset="0"/>
              </a:rPr>
              <a:t>We should focus on increasing the conversion rate of those having last activity as Email Opened by making a call to those leads and also try to increase the count of the ones having last activity as SMS sent</a:t>
            </a:r>
          </a:p>
          <a:p>
            <a:pPr algn="just">
              <a:buFont typeface="Arial" panose="020B0604020202020204" pitchFamily="34" charset="0"/>
              <a:buChar char="•"/>
            </a:pPr>
            <a:r>
              <a:rPr lang="en-US" sz="2500" b="0" i="0" dirty="0">
                <a:solidFill>
                  <a:srgbClr val="212121"/>
                </a:solidFill>
                <a:effectLst/>
                <a:latin typeface="Arial" panose="020B0604020202020204" pitchFamily="34" charset="0"/>
                <a:cs typeface="Arial" panose="020B0604020202020204" pitchFamily="34" charset="0"/>
              </a:rPr>
              <a:t>By connecting with them on various social networks, like LinkedIn and others, we can raise the number of working professional leads. We should also focus on improving the conversion rate of unemployed leads in order to increase overall conversion rates.</a:t>
            </a:r>
          </a:p>
          <a:p>
            <a:pPr algn="just">
              <a:buFont typeface="Arial" panose="020B0604020202020204" pitchFamily="34" charset="0"/>
              <a:buChar char="•"/>
            </a:pPr>
            <a:r>
              <a:rPr lang="en-US" sz="2500" b="0" i="0" dirty="0">
                <a:solidFill>
                  <a:srgbClr val="212121"/>
                </a:solidFill>
                <a:effectLst/>
                <a:latin typeface="Arial" panose="020B0604020202020204" pitchFamily="34" charset="0"/>
                <a:cs typeface="Arial" panose="020B0604020202020204" pitchFamily="34" charset="0"/>
              </a:rPr>
              <a:t>We've noted that several columns only included data with a single value. These columns can be excluded from further analysis because they don't support any inferences.</a:t>
            </a:r>
          </a:p>
          <a:p>
            <a:endParaRPr lang="en-US" dirty="0"/>
          </a:p>
        </p:txBody>
      </p:sp>
    </p:spTree>
    <p:extLst>
      <p:ext uri="{BB962C8B-B14F-4D97-AF65-F5344CB8AC3E}">
        <p14:creationId xmlns:p14="http://schemas.microsoft.com/office/powerpoint/2010/main" val="335177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A797-11A2-48B8-A475-1318204BFB0E}"/>
              </a:ext>
            </a:extLst>
          </p:cNvPr>
          <p:cNvSpPr>
            <a:spLocks noGrp="1"/>
          </p:cNvSpPr>
          <p:nvPr>
            <p:ph type="title"/>
          </p:nvPr>
        </p:nvSpPr>
        <p:spPr>
          <a:xfrm>
            <a:off x="2902934" y="1205004"/>
            <a:ext cx="5985540" cy="1049235"/>
          </a:xfrm>
        </p:spPr>
        <p:txBody>
          <a:bodyPr/>
          <a:lstStyle/>
          <a:p>
            <a:r>
              <a:rPr lang="en-US" sz="3200" dirty="0">
                <a:latin typeface="Arial" panose="020B0604020202020204" pitchFamily="34" charset="0"/>
                <a:cs typeface="Arial" panose="020B0604020202020204" pitchFamily="34" charset="0"/>
              </a:rPr>
              <a:t>Dummy variable creation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1475A35-8915-4943-BE15-A1B6CB59A6DB}"/>
              </a:ext>
            </a:extLst>
          </p:cNvPr>
          <p:cNvSpPr>
            <a:spLocks noGrp="1"/>
          </p:cNvSpPr>
          <p:nvPr>
            <p:ph idx="1"/>
          </p:nvPr>
        </p:nvSpPr>
        <p:spPr>
          <a:xfrm>
            <a:off x="957944" y="1994263"/>
            <a:ext cx="9875520" cy="3910412"/>
          </a:xfrm>
        </p:spPr>
        <p:txBody>
          <a:bodyPr>
            <a:normAutofit fontScale="70000" lnSpcReduction="20000"/>
          </a:bodyPr>
          <a:lstStyle/>
          <a:p>
            <a:pPr marL="0" indent="0">
              <a:buNone/>
            </a:pPr>
            <a:r>
              <a:rPr lang="en-US" sz="2300" dirty="0">
                <a:latin typeface="Arial" panose="020B0604020202020204" pitchFamily="34" charset="0"/>
                <a:cs typeface="Arial" panose="020B0604020202020204" pitchFamily="34" charset="0"/>
              </a:rPr>
              <a:t>So now we have to create the dummy variables for the following, and we can drop the features after, as they are not required for the model building.</a:t>
            </a:r>
          </a:p>
          <a:p>
            <a:r>
              <a:rPr lang="en-US" dirty="0">
                <a:latin typeface="Arial" panose="020B0604020202020204" pitchFamily="34" charset="0"/>
                <a:cs typeface="Arial" panose="020B0604020202020204" pitchFamily="34" charset="0"/>
              </a:rPr>
              <a:t>Lead Origin</a:t>
            </a:r>
          </a:p>
          <a:p>
            <a:r>
              <a:rPr lang="en-US" dirty="0">
                <a:latin typeface="Arial" panose="020B0604020202020204" pitchFamily="34" charset="0"/>
                <a:cs typeface="Arial" panose="020B0604020202020204" pitchFamily="34" charset="0"/>
              </a:rPr>
              <a:t>Lead Source</a:t>
            </a:r>
          </a:p>
          <a:p>
            <a:r>
              <a:rPr lang="en-US" dirty="0">
                <a:latin typeface="Arial" panose="020B0604020202020204" pitchFamily="34" charset="0"/>
                <a:cs typeface="Arial" panose="020B0604020202020204" pitchFamily="34" charset="0"/>
              </a:rPr>
              <a:t>Last Activity</a:t>
            </a:r>
          </a:p>
          <a:p>
            <a:r>
              <a:rPr lang="en-US" dirty="0">
                <a:latin typeface="Arial" panose="020B0604020202020204" pitchFamily="34" charset="0"/>
                <a:cs typeface="Arial" panose="020B0604020202020204" pitchFamily="34" charset="0"/>
              </a:rPr>
              <a:t>Specialization</a:t>
            </a:r>
          </a:p>
          <a:p>
            <a:r>
              <a:rPr lang="en-US" dirty="0">
                <a:latin typeface="Arial" panose="020B0604020202020204" pitchFamily="34" charset="0"/>
                <a:cs typeface="Arial" panose="020B0604020202020204" pitchFamily="34" charset="0"/>
              </a:rPr>
              <a:t>What is your current occupation</a:t>
            </a:r>
          </a:p>
          <a:p>
            <a:r>
              <a:rPr lang="en-US" dirty="0">
                <a:latin typeface="Arial" panose="020B0604020202020204" pitchFamily="34" charset="0"/>
                <a:cs typeface="Arial" panose="020B0604020202020204" pitchFamily="34" charset="0"/>
              </a:rPr>
              <a:t>Tags</a:t>
            </a:r>
          </a:p>
          <a:p>
            <a:r>
              <a:rPr lang="en-US" dirty="0">
                <a:latin typeface="Arial" panose="020B0604020202020204" pitchFamily="34" charset="0"/>
                <a:cs typeface="Arial" panose="020B0604020202020204" pitchFamily="34" charset="0"/>
              </a:rPr>
              <a:t>Lead Quality</a:t>
            </a:r>
          </a:p>
          <a:p>
            <a:r>
              <a:rPr lang="en-US" dirty="0">
                <a:latin typeface="Arial" panose="020B0604020202020204" pitchFamily="34" charset="0"/>
                <a:cs typeface="Arial" panose="020B0604020202020204" pitchFamily="34" charset="0"/>
              </a:rPr>
              <a:t>City</a:t>
            </a:r>
          </a:p>
          <a:p>
            <a:r>
              <a:rPr lang="en-US" dirty="0">
                <a:latin typeface="Arial" panose="020B0604020202020204" pitchFamily="34" charset="0"/>
                <a:cs typeface="Arial" panose="020B0604020202020204" pitchFamily="34" charset="0"/>
              </a:rPr>
              <a:t>Last Notable Activity</a:t>
            </a:r>
          </a:p>
        </p:txBody>
      </p:sp>
    </p:spTree>
    <p:extLst>
      <p:ext uri="{BB962C8B-B14F-4D97-AF65-F5344CB8AC3E}">
        <p14:creationId xmlns:p14="http://schemas.microsoft.com/office/powerpoint/2010/main" val="388663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3D9B-0F87-456D-B64E-4C2AA9FAE298}"/>
              </a:ext>
            </a:extLst>
          </p:cNvPr>
          <p:cNvSpPr>
            <a:spLocks noGrp="1"/>
          </p:cNvSpPr>
          <p:nvPr>
            <p:ph type="title"/>
          </p:nvPr>
        </p:nvSpPr>
        <p:spPr>
          <a:xfrm>
            <a:off x="1137814" y="977435"/>
            <a:ext cx="9603275" cy="1049235"/>
          </a:xfrm>
        </p:spPr>
        <p:txBody>
          <a:bodyPr/>
          <a:lstStyle/>
          <a:p>
            <a:pPr algn="ctr"/>
            <a:r>
              <a:rPr lang="en-US" b="0" i="0" dirty="0">
                <a:solidFill>
                  <a:srgbClr val="151515"/>
                </a:solidFill>
                <a:effectLst/>
                <a:latin typeface="Arial" panose="020B0604020202020204" pitchFamily="34" charset="0"/>
                <a:cs typeface="Arial" panose="020B0604020202020204" pitchFamily="34" charset="0"/>
              </a:rPr>
              <a:t>Test-Train Split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1AF812-EDBB-452A-ADDB-F05D9C3E6E38}"/>
              </a:ext>
            </a:extLst>
          </p:cNvPr>
          <p:cNvSpPr>
            <a:spLocks noGrp="1"/>
          </p:cNvSpPr>
          <p:nvPr>
            <p:ph idx="1"/>
          </p:nvPr>
        </p:nvSpPr>
        <p:spPr>
          <a:xfrm>
            <a:off x="899369" y="1853754"/>
            <a:ext cx="9920907" cy="4264131"/>
          </a:xfrm>
        </p:spPr>
        <p:txBody>
          <a:bodyPr>
            <a:normAutofit/>
          </a:bodyPr>
          <a:lstStyle/>
          <a:p>
            <a:pPr marL="0" indent="0">
              <a:buNone/>
            </a:pPr>
            <a:r>
              <a:rPr lang="en-US" dirty="0">
                <a:latin typeface="Arial" panose="020B0604020202020204" pitchFamily="34" charset="0"/>
                <a:cs typeface="Arial" panose="020B0604020202020204" pitchFamily="34" charset="0"/>
              </a:rPr>
              <a:t>The next step is to split the dataset into training an testing sets.</a:t>
            </a:r>
          </a:p>
          <a:p>
            <a:endParaRPr lang="en-US"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Performing train test split operation - 70% training data and 30% test data.</a:t>
            </a:r>
          </a:p>
          <a:p>
            <a:r>
              <a:rPr lang="en-US" sz="1600" dirty="0">
                <a:solidFill>
                  <a:schemeClr val="accent1">
                    <a:lumMod val="75000"/>
                  </a:schemeClr>
                </a:solidFill>
                <a:latin typeface="Arial" panose="020B0604020202020204" pitchFamily="34" charset="0"/>
                <a:cs typeface="Arial" panose="020B0604020202020204" pitchFamily="34" charset="0"/>
              </a:rPr>
              <a:t>X_train, X_test, y_train, y_test = train_test_split(X, y, train_size=0.7, test_size=0.3, random_state=100)</a:t>
            </a:r>
          </a:p>
        </p:txBody>
      </p:sp>
      <p:pic>
        <p:nvPicPr>
          <p:cNvPr id="5" name="Picture 4">
            <a:extLst>
              <a:ext uri="{FF2B5EF4-FFF2-40B4-BE49-F238E27FC236}">
                <a16:creationId xmlns:a16="http://schemas.microsoft.com/office/drawing/2014/main" id="{8746EF21-4918-419C-9171-E41EF43BCF04}"/>
              </a:ext>
            </a:extLst>
          </p:cNvPr>
          <p:cNvPicPr>
            <a:picLocks noChangeAspect="1"/>
          </p:cNvPicPr>
          <p:nvPr/>
        </p:nvPicPr>
        <p:blipFill>
          <a:blip r:embed="rId2"/>
          <a:stretch>
            <a:fillRect/>
          </a:stretch>
        </p:blipFill>
        <p:spPr>
          <a:xfrm>
            <a:off x="3135546" y="2590557"/>
            <a:ext cx="4801270" cy="1971950"/>
          </a:xfrm>
          <a:prstGeom prst="rect">
            <a:avLst/>
          </a:prstGeom>
        </p:spPr>
      </p:pic>
    </p:spTree>
    <p:extLst>
      <p:ext uri="{BB962C8B-B14F-4D97-AF65-F5344CB8AC3E}">
        <p14:creationId xmlns:p14="http://schemas.microsoft.com/office/powerpoint/2010/main" val="401471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CA7C-9604-44D2-8EAE-A97835049763}"/>
              </a:ext>
            </a:extLst>
          </p:cNvPr>
          <p:cNvSpPr>
            <a:spLocks noGrp="1"/>
          </p:cNvSpPr>
          <p:nvPr>
            <p:ph type="title"/>
          </p:nvPr>
        </p:nvSpPr>
        <p:spPr>
          <a:xfrm>
            <a:off x="1369409" y="1102124"/>
            <a:ext cx="9603275" cy="1049235"/>
          </a:xfrm>
        </p:spPr>
        <p:txBody>
          <a:bodyPr>
            <a:normAutofit/>
          </a:bodyPr>
          <a:lstStyle/>
          <a:p>
            <a:pPr algn="ctr"/>
            <a:r>
              <a:rPr lang="en-US" b="0" i="0" dirty="0">
                <a:solidFill>
                  <a:srgbClr val="212121"/>
                </a:solidFill>
                <a:effectLst/>
                <a:latin typeface="Arial" panose="020B0604020202020204" pitchFamily="34" charset="0"/>
                <a:cs typeface="Arial" panose="020B0604020202020204" pitchFamily="34" charset="0"/>
              </a:rPr>
              <a:t>Feature Scaling</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4DD8165A-7535-4483-8139-2498901F5C39}"/>
              </a:ext>
            </a:extLst>
          </p:cNvPr>
          <p:cNvSpPr>
            <a:spLocks noGrp="1"/>
          </p:cNvSpPr>
          <p:nvPr>
            <p:ph idx="1"/>
          </p:nvPr>
        </p:nvSpPr>
        <p:spPr>
          <a:xfrm>
            <a:off x="567082" y="1853754"/>
            <a:ext cx="11207931" cy="3393705"/>
          </a:xfrm>
        </p:spPr>
        <p:txBody>
          <a:bodyPr/>
          <a:lstStyle/>
          <a:p>
            <a:pPr marL="0" indent="0">
              <a:buNone/>
            </a:pPr>
            <a:r>
              <a:rPr lang="en-US" dirty="0">
                <a:latin typeface="Arial" panose="020B0604020202020204" pitchFamily="34" charset="0"/>
                <a:cs typeface="Arial" panose="020B0604020202020204" pitchFamily="34" charset="0"/>
              </a:rPr>
              <a:t>Using Standard Scaler to perform scaling due to some numeric variable have different scales</a:t>
            </a:r>
          </a:p>
        </p:txBody>
      </p:sp>
      <p:pic>
        <p:nvPicPr>
          <p:cNvPr id="5" name="Picture 4">
            <a:extLst>
              <a:ext uri="{FF2B5EF4-FFF2-40B4-BE49-F238E27FC236}">
                <a16:creationId xmlns:a16="http://schemas.microsoft.com/office/drawing/2014/main" id="{CF03E89B-C3D0-4616-9E05-F226D44DBAA6}"/>
              </a:ext>
            </a:extLst>
          </p:cNvPr>
          <p:cNvPicPr>
            <a:picLocks noChangeAspect="1"/>
          </p:cNvPicPr>
          <p:nvPr/>
        </p:nvPicPr>
        <p:blipFill>
          <a:blip r:embed="rId2"/>
          <a:stretch>
            <a:fillRect/>
          </a:stretch>
        </p:blipFill>
        <p:spPr>
          <a:xfrm>
            <a:off x="0" y="2448964"/>
            <a:ext cx="12192000" cy="3771455"/>
          </a:xfrm>
          <a:prstGeom prst="rect">
            <a:avLst/>
          </a:prstGeom>
        </p:spPr>
      </p:pic>
    </p:spTree>
    <p:extLst>
      <p:ext uri="{BB962C8B-B14F-4D97-AF65-F5344CB8AC3E}">
        <p14:creationId xmlns:p14="http://schemas.microsoft.com/office/powerpoint/2010/main" val="315969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1FC3-40B3-4AB8-BA8F-310F5E3B437E}"/>
              </a:ext>
            </a:extLst>
          </p:cNvPr>
          <p:cNvSpPr>
            <a:spLocks noGrp="1"/>
          </p:cNvSpPr>
          <p:nvPr>
            <p:ph type="title"/>
          </p:nvPr>
        </p:nvSpPr>
        <p:spPr>
          <a:xfrm>
            <a:off x="796602" y="857446"/>
            <a:ext cx="10437453" cy="718722"/>
          </a:xfrm>
        </p:spPr>
        <p:txBody>
          <a:bodyPr>
            <a:normAutofit fontScale="90000"/>
          </a:bodyPr>
          <a:lstStyle/>
          <a:p>
            <a:pPr algn="just"/>
            <a:r>
              <a:rPr lang="en-US" sz="2000" b="0" i="0" dirty="0">
                <a:solidFill>
                  <a:srgbClr val="212121"/>
                </a:solidFill>
                <a:effectLst/>
                <a:latin typeface="Arial" panose="020B0604020202020204" pitchFamily="34" charset="0"/>
                <a:cs typeface="Arial" panose="020B0604020202020204" pitchFamily="34" charset="0"/>
              </a:rPr>
              <a:t>Let's now look at the correlations. Since the number of variables are pretty high, it's better that we look at the table instead of plotting a heatmap</a:t>
            </a:r>
            <a:endParaRPr lang="en-US" sz="2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7ED0E58E-74F9-47D9-B13A-73A46A70BC30}"/>
              </a:ext>
            </a:extLst>
          </p:cNvPr>
          <p:cNvPicPr>
            <a:picLocks noGrp="1" noChangeAspect="1"/>
          </p:cNvPicPr>
          <p:nvPr>
            <p:ph idx="1"/>
          </p:nvPr>
        </p:nvPicPr>
        <p:blipFill>
          <a:blip r:embed="rId2"/>
          <a:stretch>
            <a:fillRect/>
          </a:stretch>
        </p:blipFill>
        <p:spPr>
          <a:xfrm>
            <a:off x="3055061" y="2016125"/>
            <a:ext cx="6396203" cy="3449638"/>
          </a:xfrm>
        </p:spPr>
      </p:pic>
    </p:spTree>
    <p:extLst>
      <p:ext uri="{BB962C8B-B14F-4D97-AF65-F5344CB8AC3E}">
        <p14:creationId xmlns:p14="http://schemas.microsoft.com/office/powerpoint/2010/main" val="55165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3656-6CF7-4D8D-AF31-E128EA7C5BBA}"/>
              </a:ext>
            </a:extLst>
          </p:cNvPr>
          <p:cNvSpPr>
            <a:spLocks noGrp="1"/>
          </p:cNvSpPr>
          <p:nvPr>
            <p:ph type="title"/>
          </p:nvPr>
        </p:nvSpPr>
        <p:spPr>
          <a:xfrm>
            <a:off x="1426362" y="953324"/>
            <a:ext cx="3755239" cy="1049235"/>
          </a:xfrm>
        </p:spPr>
        <p:txBody>
          <a:bodyPr/>
          <a:lstStyle/>
          <a:p>
            <a:r>
              <a:rPr lang="en-US" dirty="0">
                <a:latin typeface="Arial" panose="020B0604020202020204" pitchFamily="34" charset="0"/>
                <a:cs typeface="Arial" panose="020B0604020202020204" pitchFamily="34" charset="0"/>
              </a:rPr>
              <a:t>Model Building</a:t>
            </a:r>
          </a:p>
        </p:txBody>
      </p:sp>
      <p:sp>
        <p:nvSpPr>
          <p:cNvPr id="3" name="Content Placeholder 2">
            <a:extLst>
              <a:ext uri="{FF2B5EF4-FFF2-40B4-BE49-F238E27FC236}">
                <a16:creationId xmlns:a16="http://schemas.microsoft.com/office/drawing/2014/main" id="{CF11DC8F-B5B7-4247-A1A2-100D470B9D52}"/>
              </a:ext>
            </a:extLst>
          </p:cNvPr>
          <p:cNvSpPr>
            <a:spLocks noGrp="1"/>
          </p:cNvSpPr>
          <p:nvPr>
            <p:ph idx="1"/>
          </p:nvPr>
        </p:nvSpPr>
        <p:spPr>
          <a:xfrm>
            <a:off x="1130270" y="2171769"/>
            <a:ext cx="4739307" cy="3294576"/>
          </a:xfrm>
        </p:spPr>
        <p:txBody>
          <a:bodyPr>
            <a:normAutofit/>
          </a:bodyPr>
          <a:lstStyle/>
          <a:p>
            <a:pPr algn="just"/>
            <a:r>
              <a:rPr lang="en-US" sz="1800" b="0" i="0" dirty="0">
                <a:solidFill>
                  <a:srgbClr val="212121"/>
                </a:solidFill>
                <a:effectLst/>
                <a:latin typeface="Arial" panose="020B0604020202020204" pitchFamily="34" charset="0"/>
                <a:cs typeface="Arial" panose="020B0604020202020204" pitchFamily="34" charset="0"/>
              </a:rPr>
              <a:t>Let's now move to model building. As you can see that there are a lot of variables present in the dataset which we cannot deal with. So the best way to approach this is to select a small set of features from this pool of variables using RFE.</a:t>
            </a:r>
          </a:p>
          <a:p>
            <a:pPr algn="just"/>
            <a:r>
              <a:rPr lang="en-US" sz="1800" dirty="0">
                <a:solidFill>
                  <a:srgbClr val="212121"/>
                </a:solidFill>
                <a:latin typeface="Arial" panose="020B0604020202020204" pitchFamily="34" charset="0"/>
                <a:cs typeface="Arial" panose="020B0604020202020204" pitchFamily="34" charset="0"/>
              </a:rPr>
              <a:t>On the right are some of features which have been selected by RFE</a:t>
            </a:r>
          </a:p>
        </p:txBody>
      </p:sp>
      <p:pic>
        <p:nvPicPr>
          <p:cNvPr id="7" name="Picture 6">
            <a:extLst>
              <a:ext uri="{FF2B5EF4-FFF2-40B4-BE49-F238E27FC236}">
                <a16:creationId xmlns:a16="http://schemas.microsoft.com/office/drawing/2014/main" id="{D869CAE9-8084-4935-8FDA-D37AFCC31972}"/>
              </a:ext>
            </a:extLst>
          </p:cNvPr>
          <p:cNvPicPr>
            <a:picLocks noChangeAspect="1"/>
          </p:cNvPicPr>
          <p:nvPr/>
        </p:nvPicPr>
        <p:blipFill>
          <a:blip r:embed="rId2"/>
          <a:stretch>
            <a:fillRect/>
          </a:stretch>
        </p:blipFill>
        <p:spPr>
          <a:xfrm>
            <a:off x="6582957" y="769296"/>
            <a:ext cx="5182323" cy="5319408"/>
          </a:xfrm>
          <a:prstGeom prst="rect">
            <a:avLst/>
          </a:prstGeom>
        </p:spPr>
      </p:pic>
    </p:spTree>
    <p:extLst>
      <p:ext uri="{BB962C8B-B14F-4D97-AF65-F5344CB8AC3E}">
        <p14:creationId xmlns:p14="http://schemas.microsoft.com/office/powerpoint/2010/main" val="344072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3C57-4480-4A60-84BC-B62866385A14}"/>
              </a:ext>
            </a:extLst>
          </p:cNvPr>
          <p:cNvSpPr>
            <a:spLocks noGrp="1"/>
          </p:cNvSpPr>
          <p:nvPr>
            <p:ph type="title" idx="4294967295"/>
          </p:nvPr>
        </p:nvSpPr>
        <p:spPr>
          <a:xfrm>
            <a:off x="627017" y="874712"/>
            <a:ext cx="4530725" cy="1049337"/>
          </a:xfrm>
        </p:spPr>
        <p:txBody>
          <a:bodyPr>
            <a:normAutofit/>
          </a:bodyPr>
          <a:lstStyle/>
          <a:p>
            <a:r>
              <a:rPr lang="en-US" sz="2800" dirty="0">
                <a:latin typeface="Arial" panose="020B0604020202020204" pitchFamily="34" charset="0"/>
                <a:cs typeface="Arial" panose="020B0604020202020204" pitchFamily="34" charset="0"/>
              </a:rPr>
              <a:t>Assessing the model with Stats Models</a:t>
            </a:r>
          </a:p>
        </p:txBody>
      </p:sp>
      <p:sp>
        <p:nvSpPr>
          <p:cNvPr id="3" name="Content Placeholder 2">
            <a:extLst>
              <a:ext uri="{FF2B5EF4-FFF2-40B4-BE49-F238E27FC236}">
                <a16:creationId xmlns:a16="http://schemas.microsoft.com/office/drawing/2014/main" id="{04EF4E96-5E03-466A-946C-7EA179E2A380}"/>
              </a:ext>
            </a:extLst>
          </p:cNvPr>
          <p:cNvSpPr>
            <a:spLocks noGrp="1"/>
          </p:cNvSpPr>
          <p:nvPr>
            <p:ph idx="4294967295"/>
          </p:nvPr>
        </p:nvSpPr>
        <p:spPr>
          <a:xfrm>
            <a:off x="0" y="2960688"/>
            <a:ext cx="5095875" cy="3022600"/>
          </a:xfrm>
        </p:spPr>
        <p:txBody>
          <a:bodyPr>
            <a:normAutofit/>
          </a:bodyPr>
          <a:lstStyle/>
          <a:p>
            <a:pPr algn="just"/>
            <a:r>
              <a:rPr lang="en-US" sz="1800" b="0" i="0" dirty="0">
                <a:solidFill>
                  <a:srgbClr val="212121"/>
                </a:solidFill>
                <a:effectLst/>
                <a:latin typeface="Arial" panose="020B0604020202020204" pitchFamily="34" charset="0"/>
                <a:cs typeface="Arial" panose="020B0604020202020204" pitchFamily="34" charset="0"/>
              </a:rPr>
              <a:t>We can see some variable having p-value grater than </a:t>
            </a:r>
            <a:r>
              <a:rPr lang="en-US" sz="1800" b="0" i="0" dirty="0">
                <a:solidFill>
                  <a:srgbClr val="212121"/>
                </a:solidFill>
                <a:effectLst/>
                <a:highlight>
                  <a:srgbClr val="C0C0C0"/>
                </a:highlight>
                <a:latin typeface="Arial" panose="020B0604020202020204" pitchFamily="34" charset="0"/>
                <a:cs typeface="Arial" panose="020B0604020202020204" pitchFamily="34" charset="0"/>
              </a:rPr>
              <a:t>0.05</a:t>
            </a:r>
            <a:r>
              <a:rPr lang="en-US" sz="1800" b="0" i="0" dirty="0">
                <a:solidFill>
                  <a:srgbClr val="212121"/>
                </a:solidFill>
                <a:effectLst/>
                <a:latin typeface="Arial" panose="020B0604020202020204" pitchFamily="34" charset="0"/>
                <a:cs typeface="Arial" panose="020B0604020202020204" pitchFamily="34" charset="0"/>
              </a:rPr>
              <a:t>, [</a:t>
            </a:r>
            <a:r>
              <a:rPr lang="en-US" sz="1800" b="0" i="0" dirty="0">
                <a:solidFill>
                  <a:schemeClr val="accent1">
                    <a:lumMod val="75000"/>
                  </a:schemeClr>
                </a:solidFill>
                <a:effectLst/>
                <a:latin typeface="Arial" panose="020B0604020202020204" pitchFamily="34" charset="0"/>
                <a:cs typeface="Arial" panose="020B0604020202020204" pitchFamily="34" charset="0"/>
              </a:rPr>
              <a:t>Tags_invalid number and </a:t>
            </a:r>
            <a:r>
              <a:rPr lang="en-US" sz="1800" b="0" i="0" dirty="0" err="1">
                <a:solidFill>
                  <a:schemeClr val="accent1">
                    <a:lumMod val="75000"/>
                  </a:schemeClr>
                </a:solidFill>
                <a:effectLst/>
                <a:latin typeface="Arial" panose="020B0604020202020204" pitchFamily="34" charset="0"/>
                <a:cs typeface="Arial" panose="020B0604020202020204" pitchFamily="34" charset="0"/>
              </a:rPr>
              <a:t>Tags_wrong</a:t>
            </a:r>
            <a:r>
              <a:rPr lang="en-US" sz="1800" b="0" i="0" dirty="0">
                <a:solidFill>
                  <a:schemeClr val="accent1">
                    <a:lumMod val="75000"/>
                  </a:schemeClr>
                </a:solidFill>
                <a:effectLst/>
                <a:latin typeface="Arial" panose="020B0604020202020204" pitchFamily="34" charset="0"/>
                <a:cs typeface="Arial" panose="020B0604020202020204" pitchFamily="34" charset="0"/>
              </a:rPr>
              <a:t> given number]</a:t>
            </a:r>
            <a:endParaRPr lang="en-US" sz="1800"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E307ABB-F201-49DE-AC55-38B1ECD21B19}"/>
              </a:ext>
            </a:extLst>
          </p:cNvPr>
          <p:cNvPicPr>
            <a:picLocks noChangeAspect="1"/>
          </p:cNvPicPr>
          <p:nvPr/>
        </p:nvPicPr>
        <p:blipFill>
          <a:blip r:embed="rId2"/>
          <a:stretch>
            <a:fillRect/>
          </a:stretch>
        </p:blipFill>
        <p:spPr>
          <a:xfrm>
            <a:off x="5643154" y="555512"/>
            <a:ext cx="6374674" cy="5363799"/>
          </a:xfrm>
          <a:prstGeom prst="rect">
            <a:avLst/>
          </a:prstGeom>
        </p:spPr>
      </p:pic>
    </p:spTree>
    <p:extLst>
      <p:ext uri="{BB962C8B-B14F-4D97-AF65-F5344CB8AC3E}">
        <p14:creationId xmlns:p14="http://schemas.microsoft.com/office/powerpoint/2010/main" val="335060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B42C-2537-4F5F-B8E8-1A94607A8F0E}"/>
              </a:ext>
            </a:extLst>
          </p:cNvPr>
          <p:cNvSpPr>
            <a:spLocks noGrp="1"/>
          </p:cNvSpPr>
          <p:nvPr>
            <p:ph type="title" idx="4294967295"/>
          </p:nvPr>
        </p:nvSpPr>
        <p:spPr>
          <a:xfrm>
            <a:off x="98612" y="2117258"/>
            <a:ext cx="4249738" cy="1311742"/>
          </a:xfrm>
        </p:spPr>
        <p:txBody>
          <a:bodyPr>
            <a:normAutofit fontScale="90000"/>
          </a:bodyPr>
          <a:lstStyle/>
          <a:p>
            <a:pPr algn="ctr"/>
            <a:r>
              <a:rPr lang="en-US" dirty="0">
                <a:solidFill>
                  <a:schemeClr val="accent1">
                    <a:lumMod val="75000"/>
                  </a:schemeClr>
                </a:solidFill>
                <a:latin typeface="Arial" panose="020B0604020202020204" pitchFamily="34" charset="0"/>
                <a:cs typeface="Arial" panose="020B0604020202020204" pitchFamily="34" charset="0"/>
              </a:rPr>
              <a:t>TABLE </a:t>
            </a:r>
            <a:br>
              <a:rPr lang="en-US" dirty="0">
                <a:solidFill>
                  <a:schemeClr val="accent1">
                    <a:lumMod val="75000"/>
                  </a:schemeClr>
                </a:solidFill>
                <a:latin typeface="Arial" panose="020B0604020202020204" pitchFamily="34" charset="0"/>
                <a:cs typeface="Arial" panose="020B0604020202020204" pitchFamily="34" charset="0"/>
              </a:rPr>
            </a:br>
            <a:r>
              <a:rPr lang="en-US" dirty="0">
                <a:solidFill>
                  <a:schemeClr val="accent1">
                    <a:lumMod val="75000"/>
                  </a:schemeClr>
                </a:solidFill>
                <a:latin typeface="Arial" panose="020B0604020202020204" pitchFamily="34" charset="0"/>
                <a:cs typeface="Arial" panose="020B0604020202020204" pitchFamily="34" charset="0"/>
              </a:rPr>
              <a:t>OF </a:t>
            </a:r>
            <a:br>
              <a:rPr lang="en-US" dirty="0">
                <a:solidFill>
                  <a:schemeClr val="accent1">
                    <a:lumMod val="75000"/>
                  </a:schemeClr>
                </a:solidFill>
                <a:latin typeface="Arial" panose="020B0604020202020204" pitchFamily="34" charset="0"/>
                <a:cs typeface="Arial" panose="020B0604020202020204" pitchFamily="34" charset="0"/>
              </a:rPr>
            </a:br>
            <a:r>
              <a:rPr lang="en-US" dirty="0">
                <a:solidFill>
                  <a:schemeClr val="accent1">
                    <a:lumMod val="75000"/>
                  </a:schemeClr>
                </a:solidFill>
                <a:latin typeface="Arial" panose="020B0604020202020204" pitchFamily="34" charset="0"/>
                <a:cs typeface="Arial" panose="020B0604020202020204" pitchFamily="34" charset="0"/>
              </a:rPr>
              <a:t>CONTENT</a:t>
            </a:r>
          </a:p>
        </p:txBody>
      </p:sp>
      <p:sp>
        <p:nvSpPr>
          <p:cNvPr id="6" name="Content Placeholder 5">
            <a:extLst>
              <a:ext uri="{FF2B5EF4-FFF2-40B4-BE49-F238E27FC236}">
                <a16:creationId xmlns:a16="http://schemas.microsoft.com/office/drawing/2014/main" id="{BA847633-B691-49D2-AF9D-B92BF5BBC37B}"/>
              </a:ext>
            </a:extLst>
          </p:cNvPr>
          <p:cNvSpPr>
            <a:spLocks noGrp="1"/>
          </p:cNvSpPr>
          <p:nvPr>
            <p:ph sz="half" idx="4294967295"/>
          </p:nvPr>
        </p:nvSpPr>
        <p:spPr>
          <a:xfrm>
            <a:off x="5271249" y="382588"/>
            <a:ext cx="4240304" cy="5418139"/>
          </a:xfrm>
        </p:spPr>
        <p:txBody>
          <a:bodyPr>
            <a:noAutofit/>
          </a:bodyPr>
          <a:lstStyle/>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Lead Scoring Case Study</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Read and understand the data</a:t>
            </a:r>
          </a:p>
          <a:p>
            <a:pPr lvl="1">
              <a:buFont typeface="Wingdings" panose="05000000000000000000" pitchFamily="2" charset="2"/>
              <a:buChar char="v"/>
            </a:pPr>
            <a:r>
              <a:rPr lang="en-US" sz="1400" dirty="0">
                <a:latin typeface="Arial" panose="020B0604020202020204" pitchFamily="34" charset="0"/>
                <a:cs typeface="Arial" panose="020B0604020202020204" pitchFamily="34" charset="0"/>
              </a:rPr>
              <a:t>Data Cleaning and Preparation</a:t>
            </a:r>
          </a:p>
          <a:p>
            <a:pPr lvl="2"/>
            <a:r>
              <a:rPr lang="en-US" sz="1400" dirty="0">
                <a:latin typeface="Arial" panose="020B0604020202020204" pitchFamily="34" charset="0"/>
                <a:cs typeface="Arial" panose="020B0604020202020204" pitchFamily="34" charset="0"/>
              </a:rPr>
              <a:t>Dummy variable creation</a:t>
            </a:r>
          </a:p>
          <a:p>
            <a:pPr lvl="2"/>
            <a:r>
              <a:rPr lang="en-US" sz="1400" dirty="0">
                <a:latin typeface="Arial" panose="020B0604020202020204" pitchFamily="34" charset="0"/>
                <a:cs typeface="Arial" panose="020B0604020202020204" pitchFamily="34" charset="0"/>
              </a:rPr>
              <a:t>Test-Train Split</a:t>
            </a:r>
          </a:p>
          <a:p>
            <a:pPr lvl="2"/>
            <a:r>
              <a:rPr lang="en-US" sz="1400" dirty="0">
                <a:latin typeface="Arial" panose="020B0604020202020204" pitchFamily="34" charset="0"/>
                <a:cs typeface="Arial" panose="020B0604020202020204" pitchFamily="34" charset="0"/>
              </a:rPr>
              <a:t>Feature Scaling</a:t>
            </a:r>
          </a:p>
          <a:p>
            <a:pPr lvl="2"/>
            <a:r>
              <a:rPr lang="en-US" sz="1400" dirty="0">
                <a:latin typeface="Arial" panose="020B0604020202020204" pitchFamily="34" charset="0"/>
                <a:cs typeface="Arial" panose="020B0604020202020204" pitchFamily="34" charset="0"/>
              </a:rPr>
              <a:t>Correlations</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Prepare the data for modelling</a:t>
            </a:r>
          </a:p>
          <a:p>
            <a:pPr lvl="1">
              <a:buFont typeface="Wingdings" panose="05000000000000000000" pitchFamily="2" charset="2"/>
              <a:buChar char="v"/>
            </a:pPr>
            <a:r>
              <a:rPr lang="en-US" sz="1400" dirty="0">
                <a:latin typeface="Arial" panose="020B0604020202020204" pitchFamily="34" charset="0"/>
                <a:cs typeface="Arial" panose="020B0604020202020204" pitchFamily="34" charset="0"/>
              </a:rPr>
              <a:t>Model Building</a:t>
            </a:r>
          </a:p>
          <a:p>
            <a:pPr lvl="1">
              <a:buFont typeface="Wingdings" panose="05000000000000000000" pitchFamily="2" charset="2"/>
              <a:buChar char="v"/>
            </a:pPr>
            <a:r>
              <a:rPr lang="en-US" sz="1400" dirty="0">
                <a:latin typeface="Arial" panose="020B0604020202020204" pitchFamily="34" charset="0"/>
                <a:cs typeface="Arial" panose="020B0604020202020204" pitchFamily="34" charset="0"/>
              </a:rPr>
              <a:t>Model Evaluation</a:t>
            </a:r>
          </a:p>
          <a:p>
            <a:pPr lvl="2"/>
            <a:r>
              <a:rPr lang="en-US" sz="1400" dirty="0">
                <a:latin typeface="Arial" panose="020B0604020202020204" pitchFamily="34" charset="0"/>
                <a:cs typeface="Arial" panose="020B0604020202020204" pitchFamily="34" charset="0"/>
              </a:rPr>
              <a:t>Finding the Optimal Cutoff</a:t>
            </a:r>
          </a:p>
          <a:p>
            <a:pPr lvl="1">
              <a:buFont typeface="Wingdings" panose="05000000000000000000" pitchFamily="2" charset="2"/>
              <a:buChar char="v"/>
            </a:pPr>
            <a:r>
              <a:rPr lang="en-US" sz="1400" dirty="0">
                <a:latin typeface="Arial" panose="020B0604020202020204" pitchFamily="34" charset="0"/>
                <a:cs typeface="Arial" panose="020B0604020202020204" pitchFamily="34" charset="0"/>
              </a:rPr>
              <a:t>Making Predictions on the Test Set</a:t>
            </a:r>
          </a:p>
          <a:p>
            <a:pPr lvl="1">
              <a:buFont typeface="Wingdings" panose="05000000000000000000" pitchFamily="2" charset="2"/>
              <a:buChar char="v"/>
            </a:pPr>
            <a:r>
              <a:rPr lang="en-US" sz="1400" dirty="0">
                <a:latin typeface="Arial" panose="020B0604020202020204" pitchFamily="34" charset="0"/>
                <a:cs typeface="Arial" panose="020B0604020202020204" pitchFamily="34" charset="0"/>
              </a:rPr>
              <a:t>Precision-Recall View</a:t>
            </a:r>
          </a:p>
          <a:p>
            <a:pPr lvl="2"/>
            <a:r>
              <a:rPr lang="en-US" sz="1400" dirty="0">
                <a:latin typeface="Arial" panose="020B0604020202020204" pitchFamily="34" charset="0"/>
                <a:cs typeface="Arial" panose="020B0604020202020204" pitchFamily="34" charset="0"/>
              </a:rPr>
              <a:t>Precision and recall tradeoff</a:t>
            </a:r>
          </a:p>
          <a:p>
            <a:pPr lvl="1">
              <a:buFont typeface="Wingdings" panose="05000000000000000000" pitchFamily="2" charset="2"/>
              <a:buChar char="v"/>
            </a:pPr>
            <a:r>
              <a:rPr lang="en-US" sz="1400" dirty="0">
                <a:latin typeface="Arial" panose="020B0604020202020204" pitchFamily="34" charset="0"/>
                <a:cs typeface="Arial" panose="020B0604020202020204" pitchFamily="34" charset="0"/>
              </a:rPr>
              <a:t>Making Predictions on the Test Set</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Summary</a:t>
            </a:r>
          </a:p>
        </p:txBody>
      </p:sp>
      <p:cxnSp>
        <p:nvCxnSpPr>
          <p:cNvPr id="11" name="Straight Connector 10">
            <a:extLst>
              <a:ext uri="{FF2B5EF4-FFF2-40B4-BE49-F238E27FC236}">
                <a16:creationId xmlns:a16="http://schemas.microsoft.com/office/drawing/2014/main" id="{1402E3F7-527F-480C-ADA9-455179C96B49}"/>
              </a:ext>
            </a:extLst>
          </p:cNvPr>
          <p:cNvCxnSpPr/>
          <p:nvPr/>
        </p:nvCxnSpPr>
        <p:spPr>
          <a:xfrm>
            <a:off x="4614263" y="382588"/>
            <a:ext cx="0" cy="4818653"/>
          </a:xfrm>
          <a:prstGeom prst="line">
            <a:avLst/>
          </a:prstGeom>
          <a:ln w="38100"/>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7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9FFDD8-C9B4-411D-9F66-BA2C741E02E2}"/>
              </a:ext>
            </a:extLst>
          </p:cNvPr>
          <p:cNvPicPr>
            <a:picLocks noChangeAspect="1"/>
          </p:cNvPicPr>
          <p:nvPr/>
        </p:nvPicPr>
        <p:blipFill>
          <a:blip r:embed="rId2"/>
          <a:stretch>
            <a:fillRect/>
          </a:stretch>
        </p:blipFill>
        <p:spPr>
          <a:xfrm>
            <a:off x="6339840" y="373300"/>
            <a:ext cx="4170599" cy="5477304"/>
          </a:xfrm>
          <a:prstGeom prst="rect">
            <a:avLst/>
          </a:prstGeom>
        </p:spPr>
      </p:pic>
      <p:sp>
        <p:nvSpPr>
          <p:cNvPr id="4" name="TextBox 3">
            <a:extLst>
              <a:ext uri="{FF2B5EF4-FFF2-40B4-BE49-F238E27FC236}">
                <a16:creationId xmlns:a16="http://schemas.microsoft.com/office/drawing/2014/main" id="{7D78479C-78CC-490E-9A5F-7908726BFCAA}"/>
              </a:ext>
            </a:extLst>
          </p:cNvPr>
          <p:cNvSpPr txBox="1"/>
          <p:nvPr/>
        </p:nvSpPr>
        <p:spPr>
          <a:xfrm>
            <a:off x="496389" y="600891"/>
            <a:ext cx="5286102" cy="1754326"/>
          </a:xfrm>
          <a:prstGeom prst="rect">
            <a:avLst/>
          </a:prstGeom>
          <a:noFill/>
        </p:spPr>
        <p:txBody>
          <a:bodyPr wrap="square" rtlCol="0">
            <a:spAutoFit/>
          </a:bodyPr>
          <a:lstStyle/>
          <a:p>
            <a:r>
              <a:rPr lang="en-US" b="0" i="0" dirty="0">
                <a:solidFill>
                  <a:srgbClr val="212121"/>
                </a:solidFill>
                <a:effectLst/>
                <a:latin typeface="Arial" panose="020B0604020202020204" pitchFamily="34" charset="0"/>
                <a:cs typeface="Arial" panose="020B0604020202020204" pitchFamily="34" charset="0"/>
              </a:rPr>
              <a:t>We will check VIF first ,</a:t>
            </a:r>
          </a:p>
          <a:p>
            <a:endParaRPr lang="en-US" b="0" i="0" dirty="0">
              <a:solidFill>
                <a:srgbClr val="212121"/>
              </a:solidFill>
              <a:effectLst/>
              <a:latin typeface="Arial" panose="020B0604020202020204" pitchFamily="34" charset="0"/>
              <a:cs typeface="Arial" panose="020B0604020202020204" pitchFamily="34" charset="0"/>
            </a:endParaRPr>
          </a:p>
          <a:p>
            <a:pPr algn="just"/>
            <a:r>
              <a:rPr lang="en-US" b="0" i="0" dirty="0">
                <a:solidFill>
                  <a:srgbClr val="212121"/>
                </a:solidFill>
                <a:effectLst/>
                <a:latin typeface="Arial" panose="020B0604020202020204" pitchFamily="34" charset="0"/>
                <a:cs typeface="Arial" panose="020B0604020202020204" pitchFamily="34" charset="0"/>
              </a:rPr>
              <a:t>So, we have all variable with VIF &lt; 5, so now we will remove those variable whose P-value is grater than 0.05.</a:t>
            </a:r>
          </a:p>
          <a:p>
            <a:endParaRPr lang="en-US" dirty="0">
              <a:solidFill>
                <a:srgbClr val="212121"/>
              </a:solidFill>
              <a:latin typeface="Roboto" panose="02000000000000000000" pitchFamily="2" charset="0"/>
            </a:endParaRPr>
          </a:p>
        </p:txBody>
      </p:sp>
    </p:spTree>
    <p:extLst>
      <p:ext uri="{BB962C8B-B14F-4D97-AF65-F5344CB8AC3E}">
        <p14:creationId xmlns:p14="http://schemas.microsoft.com/office/powerpoint/2010/main" val="25345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DEAB8-B80C-4452-A3A3-2723E8613B1B}"/>
              </a:ext>
            </a:extLst>
          </p:cNvPr>
          <p:cNvPicPr>
            <a:picLocks noChangeAspect="1"/>
          </p:cNvPicPr>
          <p:nvPr/>
        </p:nvPicPr>
        <p:blipFill>
          <a:blip r:embed="rId2"/>
          <a:stretch>
            <a:fillRect/>
          </a:stretch>
        </p:blipFill>
        <p:spPr>
          <a:xfrm>
            <a:off x="6715115" y="572391"/>
            <a:ext cx="4640862" cy="5483660"/>
          </a:xfrm>
          <a:prstGeom prst="rect">
            <a:avLst/>
          </a:prstGeom>
        </p:spPr>
      </p:pic>
      <p:sp>
        <p:nvSpPr>
          <p:cNvPr id="4" name="TextBox 3">
            <a:extLst>
              <a:ext uri="{FF2B5EF4-FFF2-40B4-BE49-F238E27FC236}">
                <a16:creationId xmlns:a16="http://schemas.microsoft.com/office/drawing/2014/main" id="{E3E429EC-2550-497B-884E-A9642A645441}"/>
              </a:ext>
            </a:extLst>
          </p:cNvPr>
          <p:cNvSpPr txBox="1"/>
          <p:nvPr/>
        </p:nvSpPr>
        <p:spPr>
          <a:xfrm>
            <a:off x="775063" y="836023"/>
            <a:ext cx="5207726"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After dropping the following features with </a:t>
            </a:r>
          </a:p>
          <a:p>
            <a:r>
              <a:rPr lang="en-US" dirty="0">
                <a:latin typeface="Arial" panose="020B0604020202020204" pitchFamily="34" charset="0"/>
                <a:cs typeface="Arial" panose="020B0604020202020204" pitchFamily="34" charset="0"/>
              </a:rPr>
              <a:t>p-values greater then 0.05.</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Tags_invalid number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Tags_wrong number given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Tags_wrong number given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Tags_invalid number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0" i="0" dirty="0">
                <a:solidFill>
                  <a:srgbClr val="151515"/>
                </a:solidFill>
                <a:effectLst/>
                <a:latin typeface="Arial" panose="020B0604020202020204" pitchFamily="34" charset="0"/>
                <a:cs typeface="Arial" panose="020B0604020202020204" pitchFamily="34" charset="0"/>
              </a:rPr>
              <a:t>All the p-values are now in the appropriate range. </a:t>
            </a:r>
            <a:r>
              <a:rPr lang="en-US" dirty="0">
                <a:solidFill>
                  <a:srgbClr val="151515"/>
                </a:solidFill>
                <a:latin typeface="Arial" panose="020B0604020202020204" pitchFamily="34" charset="0"/>
                <a:cs typeface="Arial" panose="020B0604020202020204" pitchFamily="34" charset="0"/>
              </a:rPr>
              <a:t>C</a:t>
            </a:r>
            <a:r>
              <a:rPr lang="en-US" b="0" i="0" dirty="0">
                <a:solidFill>
                  <a:srgbClr val="151515"/>
                </a:solidFill>
                <a:effectLst/>
                <a:latin typeface="Arial" panose="020B0604020202020204" pitchFamily="34" charset="0"/>
                <a:cs typeface="Arial" panose="020B0604020202020204" pitchFamily="34" charset="0"/>
              </a:rPr>
              <a:t>heck the VIFs again in case we had missed something.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33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A6FE-C507-4B8A-B845-02BF47B6DAA2}"/>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Model Evaluation</a:t>
            </a:r>
            <a:br>
              <a:rPr lang="en-US" dirty="0"/>
            </a:br>
            <a:endParaRPr lang="en-US" dirty="0"/>
          </a:p>
        </p:txBody>
      </p:sp>
      <p:sp>
        <p:nvSpPr>
          <p:cNvPr id="3" name="Content Placeholder 2">
            <a:extLst>
              <a:ext uri="{FF2B5EF4-FFF2-40B4-BE49-F238E27FC236}">
                <a16:creationId xmlns:a16="http://schemas.microsoft.com/office/drawing/2014/main" id="{AC5D02F2-290C-4A25-B834-0DED3003B7BB}"/>
              </a:ext>
            </a:extLst>
          </p:cNvPr>
          <p:cNvSpPr>
            <a:spLocks noGrp="1"/>
          </p:cNvSpPr>
          <p:nvPr>
            <p:ph idx="1"/>
          </p:nvPr>
        </p:nvSpPr>
        <p:spPr>
          <a:xfrm>
            <a:off x="1130271" y="2171769"/>
            <a:ext cx="5514370" cy="3294576"/>
          </a:xfrm>
        </p:spPr>
        <p:txBody>
          <a:bodyPr/>
          <a:lstStyle/>
          <a:p>
            <a:pPr marL="0" indent="0" algn="just">
              <a:buNone/>
            </a:pPr>
            <a:r>
              <a:rPr lang="en-US" dirty="0">
                <a:latin typeface="Arial" panose="020B0604020202020204" pitchFamily="34" charset="0"/>
                <a:cs typeface="Arial" panose="020B0604020202020204" pitchFamily="34" charset="0"/>
              </a:rPr>
              <a:t>Creating a new data frame containing the actual conversion flag and the probabilities predicted by the model</a:t>
            </a:r>
          </a:p>
        </p:txBody>
      </p:sp>
      <p:pic>
        <p:nvPicPr>
          <p:cNvPr id="5" name="Picture 4">
            <a:extLst>
              <a:ext uri="{FF2B5EF4-FFF2-40B4-BE49-F238E27FC236}">
                <a16:creationId xmlns:a16="http://schemas.microsoft.com/office/drawing/2014/main" id="{3F987A10-2F7F-4148-8F89-5F31CA33E91A}"/>
              </a:ext>
            </a:extLst>
          </p:cNvPr>
          <p:cNvPicPr>
            <a:picLocks noChangeAspect="1"/>
          </p:cNvPicPr>
          <p:nvPr/>
        </p:nvPicPr>
        <p:blipFill>
          <a:blip r:embed="rId2"/>
          <a:stretch>
            <a:fillRect/>
          </a:stretch>
        </p:blipFill>
        <p:spPr>
          <a:xfrm>
            <a:off x="6017624" y="3208089"/>
            <a:ext cx="5514370" cy="2591162"/>
          </a:xfrm>
          <a:prstGeom prst="rect">
            <a:avLst/>
          </a:prstGeom>
        </p:spPr>
      </p:pic>
    </p:spTree>
    <p:extLst>
      <p:ext uri="{BB962C8B-B14F-4D97-AF65-F5344CB8AC3E}">
        <p14:creationId xmlns:p14="http://schemas.microsoft.com/office/powerpoint/2010/main" val="359551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1B6E00-2343-4428-9AB8-F5A166BA41E3}"/>
              </a:ext>
            </a:extLst>
          </p:cNvPr>
          <p:cNvSpPr txBox="1"/>
          <p:nvPr/>
        </p:nvSpPr>
        <p:spPr>
          <a:xfrm>
            <a:off x="1529415" y="887327"/>
            <a:ext cx="7741922" cy="369332"/>
          </a:xfrm>
          <a:prstGeom prst="rect">
            <a:avLst/>
          </a:prstGeom>
          <a:noFill/>
        </p:spPr>
        <p:txBody>
          <a:bodyPr wrap="square">
            <a:spAutoFit/>
          </a:bodyPr>
          <a:lstStyle/>
          <a:p>
            <a:r>
              <a:rPr lang="en-US" b="0" i="0" dirty="0">
                <a:solidFill>
                  <a:srgbClr val="212121"/>
                </a:solidFill>
                <a:effectLst/>
                <a:latin typeface="Arial" panose="020B0604020202020204" pitchFamily="34" charset="0"/>
                <a:cs typeface="Arial" panose="020B0604020202020204" pitchFamily="34" charset="0"/>
              </a:rPr>
              <a:t>Creating new column '</a:t>
            </a:r>
            <a:r>
              <a:rPr lang="en-US" b="0" i="0" dirty="0">
                <a:solidFill>
                  <a:schemeClr val="accent1">
                    <a:lumMod val="75000"/>
                  </a:schemeClr>
                </a:solidFill>
                <a:effectLst/>
                <a:latin typeface="Arial" panose="020B0604020202020204" pitchFamily="34" charset="0"/>
                <a:cs typeface="Arial" panose="020B0604020202020204" pitchFamily="34" charset="0"/>
              </a:rPr>
              <a:t>Predicted</a:t>
            </a:r>
            <a:r>
              <a:rPr lang="en-US" b="0" i="0" dirty="0">
                <a:solidFill>
                  <a:srgbClr val="212121"/>
                </a:solidFill>
                <a:effectLst/>
                <a:latin typeface="Arial" panose="020B0604020202020204" pitchFamily="34" charset="0"/>
                <a:cs typeface="Arial" panose="020B0604020202020204" pitchFamily="34" charset="0"/>
              </a:rPr>
              <a:t>' with 1 if </a:t>
            </a:r>
            <a:r>
              <a:rPr lang="en-US" b="0" i="0" dirty="0" err="1">
                <a:solidFill>
                  <a:schemeClr val="accent1">
                    <a:lumMod val="75000"/>
                  </a:schemeClr>
                </a:solidFill>
                <a:effectLst/>
                <a:latin typeface="Arial" panose="020B0604020202020204" pitchFamily="34" charset="0"/>
                <a:cs typeface="Arial" panose="020B0604020202020204" pitchFamily="34" charset="0"/>
              </a:rPr>
              <a:t>Paid_Prob</a:t>
            </a:r>
            <a:r>
              <a:rPr lang="en-US" b="0" i="0" dirty="0">
                <a:solidFill>
                  <a:schemeClr val="accent1">
                    <a:lumMod val="75000"/>
                  </a:schemeClr>
                </a:solidFill>
                <a:effectLst/>
                <a:latin typeface="Arial" panose="020B0604020202020204" pitchFamily="34" charset="0"/>
                <a:cs typeface="Arial" panose="020B0604020202020204" pitchFamily="34" charset="0"/>
              </a:rPr>
              <a:t> </a:t>
            </a:r>
            <a:r>
              <a:rPr lang="en-US" b="0" i="0" dirty="0">
                <a:solidFill>
                  <a:srgbClr val="212121"/>
                </a:solidFill>
                <a:effectLst/>
                <a:latin typeface="Arial" panose="020B0604020202020204" pitchFamily="34" charset="0"/>
                <a:cs typeface="Arial" panose="020B0604020202020204" pitchFamily="34" charset="0"/>
              </a:rPr>
              <a:t>&gt; 0.5 else 0</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727E42B-CC6D-45C5-B5F7-85E373FAF68F}"/>
              </a:ext>
            </a:extLst>
          </p:cNvPr>
          <p:cNvPicPr>
            <a:picLocks noChangeAspect="1"/>
          </p:cNvPicPr>
          <p:nvPr/>
        </p:nvPicPr>
        <p:blipFill>
          <a:blip r:embed="rId3"/>
          <a:stretch>
            <a:fillRect/>
          </a:stretch>
        </p:blipFill>
        <p:spPr>
          <a:xfrm>
            <a:off x="1529415" y="1933796"/>
            <a:ext cx="8192643" cy="2676899"/>
          </a:xfrm>
          <a:prstGeom prst="rect">
            <a:avLst/>
          </a:prstGeom>
        </p:spPr>
      </p:pic>
    </p:spTree>
    <p:extLst>
      <p:ext uri="{BB962C8B-B14F-4D97-AF65-F5344CB8AC3E}">
        <p14:creationId xmlns:p14="http://schemas.microsoft.com/office/powerpoint/2010/main" val="1453249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38619-8FAD-4729-A776-CAFE3B7DDBDB}"/>
              </a:ext>
            </a:extLst>
          </p:cNvPr>
          <p:cNvSpPr txBox="1"/>
          <p:nvPr/>
        </p:nvSpPr>
        <p:spPr>
          <a:xfrm>
            <a:off x="1541419" y="340527"/>
            <a:ext cx="847126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So, we have mapped probabilities now lets evaluate our model</a:t>
            </a:r>
          </a:p>
        </p:txBody>
      </p:sp>
      <p:graphicFrame>
        <p:nvGraphicFramePr>
          <p:cNvPr id="4" name="Table 4">
            <a:extLst>
              <a:ext uri="{FF2B5EF4-FFF2-40B4-BE49-F238E27FC236}">
                <a16:creationId xmlns:a16="http://schemas.microsoft.com/office/drawing/2014/main" id="{A4F055B7-E85C-4070-BD35-E4E950BA578E}"/>
              </a:ext>
            </a:extLst>
          </p:cNvPr>
          <p:cNvGraphicFramePr>
            <a:graphicFrameLocks noGrp="1"/>
          </p:cNvGraphicFramePr>
          <p:nvPr>
            <p:extLst>
              <p:ext uri="{D42A27DB-BD31-4B8C-83A1-F6EECF244321}">
                <p14:modId xmlns:p14="http://schemas.microsoft.com/office/powerpoint/2010/main" val="2426447758"/>
              </p:ext>
            </p:extLst>
          </p:nvPr>
        </p:nvGraphicFramePr>
        <p:xfrm>
          <a:off x="1541419" y="908315"/>
          <a:ext cx="7921896" cy="1938384"/>
        </p:xfrm>
        <a:graphic>
          <a:graphicData uri="http://schemas.openxmlformats.org/drawingml/2006/table">
            <a:tbl>
              <a:tblPr firstRow="1" bandRow="1">
                <a:tableStyleId>{93296810-A885-4BE3-A3E7-6D5BEEA58F35}</a:tableStyleId>
              </a:tblPr>
              <a:tblGrid>
                <a:gridCol w="2436904">
                  <a:extLst>
                    <a:ext uri="{9D8B030D-6E8A-4147-A177-3AD203B41FA5}">
                      <a16:colId xmlns:a16="http://schemas.microsoft.com/office/drawing/2014/main" val="1805668025"/>
                    </a:ext>
                  </a:extLst>
                </a:gridCol>
                <a:gridCol w="2742496">
                  <a:extLst>
                    <a:ext uri="{9D8B030D-6E8A-4147-A177-3AD203B41FA5}">
                      <a16:colId xmlns:a16="http://schemas.microsoft.com/office/drawing/2014/main" val="2133753414"/>
                    </a:ext>
                  </a:extLst>
                </a:gridCol>
                <a:gridCol w="2742496">
                  <a:extLst>
                    <a:ext uri="{9D8B030D-6E8A-4147-A177-3AD203B41FA5}">
                      <a16:colId xmlns:a16="http://schemas.microsoft.com/office/drawing/2014/main" val="2807684984"/>
                    </a:ext>
                  </a:extLst>
                </a:gridCol>
              </a:tblGrid>
              <a:tr h="707931">
                <a:tc>
                  <a:txBody>
                    <a:bodyPr/>
                    <a:lstStyle/>
                    <a:p>
                      <a:r>
                        <a:rPr lang="en-US" sz="1800" b="0" kern="1200" dirty="0">
                          <a:solidFill>
                            <a:schemeClr val="lt1"/>
                          </a:solidFill>
                          <a:effectLst/>
                        </a:rPr>
                        <a:t>Predicted                </a:t>
                      </a:r>
                    </a:p>
                    <a:p>
                      <a:endParaRPr lang="en-US" dirty="0"/>
                    </a:p>
                  </a:txBody>
                  <a:tcPr/>
                </a:tc>
                <a:tc>
                  <a:txBody>
                    <a:bodyPr/>
                    <a:lstStyle/>
                    <a:p>
                      <a:r>
                        <a:rPr lang="en-US" sz="1800" b="0" kern="1200" dirty="0">
                          <a:solidFill>
                            <a:schemeClr val="lt1"/>
                          </a:solidFill>
                          <a:effectLst/>
                        </a:rPr>
                        <a:t> Not converted    </a:t>
                      </a:r>
                      <a:endParaRPr lang="en-US" dirty="0"/>
                    </a:p>
                  </a:txBody>
                  <a:tcPr/>
                </a:tc>
                <a:tc>
                  <a:txBody>
                    <a:bodyPr/>
                    <a:lstStyle/>
                    <a:p>
                      <a:r>
                        <a:rPr lang="en-US" sz="1800" b="0" kern="1200" dirty="0">
                          <a:solidFill>
                            <a:schemeClr val="lt1"/>
                          </a:solidFill>
                          <a:effectLst/>
                        </a:rPr>
                        <a:t>converted</a:t>
                      </a:r>
                      <a:endParaRPr lang="en-US" dirty="0"/>
                    </a:p>
                  </a:txBody>
                  <a:tcPr/>
                </a:tc>
                <a:extLst>
                  <a:ext uri="{0D108BD9-81ED-4DB2-BD59-A6C34878D82A}">
                    <a16:rowId xmlns:a16="http://schemas.microsoft.com/office/drawing/2014/main" val="2816161702"/>
                  </a:ext>
                </a:extLst>
              </a:tr>
              <a:tr h="410151">
                <a:tc>
                  <a:txBody>
                    <a:bodyPr/>
                    <a:lstStyle/>
                    <a:p>
                      <a:r>
                        <a:rPr lang="en-US" sz="1800" b="0" kern="1200" dirty="0">
                          <a:solidFill>
                            <a:schemeClr val="tx1"/>
                          </a:solidFill>
                          <a:effectLst/>
                        </a:rPr>
                        <a:t>Actual</a:t>
                      </a:r>
                      <a:endParaRPr lang="en-US" dirty="0">
                        <a:solidFill>
                          <a:schemeClr val="tx1"/>
                        </a:solidFill>
                      </a:endParaRPr>
                    </a:p>
                  </a:txBody>
                  <a:tcPr/>
                </a:tc>
                <a:tc>
                  <a:txBody>
                    <a:bodyPr/>
                    <a:lstStyle/>
                    <a:p>
                      <a:r>
                        <a:rPr lang="en-US" sz="1800" b="0" kern="1200" dirty="0">
                          <a:solidFill>
                            <a:schemeClr val="tx1"/>
                          </a:solidFill>
                          <a:effectLst/>
                        </a:rPr>
                        <a:t>  </a:t>
                      </a:r>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2707381024"/>
                  </a:ext>
                </a:extLst>
              </a:tr>
              <a:tr h="410151">
                <a:tc>
                  <a:txBody>
                    <a:bodyPr/>
                    <a:lstStyle/>
                    <a:p>
                      <a:r>
                        <a:rPr lang="en-US" sz="1800" b="0" kern="1200" dirty="0">
                          <a:solidFill>
                            <a:schemeClr val="tx1"/>
                          </a:solidFill>
                          <a:effectLst/>
                        </a:rPr>
                        <a:t>Not converted     </a:t>
                      </a:r>
                      <a:endParaRPr lang="en-US" dirty="0">
                        <a:solidFill>
                          <a:schemeClr val="tx1"/>
                        </a:solidFill>
                      </a:endParaRPr>
                    </a:p>
                  </a:txBody>
                  <a:tcPr/>
                </a:tc>
                <a:tc>
                  <a:txBody>
                    <a:bodyPr/>
                    <a:lstStyle/>
                    <a:p>
                      <a:r>
                        <a:rPr lang="en-US" sz="1800" b="0" kern="1200" dirty="0">
                          <a:solidFill>
                            <a:schemeClr val="tx1"/>
                          </a:solidFill>
                          <a:effectLst/>
                        </a:rPr>
                        <a:t>3702</a:t>
                      </a:r>
                      <a:endParaRPr lang="en-US" dirty="0">
                        <a:solidFill>
                          <a:schemeClr val="tx1"/>
                        </a:solidFill>
                      </a:endParaRPr>
                    </a:p>
                  </a:txBody>
                  <a:tcPr/>
                </a:tc>
                <a:tc>
                  <a:txBody>
                    <a:bodyPr/>
                    <a:lstStyle/>
                    <a:p>
                      <a:r>
                        <a:rPr lang="en-US" sz="1800" b="0" kern="1200" dirty="0">
                          <a:solidFill>
                            <a:schemeClr val="tx1"/>
                          </a:solidFill>
                          <a:effectLst/>
                        </a:rPr>
                        <a:t> 203</a:t>
                      </a:r>
                      <a:endParaRPr lang="en-US" dirty="0">
                        <a:solidFill>
                          <a:schemeClr val="tx1"/>
                        </a:solidFill>
                      </a:endParaRPr>
                    </a:p>
                  </a:txBody>
                  <a:tcPr/>
                </a:tc>
                <a:extLst>
                  <a:ext uri="{0D108BD9-81ED-4DB2-BD59-A6C34878D82A}">
                    <a16:rowId xmlns:a16="http://schemas.microsoft.com/office/drawing/2014/main" val="3382041575"/>
                  </a:ext>
                </a:extLst>
              </a:tr>
              <a:tr h="410151">
                <a:tc>
                  <a:txBody>
                    <a:bodyPr/>
                    <a:lstStyle/>
                    <a:p>
                      <a:r>
                        <a:rPr lang="en-US" sz="1800" b="0" kern="1200" dirty="0">
                          <a:solidFill>
                            <a:schemeClr val="tx1"/>
                          </a:solidFill>
                          <a:effectLst/>
                        </a:rPr>
                        <a:t>converted  </a:t>
                      </a:r>
                      <a:endParaRPr lang="en-US" dirty="0">
                        <a:solidFill>
                          <a:schemeClr val="tx1"/>
                        </a:solidFill>
                      </a:endParaRPr>
                    </a:p>
                  </a:txBody>
                  <a:tcPr/>
                </a:tc>
                <a:tc>
                  <a:txBody>
                    <a:bodyPr/>
                    <a:lstStyle/>
                    <a:p>
                      <a:r>
                        <a:rPr lang="en-US" sz="1800" b="0" kern="1200" dirty="0">
                          <a:solidFill>
                            <a:schemeClr val="tx1"/>
                          </a:solidFill>
                          <a:effectLst/>
                        </a:rPr>
                        <a:t> 299 </a:t>
                      </a:r>
                      <a:endParaRPr lang="en-US" dirty="0">
                        <a:solidFill>
                          <a:schemeClr val="tx1"/>
                        </a:solidFill>
                      </a:endParaRPr>
                    </a:p>
                  </a:txBody>
                  <a:tcPr/>
                </a:tc>
                <a:tc>
                  <a:txBody>
                    <a:bodyPr/>
                    <a:lstStyle/>
                    <a:p>
                      <a:r>
                        <a:rPr lang="en-US" sz="1800" b="0" kern="1200" dirty="0">
                          <a:solidFill>
                            <a:schemeClr val="tx1"/>
                          </a:solidFill>
                          <a:effectLst/>
                        </a:rPr>
                        <a:t>2147</a:t>
                      </a:r>
                      <a:endParaRPr lang="en-US" dirty="0">
                        <a:solidFill>
                          <a:schemeClr val="tx1"/>
                        </a:solidFill>
                      </a:endParaRPr>
                    </a:p>
                  </a:txBody>
                  <a:tcPr/>
                </a:tc>
                <a:extLst>
                  <a:ext uri="{0D108BD9-81ED-4DB2-BD59-A6C34878D82A}">
                    <a16:rowId xmlns:a16="http://schemas.microsoft.com/office/drawing/2014/main" val="2978341635"/>
                  </a:ext>
                </a:extLst>
              </a:tr>
            </a:tbl>
          </a:graphicData>
        </a:graphic>
      </p:graphicFrame>
      <p:graphicFrame>
        <p:nvGraphicFramePr>
          <p:cNvPr id="5" name="Table 5">
            <a:extLst>
              <a:ext uri="{FF2B5EF4-FFF2-40B4-BE49-F238E27FC236}">
                <a16:creationId xmlns:a16="http://schemas.microsoft.com/office/drawing/2014/main" id="{D3418CF7-3DD8-435C-981D-3ACE807F0BEF}"/>
              </a:ext>
            </a:extLst>
          </p:cNvPr>
          <p:cNvGraphicFramePr>
            <a:graphicFrameLocks noGrp="1"/>
          </p:cNvGraphicFramePr>
          <p:nvPr>
            <p:extLst>
              <p:ext uri="{D42A27DB-BD31-4B8C-83A1-F6EECF244321}">
                <p14:modId xmlns:p14="http://schemas.microsoft.com/office/powerpoint/2010/main" val="4061036044"/>
              </p:ext>
            </p:extLst>
          </p:nvPr>
        </p:nvGraphicFramePr>
        <p:xfrm>
          <a:off x="1541419" y="4443940"/>
          <a:ext cx="8127999" cy="101092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3870571138"/>
                    </a:ext>
                  </a:extLst>
                </a:gridCol>
                <a:gridCol w="2709333">
                  <a:extLst>
                    <a:ext uri="{9D8B030D-6E8A-4147-A177-3AD203B41FA5}">
                      <a16:colId xmlns:a16="http://schemas.microsoft.com/office/drawing/2014/main" val="273718479"/>
                    </a:ext>
                  </a:extLst>
                </a:gridCol>
                <a:gridCol w="2709333">
                  <a:extLst>
                    <a:ext uri="{9D8B030D-6E8A-4147-A177-3AD203B41FA5}">
                      <a16:colId xmlns:a16="http://schemas.microsoft.com/office/drawing/2014/main" val="43937894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Overall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Sensitivity(TP/(TP+FN))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Specificity(TN/(TN+FP))</a:t>
                      </a:r>
                    </a:p>
                    <a:p>
                      <a:endParaRPr lang="en-US" dirty="0"/>
                    </a:p>
                  </a:txBody>
                  <a:tcPr/>
                </a:tc>
                <a:extLst>
                  <a:ext uri="{0D108BD9-81ED-4DB2-BD59-A6C34878D82A}">
                    <a16:rowId xmlns:a16="http://schemas.microsoft.com/office/drawing/2014/main" val="4224479082"/>
                  </a:ext>
                </a:extLst>
              </a:tr>
              <a:tr h="370840">
                <a:tc>
                  <a:txBody>
                    <a:bodyPr/>
                    <a:lstStyle/>
                    <a:p>
                      <a:r>
                        <a:rPr lang="en-US" sz="1800" b="0" kern="1200" dirty="0">
                          <a:solidFill>
                            <a:schemeClr val="dk1"/>
                          </a:solidFill>
                          <a:effectLst/>
                        </a:rPr>
                        <a:t>0.9209573295544009</a:t>
                      </a:r>
                      <a:endParaRPr lang="en-US" dirty="0"/>
                    </a:p>
                  </a:txBody>
                  <a:tcPr/>
                </a:tc>
                <a:tc>
                  <a:txBody>
                    <a:bodyPr/>
                    <a:lstStyle/>
                    <a:p>
                      <a:r>
                        <a:rPr lang="en-US" sz="1800" b="0" kern="1200" dirty="0">
                          <a:solidFill>
                            <a:schemeClr val="dk1"/>
                          </a:solidFill>
                          <a:effectLst/>
                        </a:rPr>
                        <a:t>0.8777596075224857</a:t>
                      </a:r>
                      <a:endParaRPr lang="en-US" dirty="0"/>
                    </a:p>
                  </a:txBody>
                  <a:tcPr/>
                </a:tc>
                <a:tc>
                  <a:txBody>
                    <a:bodyPr/>
                    <a:lstStyle/>
                    <a:p>
                      <a:r>
                        <a:rPr lang="en-US" sz="1800" b="0" kern="1200" dirty="0">
                          <a:solidFill>
                            <a:schemeClr val="dk1"/>
                          </a:solidFill>
                          <a:effectLst/>
                        </a:rPr>
                        <a:t>0.9480153649167734</a:t>
                      </a:r>
                      <a:endParaRPr lang="en-US" dirty="0"/>
                    </a:p>
                  </a:txBody>
                  <a:tcPr/>
                </a:tc>
                <a:extLst>
                  <a:ext uri="{0D108BD9-81ED-4DB2-BD59-A6C34878D82A}">
                    <a16:rowId xmlns:a16="http://schemas.microsoft.com/office/drawing/2014/main" val="2986635103"/>
                  </a:ext>
                </a:extLst>
              </a:tr>
            </a:tbl>
          </a:graphicData>
        </a:graphic>
      </p:graphicFrame>
      <p:sp>
        <p:nvSpPr>
          <p:cNvPr id="7" name="TextBox 6">
            <a:extLst>
              <a:ext uri="{FF2B5EF4-FFF2-40B4-BE49-F238E27FC236}">
                <a16:creationId xmlns:a16="http://schemas.microsoft.com/office/drawing/2014/main" id="{2546084B-E7AB-4E8D-AE12-FFEAEBF3F828}"/>
              </a:ext>
            </a:extLst>
          </p:cNvPr>
          <p:cNvSpPr txBox="1"/>
          <p:nvPr/>
        </p:nvSpPr>
        <p:spPr>
          <a:xfrm>
            <a:off x="1541419" y="3045155"/>
            <a:ext cx="6100354"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True positive (TP)       = confusion[1,1] </a:t>
            </a:r>
          </a:p>
          <a:p>
            <a:r>
              <a:rPr lang="fr-FR" dirty="0">
                <a:latin typeface="Arial" panose="020B0604020202020204" pitchFamily="34" charset="0"/>
                <a:cs typeface="Arial" panose="020B0604020202020204" pitchFamily="34" charset="0"/>
              </a:rPr>
              <a:t>True négatives (TN)   = confusion[0,0] </a:t>
            </a:r>
          </a:p>
          <a:p>
            <a:r>
              <a:rPr lang="fr-FR" dirty="0">
                <a:latin typeface="Arial" panose="020B0604020202020204" pitchFamily="34" charset="0"/>
                <a:cs typeface="Arial" panose="020B0604020202020204" pitchFamily="34" charset="0"/>
              </a:rPr>
              <a:t>false positives (FP)     = confusion[0,1] </a:t>
            </a:r>
          </a:p>
          <a:p>
            <a:r>
              <a:rPr lang="fr-FR" dirty="0">
                <a:latin typeface="Arial" panose="020B0604020202020204" pitchFamily="34" charset="0"/>
                <a:cs typeface="Arial" panose="020B0604020202020204" pitchFamily="34" charset="0"/>
              </a:rPr>
              <a:t>false négatives (FN)  = confusion[1,0]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631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95CB-BD05-4080-8CCD-E110F08B96DE}"/>
              </a:ext>
            </a:extLst>
          </p:cNvPr>
          <p:cNvSpPr>
            <a:spLocks noGrp="1"/>
          </p:cNvSpPr>
          <p:nvPr>
            <p:ph type="title"/>
          </p:nvPr>
        </p:nvSpPr>
        <p:spPr>
          <a:xfrm>
            <a:off x="1860420" y="1110077"/>
            <a:ext cx="9603275" cy="1049235"/>
          </a:xfrm>
        </p:spPr>
        <p:txBody>
          <a:bodyPr/>
          <a:lstStyle/>
          <a:p>
            <a:r>
              <a:rPr lang="en-US" dirty="0">
                <a:latin typeface="Arial" panose="020B0604020202020204" pitchFamily="34" charset="0"/>
                <a:cs typeface="Arial" panose="020B0604020202020204" pitchFamily="34" charset="0"/>
              </a:rPr>
              <a:t>Finding the Optimal Cutoff</a:t>
            </a:r>
          </a:p>
        </p:txBody>
      </p:sp>
      <p:sp>
        <p:nvSpPr>
          <p:cNvPr id="3" name="Content Placeholder 2">
            <a:extLst>
              <a:ext uri="{FF2B5EF4-FFF2-40B4-BE49-F238E27FC236}">
                <a16:creationId xmlns:a16="http://schemas.microsoft.com/office/drawing/2014/main" id="{D02E07B4-5A05-4FF8-81E5-ECC19D71BC2F}"/>
              </a:ext>
            </a:extLst>
          </p:cNvPr>
          <p:cNvSpPr>
            <a:spLocks noGrp="1"/>
          </p:cNvSpPr>
          <p:nvPr>
            <p:ph idx="1"/>
          </p:nvPr>
        </p:nvSpPr>
        <p:spPr>
          <a:xfrm>
            <a:off x="862150" y="1948264"/>
            <a:ext cx="5799908" cy="3863968"/>
          </a:xfrm>
        </p:spPr>
        <p:txBody>
          <a:bodyPr>
            <a:normAutofit/>
          </a:bodyPr>
          <a:lstStyle/>
          <a:p>
            <a:pPr marL="0" indent="0">
              <a:buNone/>
            </a:pPr>
            <a:r>
              <a:rPr lang="en-US" sz="1800" dirty="0">
                <a:latin typeface="Arial" panose="020B0604020202020204" pitchFamily="34" charset="0"/>
                <a:cs typeface="Arial" panose="020B0604020202020204" pitchFamily="34" charset="0"/>
              </a:rPr>
              <a:t>Now 0.5 was just arbitrary to loosely check the model performance. But in order to get good results, we need to optimize the threshold. So first let's plot an ROC curve to see what AUC we get.</a:t>
            </a:r>
          </a:p>
        </p:txBody>
      </p:sp>
      <p:pic>
        <p:nvPicPr>
          <p:cNvPr id="5" name="Picture 4">
            <a:extLst>
              <a:ext uri="{FF2B5EF4-FFF2-40B4-BE49-F238E27FC236}">
                <a16:creationId xmlns:a16="http://schemas.microsoft.com/office/drawing/2014/main" id="{27BD143A-4954-4585-977E-4606194AB97D}"/>
              </a:ext>
            </a:extLst>
          </p:cNvPr>
          <p:cNvPicPr>
            <a:picLocks noChangeAspect="1"/>
          </p:cNvPicPr>
          <p:nvPr/>
        </p:nvPicPr>
        <p:blipFill>
          <a:blip r:embed="rId2"/>
          <a:stretch>
            <a:fillRect/>
          </a:stretch>
        </p:blipFill>
        <p:spPr>
          <a:xfrm>
            <a:off x="7280365" y="1925392"/>
            <a:ext cx="4417854" cy="3886840"/>
          </a:xfrm>
          <a:prstGeom prst="rect">
            <a:avLst/>
          </a:prstGeom>
        </p:spPr>
      </p:pic>
      <p:sp>
        <p:nvSpPr>
          <p:cNvPr id="7" name="TextBox 6">
            <a:extLst>
              <a:ext uri="{FF2B5EF4-FFF2-40B4-BE49-F238E27FC236}">
                <a16:creationId xmlns:a16="http://schemas.microsoft.com/office/drawing/2014/main" id="{2BFEDD11-A8CA-4088-ABBD-052A858125CD}"/>
              </a:ext>
            </a:extLst>
          </p:cNvPr>
          <p:cNvSpPr txBox="1"/>
          <p:nvPr/>
        </p:nvSpPr>
        <p:spPr>
          <a:xfrm>
            <a:off x="862150" y="3880248"/>
            <a:ext cx="5799908"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area under the curve of the ROC is 0.96 which is very good. So we seem to have a good model. Let's also check the sensitivity and specificity tradeoff to find the optimal cutoff point.</a:t>
            </a:r>
          </a:p>
        </p:txBody>
      </p:sp>
    </p:spTree>
    <p:extLst>
      <p:ext uri="{BB962C8B-B14F-4D97-AF65-F5344CB8AC3E}">
        <p14:creationId xmlns:p14="http://schemas.microsoft.com/office/powerpoint/2010/main" val="3394851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23CC4F-1B6F-4743-95B3-1E12B9903C7F}"/>
              </a:ext>
            </a:extLst>
          </p:cNvPr>
          <p:cNvPicPr>
            <a:picLocks noChangeAspect="1"/>
          </p:cNvPicPr>
          <p:nvPr/>
        </p:nvPicPr>
        <p:blipFill>
          <a:blip r:embed="rId2"/>
          <a:stretch>
            <a:fillRect/>
          </a:stretch>
        </p:blipFill>
        <p:spPr>
          <a:xfrm>
            <a:off x="2813261" y="1588226"/>
            <a:ext cx="5127593" cy="2927223"/>
          </a:xfrm>
          <a:prstGeom prst="rect">
            <a:avLst/>
          </a:prstGeom>
        </p:spPr>
      </p:pic>
      <p:sp>
        <p:nvSpPr>
          <p:cNvPr id="5" name="TextBox 4">
            <a:extLst>
              <a:ext uri="{FF2B5EF4-FFF2-40B4-BE49-F238E27FC236}">
                <a16:creationId xmlns:a16="http://schemas.microsoft.com/office/drawing/2014/main" id="{25440563-ED27-4382-B584-8F97FC96E448}"/>
              </a:ext>
            </a:extLst>
          </p:cNvPr>
          <p:cNvSpPr txBox="1"/>
          <p:nvPr/>
        </p:nvSpPr>
        <p:spPr>
          <a:xfrm>
            <a:off x="2550640" y="434285"/>
            <a:ext cx="5652834" cy="923330"/>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Let's create a Data frame to see the values of accuracy, sensitivity, and specificity at different values of probability cutoffs</a:t>
            </a:r>
          </a:p>
        </p:txBody>
      </p:sp>
      <p:sp>
        <p:nvSpPr>
          <p:cNvPr id="7" name="TextBox 6">
            <a:extLst>
              <a:ext uri="{FF2B5EF4-FFF2-40B4-BE49-F238E27FC236}">
                <a16:creationId xmlns:a16="http://schemas.microsoft.com/office/drawing/2014/main" id="{FA9D3AB8-A835-4C13-9906-7929E23CC9F9}"/>
              </a:ext>
            </a:extLst>
          </p:cNvPr>
          <p:cNvSpPr txBox="1"/>
          <p:nvPr/>
        </p:nvSpPr>
        <p:spPr>
          <a:xfrm>
            <a:off x="2550641" y="4746060"/>
            <a:ext cx="5652834" cy="923330"/>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As you can see that around 0.40 you get the optimal values of the three metrics. So let's choose 0.42 as our cutoff now.</a:t>
            </a:r>
          </a:p>
        </p:txBody>
      </p:sp>
    </p:spTree>
    <p:extLst>
      <p:ext uri="{BB962C8B-B14F-4D97-AF65-F5344CB8AC3E}">
        <p14:creationId xmlns:p14="http://schemas.microsoft.com/office/powerpoint/2010/main" val="530865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38619-8FAD-4729-A776-CAFE3B7DDBDB}"/>
              </a:ext>
            </a:extLst>
          </p:cNvPr>
          <p:cNvSpPr txBox="1"/>
          <p:nvPr/>
        </p:nvSpPr>
        <p:spPr>
          <a:xfrm>
            <a:off x="1541419" y="340527"/>
            <a:ext cx="847126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Let's check the accuracy now</a:t>
            </a:r>
          </a:p>
        </p:txBody>
      </p:sp>
      <p:graphicFrame>
        <p:nvGraphicFramePr>
          <p:cNvPr id="4" name="Table 4">
            <a:extLst>
              <a:ext uri="{FF2B5EF4-FFF2-40B4-BE49-F238E27FC236}">
                <a16:creationId xmlns:a16="http://schemas.microsoft.com/office/drawing/2014/main" id="{A4F055B7-E85C-4070-BD35-E4E950BA578E}"/>
              </a:ext>
            </a:extLst>
          </p:cNvPr>
          <p:cNvGraphicFramePr>
            <a:graphicFrameLocks noGrp="1"/>
          </p:cNvGraphicFramePr>
          <p:nvPr>
            <p:extLst>
              <p:ext uri="{D42A27DB-BD31-4B8C-83A1-F6EECF244321}">
                <p14:modId xmlns:p14="http://schemas.microsoft.com/office/powerpoint/2010/main" val="3515474163"/>
              </p:ext>
            </p:extLst>
          </p:nvPr>
        </p:nvGraphicFramePr>
        <p:xfrm>
          <a:off x="1541419" y="908315"/>
          <a:ext cx="7921896" cy="1938384"/>
        </p:xfrm>
        <a:graphic>
          <a:graphicData uri="http://schemas.openxmlformats.org/drawingml/2006/table">
            <a:tbl>
              <a:tblPr firstRow="1" bandRow="1">
                <a:tableStyleId>{93296810-A885-4BE3-A3E7-6D5BEEA58F35}</a:tableStyleId>
              </a:tblPr>
              <a:tblGrid>
                <a:gridCol w="2436904">
                  <a:extLst>
                    <a:ext uri="{9D8B030D-6E8A-4147-A177-3AD203B41FA5}">
                      <a16:colId xmlns:a16="http://schemas.microsoft.com/office/drawing/2014/main" val="1805668025"/>
                    </a:ext>
                  </a:extLst>
                </a:gridCol>
                <a:gridCol w="2742496">
                  <a:extLst>
                    <a:ext uri="{9D8B030D-6E8A-4147-A177-3AD203B41FA5}">
                      <a16:colId xmlns:a16="http://schemas.microsoft.com/office/drawing/2014/main" val="2133753414"/>
                    </a:ext>
                  </a:extLst>
                </a:gridCol>
                <a:gridCol w="2742496">
                  <a:extLst>
                    <a:ext uri="{9D8B030D-6E8A-4147-A177-3AD203B41FA5}">
                      <a16:colId xmlns:a16="http://schemas.microsoft.com/office/drawing/2014/main" val="2807684984"/>
                    </a:ext>
                  </a:extLst>
                </a:gridCol>
              </a:tblGrid>
              <a:tr h="707931">
                <a:tc>
                  <a:txBody>
                    <a:bodyPr/>
                    <a:lstStyle/>
                    <a:p>
                      <a:r>
                        <a:rPr lang="en-US" sz="1800" b="0" kern="1200" dirty="0">
                          <a:solidFill>
                            <a:schemeClr val="lt1"/>
                          </a:solidFill>
                          <a:effectLst/>
                        </a:rPr>
                        <a:t>Predicted                </a:t>
                      </a:r>
                    </a:p>
                    <a:p>
                      <a:endParaRPr lang="en-US" dirty="0"/>
                    </a:p>
                  </a:txBody>
                  <a:tcPr/>
                </a:tc>
                <a:tc>
                  <a:txBody>
                    <a:bodyPr/>
                    <a:lstStyle/>
                    <a:p>
                      <a:r>
                        <a:rPr lang="en-US" sz="1800" b="0" kern="1200" dirty="0">
                          <a:solidFill>
                            <a:schemeClr val="lt1"/>
                          </a:solidFill>
                          <a:effectLst/>
                        </a:rPr>
                        <a:t> Not converted    </a:t>
                      </a:r>
                      <a:endParaRPr lang="en-US" dirty="0"/>
                    </a:p>
                  </a:txBody>
                  <a:tcPr/>
                </a:tc>
                <a:tc>
                  <a:txBody>
                    <a:bodyPr/>
                    <a:lstStyle/>
                    <a:p>
                      <a:r>
                        <a:rPr lang="en-US" sz="1800" b="0" kern="1200" dirty="0">
                          <a:solidFill>
                            <a:schemeClr val="lt1"/>
                          </a:solidFill>
                          <a:effectLst/>
                        </a:rPr>
                        <a:t>converted</a:t>
                      </a:r>
                      <a:endParaRPr lang="en-US" dirty="0"/>
                    </a:p>
                  </a:txBody>
                  <a:tcPr/>
                </a:tc>
                <a:extLst>
                  <a:ext uri="{0D108BD9-81ED-4DB2-BD59-A6C34878D82A}">
                    <a16:rowId xmlns:a16="http://schemas.microsoft.com/office/drawing/2014/main" val="2816161702"/>
                  </a:ext>
                </a:extLst>
              </a:tr>
              <a:tr h="410151">
                <a:tc>
                  <a:txBody>
                    <a:bodyPr/>
                    <a:lstStyle/>
                    <a:p>
                      <a:r>
                        <a:rPr lang="en-US" sz="1800" b="0" kern="1200" dirty="0">
                          <a:solidFill>
                            <a:schemeClr val="tx1"/>
                          </a:solidFill>
                          <a:effectLst/>
                        </a:rPr>
                        <a:t>Actual</a:t>
                      </a:r>
                      <a:endParaRPr lang="en-US" dirty="0">
                        <a:solidFill>
                          <a:schemeClr val="tx1"/>
                        </a:solidFill>
                      </a:endParaRPr>
                    </a:p>
                  </a:txBody>
                  <a:tcPr/>
                </a:tc>
                <a:tc>
                  <a:txBody>
                    <a:bodyPr/>
                    <a:lstStyle/>
                    <a:p>
                      <a:r>
                        <a:rPr lang="en-US" sz="1800" b="0" kern="1200" dirty="0">
                          <a:solidFill>
                            <a:schemeClr val="tx1"/>
                          </a:solidFill>
                          <a:effectLst/>
                        </a:rPr>
                        <a:t>  </a:t>
                      </a:r>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2707381024"/>
                  </a:ext>
                </a:extLst>
              </a:tr>
              <a:tr h="410151">
                <a:tc>
                  <a:txBody>
                    <a:bodyPr/>
                    <a:lstStyle/>
                    <a:p>
                      <a:r>
                        <a:rPr lang="en-US" sz="1800" b="0" kern="1200" dirty="0">
                          <a:solidFill>
                            <a:schemeClr val="tx1"/>
                          </a:solidFill>
                          <a:effectLst/>
                        </a:rPr>
                        <a:t>Not converted     </a:t>
                      </a:r>
                      <a:endParaRPr lang="en-US" dirty="0">
                        <a:solidFill>
                          <a:schemeClr val="tx1"/>
                        </a:solidFill>
                      </a:endParaRPr>
                    </a:p>
                  </a:txBody>
                  <a:tcPr/>
                </a:tc>
                <a:tc>
                  <a:txBody>
                    <a:bodyPr/>
                    <a:lstStyle/>
                    <a:p>
                      <a:r>
                        <a:rPr lang="en-US" sz="1800" b="0" kern="1200" dirty="0">
                          <a:solidFill>
                            <a:schemeClr val="tx1"/>
                          </a:solidFill>
                          <a:effectLst/>
                        </a:rPr>
                        <a:t>3633</a:t>
                      </a:r>
                      <a:endParaRPr lang="en-US" dirty="0">
                        <a:solidFill>
                          <a:schemeClr val="tx1"/>
                        </a:solidFill>
                      </a:endParaRPr>
                    </a:p>
                  </a:txBody>
                  <a:tcPr/>
                </a:tc>
                <a:tc>
                  <a:txBody>
                    <a:bodyPr/>
                    <a:lstStyle/>
                    <a:p>
                      <a:r>
                        <a:rPr lang="en-US" sz="1800" b="0" kern="1200" dirty="0">
                          <a:solidFill>
                            <a:schemeClr val="tx1"/>
                          </a:solidFill>
                          <a:effectLst/>
                        </a:rPr>
                        <a:t> 272</a:t>
                      </a:r>
                      <a:endParaRPr lang="en-US" dirty="0">
                        <a:solidFill>
                          <a:schemeClr val="tx1"/>
                        </a:solidFill>
                      </a:endParaRPr>
                    </a:p>
                  </a:txBody>
                  <a:tcPr/>
                </a:tc>
                <a:extLst>
                  <a:ext uri="{0D108BD9-81ED-4DB2-BD59-A6C34878D82A}">
                    <a16:rowId xmlns:a16="http://schemas.microsoft.com/office/drawing/2014/main" val="3382041575"/>
                  </a:ext>
                </a:extLst>
              </a:tr>
              <a:tr h="410151">
                <a:tc>
                  <a:txBody>
                    <a:bodyPr/>
                    <a:lstStyle/>
                    <a:p>
                      <a:r>
                        <a:rPr lang="en-US" sz="1800" b="0" kern="1200" dirty="0">
                          <a:solidFill>
                            <a:schemeClr val="tx1"/>
                          </a:solidFill>
                          <a:effectLst/>
                        </a:rPr>
                        <a:t>converted  </a:t>
                      </a:r>
                      <a:endParaRPr lang="en-US" dirty="0">
                        <a:solidFill>
                          <a:schemeClr val="tx1"/>
                        </a:solidFill>
                      </a:endParaRPr>
                    </a:p>
                  </a:txBody>
                  <a:tcPr/>
                </a:tc>
                <a:tc>
                  <a:txBody>
                    <a:bodyPr/>
                    <a:lstStyle/>
                    <a:p>
                      <a:r>
                        <a:rPr lang="en-US" sz="1800" b="0" kern="1200" dirty="0">
                          <a:solidFill>
                            <a:schemeClr val="tx1"/>
                          </a:solidFill>
                          <a:effectLst/>
                        </a:rPr>
                        <a:t> 232</a:t>
                      </a:r>
                      <a:endParaRPr lang="en-US" dirty="0">
                        <a:solidFill>
                          <a:schemeClr val="tx1"/>
                        </a:solidFill>
                      </a:endParaRPr>
                    </a:p>
                  </a:txBody>
                  <a:tcPr/>
                </a:tc>
                <a:tc>
                  <a:txBody>
                    <a:bodyPr/>
                    <a:lstStyle/>
                    <a:p>
                      <a:r>
                        <a:rPr lang="en-US" sz="1800" b="0" kern="1200" dirty="0">
                          <a:solidFill>
                            <a:schemeClr val="tx1"/>
                          </a:solidFill>
                          <a:effectLst/>
                        </a:rPr>
                        <a:t>2214</a:t>
                      </a:r>
                      <a:endParaRPr lang="en-US" dirty="0">
                        <a:solidFill>
                          <a:schemeClr val="tx1"/>
                        </a:solidFill>
                      </a:endParaRPr>
                    </a:p>
                  </a:txBody>
                  <a:tcPr/>
                </a:tc>
                <a:extLst>
                  <a:ext uri="{0D108BD9-81ED-4DB2-BD59-A6C34878D82A}">
                    <a16:rowId xmlns:a16="http://schemas.microsoft.com/office/drawing/2014/main" val="2978341635"/>
                  </a:ext>
                </a:extLst>
              </a:tr>
            </a:tbl>
          </a:graphicData>
        </a:graphic>
      </p:graphicFrame>
      <p:graphicFrame>
        <p:nvGraphicFramePr>
          <p:cNvPr id="5" name="Table 5">
            <a:extLst>
              <a:ext uri="{FF2B5EF4-FFF2-40B4-BE49-F238E27FC236}">
                <a16:creationId xmlns:a16="http://schemas.microsoft.com/office/drawing/2014/main" id="{D3418CF7-3DD8-435C-981D-3ACE807F0BEF}"/>
              </a:ext>
            </a:extLst>
          </p:cNvPr>
          <p:cNvGraphicFramePr>
            <a:graphicFrameLocks noGrp="1"/>
          </p:cNvGraphicFramePr>
          <p:nvPr>
            <p:extLst>
              <p:ext uri="{D42A27DB-BD31-4B8C-83A1-F6EECF244321}">
                <p14:modId xmlns:p14="http://schemas.microsoft.com/office/powerpoint/2010/main" val="3990576787"/>
              </p:ext>
            </p:extLst>
          </p:nvPr>
        </p:nvGraphicFramePr>
        <p:xfrm>
          <a:off x="1541419" y="4443940"/>
          <a:ext cx="8127999" cy="101092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3870571138"/>
                    </a:ext>
                  </a:extLst>
                </a:gridCol>
                <a:gridCol w="2709333">
                  <a:extLst>
                    <a:ext uri="{9D8B030D-6E8A-4147-A177-3AD203B41FA5}">
                      <a16:colId xmlns:a16="http://schemas.microsoft.com/office/drawing/2014/main" val="273718479"/>
                    </a:ext>
                  </a:extLst>
                </a:gridCol>
                <a:gridCol w="2709333">
                  <a:extLst>
                    <a:ext uri="{9D8B030D-6E8A-4147-A177-3AD203B41FA5}">
                      <a16:colId xmlns:a16="http://schemas.microsoft.com/office/drawing/2014/main" val="439378947"/>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Overall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Sensitivity(TP/(TP+FN))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Specificity(TN/(TN+FP))</a:t>
                      </a:r>
                    </a:p>
                    <a:p>
                      <a:endParaRPr lang="en-US" dirty="0"/>
                    </a:p>
                  </a:txBody>
                  <a:tcPr/>
                </a:tc>
                <a:extLst>
                  <a:ext uri="{0D108BD9-81ED-4DB2-BD59-A6C34878D82A}">
                    <a16:rowId xmlns:a16="http://schemas.microsoft.com/office/drawing/2014/main" val="4224479082"/>
                  </a:ext>
                </a:extLst>
              </a:tr>
              <a:tr h="370840">
                <a:tc>
                  <a:txBody>
                    <a:bodyPr/>
                    <a:lstStyle/>
                    <a:p>
                      <a:r>
                        <a:rPr lang="en-US" sz="1800" b="0" i="0" kern="1200" dirty="0">
                          <a:solidFill>
                            <a:schemeClr val="dk1"/>
                          </a:solidFill>
                          <a:effectLst/>
                          <a:latin typeface="+mn-lt"/>
                          <a:ea typeface="+mn-ea"/>
                          <a:cs typeface="+mn-cs"/>
                        </a:rPr>
                        <a:t>0.920642418516769</a:t>
                      </a:r>
                      <a:endParaRPr lang="en-US" dirty="0"/>
                    </a:p>
                  </a:txBody>
                  <a:tcPr/>
                </a:tc>
                <a:tc>
                  <a:txBody>
                    <a:bodyPr/>
                    <a:lstStyle/>
                    <a:p>
                      <a:r>
                        <a:rPr lang="en-US" sz="1800" b="0" i="0" kern="1200" dirty="0">
                          <a:solidFill>
                            <a:schemeClr val="dk1"/>
                          </a:solidFill>
                          <a:effectLst/>
                          <a:latin typeface="+mn-lt"/>
                          <a:ea typeface="+mn-ea"/>
                          <a:cs typeface="+mn-cs"/>
                        </a:rPr>
                        <a:t>0.9051512673753066</a:t>
                      </a:r>
                      <a:endParaRPr lang="en-US" dirty="0"/>
                    </a:p>
                  </a:txBody>
                  <a:tcPr/>
                </a:tc>
                <a:tc>
                  <a:txBody>
                    <a:bodyPr/>
                    <a:lstStyle/>
                    <a:p>
                      <a:r>
                        <a:rPr lang="en-US" sz="1800" b="0" i="0" kern="1200" dirty="0">
                          <a:solidFill>
                            <a:schemeClr val="dk1"/>
                          </a:solidFill>
                          <a:effectLst/>
                          <a:latin typeface="+mn-lt"/>
                          <a:ea typeface="+mn-ea"/>
                          <a:cs typeface="+mn-cs"/>
                        </a:rPr>
                        <a:t>0.9303457106274008</a:t>
                      </a:r>
                      <a:endParaRPr lang="en-US" dirty="0"/>
                    </a:p>
                  </a:txBody>
                  <a:tcPr/>
                </a:tc>
                <a:extLst>
                  <a:ext uri="{0D108BD9-81ED-4DB2-BD59-A6C34878D82A}">
                    <a16:rowId xmlns:a16="http://schemas.microsoft.com/office/drawing/2014/main" val="2986635103"/>
                  </a:ext>
                </a:extLst>
              </a:tr>
            </a:tbl>
          </a:graphicData>
        </a:graphic>
      </p:graphicFrame>
      <p:sp>
        <p:nvSpPr>
          <p:cNvPr id="7" name="TextBox 6">
            <a:extLst>
              <a:ext uri="{FF2B5EF4-FFF2-40B4-BE49-F238E27FC236}">
                <a16:creationId xmlns:a16="http://schemas.microsoft.com/office/drawing/2014/main" id="{2546084B-E7AB-4E8D-AE12-FFEAEBF3F828}"/>
              </a:ext>
            </a:extLst>
          </p:cNvPr>
          <p:cNvSpPr txBox="1"/>
          <p:nvPr/>
        </p:nvSpPr>
        <p:spPr>
          <a:xfrm>
            <a:off x="1541419" y="3045155"/>
            <a:ext cx="6100354"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True positive (TP)       = confusion2[1,1] </a:t>
            </a:r>
          </a:p>
          <a:p>
            <a:r>
              <a:rPr lang="fr-FR" dirty="0">
                <a:latin typeface="Arial" panose="020B0604020202020204" pitchFamily="34" charset="0"/>
                <a:cs typeface="Arial" panose="020B0604020202020204" pitchFamily="34" charset="0"/>
              </a:rPr>
              <a:t>True négatives (TN)   = confusion2[0,0] </a:t>
            </a:r>
          </a:p>
          <a:p>
            <a:r>
              <a:rPr lang="fr-FR" dirty="0">
                <a:latin typeface="Arial" panose="020B0604020202020204" pitchFamily="34" charset="0"/>
                <a:cs typeface="Arial" panose="020B0604020202020204" pitchFamily="34" charset="0"/>
              </a:rPr>
              <a:t>false positives (FP)     = confusion2[0,1] </a:t>
            </a:r>
          </a:p>
          <a:p>
            <a:r>
              <a:rPr lang="fr-FR" dirty="0">
                <a:latin typeface="Arial" panose="020B0604020202020204" pitchFamily="34" charset="0"/>
                <a:cs typeface="Arial" panose="020B0604020202020204" pitchFamily="34" charset="0"/>
              </a:rPr>
              <a:t>false négatives (FN)  = confusion2[1,0] </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9997CCC-9714-41C2-9C88-307FF848F191}"/>
              </a:ext>
            </a:extLst>
          </p:cNvPr>
          <p:cNvSpPr txBox="1"/>
          <p:nvPr/>
        </p:nvSpPr>
        <p:spPr>
          <a:xfrm>
            <a:off x="10180321" y="4624895"/>
            <a:ext cx="1602377"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cutoff point seems good to go!</a:t>
            </a:r>
          </a:p>
        </p:txBody>
      </p:sp>
      <p:sp>
        <p:nvSpPr>
          <p:cNvPr id="10" name="Arrow: Right 9">
            <a:extLst>
              <a:ext uri="{FF2B5EF4-FFF2-40B4-BE49-F238E27FC236}">
                <a16:creationId xmlns:a16="http://schemas.microsoft.com/office/drawing/2014/main" id="{926480EF-A1D0-489C-94AA-E40172520754}"/>
              </a:ext>
            </a:extLst>
          </p:cNvPr>
          <p:cNvSpPr/>
          <p:nvPr/>
        </p:nvSpPr>
        <p:spPr>
          <a:xfrm>
            <a:off x="9736183" y="4815840"/>
            <a:ext cx="365760" cy="191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13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38619-8FAD-4729-A776-CAFE3B7DDBDB}"/>
              </a:ext>
            </a:extLst>
          </p:cNvPr>
          <p:cNvSpPr txBox="1"/>
          <p:nvPr/>
        </p:nvSpPr>
        <p:spPr>
          <a:xfrm>
            <a:off x="1541419" y="340527"/>
            <a:ext cx="8471263" cy="461665"/>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Making Predictions on the Test Set</a:t>
            </a:r>
          </a:p>
        </p:txBody>
      </p:sp>
      <p:graphicFrame>
        <p:nvGraphicFramePr>
          <p:cNvPr id="4" name="Table 4">
            <a:extLst>
              <a:ext uri="{FF2B5EF4-FFF2-40B4-BE49-F238E27FC236}">
                <a16:creationId xmlns:a16="http://schemas.microsoft.com/office/drawing/2014/main" id="{A4F055B7-E85C-4070-BD35-E4E950BA578E}"/>
              </a:ext>
            </a:extLst>
          </p:cNvPr>
          <p:cNvGraphicFramePr>
            <a:graphicFrameLocks noGrp="1"/>
          </p:cNvGraphicFramePr>
          <p:nvPr>
            <p:extLst>
              <p:ext uri="{D42A27DB-BD31-4B8C-83A1-F6EECF244321}">
                <p14:modId xmlns:p14="http://schemas.microsoft.com/office/powerpoint/2010/main" val="2447421501"/>
              </p:ext>
            </p:extLst>
          </p:nvPr>
        </p:nvGraphicFramePr>
        <p:xfrm>
          <a:off x="1541419" y="1113772"/>
          <a:ext cx="7921896" cy="1732927"/>
        </p:xfrm>
        <a:graphic>
          <a:graphicData uri="http://schemas.openxmlformats.org/drawingml/2006/table">
            <a:tbl>
              <a:tblPr firstRow="1" bandRow="1">
                <a:tableStyleId>{93296810-A885-4BE3-A3E7-6D5BEEA58F35}</a:tableStyleId>
              </a:tblPr>
              <a:tblGrid>
                <a:gridCol w="2436904">
                  <a:extLst>
                    <a:ext uri="{9D8B030D-6E8A-4147-A177-3AD203B41FA5}">
                      <a16:colId xmlns:a16="http://schemas.microsoft.com/office/drawing/2014/main" val="1805668025"/>
                    </a:ext>
                  </a:extLst>
                </a:gridCol>
                <a:gridCol w="2742496">
                  <a:extLst>
                    <a:ext uri="{9D8B030D-6E8A-4147-A177-3AD203B41FA5}">
                      <a16:colId xmlns:a16="http://schemas.microsoft.com/office/drawing/2014/main" val="2133753414"/>
                    </a:ext>
                  </a:extLst>
                </a:gridCol>
                <a:gridCol w="2742496">
                  <a:extLst>
                    <a:ext uri="{9D8B030D-6E8A-4147-A177-3AD203B41FA5}">
                      <a16:colId xmlns:a16="http://schemas.microsoft.com/office/drawing/2014/main" val="2807684984"/>
                    </a:ext>
                  </a:extLst>
                </a:gridCol>
              </a:tblGrid>
              <a:tr h="502474">
                <a:tc>
                  <a:txBody>
                    <a:bodyPr/>
                    <a:lstStyle/>
                    <a:p>
                      <a:r>
                        <a:rPr lang="en-US" sz="1800" b="0" kern="1200" dirty="0">
                          <a:solidFill>
                            <a:schemeClr val="lt1"/>
                          </a:solidFill>
                          <a:effectLst/>
                        </a:rPr>
                        <a:t>Predicted         </a:t>
                      </a:r>
                    </a:p>
                  </a:txBody>
                  <a:tcPr/>
                </a:tc>
                <a:tc>
                  <a:txBody>
                    <a:bodyPr/>
                    <a:lstStyle/>
                    <a:p>
                      <a:r>
                        <a:rPr lang="en-US" sz="1800" b="0" kern="1200" dirty="0">
                          <a:solidFill>
                            <a:schemeClr val="lt1"/>
                          </a:solidFill>
                          <a:effectLst/>
                        </a:rPr>
                        <a:t> Not converted  </a:t>
                      </a:r>
                      <a:endParaRPr lang="en-US" dirty="0"/>
                    </a:p>
                  </a:txBody>
                  <a:tcPr/>
                </a:tc>
                <a:tc>
                  <a:txBody>
                    <a:bodyPr/>
                    <a:lstStyle/>
                    <a:p>
                      <a:r>
                        <a:rPr lang="en-US" sz="1800" b="0" kern="1200" dirty="0">
                          <a:solidFill>
                            <a:schemeClr val="lt1"/>
                          </a:solidFill>
                          <a:effectLst/>
                        </a:rPr>
                        <a:t>converted</a:t>
                      </a:r>
                      <a:endParaRPr lang="en-US" dirty="0"/>
                    </a:p>
                  </a:txBody>
                  <a:tcPr/>
                </a:tc>
                <a:extLst>
                  <a:ext uri="{0D108BD9-81ED-4DB2-BD59-A6C34878D82A}">
                    <a16:rowId xmlns:a16="http://schemas.microsoft.com/office/drawing/2014/main" val="2816161702"/>
                  </a:ext>
                </a:extLst>
              </a:tr>
              <a:tr h="410151">
                <a:tc>
                  <a:txBody>
                    <a:bodyPr/>
                    <a:lstStyle/>
                    <a:p>
                      <a:r>
                        <a:rPr lang="en-US" sz="1800" b="0" kern="1200" dirty="0">
                          <a:solidFill>
                            <a:schemeClr val="tx1"/>
                          </a:solidFill>
                          <a:effectLst/>
                        </a:rPr>
                        <a:t>Actual</a:t>
                      </a:r>
                      <a:endParaRPr lang="en-US" dirty="0">
                        <a:solidFill>
                          <a:schemeClr val="tx1"/>
                        </a:solidFill>
                      </a:endParaRPr>
                    </a:p>
                  </a:txBody>
                  <a:tcPr/>
                </a:tc>
                <a:tc>
                  <a:txBody>
                    <a:bodyPr/>
                    <a:lstStyle/>
                    <a:p>
                      <a:r>
                        <a:rPr lang="en-US" sz="1800" b="0" kern="1200" dirty="0">
                          <a:solidFill>
                            <a:schemeClr val="tx1"/>
                          </a:solidFill>
                          <a:effectLst/>
                        </a:rPr>
                        <a:t>  </a:t>
                      </a:r>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2707381024"/>
                  </a:ext>
                </a:extLst>
              </a:tr>
              <a:tr h="410151">
                <a:tc>
                  <a:txBody>
                    <a:bodyPr/>
                    <a:lstStyle/>
                    <a:p>
                      <a:r>
                        <a:rPr lang="en-US" sz="1800" b="0" kern="1200" dirty="0">
                          <a:solidFill>
                            <a:schemeClr val="tx1"/>
                          </a:solidFill>
                          <a:effectLst/>
                        </a:rPr>
                        <a:t>Not converted     </a:t>
                      </a:r>
                      <a:endParaRPr lang="en-US" dirty="0">
                        <a:solidFill>
                          <a:schemeClr val="tx1"/>
                        </a:solidFill>
                      </a:endParaRPr>
                    </a:p>
                  </a:txBody>
                  <a:tcPr/>
                </a:tc>
                <a:tc>
                  <a:txBody>
                    <a:bodyPr/>
                    <a:lstStyle/>
                    <a:p>
                      <a:r>
                        <a:rPr lang="en-US" sz="1800" b="0" kern="1200" dirty="0">
                          <a:solidFill>
                            <a:schemeClr val="tx1"/>
                          </a:solidFill>
                          <a:effectLst/>
                        </a:rPr>
                        <a:t>1600</a:t>
                      </a:r>
                      <a:endParaRPr lang="en-US" dirty="0">
                        <a:solidFill>
                          <a:schemeClr val="tx1"/>
                        </a:solidFill>
                      </a:endParaRPr>
                    </a:p>
                  </a:txBody>
                  <a:tcPr/>
                </a:tc>
                <a:tc>
                  <a:txBody>
                    <a:bodyPr/>
                    <a:lstStyle/>
                    <a:p>
                      <a:r>
                        <a:rPr lang="en-US" sz="1800" b="0" kern="1200" dirty="0">
                          <a:solidFill>
                            <a:schemeClr val="tx1"/>
                          </a:solidFill>
                          <a:effectLst/>
                        </a:rPr>
                        <a:t>134</a:t>
                      </a:r>
                      <a:endParaRPr lang="en-US" dirty="0">
                        <a:solidFill>
                          <a:schemeClr val="tx1"/>
                        </a:solidFill>
                      </a:endParaRPr>
                    </a:p>
                  </a:txBody>
                  <a:tcPr/>
                </a:tc>
                <a:extLst>
                  <a:ext uri="{0D108BD9-81ED-4DB2-BD59-A6C34878D82A}">
                    <a16:rowId xmlns:a16="http://schemas.microsoft.com/office/drawing/2014/main" val="3382041575"/>
                  </a:ext>
                </a:extLst>
              </a:tr>
              <a:tr h="410151">
                <a:tc>
                  <a:txBody>
                    <a:bodyPr/>
                    <a:lstStyle/>
                    <a:p>
                      <a:r>
                        <a:rPr lang="en-US" sz="1800" b="0" kern="1200" dirty="0">
                          <a:solidFill>
                            <a:schemeClr val="tx1"/>
                          </a:solidFill>
                          <a:effectLst/>
                        </a:rPr>
                        <a:t>converted  </a:t>
                      </a:r>
                      <a:endParaRPr lang="en-US" dirty="0">
                        <a:solidFill>
                          <a:schemeClr val="tx1"/>
                        </a:solidFill>
                      </a:endParaRPr>
                    </a:p>
                  </a:txBody>
                  <a:tcPr/>
                </a:tc>
                <a:tc>
                  <a:txBody>
                    <a:bodyPr/>
                    <a:lstStyle/>
                    <a:p>
                      <a:r>
                        <a:rPr lang="en-US" sz="1800" b="0" kern="1200" dirty="0">
                          <a:solidFill>
                            <a:schemeClr val="tx1"/>
                          </a:solidFill>
                          <a:effectLst/>
                        </a:rPr>
                        <a:t>117</a:t>
                      </a:r>
                      <a:endParaRPr lang="en-US" dirty="0">
                        <a:solidFill>
                          <a:schemeClr val="tx1"/>
                        </a:solidFill>
                      </a:endParaRPr>
                    </a:p>
                  </a:txBody>
                  <a:tcPr/>
                </a:tc>
                <a:tc>
                  <a:txBody>
                    <a:bodyPr/>
                    <a:lstStyle/>
                    <a:p>
                      <a:r>
                        <a:rPr lang="en-US" sz="1800" b="0" kern="1200" dirty="0">
                          <a:solidFill>
                            <a:schemeClr val="tx1"/>
                          </a:solidFill>
                          <a:effectLst/>
                        </a:rPr>
                        <a:t>872</a:t>
                      </a:r>
                      <a:endParaRPr lang="en-US" dirty="0">
                        <a:solidFill>
                          <a:schemeClr val="tx1"/>
                        </a:solidFill>
                      </a:endParaRPr>
                    </a:p>
                  </a:txBody>
                  <a:tcPr/>
                </a:tc>
                <a:extLst>
                  <a:ext uri="{0D108BD9-81ED-4DB2-BD59-A6C34878D82A}">
                    <a16:rowId xmlns:a16="http://schemas.microsoft.com/office/drawing/2014/main" val="2978341635"/>
                  </a:ext>
                </a:extLst>
              </a:tr>
            </a:tbl>
          </a:graphicData>
        </a:graphic>
      </p:graphicFrame>
      <p:graphicFrame>
        <p:nvGraphicFramePr>
          <p:cNvPr id="5" name="Table 5">
            <a:extLst>
              <a:ext uri="{FF2B5EF4-FFF2-40B4-BE49-F238E27FC236}">
                <a16:creationId xmlns:a16="http://schemas.microsoft.com/office/drawing/2014/main" id="{D3418CF7-3DD8-435C-981D-3ACE807F0BEF}"/>
              </a:ext>
            </a:extLst>
          </p:cNvPr>
          <p:cNvGraphicFramePr>
            <a:graphicFrameLocks noGrp="1"/>
          </p:cNvGraphicFramePr>
          <p:nvPr>
            <p:extLst>
              <p:ext uri="{D42A27DB-BD31-4B8C-83A1-F6EECF244321}">
                <p14:modId xmlns:p14="http://schemas.microsoft.com/office/powerpoint/2010/main" val="2167345563"/>
              </p:ext>
            </p:extLst>
          </p:nvPr>
        </p:nvGraphicFramePr>
        <p:xfrm>
          <a:off x="1541419" y="4443940"/>
          <a:ext cx="8127999" cy="101092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3870571138"/>
                    </a:ext>
                  </a:extLst>
                </a:gridCol>
                <a:gridCol w="2709333">
                  <a:extLst>
                    <a:ext uri="{9D8B030D-6E8A-4147-A177-3AD203B41FA5}">
                      <a16:colId xmlns:a16="http://schemas.microsoft.com/office/drawing/2014/main" val="273718479"/>
                    </a:ext>
                  </a:extLst>
                </a:gridCol>
                <a:gridCol w="2709333">
                  <a:extLst>
                    <a:ext uri="{9D8B030D-6E8A-4147-A177-3AD203B41FA5}">
                      <a16:colId xmlns:a16="http://schemas.microsoft.com/office/drawing/2014/main" val="439378947"/>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Overall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Sensitivity(TP/(TP+FN))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Specificity(TN/(TN+FP))</a:t>
                      </a:r>
                    </a:p>
                    <a:p>
                      <a:endParaRPr lang="en-US" dirty="0"/>
                    </a:p>
                  </a:txBody>
                  <a:tcPr/>
                </a:tc>
                <a:extLst>
                  <a:ext uri="{0D108BD9-81ED-4DB2-BD59-A6C34878D82A}">
                    <a16:rowId xmlns:a16="http://schemas.microsoft.com/office/drawing/2014/main" val="4224479082"/>
                  </a:ext>
                </a:extLst>
              </a:tr>
              <a:tr h="370840">
                <a:tc>
                  <a:txBody>
                    <a:bodyPr/>
                    <a:lstStyle/>
                    <a:p>
                      <a:r>
                        <a:rPr lang="en-US" sz="1800" b="0" i="0" kern="1200" dirty="0">
                          <a:solidFill>
                            <a:schemeClr val="dk1"/>
                          </a:solidFill>
                          <a:effectLst/>
                          <a:latin typeface="+mn-lt"/>
                          <a:ea typeface="+mn-ea"/>
                          <a:cs typeface="+mn-cs"/>
                        </a:rPr>
                        <a:t>0.9078222548659567</a:t>
                      </a:r>
                      <a:endParaRPr lang="en-US" dirty="0"/>
                    </a:p>
                  </a:txBody>
                  <a:tcPr/>
                </a:tc>
                <a:tc>
                  <a:txBody>
                    <a:bodyPr/>
                    <a:lstStyle/>
                    <a:p>
                      <a:r>
                        <a:rPr lang="en-US" sz="1800" b="0" i="0" kern="1200" dirty="0">
                          <a:solidFill>
                            <a:schemeClr val="dk1"/>
                          </a:solidFill>
                          <a:effectLst/>
                          <a:latin typeface="+mn-lt"/>
                          <a:ea typeface="+mn-ea"/>
                          <a:cs typeface="+mn-cs"/>
                        </a:rPr>
                        <a:t>0.8816986855409504</a:t>
                      </a:r>
                      <a:endParaRPr lang="en-US" dirty="0"/>
                    </a:p>
                  </a:txBody>
                  <a:tcPr/>
                </a:tc>
                <a:tc>
                  <a:txBody>
                    <a:bodyPr/>
                    <a:lstStyle/>
                    <a:p>
                      <a:r>
                        <a:rPr lang="en-US" sz="1800" b="0" i="0" kern="1200" dirty="0">
                          <a:solidFill>
                            <a:schemeClr val="dk1"/>
                          </a:solidFill>
                          <a:effectLst/>
                          <a:latin typeface="+mn-lt"/>
                          <a:ea typeface="+mn-ea"/>
                          <a:cs typeface="+mn-cs"/>
                        </a:rPr>
                        <a:t>0.922722029988466</a:t>
                      </a:r>
                      <a:endParaRPr lang="en-US" dirty="0"/>
                    </a:p>
                  </a:txBody>
                  <a:tcPr/>
                </a:tc>
                <a:extLst>
                  <a:ext uri="{0D108BD9-81ED-4DB2-BD59-A6C34878D82A}">
                    <a16:rowId xmlns:a16="http://schemas.microsoft.com/office/drawing/2014/main" val="2986635103"/>
                  </a:ext>
                </a:extLst>
              </a:tr>
            </a:tbl>
          </a:graphicData>
        </a:graphic>
      </p:graphicFrame>
      <p:sp>
        <p:nvSpPr>
          <p:cNvPr id="7" name="TextBox 6">
            <a:extLst>
              <a:ext uri="{FF2B5EF4-FFF2-40B4-BE49-F238E27FC236}">
                <a16:creationId xmlns:a16="http://schemas.microsoft.com/office/drawing/2014/main" id="{2546084B-E7AB-4E8D-AE12-FFEAEBF3F828}"/>
              </a:ext>
            </a:extLst>
          </p:cNvPr>
          <p:cNvSpPr txBox="1"/>
          <p:nvPr/>
        </p:nvSpPr>
        <p:spPr>
          <a:xfrm>
            <a:off x="1541419" y="3045155"/>
            <a:ext cx="6100354"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True positive (TP)       = confusion[1,1] </a:t>
            </a:r>
          </a:p>
          <a:p>
            <a:r>
              <a:rPr lang="fr-FR" dirty="0">
                <a:latin typeface="Arial" panose="020B0604020202020204" pitchFamily="34" charset="0"/>
                <a:cs typeface="Arial" panose="020B0604020202020204" pitchFamily="34" charset="0"/>
              </a:rPr>
              <a:t>True négatives (TN)   = confusion[0,0] </a:t>
            </a:r>
          </a:p>
          <a:p>
            <a:r>
              <a:rPr lang="fr-FR" dirty="0">
                <a:latin typeface="Arial" panose="020B0604020202020204" pitchFamily="34" charset="0"/>
                <a:cs typeface="Arial" panose="020B0604020202020204" pitchFamily="34" charset="0"/>
              </a:rPr>
              <a:t>false positives (FP)     = confusion[0,1] </a:t>
            </a:r>
          </a:p>
          <a:p>
            <a:r>
              <a:rPr lang="fr-FR" dirty="0">
                <a:latin typeface="Arial" panose="020B0604020202020204" pitchFamily="34" charset="0"/>
                <a:cs typeface="Arial" panose="020B0604020202020204" pitchFamily="34" charset="0"/>
              </a:rPr>
              <a:t>false négatives (FN)  = confusion[1,0]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064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38619-8FAD-4729-A776-CAFE3B7DDBDB}"/>
              </a:ext>
            </a:extLst>
          </p:cNvPr>
          <p:cNvSpPr txBox="1"/>
          <p:nvPr/>
        </p:nvSpPr>
        <p:spPr>
          <a:xfrm>
            <a:off x="1816102" y="371538"/>
            <a:ext cx="8471263" cy="461665"/>
          </a:xfrm>
          <a:prstGeom prst="rect">
            <a:avLst/>
          </a:prstGeom>
          <a:noFill/>
        </p:spPr>
        <p:txBody>
          <a:bodyPr wrap="square">
            <a:spAutoFit/>
          </a:bodyPr>
          <a:lstStyle/>
          <a:p>
            <a:pPr algn="ctr"/>
            <a:r>
              <a:rPr lang="en-US" sz="2400" b="0" i="0" dirty="0">
                <a:solidFill>
                  <a:srgbClr val="212121"/>
                </a:solidFill>
                <a:effectLst/>
                <a:latin typeface="Arial" panose="020B0604020202020204" pitchFamily="34" charset="0"/>
                <a:cs typeface="Arial" panose="020B0604020202020204" pitchFamily="34" charset="0"/>
              </a:rPr>
              <a:t>Precision-Recall View</a:t>
            </a:r>
          </a:p>
        </p:txBody>
      </p:sp>
      <p:graphicFrame>
        <p:nvGraphicFramePr>
          <p:cNvPr id="4" name="Table 4">
            <a:extLst>
              <a:ext uri="{FF2B5EF4-FFF2-40B4-BE49-F238E27FC236}">
                <a16:creationId xmlns:a16="http://schemas.microsoft.com/office/drawing/2014/main" id="{A4F055B7-E85C-4070-BD35-E4E950BA578E}"/>
              </a:ext>
            </a:extLst>
          </p:cNvPr>
          <p:cNvGraphicFramePr>
            <a:graphicFrameLocks noGrp="1"/>
          </p:cNvGraphicFramePr>
          <p:nvPr>
            <p:extLst>
              <p:ext uri="{D42A27DB-BD31-4B8C-83A1-F6EECF244321}">
                <p14:modId xmlns:p14="http://schemas.microsoft.com/office/powerpoint/2010/main" val="310259077"/>
              </p:ext>
            </p:extLst>
          </p:nvPr>
        </p:nvGraphicFramePr>
        <p:xfrm>
          <a:off x="1816102" y="1854001"/>
          <a:ext cx="7921896" cy="1732927"/>
        </p:xfrm>
        <a:graphic>
          <a:graphicData uri="http://schemas.openxmlformats.org/drawingml/2006/table">
            <a:tbl>
              <a:tblPr firstRow="1" bandRow="1">
                <a:tableStyleId>{93296810-A885-4BE3-A3E7-6D5BEEA58F35}</a:tableStyleId>
              </a:tblPr>
              <a:tblGrid>
                <a:gridCol w="2436904">
                  <a:extLst>
                    <a:ext uri="{9D8B030D-6E8A-4147-A177-3AD203B41FA5}">
                      <a16:colId xmlns:a16="http://schemas.microsoft.com/office/drawing/2014/main" val="1805668025"/>
                    </a:ext>
                  </a:extLst>
                </a:gridCol>
                <a:gridCol w="2742496">
                  <a:extLst>
                    <a:ext uri="{9D8B030D-6E8A-4147-A177-3AD203B41FA5}">
                      <a16:colId xmlns:a16="http://schemas.microsoft.com/office/drawing/2014/main" val="2133753414"/>
                    </a:ext>
                  </a:extLst>
                </a:gridCol>
                <a:gridCol w="2742496">
                  <a:extLst>
                    <a:ext uri="{9D8B030D-6E8A-4147-A177-3AD203B41FA5}">
                      <a16:colId xmlns:a16="http://schemas.microsoft.com/office/drawing/2014/main" val="2807684984"/>
                    </a:ext>
                  </a:extLst>
                </a:gridCol>
              </a:tblGrid>
              <a:tr h="502474">
                <a:tc>
                  <a:txBody>
                    <a:bodyPr/>
                    <a:lstStyle/>
                    <a:p>
                      <a:r>
                        <a:rPr lang="en-US" sz="1800" b="0" kern="1200" dirty="0">
                          <a:solidFill>
                            <a:schemeClr val="lt1"/>
                          </a:solidFill>
                          <a:effectLst/>
                          <a:latin typeface="Arial" panose="020B0604020202020204" pitchFamily="34" charset="0"/>
                          <a:cs typeface="Arial" panose="020B0604020202020204" pitchFamily="34" charset="0"/>
                        </a:rPr>
                        <a:t>Predicted         </a:t>
                      </a:r>
                    </a:p>
                  </a:txBody>
                  <a:tcPr/>
                </a:tc>
                <a:tc>
                  <a:txBody>
                    <a:bodyPr/>
                    <a:lstStyle/>
                    <a:p>
                      <a:r>
                        <a:rPr lang="en-US" sz="1800" b="0" kern="1200" dirty="0">
                          <a:solidFill>
                            <a:schemeClr val="lt1"/>
                          </a:solidFill>
                          <a:effectLst/>
                          <a:latin typeface="Arial" panose="020B0604020202020204" pitchFamily="34" charset="0"/>
                          <a:cs typeface="Arial" panose="020B0604020202020204" pitchFamily="34" charset="0"/>
                        </a:rPr>
                        <a:t> Not converted  </a:t>
                      </a:r>
                      <a:endParaRPr lang="en-US" dirty="0">
                        <a:latin typeface="Arial" panose="020B0604020202020204" pitchFamily="34" charset="0"/>
                        <a:cs typeface="Arial" panose="020B0604020202020204" pitchFamily="34" charset="0"/>
                      </a:endParaRPr>
                    </a:p>
                  </a:txBody>
                  <a:tcPr/>
                </a:tc>
                <a:tc>
                  <a:txBody>
                    <a:bodyPr/>
                    <a:lstStyle/>
                    <a:p>
                      <a:r>
                        <a:rPr lang="en-US" sz="1800" b="0" kern="1200" dirty="0">
                          <a:solidFill>
                            <a:schemeClr val="lt1"/>
                          </a:solidFill>
                          <a:effectLst/>
                          <a:latin typeface="Arial" panose="020B0604020202020204" pitchFamily="34" charset="0"/>
                          <a:cs typeface="Arial" panose="020B0604020202020204" pitchFamily="34" charset="0"/>
                        </a:rPr>
                        <a:t>converted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16161702"/>
                  </a:ext>
                </a:extLst>
              </a:tr>
              <a:tr h="410151">
                <a:tc>
                  <a:txBody>
                    <a:bodyPr/>
                    <a:lstStyle/>
                    <a:p>
                      <a:r>
                        <a:rPr lang="en-US" sz="1800" b="0" kern="1200" dirty="0">
                          <a:solidFill>
                            <a:schemeClr val="tx1"/>
                          </a:solidFill>
                          <a:effectLst/>
                          <a:latin typeface="Arial" panose="020B0604020202020204" pitchFamily="34" charset="0"/>
                          <a:cs typeface="Arial" panose="020B0604020202020204" pitchFamily="34" charset="0"/>
                        </a:rPr>
                        <a:t>Actual</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r>
                        <a:rPr lang="en-US" sz="1800" b="0" kern="1200" dirty="0">
                          <a:solidFill>
                            <a:schemeClr val="tx1"/>
                          </a:solidFill>
                          <a:effectLst/>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endParaRPr lang="en-US">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07381024"/>
                  </a:ext>
                </a:extLst>
              </a:tr>
              <a:tr h="410151">
                <a:tc>
                  <a:txBody>
                    <a:bodyPr/>
                    <a:lstStyle/>
                    <a:p>
                      <a:r>
                        <a:rPr lang="en-US" sz="1800" b="0" kern="1200" dirty="0">
                          <a:solidFill>
                            <a:schemeClr val="tx1"/>
                          </a:solidFill>
                          <a:effectLst/>
                          <a:latin typeface="Arial" panose="020B0604020202020204" pitchFamily="34" charset="0"/>
                          <a:cs typeface="Arial" panose="020B0604020202020204" pitchFamily="34" charset="0"/>
                        </a:rPr>
                        <a:t>Not converted     </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r>
                        <a:rPr lang="en-US" sz="1800" b="0" kern="1200" dirty="0">
                          <a:solidFill>
                            <a:schemeClr val="tx1"/>
                          </a:solidFill>
                          <a:effectLst/>
                          <a:latin typeface="Arial" panose="020B0604020202020204" pitchFamily="34" charset="0"/>
                          <a:cs typeface="Arial" panose="020B0604020202020204" pitchFamily="34" charset="0"/>
                        </a:rPr>
                        <a:t>3702</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r>
                        <a:rPr lang="en-US" sz="1800" b="0" kern="1200" dirty="0">
                          <a:solidFill>
                            <a:schemeClr val="tx1"/>
                          </a:solidFill>
                          <a:effectLst/>
                          <a:latin typeface="Arial" panose="020B0604020202020204" pitchFamily="34" charset="0"/>
                          <a:cs typeface="Arial" panose="020B0604020202020204" pitchFamily="34" charset="0"/>
                        </a:rPr>
                        <a:t>203</a:t>
                      </a:r>
                      <a:endParaRPr lang="en-US"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82041575"/>
                  </a:ext>
                </a:extLst>
              </a:tr>
              <a:tr h="410151">
                <a:tc>
                  <a:txBody>
                    <a:bodyPr/>
                    <a:lstStyle/>
                    <a:p>
                      <a:r>
                        <a:rPr lang="en-US" sz="1800" b="0" kern="1200" dirty="0">
                          <a:solidFill>
                            <a:schemeClr val="tx1"/>
                          </a:solidFill>
                          <a:effectLst/>
                          <a:latin typeface="Arial" panose="020B0604020202020204" pitchFamily="34" charset="0"/>
                          <a:cs typeface="Arial" panose="020B0604020202020204" pitchFamily="34" charset="0"/>
                        </a:rPr>
                        <a:t>converted  </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r>
                        <a:rPr lang="en-US" sz="1800" b="0" kern="1200" dirty="0">
                          <a:solidFill>
                            <a:schemeClr val="tx1"/>
                          </a:solidFill>
                          <a:effectLst/>
                          <a:latin typeface="Arial" panose="020B0604020202020204" pitchFamily="34" charset="0"/>
                          <a:cs typeface="Arial" panose="020B0604020202020204" pitchFamily="34" charset="0"/>
                        </a:rPr>
                        <a:t>299</a:t>
                      </a:r>
                      <a:endParaRPr lang="en-US" dirty="0">
                        <a:solidFill>
                          <a:schemeClr val="tx1"/>
                        </a:solidFill>
                        <a:latin typeface="Arial" panose="020B0604020202020204" pitchFamily="34" charset="0"/>
                        <a:cs typeface="Arial" panose="020B0604020202020204" pitchFamily="34" charset="0"/>
                      </a:endParaRPr>
                    </a:p>
                  </a:txBody>
                  <a:tcPr/>
                </a:tc>
                <a:tc>
                  <a:txBody>
                    <a:bodyPr/>
                    <a:lstStyle/>
                    <a:p>
                      <a:r>
                        <a:rPr lang="en-US" sz="1800" b="0" kern="1200" dirty="0">
                          <a:solidFill>
                            <a:schemeClr val="tx1"/>
                          </a:solidFill>
                          <a:effectLst/>
                          <a:latin typeface="Arial" panose="020B0604020202020204" pitchFamily="34" charset="0"/>
                          <a:cs typeface="Arial" panose="020B0604020202020204" pitchFamily="34" charset="0"/>
                        </a:rPr>
                        <a:t>2147</a:t>
                      </a:r>
                      <a:endParaRPr lang="en-US"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78341635"/>
                  </a:ext>
                </a:extLst>
              </a:tr>
            </a:tbl>
          </a:graphicData>
        </a:graphic>
      </p:graphicFrame>
      <p:graphicFrame>
        <p:nvGraphicFramePr>
          <p:cNvPr id="5" name="Table 5">
            <a:extLst>
              <a:ext uri="{FF2B5EF4-FFF2-40B4-BE49-F238E27FC236}">
                <a16:creationId xmlns:a16="http://schemas.microsoft.com/office/drawing/2014/main" id="{D3418CF7-3DD8-435C-981D-3ACE807F0BEF}"/>
              </a:ext>
            </a:extLst>
          </p:cNvPr>
          <p:cNvGraphicFramePr>
            <a:graphicFrameLocks noGrp="1"/>
          </p:cNvGraphicFramePr>
          <p:nvPr>
            <p:extLst>
              <p:ext uri="{D42A27DB-BD31-4B8C-83A1-F6EECF244321}">
                <p14:modId xmlns:p14="http://schemas.microsoft.com/office/powerpoint/2010/main" val="321206220"/>
              </p:ext>
            </p:extLst>
          </p:nvPr>
        </p:nvGraphicFramePr>
        <p:xfrm>
          <a:off x="566057" y="4011302"/>
          <a:ext cx="11059886" cy="1483896"/>
        </p:xfrm>
        <a:graphic>
          <a:graphicData uri="http://schemas.openxmlformats.org/drawingml/2006/table">
            <a:tbl>
              <a:tblPr firstRow="1" bandRow="1">
                <a:tableStyleId>{93296810-A885-4BE3-A3E7-6D5BEEA58F35}</a:tableStyleId>
              </a:tblPr>
              <a:tblGrid>
                <a:gridCol w="5529943">
                  <a:extLst>
                    <a:ext uri="{9D8B030D-6E8A-4147-A177-3AD203B41FA5}">
                      <a16:colId xmlns:a16="http://schemas.microsoft.com/office/drawing/2014/main" val="273718479"/>
                    </a:ext>
                  </a:extLst>
                </a:gridCol>
                <a:gridCol w="5529943">
                  <a:extLst>
                    <a:ext uri="{9D8B030D-6E8A-4147-A177-3AD203B41FA5}">
                      <a16:colId xmlns:a16="http://schemas.microsoft.com/office/drawing/2014/main" val="439378947"/>
                    </a:ext>
                  </a:extLst>
                </a:gridCol>
              </a:tblGrid>
              <a:tr h="1001485">
                <a:tc>
                  <a:txBody>
                    <a:bodyPr/>
                    <a:lstStyle/>
                    <a:p>
                      <a:pPr algn="ctr"/>
                      <a:r>
                        <a:rPr lang="fr-FR" sz="1800" b="0" kern="1200" dirty="0">
                          <a:solidFill>
                            <a:schemeClr val="lt1"/>
                          </a:solidFill>
                          <a:effectLst/>
                          <a:latin typeface="Arial" panose="020B0604020202020204" pitchFamily="34" charset="0"/>
                          <a:ea typeface="+mn-ea"/>
                          <a:cs typeface="Arial" panose="020B0604020202020204" pitchFamily="34" charset="0"/>
                        </a:rPr>
                        <a:t>Précision</a:t>
                      </a:r>
                    </a:p>
                    <a:p>
                      <a:r>
                        <a:rPr lang="fr-FR" sz="1800" b="0" kern="1200" dirty="0">
                          <a:solidFill>
                            <a:schemeClr val="lt1"/>
                          </a:solidFill>
                          <a:effectLst/>
                          <a:latin typeface="Arial" panose="020B0604020202020204" pitchFamily="34" charset="0"/>
                          <a:ea typeface="+mn-ea"/>
                          <a:cs typeface="Arial" panose="020B0604020202020204" pitchFamily="34" charset="0"/>
                        </a:rPr>
                        <a:t>[confusion[1,1]/(confusion[0,1]+confusion[1,1])]</a:t>
                      </a:r>
                    </a:p>
                  </a:txBody>
                  <a:tcPr/>
                </a:tc>
                <a:tc>
                  <a:txBody>
                    <a:bodyPr/>
                    <a:lstStyle/>
                    <a:p>
                      <a:pPr algn="ctr"/>
                      <a:r>
                        <a:rPr lang="fr-FR" sz="1800" b="0" kern="1200" dirty="0" err="1">
                          <a:solidFill>
                            <a:schemeClr val="lt1"/>
                          </a:solidFill>
                          <a:effectLst/>
                          <a:latin typeface="Arial" panose="020B0604020202020204" pitchFamily="34" charset="0"/>
                          <a:ea typeface="+mn-ea"/>
                          <a:cs typeface="Arial" panose="020B0604020202020204" pitchFamily="34" charset="0"/>
                        </a:rPr>
                        <a:t>Recall</a:t>
                      </a:r>
                      <a:endParaRPr lang="fr-FR" sz="1800" b="0" kern="1200" dirty="0">
                        <a:solidFill>
                          <a:schemeClr val="lt1"/>
                        </a:solidFill>
                        <a:effectLst/>
                        <a:latin typeface="Arial" panose="020B0604020202020204" pitchFamily="34" charset="0"/>
                        <a:ea typeface="+mn-ea"/>
                        <a:cs typeface="Arial" panose="020B0604020202020204" pitchFamily="34" charset="0"/>
                      </a:endParaRPr>
                    </a:p>
                    <a:p>
                      <a:r>
                        <a:rPr lang="fr-FR" sz="1800" b="0" kern="1200" dirty="0">
                          <a:solidFill>
                            <a:schemeClr val="lt1"/>
                          </a:solidFill>
                          <a:effectLst/>
                          <a:latin typeface="Arial" panose="020B0604020202020204" pitchFamily="34" charset="0"/>
                          <a:ea typeface="+mn-ea"/>
                          <a:cs typeface="Arial" panose="020B0604020202020204" pitchFamily="34" charset="0"/>
                        </a:rPr>
                        <a:t>[confusion[1,1]/(confusion[1,0]+confusion[1,1])]</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4479082"/>
                  </a:ext>
                </a:extLst>
              </a:tr>
              <a:tr h="482411">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0.9136170212765957</a:t>
                      </a:r>
                      <a:endParaRPr lang="en-US"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0.8777596075224857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6635103"/>
                  </a:ext>
                </a:extLst>
              </a:tr>
            </a:tbl>
          </a:graphicData>
        </a:graphic>
      </p:graphicFrame>
      <p:sp>
        <p:nvSpPr>
          <p:cNvPr id="8" name="TextBox 7">
            <a:extLst>
              <a:ext uri="{FF2B5EF4-FFF2-40B4-BE49-F238E27FC236}">
                <a16:creationId xmlns:a16="http://schemas.microsoft.com/office/drawing/2014/main" id="{D3545AA3-E613-47BE-8328-85F5DE96AEC3}"/>
              </a:ext>
            </a:extLst>
          </p:cNvPr>
          <p:cNvSpPr txBox="1"/>
          <p:nvPr/>
        </p:nvSpPr>
        <p:spPr>
          <a:xfrm>
            <a:off x="1816102" y="1196685"/>
            <a:ext cx="610035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Building training model using precision recall view</a:t>
            </a:r>
          </a:p>
        </p:txBody>
      </p:sp>
    </p:spTree>
    <p:extLst>
      <p:ext uri="{BB962C8B-B14F-4D97-AF65-F5344CB8AC3E}">
        <p14:creationId xmlns:p14="http://schemas.microsoft.com/office/powerpoint/2010/main" val="6846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90043-B6B4-4DE9-ACCD-3477FCCB3CC6}"/>
              </a:ext>
            </a:extLst>
          </p:cNvPr>
          <p:cNvSpPr>
            <a:spLocks noGrp="1"/>
          </p:cNvSpPr>
          <p:nvPr>
            <p:ph type="title"/>
          </p:nvPr>
        </p:nvSpPr>
        <p:spPr>
          <a:xfrm>
            <a:off x="903847" y="953325"/>
            <a:ext cx="9603275" cy="535842"/>
          </a:xfrm>
        </p:spPr>
        <p:txBody>
          <a:bodyPr>
            <a:normAutofit/>
          </a:bodyPr>
          <a:lstStyle/>
          <a:p>
            <a:pPr algn="ctr"/>
            <a:r>
              <a:rPr lang="en-US" sz="2800" b="0" i="0" dirty="0">
                <a:effectLst/>
                <a:latin typeface="Arial" panose="020B0604020202020204" pitchFamily="34" charset="0"/>
                <a:cs typeface="Arial" panose="020B0604020202020204" pitchFamily="34" charset="0"/>
              </a:rPr>
              <a:t>Lead Scoring Case</a:t>
            </a:r>
            <a:endParaRPr lang="en-US"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11A9AB-C8E4-46EA-81FC-DEF34F386148}"/>
              </a:ext>
            </a:extLst>
          </p:cNvPr>
          <p:cNvSpPr>
            <a:spLocks noGrp="1"/>
          </p:cNvSpPr>
          <p:nvPr>
            <p:ph idx="1"/>
          </p:nvPr>
        </p:nvSpPr>
        <p:spPr>
          <a:xfrm>
            <a:off x="648788" y="1926515"/>
            <a:ext cx="10894423" cy="4212771"/>
          </a:xfrm>
        </p:spPr>
        <p:txBody>
          <a:bodyPr>
            <a:normAutofit/>
          </a:bodyPr>
          <a:lstStyle/>
          <a:p>
            <a:pPr marL="0" indent="0" algn="just">
              <a:buNone/>
            </a:pPr>
            <a:r>
              <a:rPr lang="en-US" sz="1500" b="0" i="0" dirty="0">
                <a:solidFill>
                  <a:srgbClr val="151515"/>
                </a:solidFill>
                <a:effectLst/>
                <a:latin typeface="Arial" panose="020B0604020202020204" pitchFamily="34" charset="0"/>
                <a:cs typeface="Arial" panose="020B0604020202020204" pitchFamily="34" charset="0"/>
              </a:rPr>
              <a:t>An education company named X Education sells online courses to industry professionals. On any given day, many professionals who are interested in the courses land on their website and browse for courses.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 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0328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3D97C-C09A-4181-95FD-B979883716DE}"/>
              </a:ext>
            </a:extLst>
          </p:cNvPr>
          <p:cNvSpPr txBox="1"/>
          <p:nvPr/>
        </p:nvSpPr>
        <p:spPr>
          <a:xfrm>
            <a:off x="2658291" y="668774"/>
            <a:ext cx="6100354"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Evaluate Precision recall tradeoff</a:t>
            </a:r>
          </a:p>
        </p:txBody>
      </p:sp>
      <p:pic>
        <p:nvPicPr>
          <p:cNvPr id="5" name="Picture 4">
            <a:extLst>
              <a:ext uri="{FF2B5EF4-FFF2-40B4-BE49-F238E27FC236}">
                <a16:creationId xmlns:a16="http://schemas.microsoft.com/office/drawing/2014/main" id="{E9B6284E-0105-40EC-87B9-06979448D6DA}"/>
              </a:ext>
            </a:extLst>
          </p:cNvPr>
          <p:cNvPicPr>
            <a:picLocks noChangeAspect="1"/>
          </p:cNvPicPr>
          <p:nvPr/>
        </p:nvPicPr>
        <p:blipFill>
          <a:blip r:embed="rId2"/>
          <a:stretch>
            <a:fillRect/>
          </a:stretch>
        </p:blipFill>
        <p:spPr>
          <a:xfrm>
            <a:off x="3196952" y="1757129"/>
            <a:ext cx="4544059" cy="3343742"/>
          </a:xfrm>
          <a:prstGeom prst="rect">
            <a:avLst/>
          </a:prstGeom>
        </p:spPr>
      </p:pic>
    </p:spTree>
    <p:extLst>
      <p:ext uri="{BB962C8B-B14F-4D97-AF65-F5344CB8AC3E}">
        <p14:creationId xmlns:p14="http://schemas.microsoft.com/office/powerpoint/2010/main" val="1126908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38619-8FAD-4729-A776-CAFE3B7DDBDB}"/>
              </a:ext>
            </a:extLst>
          </p:cNvPr>
          <p:cNvSpPr txBox="1"/>
          <p:nvPr/>
        </p:nvSpPr>
        <p:spPr>
          <a:xfrm>
            <a:off x="1541419" y="340527"/>
            <a:ext cx="8471263" cy="461665"/>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Make prediction on test data</a:t>
            </a:r>
          </a:p>
        </p:txBody>
      </p:sp>
      <p:graphicFrame>
        <p:nvGraphicFramePr>
          <p:cNvPr id="4" name="Table 4">
            <a:extLst>
              <a:ext uri="{FF2B5EF4-FFF2-40B4-BE49-F238E27FC236}">
                <a16:creationId xmlns:a16="http://schemas.microsoft.com/office/drawing/2014/main" id="{A4F055B7-E85C-4070-BD35-E4E950BA578E}"/>
              </a:ext>
            </a:extLst>
          </p:cNvPr>
          <p:cNvGraphicFramePr>
            <a:graphicFrameLocks noGrp="1"/>
          </p:cNvGraphicFramePr>
          <p:nvPr>
            <p:extLst>
              <p:ext uri="{D42A27DB-BD31-4B8C-83A1-F6EECF244321}">
                <p14:modId xmlns:p14="http://schemas.microsoft.com/office/powerpoint/2010/main" val="4008883517"/>
              </p:ext>
            </p:extLst>
          </p:nvPr>
        </p:nvGraphicFramePr>
        <p:xfrm>
          <a:off x="1541419" y="1113772"/>
          <a:ext cx="7921896" cy="1732927"/>
        </p:xfrm>
        <a:graphic>
          <a:graphicData uri="http://schemas.openxmlformats.org/drawingml/2006/table">
            <a:tbl>
              <a:tblPr firstRow="1" bandRow="1">
                <a:tableStyleId>{93296810-A885-4BE3-A3E7-6D5BEEA58F35}</a:tableStyleId>
              </a:tblPr>
              <a:tblGrid>
                <a:gridCol w="2436904">
                  <a:extLst>
                    <a:ext uri="{9D8B030D-6E8A-4147-A177-3AD203B41FA5}">
                      <a16:colId xmlns:a16="http://schemas.microsoft.com/office/drawing/2014/main" val="1805668025"/>
                    </a:ext>
                  </a:extLst>
                </a:gridCol>
                <a:gridCol w="2742496">
                  <a:extLst>
                    <a:ext uri="{9D8B030D-6E8A-4147-A177-3AD203B41FA5}">
                      <a16:colId xmlns:a16="http://schemas.microsoft.com/office/drawing/2014/main" val="2133753414"/>
                    </a:ext>
                  </a:extLst>
                </a:gridCol>
                <a:gridCol w="2742496">
                  <a:extLst>
                    <a:ext uri="{9D8B030D-6E8A-4147-A177-3AD203B41FA5}">
                      <a16:colId xmlns:a16="http://schemas.microsoft.com/office/drawing/2014/main" val="2807684984"/>
                    </a:ext>
                  </a:extLst>
                </a:gridCol>
              </a:tblGrid>
              <a:tr h="502474">
                <a:tc>
                  <a:txBody>
                    <a:bodyPr/>
                    <a:lstStyle/>
                    <a:p>
                      <a:r>
                        <a:rPr lang="en-US" sz="1800" b="0" kern="1200" dirty="0">
                          <a:solidFill>
                            <a:schemeClr val="lt1"/>
                          </a:solidFill>
                          <a:effectLst/>
                        </a:rPr>
                        <a:t>Predicted         </a:t>
                      </a:r>
                    </a:p>
                  </a:txBody>
                  <a:tcPr/>
                </a:tc>
                <a:tc>
                  <a:txBody>
                    <a:bodyPr/>
                    <a:lstStyle/>
                    <a:p>
                      <a:r>
                        <a:rPr lang="en-US" sz="1800" b="0" kern="1200" dirty="0">
                          <a:solidFill>
                            <a:schemeClr val="lt1"/>
                          </a:solidFill>
                          <a:effectLst/>
                        </a:rPr>
                        <a:t> Not converted  </a:t>
                      </a:r>
                      <a:endParaRPr lang="en-US" dirty="0"/>
                    </a:p>
                  </a:txBody>
                  <a:tcPr/>
                </a:tc>
                <a:tc>
                  <a:txBody>
                    <a:bodyPr/>
                    <a:lstStyle/>
                    <a:p>
                      <a:r>
                        <a:rPr lang="en-US" sz="1800" b="0" kern="1200" dirty="0">
                          <a:solidFill>
                            <a:schemeClr val="lt1"/>
                          </a:solidFill>
                          <a:effectLst/>
                        </a:rPr>
                        <a:t>converted</a:t>
                      </a:r>
                      <a:endParaRPr lang="en-US" dirty="0"/>
                    </a:p>
                  </a:txBody>
                  <a:tcPr/>
                </a:tc>
                <a:extLst>
                  <a:ext uri="{0D108BD9-81ED-4DB2-BD59-A6C34878D82A}">
                    <a16:rowId xmlns:a16="http://schemas.microsoft.com/office/drawing/2014/main" val="2816161702"/>
                  </a:ext>
                </a:extLst>
              </a:tr>
              <a:tr h="410151">
                <a:tc>
                  <a:txBody>
                    <a:bodyPr/>
                    <a:lstStyle/>
                    <a:p>
                      <a:r>
                        <a:rPr lang="en-US" sz="1800" b="0" kern="1200" dirty="0">
                          <a:solidFill>
                            <a:schemeClr val="tx1"/>
                          </a:solidFill>
                          <a:effectLst/>
                        </a:rPr>
                        <a:t>Actual</a:t>
                      </a:r>
                      <a:endParaRPr lang="en-US" dirty="0">
                        <a:solidFill>
                          <a:schemeClr val="tx1"/>
                        </a:solidFill>
                      </a:endParaRPr>
                    </a:p>
                  </a:txBody>
                  <a:tcPr/>
                </a:tc>
                <a:tc>
                  <a:txBody>
                    <a:bodyPr/>
                    <a:lstStyle/>
                    <a:p>
                      <a:r>
                        <a:rPr lang="en-US" sz="1800" b="0" kern="1200" dirty="0">
                          <a:solidFill>
                            <a:schemeClr val="tx1"/>
                          </a:solidFill>
                          <a:effectLst/>
                        </a:rPr>
                        <a:t>  </a:t>
                      </a:r>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2707381024"/>
                  </a:ext>
                </a:extLst>
              </a:tr>
              <a:tr h="410151">
                <a:tc>
                  <a:txBody>
                    <a:bodyPr/>
                    <a:lstStyle/>
                    <a:p>
                      <a:r>
                        <a:rPr lang="en-US" sz="1800" b="0" kern="1200" dirty="0">
                          <a:solidFill>
                            <a:schemeClr val="tx1"/>
                          </a:solidFill>
                          <a:effectLst/>
                        </a:rPr>
                        <a:t>Not converted     </a:t>
                      </a:r>
                      <a:endParaRPr lang="en-US" dirty="0">
                        <a:solidFill>
                          <a:schemeClr val="tx1"/>
                        </a:solidFill>
                      </a:endParaRPr>
                    </a:p>
                  </a:txBody>
                  <a:tcPr/>
                </a:tc>
                <a:tc>
                  <a:txBody>
                    <a:bodyPr/>
                    <a:lstStyle/>
                    <a:p>
                      <a:r>
                        <a:rPr lang="en-US" sz="1800" b="0" kern="1200" dirty="0">
                          <a:solidFill>
                            <a:schemeClr val="tx1"/>
                          </a:solidFill>
                          <a:effectLst/>
                        </a:rPr>
                        <a:t>1613</a:t>
                      </a:r>
                      <a:endParaRPr lang="en-US" dirty="0">
                        <a:solidFill>
                          <a:schemeClr val="tx1"/>
                        </a:solidFill>
                      </a:endParaRPr>
                    </a:p>
                  </a:txBody>
                  <a:tcPr/>
                </a:tc>
                <a:tc>
                  <a:txBody>
                    <a:bodyPr/>
                    <a:lstStyle/>
                    <a:p>
                      <a:r>
                        <a:rPr lang="en-US" sz="1800" b="0" kern="1200" dirty="0">
                          <a:solidFill>
                            <a:schemeClr val="tx1"/>
                          </a:solidFill>
                          <a:effectLst/>
                        </a:rPr>
                        <a:t>121</a:t>
                      </a:r>
                      <a:endParaRPr lang="en-US" dirty="0">
                        <a:solidFill>
                          <a:schemeClr val="tx1"/>
                        </a:solidFill>
                      </a:endParaRPr>
                    </a:p>
                  </a:txBody>
                  <a:tcPr/>
                </a:tc>
                <a:extLst>
                  <a:ext uri="{0D108BD9-81ED-4DB2-BD59-A6C34878D82A}">
                    <a16:rowId xmlns:a16="http://schemas.microsoft.com/office/drawing/2014/main" val="3382041575"/>
                  </a:ext>
                </a:extLst>
              </a:tr>
              <a:tr h="410151">
                <a:tc>
                  <a:txBody>
                    <a:bodyPr/>
                    <a:lstStyle/>
                    <a:p>
                      <a:r>
                        <a:rPr lang="en-US" sz="1800" b="0" kern="1200" dirty="0">
                          <a:solidFill>
                            <a:schemeClr val="tx1"/>
                          </a:solidFill>
                          <a:effectLst/>
                        </a:rPr>
                        <a:t>converted  </a:t>
                      </a:r>
                      <a:endParaRPr lang="en-US" dirty="0">
                        <a:solidFill>
                          <a:schemeClr val="tx1"/>
                        </a:solidFill>
                      </a:endParaRPr>
                    </a:p>
                  </a:txBody>
                  <a:tcPr/>
                </a:tc>
                <a:tc>
                  <a:txBody>
                    <a:bodyPr/>
                    <a:lstStyle/>
                    <a:p>
                      <a:r>
                        <a:rPr lang="en-US" sz="1800" b="0" kern="1200" dirty="0">
                          <a:solidFill>
                            <a:schemeClr val="tx1"/>
                          </a:solidFill>
                          <a:effectLst/>
                        </a:rPr>
                        <a:t>125</a:t>
                      </a:r>
                      <a:endParaRPr lang="en-US" dirty="0">
                        <a:solidFill>
                          <a:schemeClr val="tx1"/>
                        </a:solidFill>
                      </a:endParaRPr>
                    </a:p>
                  </a:txBody>
                  <a:tcPr/>
                </a:tc>
                <a:tc>
                  <a:txBody>
                    <a:bodyPr/>
                    <a:lstStyle/>
                    <a:p>
                      <a:r>
                        <a:rPr lang="en-US" sz="1800" b="0" kern="1200" dirty="0">
                          <a:solidFill>
                            <a:schemeClr val="tx1"/>
                          </a:solidFill>
                          <a:effectLst/>
                        </a:rPr>
                        <a:t>861</a:t>
                      </a:r>
                      <a:endParaRPr lang="en-US" dirty="0">
                        <a:solidFill>
                          <a:schemeClr val="tx1"/>
                        </a:solidFill>
                      </a:endParaRPr>
                    </a:p>
                  </a:txBody>
                  <a:tcPr/>
                </a:tc>
                <a:extLst>
                  <a:ext uri="{0D108BD9-81ED-4DB2-BD59-A6C34878D82A}">
                    <a16:rowId xmlns:a16="http://schemas.microsoft.com/office/drawing/2014/main" val="2978341635"/>
                  </a:ext>
                </a:extLst>
              </a:tr>
            </a:tbl>
          </a:graphicData>
        </a:graphic>
      </p:graphicFrame>
      <p:graphicFrame>
        <p:nvGraphicFramePr>
          <p:cNvPr id="5" name="Table 5">
            <a:extLst>
              <a:ext uri="{FF2B5EF4-FFF2-40B4-BE49-F238E27FC236}">
                <a16:creationId xmlns:a16="http://schemas.microsoft.com/office/drawing/2014/main" id="{D3418CF7-3DD8-435C-981D-3ACE807F0BEF}"/>
              </a:ext>
            </a:extLst>
          </p:cNvPr>
          <p:cNvGraphicFramePr>
            <a:graphicFrameLocks noGrp="1"/>
          </p:cNvGraphicFramePr>
          <p:nvPr>
            <p:extLst>
              <p:ext uri="{D42A27DB-BD31-4B8C-83A1-F6EECF244321}">
                <p14:modId xmlns:p14="http://schemas.microsoft.com/office/powerpoint/2010/main" val="1105026121"/>
              </p:ext>
            </p:extLst>
          </p:nvPr>
        </p:nvGraphicFramePr>
        <p:xfrm>
          <a:off x="1541419" y="4443940"/>
          <a:ext cx="8127999" cy="101092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3870571138"/>
                    </a:ext>
                  </a:extLst>
                </a:gridCol>
                <a:gridCol w="2709333">
                  <a:extLst>
                    <a:ext uri="{9D8B030D-6E8A-4147-A177-3AD203B41FA5}">
                      <a16:colId xmlns:a16="http://schemas.microsoft.com/office/drawing/2014/main" val="273718479"/>
                    </a:ext>
                  </a:extLst>
                </a:gridCol>
                <a:gridCol w="2709333">
                  <a:extLst>
                    <a:ext uri="{9D8B030D-6E8A-4147-A177-3AD203B41FA5}">
                      <a16:colId xmlns:a16="http://schemas.microsoft.com/office/drawing/2014/main" val="439378947"/>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Overall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Precision(TP/(TP+FN))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rPr>
                        <a:t>Recall(TN/(TN+FP))</a:t>
                      </a:r>
                    </a:p>
                    <a:p>
                      <a:endParaRPr lang="en-US" dirty="0"/>
                    </a:p>
                  </a:txBody>
                  <a:tcPr/>
                </a:tc>
                <a:extLst>
                  <a:ext uri="{0D108BD9-81ED-4DB2-BD59-A6C34878D82A}">
                    <a16:rowId xmlns:a16="http://schemas.microsoft.com/office/drawing/2014/main" val="4224479082"/>
                  </a:ext>
                </a:extLst>
              </a:tr>
              <a:tr h="370840">
                <a:tc>
                  <a:txBody>
                    <a:bodyPr/>
                    <a:lstStyle/>
                    <a:p>
                      <a:r>
                        <a:rPr lang="en-US" sz="1800" b="0" i="0" kern="1200" dirty="0">
                          <a:solidFill>
                            <a:schemeClr val="dk1"/>
                          </a:solidFill>
                          <a:effectLst/>
                          <a:latin typeface="+mn-lt"/>
                          <a:ea typeface="+mn-ea"/>
                          <a:cs typeface="+mn-cs"/>
                        </a:rPr>
                        <a:t>0.9085567388909291</a:t>
                      </a:r>
                      <a:endParaRPr lang="en-US" dirty="0"/>
                    </a:p>
                  </a:txBody>
                  <a:tcPr/>
                </a:tc>
                <a:tc>
                  <a:txBody>
                    <a:bodyPr/>
                    <a:lstStyle/>
                    <a:p>
                      <a:r>
                        <a:rPr lang="en-US" sz="1800" b="0" i="0" kern="1200" dirty="0">
                          <a:solidFill>
                            <a:schemeClr val="dk1"/>
                          </a:solidFill>
                          <a:effectLst/>
                          <a:latin typeface="+mn-lt"/>
                          <a:ea typeface="+mn-ea"/>
                          <a:cs typeface="+mn-cs"/>
                        </a:rPr>
                        <a:t>0.8767820773930753</a:t>
                      </a:r>
                      <a:endParaRPr lang="en-US" dirty="0"/>
                    </a:p>
                  </a:txBody>
                  <a:tcPr/>
                </a:tc>
                <a:tc>
                  <a:txBody>
                    <a:bodyPr/>
                    <a:lstStyle/>
                    <a:p>
                      <a:r>
                        <a:rPr lang="en-US" sz="1800" b="0" i="0" kern="1200" dirty="0">
                          <a:solidFill>
                            <a:schemeClr val="dk1"/>
                          </a:solidFill>
                          <a:effectLst/>
                          <a:latin typeface="+mn-lt"/>
                          <a:ea typeface="+mn-ea"/>
                          <a:cs typeface="+mn-cs"/>
                        </a:rPr>
                        <a:t>0.8705763397371082</a:t>
                      </a:r>
                      <a:endParaRPr lang="en-US" dirty="0"/>
                    </a:p>
                  </a:txBody>
                  <a:tcPr/>
                </a:tc>
                <a:extLst>
                  <a:ext uri="{0D108BD9-81ED-4DB2-BD59-A6C34878D82A}">
                    <a16:rowId xmlns:a16="http://schemas.microsoft.com/office/drawing/2014/main" val="2986635103"/>
                  </a:ext>
                </a:extLst>
              </a:tr>
            </a:tbl>
          </a:graphicData>
        </a:graphic>
      </p:graphicFrame>
      <p:sp>
        <p:nvSpPr>
          <p:cNvPr id="7" name="TextBox 6">
            <a:extLst>
              <a:ext uri="{FF2B5EF4-FFF2-40B4-BE49-F238E27FC236}">
                <a16:creationId xmlns:a16="http://schemas.microsoft.com/office/drawing/2014/main" id="{2546084B-E7AB-4E8D-AE12-FFEAEBF3F828}"/>
              </a:ext>
            </a:extLst>
          </p:cNvPr>
          <p:cNvSpPr txBox="1"/>
          <p:nvPr/>
        </p:nvSpPr>
        <p:spPr>
          <a:xfrm>
            <a:off x="1541419" y="3045155"/>
            <a:ext cx="6100354"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True positive (TP)       = confusion[1,1] </a:t>
            </a:r>
          </a:p>
          <a:p>
            <a:r>
              <a:rPr lang="fr-FR" dirty="0">
                <a:latin typeface="Arial" panose="020B0604020202020204" pitchFamily="34" charset="0"/>
                <a:cs typeface="Arial" panose="020B0604020202020204" pitchFamily="34" charset="0"/>
              </a:rPr>
              <a:t>True négatives (TN)   = confusion[0,0] </a:t>
            </a:r>
          </a:p>
          <a:p>
            <a:r>
              <a:rPr lang="fr-FR" dirty="0">
                <a:latin typeface="Arial" panose="020B0604020202020204" pitchFamily="34" charset="0"/>
                <a:cs typeface="Arial" panose="020B0604020202020204" pitchFamily="34" charset="0"/>
              </a:rPr>
              <a:t>false positives (FP)     = confusion[0,1] </a:t>
            </a:r>
          </a:p>
          <a:p>
            <a:r>
              <a:rPr lang="fr-FR" dirty="0">
                <a:latin typeface="Arial" panose="020B0604020202020204" pitchFamily="34" charset="0"/>
                <a:cs typeface="Arial" panose="020B0604020202020204" pitchFamily="34" charset="0"/>
              </a:rPr>
              <a:t>false négatives (FN)  = confusion[1,0]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531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B3F9-A600-4A65-961D-B60838AEC84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CF1B0C6B-E0D3-4773-BD22-DC87A226E9E9}"/>
              </a:ext>
            </a:extLst>
          </p:cNvPr>
          <p:cNvSpPr>
            <a:spLocks noGrp="1"/>
          </p:cNvSpPr>
          <p:nvPr>
            <p:ph idx="1"/>
          </p:nvPr>
        </p:nvSpPr>
        <p:spPr/>
        <p:txBody>
          <a:bodyPr>
            <a:normAutofit fontScale="55000" lnSpcReduction="20000"/>
          </a:bodyPr>
          <a:lstStyle/>
          <a:p>
            <a:r>
              <a:rPr lang="en-US" dirty="0"/>
              <a:t>Aim was to find out which all variables are directly impacting the conversion rate, so after performing data cleaning on original data we selected only few variables – </a:t>
            </a:r>
            <a:r>
              <a:rPr lang="en-US" dirty="0" err="1"/>
              <a:t>i</a:t>
            </a:r>
            <a:r>
              <a:rPr lang="en-US" dirty="0"/>
              <a:t>. Many leads are generated from landing page submission, which was through organic search, direct traffic or through google. ii. Very less time is spent on website, may be due to its UI/UX, as conversion is higher if person spends most of its time o website. iii. Email opening is the activity which is performed the most when online. Also, very apt segment is spending time on websites – mostly un employed</a:t>
            </a:r>
          </a:p>
          <a:p>
            <a:r>
              <a:rPr lang="en-US" dirty="0"/>
              <a:t>Now after, EDA we divided data to train and testing set – mapped correlation shows high number of features were collinear with each other (multi-collinearity issue).</a:t>
            </a:r>
          </a:p>
          <a:p>
            <a:r>
              <a:rPr lang="en-US" dirty="0"/>
              <a:t>We used RFE , VIF and P-value check for elimination/selection of appropriate features- </a:t>
            </a:r>
            <a:r>
              <a:rPr lang="en-US" dirty="0" err="1"/>
              <a:t>i</a:t>
            </a:r>
            <a:r>
              <a:rPr lang="en-US" dirty="0"/>
              <a:t>. </a:t>
            </a:r>
            <a:r>
              <a:rPr lang="en-US" dirty="0" err="1"/>
              <a:t>Tags_Will</a:t>
            </a:r>
            <a:r>
              <a:rPr lang="en-US" dirty="0"/>
              <a:t> revert after reading the email ii. Lead </a:t>
            </a:r>
            <a:r>
              <a:rPr lang="en-US" dirty="0" err="1"/>
              <a:t>Quality_Not</a:t>
            </a:r>
            <a:r>
              <a:rPr lang="en-US" dirty="0"/>
              <a:t> Sure iii. Total Time Spent on Website iv. Lead </a:t>
            </a:r>
            <a:r>
              <a:rPr lang="en-US" dirty="0" err="1"/>
              <a:t>Origin_Lead</a:t>
            </a:r>
            <a:r>
              <a:rPr lang="en-US" dirty="0"/>
              <a:t> Add Form v. </a:t>
            </a:r>
            <a:r>
              <a:rPr lang="en-US" dirty="0" err="1"/>
              <a:t>Tags_Ringing</a:t>
            </a:r>
            <a:r>
              <a:rPr lang="en-US" dirty="0"/>
              <a:t> vi. Last Notable </a:t>
            </a:r>
            <a:r>
              <a:rPr lang="en-US" dirty="0" err="1"/>
              <a:t>Activity_SMS</a:t>
            </a:r>
            <a:r>
              <a:rPr lang="en-US" dirty="0"/>
              <a:t> Sent vii. Lead </a:t>
            </a:r>
            <a:r>
              <a:rPr lang="en-US" dirty="0" err="1"/>
              <a:t>Source_Welingak</a:t>
            </a:r>
            <a:r>
              <a:rPr lang="en-US" dirty="0"/>
              <a:t> Website viii. </a:t>
            </a:r>
            <a:r>
              <a:rPr lang="en-US" dirty="0" err="1"/>
              <a:t>Tags_Closed</a:t>
            </a:r>
            <a:r>
              <a:rPr lang="en-US" dirty="0"/>
              <a:t> by </a:t>
            </a:r>
            <a:r>
              <a:rPr lang="en-US" dirty="0" err="1"/>
              <a:t>Horizzon</a:t>
            </a:r>
            <a:r>
              <a:rPr lang="en-US" dirty="0"/>
              <a:t> ix. </a:t>
            </a:r>
            <a:r>
              <a:rPr lang="en-US" dirty="0" err="1"/>
              <a:t>Tags_Busy</a:t>
            </a:r>
            <a:r>
              <a:rPr lang="en-US" dirty="0"/>
              <a:t> x. Do Not Email xi. </a:t>
            </a:r>
            <a:r>
              <a:rPr lang="en-US" dirty="0" err="1"/>
              <a:t>Tags_switched</a:t>
            </a:r>
            <a:r>
              <a:rPr lang="en-US" dirty="0"/>
              <a:t> off xii. </a:t>
            </a:r>
            <a:r>
              <a:rPr lang="en-US" dirty="0" err="1"/>
              <a:t>Tags_Lost</a:t>
            </a:r>
            <a:r>
              <a:rPr lang="en-US" dirty="0"/>
              <a:t> to EINS xiii. Lead </a:t>
            </a:r>
            <a:r>
              <a:rPr lang="en-US" dirty="0" err="1"/>
              <a:t>Quality_Worst</a:t>
            </a:r>
            <a:endParaRPr lang="en-US" dirty="0"/>
          </a:p>
          <a:p>
            <a:r>
              <a:rPr lang="en-US" dirty="0"/>
              <a:t>Then we predicted, and evaluated the model on predicted variables by checking stats metrics by performing confusion metrics - </a:t>
            </a:r>
            <a:r>
              <a:rPr lang="en-US" dirty="0" err="1"/>
              <a:t>i</a:t>
            </a:r>
            <a:r>
              <a:rPr lang="en-US" dirty="0"/>
              <a:t>. After selecting apt features through VIF/P-value check a. Accuracy – 92% b. Sensitivity – 87.7% c. Specificity – 94.8% ii. Are under ROC curve is 96% , which shows good model fit, to evaluate cut-off point we will check metrics – a. Accuracy – 92% b. Sensitivity – 90.5% c. Specificity – 93.5%</a:t>
            </a:r>
          </a:p>
          <a:p>
            <a:r>
              <a:rPr lang="en-US" dirty="0"/>
              <a:t>We also made prediction on the test set using the same variable used after VIF/p-value check – </a:t>
            </a:r>
            <a:r>
              <a:rPr lang="en-US" dirty="0" err="1"/>
              <a:t>i</a:t>
            </a:r>
            <a:r>
              <a:rPr lang="en-US" dirty="0"/>
              <a:t>. Fitting the learnt model on test data below are metrics numbers – a. Accuracy – 90.7% b. Sensitivity – 88.1% c. Specificity – 92.27% ii. We also check precision and recall on the data – a. Accuracy – 90.85% b. Sensitivity – 87.67% c. Specificity – 87.05% So, looking at the metrics we can say that all the variables are mostly correctly predicted whether they are converted or not. Also the lead score mapped were highest for the above mentioned feature variables which indicates that the above variables are very helpful in determining whether the Lead will get ‘Converted’ or ‘Not converted’.</a:t>
            </a:r>
          </a:p>
        </p:txBody>
      </p:sp>
    </p:spTree>
    <p:extLst>
      <p:ext uri="{BB962C8B-B14F-4D97-AF65-F5344CB8AC3E}">
        <p14:creationId xmlns:p14="http://schemas.microsoft.com/office/powerpoint/2010/main" val="355065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7B4D4E-960E-49B3-9FDE-AF31AB32FEA1}"/>
              </a:ext>
            </a:extLst>
          </p:cNvPr>
          <p:cNvPicPr>
            <a:picLocks noChangeAspect="1"/>
          </p:cNvPicPr>
          <p:nvPr/>
        </p:nvPicPr>
        <p:blipFill>
          <a:blip r:embed="rId2"/>
          <a:stretch>
            <a:fillRect/>
          </a:stretch>
        </p:blipFill>
        <p:spPr>
          <a:xfrm>
            <a:off x="6096000" y="0"/>
            <a:ext cx="6055603" cy="6104709"/>
          </a:xfrm>
          <a:prstGeom prst="rect">
            <a:avLst/>
          </a:prstGeom>
        </p:spPr>
      </p:pic>
      <p:sp>
        <p:nvSpPr>
          <p:cNvPr id="4" name="TextBox 3">
            <a:extLst>
              <a:ext uri="{FF2B5EF4-FFF2-40B4-BE49-F238E27FC236}">
                <a16:creationId xmlns:a16="http://schemas.microsoft.com/office/drawing/2014/main" id="{E6E3DFEA-A152-491B-A147-65D6F973100D}"/>
              </a:ext>
            </a:extLst>
          </p:cNvPr>
          <p:cNvSpPr txBox="1"/>
          <p:nvPr/>
        </p:nvSpPr>
        <p:spPr>
          <a:xfrm>
            <a:off x="661852" y="1298028"/>
            <a:ext cx="4728754" cy="1754326"/>
          </a:xfrm>
          <a:prstGeom prst="rect">
            <a:avLst/>
          </a:prstGeom>
          <a:noFill/>
        </p:spPr>
        <p:txBody>
          <a:bodyPr wrap="square" rtlCol="0">
            <a:spAutoFit/>
          </a:bodyPr>
          <a:lstStyle/>
          <a:p>
            <a:pPr algn="just"/>
            <a:r>
              <a:rPr lang="en-US" dirty="0"/>
              <a:t>There are quite a few categorical variables present in this dataset for which we will need to create dummy variables. Also, there are a lot of null values present as well, so we will need to treat them accordingly.</a:t>
            </a:r>
          </a:p>
        </p:txBody>
      </p:sp>
    </p:spTree>
    <p:extLst>
      <p:ext uri="{BB962C8B-B14F-4D97-AF65-F5344CB8AC3E}">
        <p14:creationId xmlns:p14="http://schemas.microsoft.com/office/powerpoint/2010/main" val="74250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66949-68F8-4F30-9AD6-65CAA670E892}"/>
              </a:ext>
            </a:extLst>
          </p:cNvPr>
          <p:cNvPicPr>
            <a:picLocks noChangeAspect="1"/>
          </p:cNvPicPr>
          <p:nvPr/>
        </p:nvPicPr>
        <p:blipFill>
          <a:blip r:embed="rId2"/>
          <a:stretch>
            <a:fillRect/>
          </a:stretch>
        </p:blipFill>
        <p:spPr>
          <a:xfrm>
            <a:off x="0" y="0"/>
            <a:ext cx="4715533" cy="6122126"/>
          </a:xfrm>
          <a:prstGeom prst="rect">
            <a:avLst/>
          </a:prstGeom>
        </p:spPr>
      </p:pic>
      <p:sp>
        <p:nvSpPr>
          <p:cNvPr id="5" name="TextBox 4">
            <a:extLst>
              <a:ext uri="{FF2B5EF4-FFF2-40B4-BE49-F238E27FC236}">
                <a16:creationId xmlns:a16="http://schemas.microsoft.com/office/drawing/2014/main" id="{D217CC4D-41E4-4C0A-85AF-5DFA31BEE486}"/>
              </a:ext>
            </a:extLst>
          </p:cNvPr>
          <p:cNvSpPr txBox="1"/>
          <p:nvPr/>
        </p:nvSpPr>
        <p:spPr>
          <a:xfrm>
            <a:off x="5286103" y="1768401"/>
            <a:ext cx="6078582" cy="2585323"/>
          </a:xfrm>
          <a:prstGeom prst="rect">
            <a:avLst/>
          </a:prstGeom>
          <a:noFill/>
        </p:spPr>
        <p:txBody>
          <a:bodyPr wrap="square" rtlCol="0">
            <a:spAutoFit/>
          </a:bodyPr>
          <a:lstStyle/>
          <a:p>
            <a:pPr algn="just"/>
            <a:r>
              <a:rPr lang="en-US" dirty="0"/>
              <a:t>There are a few columns in which there is a level called </a:t>
            </a:r>
            <a:r>
              <a:rPr lang="en-US" dirty="0">
                <a:solidFill>
                  <a:schemeClr val="accent1">
                    <a:lumMod val="75000"/>
                  </a:schemeClr>
                </a:solidFill>
              </a:rPr>
              <a:t>'Select</a:t>
            </a:r>
            <a:r>
              <a:rPr lang="en-US" dirty="0"/>
              <a:t>' which basically means that the student had not selected the option for that particular column which is why it shows '</a:t>
            </a:r>
            <a:r>
              <a:rPr lang="en-US" dirty="0">
                <a:solidFill>
                  <a:schemeClr val="accent1">
                    <a:lumMod val="75000"/>
                  </a:schemeClr>
                </a:solidFill>
              </a:rPr>
              <a:t>Select</a:t>
            </a:r>
            <a:r>
              <a:rPr lang="en-US" dirty="0"/>
              <a:t>'. These values are as good as missing values and We need to convert all the 'select' to </a:t>
            </a:r>
            <a:r>
              <a:rPr lang="en-US" dirty="0" err="1"/>
              <a:t>NaN</a:t>
            </a:r>
            <a:r>
              <a:rPr lang="en-US" dirty="0"/>
              <a:t> </a:t>
            </a:r>
          </a:p>
          <a:p>
            <a:pPr algn="just"/>
            <a:endParaRPr lang="en-US" dirty="0"/>
          </a:p>
          <a:p>
            <a:pPr algn="just"/>
            <a:r>
              <a:rPr lang="en-US" dirty="0"/>
              <a:t>Dropping the features with more than 70% of missing data/ </a:t>
            </a:r>
            <a:r>
              <a:rPr lang="en-US" dirty="0" err="1"/>
              <a:t>NaN</a:t>
            </a:r>
            <a:r>
              <a:rPr lang="en-US" dirty="0"/>
              <a:t> values</a:t>
            </a:r>
          </a:p>
        </p:txBody>
      </p:sp>
      <p:sp>
        <p:nvSpPr>
          <p:cNvPr id="6" name="TextBox 5">
            <a:extLst>
              <a:ext uri="{FF2B5EF4-FFF2-40B4-BE49-F238E27FC236}">
                <a16:creationId xmlns:a16="http://schemas.microsoft.com/office/drawing/2014/main" id="{8BCDF926-E6FD-4B7F-B64E-E60DC36B06C0}"/>
              </a:ext>
            </a:extLst>
          </p:cNvPr>
          <p:cNvSpPr txBox="1"/>
          <p:nvPr/>
        </p:nvSpPr>
        <p:spPr>
          <a:xfrm>
            <a:off x="5573486" y="792479"/>
            <a:ext cx="6200503" cy="461665"/>
          </a:xfrm>
          <a:prstGeom prst="rect">
            <a:avLst/>
          </a:prstGeom>
          <a:noFill/>
        </p:spPr>
        <p:txBody>
          <a:bodyPr wrap="square" rtlCol="0">
            <a:spAutoFit/>
          </a:bodyPr>
          <a:lstStyle/>
          <a:p>
            <a:r>
              <a:rPr lang="en-US" sz="2400" dirty="0"/>
              <a:t>Handling the Missing Values in the Data</a:t>
            </a:r>
          </a:p>
        </p:txBody>
      </p:sp>
      <p:cxnSp>
        <p:nvCxnSpPr>
          <p:cNvPr id="8" name="Straight Connector 7">
            <a:extLst>
              <a:ext uri="{FF2B5EF4-FFF2-40B4-BE49-F238E27FC236}">
                <a16:creationId xmlns:a16="http://schemas.microsoft.com/office/drawing/2014/main" id="{211F1D73-3C3D-4717-BEA0-172D2739E81E}"/>
              </a:ext>
            </a:extLst>
          </p:cNvPr>
          <p:cNvCxnSpPr/>
          <p:nvPr/>
        </p:nvCxnSpPr>
        <p:spPr>
          <a:xfrm>
            <a:off x="5521234" y="1323703"/>
            <a:ext cx="623533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39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24DE9-1757-4894-9747-2239A1E9BC84}"/>
              </a:ext>
            </a:extLst>
          </p:cNvPr>
          <p:cNvSpPr txBox="1"/>
          <p:nvPr/>
        </p:nvSpPr>
        <p:spPr>
          <a:xfrm>
            <a:off x="435428" y="261257"/>
            <a:ext cx="5660572" cy="4247317"/>
          </a:xfrm>
          <a:prstGeom prst="rect">
            <a:avLst/>
          </a:prstGeom>
          <a:noFill/>
        </p:spPr>
        <p:txBody>
          <a:bodyPr wrap="square" rtlCol="0">
            <a:spAutoFit/>
          </a:bodyPr>
          <a:lstStyle/>
          <a:p>
            <a:pPr algn="just"/>
            <a:r>
              <a:rPr lang="en-US" b="0" dirty="0">
                <a:effectLst/>
                <a:latin typeface="Arial" panose="020B0604020202020204" pitchFamily="34" charset="0"/>
                <a:cs typeface="Arial" panose="020B0604020202020204" pitchFamily="34" charset="0"/>
              </a:rPr>
              <a:t>We can replace </a:t>
            </a:r>
            <a:r>
              <a:rPr lang="en-US" b="0" dirty="0" err="1">
                <a:effectLst/>
                <a:latin typeface="Arial" panose="020B0604020202020204" pitchFamily="34" charset="0"/>
                <a:cs typeface="Arial" panose="020B0604020202020204" pitchFamily="34" charset="0"/>
              </a:rPr>
              <a:t>NaN</a:t>
            </a:r>
            <a:r>
              <a:rPr lang="en-US" b="0" dirty="0">
                <a:effectLst/>
                <a:latin typeface="Arial" panose="020B0604020202020204" pitchFamily="34" charset="0"/>
                <a:cs typeface="Arial" panose="020B0604020202020204" pitchFamily="34" charset="0"/>
              </a:rPr>
              <a:t> values with '</a:t>
            </a:r>
            <a:r>
              <a:rPr lang="en-US" b="0" dirty="0">
                <a:solidFill>
                  <a:schemeClr val="accent1">
                    <a:lumMod val="75000"/>
                  </a:schemeClr>
                </a:solidFill>
                <a:effectLst/>
                <a:latin typeface="Arial" panose="020B0604020202020204" pitchFamily="34" charset="0"/>
                <a:cs typeface="Arial" panose="020B0604020202020204" pitchFamily="34" charset="0"/>
              </a:rPr>
              <a:t>India</a:t>
            </a:r>
            <a:r>
              <a:rPr lang="en-US" b="0" dirty="0">
                <a:effectLst/>
                <a:latin typeface="Arial" panose="020B0604020202020204" pitchFamily="34" charset="0"/>
                <a:cs typeface="Arial" panose="020B0604020202020204" pitchFamily="34" charset="0"/>
              </a:rPr>
              <a:t>' as it is them most frequent in this feature</a:t>
            </a:r>
          </a:p>
          <a:p>
            <a:pPr algn="just"/>
            <a:endParaRPr lang="en-US" b="0" dirty="0">
              <a:effectLst/>
              <a:latin typeface="Arial" panose="020B0604020202020204" pitchFamily="34" charset="0"/>
              <a:cs typeface="Arial" panose="020B0604020202020204" pitchFamily="34" charset="0"/>
            </a:endParaRPr>
          </a:p>
          <a:p>
            <a:pPr algn="just"/>
            <a:r>
              <a:rPr lang="en-US" b="0" dirty="0">
                <a:effectLst/>
                <a:latin typeface="Arial" panose="020B0604020202020204" pitchFamily="34" charset="0"/>
                <a:cs typeface="Arial" panose="020B0604020202020204" pitchFamily="34" charset="0"/>
              </a:rPr>
              <a:t>Replacing </a:t>
            </a:r>
            <a:r>
              <a:rPr lang="en-US" b="0" dirty="0" err="1">
                <a:effectLst/>
                <a:latin typeface="Arial" panose="020B0604020202020204" pitchFamily="34" charset="0"/>
                <a:cs typeface="Arial" panose="020B0604020202020204" pitchFamily="34" charset="0"/>
              </a:rPr>
              <a:t>NaN</a:t>
            </a:r>
            <a:r>
              <a:rPr lang="en-US" b="0" dirty="0">
                <a:effectLst/>
                <a:latin typeface="Arial" panose="020B0604020202020204" pitchFamily="34" charset="0"/>
                <a:cs typeface="Arial" panose="020B0604020202020204" pitchFamily="34" charset="0"/>
              </a:rPr>
              <a:t> values with ”</a:t>
            </a:r>
            <a:r>
              <a:rPr lang="en-US" dirty="0">
                <a:solidFill>
                  <a:schemeClr val="accent1">
                    <a:lumMod val="75000"/>
                  </a:schemeClr>
                </a:solidFill>
                <a:latin typeface="Arial" panose="020B0604020202020204" pitchFamily="34" charset="0"/>
                <a:cs typeface="Arial" panose="020B0604020202020204" pitchFamily="34" charset="0"/>
              </a:rPr>
              <a:t>W</a:t>
            </a:r>
            <a:r>
              <a:rPr lang="en-US" b="0" dirty="0">
                <a:solidFill>
                  <a:schemeClr val="accent1">
                    <a:lumMod val="75000"/>
                  </a:schemeClr>
                </a:solidFill>
                <a:effectLst/>
                <a:latin typeface="Arial" panose="020B0604020202020204" pitchFamily="34" charset="0"/>
                <a:cs typeface="Arial" panose="020B0604020202020204" pitchFamily="34" charset="0"/>
              </a:rPr>
              <a:t>ill revert after reading</a:t>
            </a:r>
          </a:p>
          <a:p>
            <a:pPr algn="just"/>
            <a:r>
              <a:rPr lang="en-US" b="0" dirty="0">
                <a:solidFill>
                  <a:schemeClr val="accent1">
                    <a:lumMod val="75000"/>
                  </a:schemeClr>
                </a:solidFill>
                <a:effectLst/>
                <a:latin typeface="Arial" panose="020B0604020202020204" pitchFamily="34" charset="0"/>
                <a:cs typeface="Arial" panose="020B0604020202020204" pitchFamily="34" charset="0"/>
              </a:rPr>
              <a:t>the email</a:t>
            </a:r>
            <a:r>
              <a:rPr lang="en-US" b="0" dirty="0">
                <a:effectLst/>
                <a:latin typeface="Arial" panose="020B0604020202020204" pitchFamily="34" charset="0"/>
                <a:cs typeface="Arial" panose="020B0604020202020204" pitchFamily="34" charset="0"/>
              </a:rPr>
              <a:t>” as it is the mode of the feature </a:t>
            </a:r>
          </a:p>
          <a:p>
            <a:pPr algn="just"/>
            <a:endParaRPr lang="en-US" b="0" dirty="0">
              <a:effectLst/>
              <a:latin typeface="Arial" panose="020B0604020202020204" pitchFamily="34" charset="0"/>
              <a:cs typeface="Arial" panose="020B0604020202020204" pitchFamily="34" charset="0"/>
            </a:endParaRPr>
          </a:p>
          <a:p>
            <a:pPr algn="just"/>
            <a:r>
              <a:rPr lang="en-US" b="0" dirty="0">
                <a:effectLst/>
                <a:latin typeface="Arial" panose="020B0604020202020204" pitchFamily="34" charset="0"/>
                <a:cs typeface="Arial" panose="020B0604020202020204" pitchFamily="34" charset="0"/>
              </a:rPr>
              <a:t>Dropping the below columns as it has too much variations present in the data that makes it difficult to judge which values that can be imputed in place of </a:t>
            </a:r>
            <a:r>
              <a:rPr lang="en-US" b="0" dirty="0" err="1">
                <a:effectLst/>
                <a:latin typeface="Arial" panose="020B0604020202020204" pitchFamily="34" charset="0"/>
                <a:cs typeface="Arial" panose="020B0604020202020204" pitchFamily="34" charset="0"/>
              </a:rPr>
              <a:t>NaN</a:t>
            </a:r>
            <a:r>
              <a:rPr lang="en-US" b="0" dirty="0">
                <a:effectLst/>
                <a:latin typeface="Arial" panose="020B0604020202020204" pitchFamily="34" charset="0"/>
                <a:cs typeface="Arial" panose="020B0604020202020204" pitchFamily="34" charset="0"/>
              </a:rPr>
              <a:t> values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b="0" dirty="0" err="1">
                <a:effectLst/>
                <a:latin typeface="Arial" panose="020B0604020202020204" pitchFamily="34" charset="0"/>
                <a:cs typeface="Arial" panose="020B0604020202020204" pitchFamily="34" charset="0"/>
              </a:rPr>
              <a:t>Asymmetrique</a:t>
            </a:r>
            <a:r>
              <a:rPr lang="en-US" b="0" dirty="0">
                <a:effectLst/>
                <a:latin typeface="Arial" panose="020B0604020202020204" pitchFamily="34" charset="0"/>
                <a:cs typeface="Arial" panose="020B0604020202020204" pitchFamily="34" charset="0"/>
              </a:rPr>
              <a:t> Activity Index</a:t>
            </a:r>
          </a:p>
          <a:p>
            <a:pPr marL="742950" lvl="1" indent="-285750" algn="just">
              <a:buFont typeface="Arial" panose="020B0604020202020204" pitchFamily="34" charset="0"/>
              <a:buChar char="•"/>
            </a:pPr>
            <a:r>
              <a:rPr lang="en-US" b="0" dirty="0" err="1">
                <a:effectLst/>
                <a:latin typeface="Arial" panose="020B0604020202020204" pitchFamily="34" charset="0"/>
                <a:cs typeface="Arial" panose="020B0604020202020204" pitchFamily="34" charset="0"/>
              </a:rPr>
              <a:t>Asymmetrique</a:t>
            </a:r>
            <a:r>
              <a:rPr lang="en-US" b="0" dirty="0">
                <a:effectLst/>
                <a:latin typeface="Arial" panose="020B0604020202020204" pitchFamily="34" charset="0"/>
                <a:cs typeface="Arial" panose="020B0604020202020204" pitchFamily="34" charset="0"/>
              </a:rPr>
              <a:t> Activity Score</a:t>
            </a:r>
          </a:p>
          <a:p>
            <a:pPr marL="742950" lvl="1" indent="-285750" algn="just">
              <a:buFont typeface="Arial" panose="020B0604020202020204" pitchFamily="34" charset="0"/>
              <a:buChar char="•"/>
            </a:pPr>
            <a:r>
              <a:rPr lang="en-US" b="0" dirty="0" err="1">
                <a:effectLst/>
                <a:latin typeface="Arial" panose="020B0604020202020204" pitchFamily="34" charset="0"/>
                <a:cs typeface="Arial" panose="020B0604020202020204" pitchFamily="34" charset="0"/>
              </a:rPr>
              <a:t>Asymmetrique</a:t>
            </a:r>
            <a:r>
              <a:rPr lang="en-US" b="0" dirty="0">
                <a:effectLst/>
                <a:latin typeface="Arial" panose="020B0604020202020204" pitchFamily="34" charset="0"/>
                <a:cs typeface="Arial" panose="020B0604020202020204" pitchFamily="34" charset="0"/>
              </a:rPr>
              <a:t> Profile Index</a:t>
            </a:r>
          </a:p>
          <a:p>
            <a:pPr marL="742950" lvl="1" indent="-285750" algn="just">
              <a:buFont typeface="Arial" panose="020B0604020202020204" pitchFamily="34" charset="0"/>
              <a:buChar char="•"/>
            </a:pPr>
            <a:r>
              <a:rPr lang="en-US" b="0" dirty="0" err="1">
                <a:effectLst/>
                <a:latin typeface="Arial" panose="020B0604020202020204" pitchFamily="34" charset="0"/>
                <a:cs typeface="Arial" panose="020B0604020202020204" pitchFamily="34" charset="0"/>
              </a:rPr>
              <a:t>Asymmetrique</a:t>
            </a:r>
            <a:r>
              <a:rPr lang="en-US" b="0" dirty="0">
                <a:effectLst/>
                <a:latin typeface="Arial" panose="020B0604020202020204" pitchFamily="34" charset="0"/>
                <a:cs typeface="Arial" panose="020B0604020202020204" pitchFamily="34" charset="0"/>
              </a:rPr>
              <a:t> Profile Score</a:t>
            </a:r>
          </a:p>
        </p:txBody>
      </p:sp>
      <p:pic>
        <p:nvPicPr>
          <p:cNvPr id="4" name="Picture 3">
            <a:extLst>
              <a:ext uri="{FF2B5EF4-FFF2-40B4-BE49-F238E27FC236}">
                <a16:creationId xmlns:a16="http://schemas.microsoft.com/office/drawing/2014/main" id="{ACE34F61-E36D-48DB-995C-2195C6E853CA}"/>
              </a:ext>
            </a:extLst>
          </p:cNvPr>
          <p:cNvPicPr>
            <a:picLocks noChangeAspect="1"/>
          </p:cNvPicPr>
          <p:nvPr/>
        </p:nvPicPr>
        <p:blipFill>
          <a:blip r:embed="rId2"/>
          <a:stretch>
            <a:fillRect/>
          </a:stretch>
        </p:blipFill>
        <p:spPr>
          <a:xfrm>
            <a:off x="6532537" y="0"/>
            <a:ext cx="5553850" cy="6049219"/>
          </a:xfrm>
          <a:prstGeom prst="rect">
            <a:avLst/>
          </a:prstGeom>
        </p:spPr>
      </p:pic>
    </p:spTree>
    <p:extLst>
      <p:ext uri="{BB962C8B-B14F-4D97-AF65-F5344CB8AC3E}">
        <p14:creationId xmlns:p14="http://schemas.microsoft.com/office/powerpoint/2010/main" val="14906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8919C5-CFBE-42AD-9052-B03547A72654}"/>
              </a:ext>
            </a:extLst>
          </p:cNvPr>
          <p:cNvPicPr>
            <a:picLocks noChangeAspect="1"/>
          </p:cNvPicPr>
          <p:nvPr/>
        </p:nvPicPr>
        <p:blipFill>
          <a:blip r:embed="rId2"/>
          <a:stretch>
            <a:fillRect/>
          </a:stretch>
        </p:blipFill>
        <p:spPr>
          <a:xfrm>
            <a:off x="5900515" y="1153203"/>
            <a:ext cx="5849662" cy="3993561"/>
          </a:xfrm>
          <a:prstGeom prst="rect">
            <a:avLst/>
          </a:prstGeom>
        </p:spPr>
      </p:pic>
      <p:sp>
        <p:nvSpPr>
          <p:cNvPr id="3" name="TextBox 2">
            <a:extLst>
              <a:ext uri="{FF2B5EF4-FFF2-40B4-BE49-F238E27FC236}">
                <a16:creationId xmlns:a16="http://schemas.microsoft.com/office/drawing/2014/main" id="{0E642331-A2F2-4A1A-88AE-AB7AEFE3C6E1}"/>
              </a:ext>
            </a:extLst>
          </p:cNvPr>
          <p:cNvSpPr txBox="1"/>
          <p:nvPr/>
        </p:nvSpPr>
        <p:spPr>
          <a:xfrm>
            <a:off x="441823" y="887827"/>
            <a:ext cx="5050971" cy="4524315"/>
          </a:xfrm>
          <a:prstGeom prst="rect">
            <a:avLst/>
          </a:prstGeom>
          <a:noFill/>
        </p:spPr>
        <p:txBody>
          <a:bodyPr wrap="square" rtlCol="0">
            <a:spAutoFit/>
          </a:bodyPr>
          <a:lstStyle/>
          <a:p>
            <a:pPr algn="just"/>
            <a:r>
              <a:rPr lang="en-US" b="1" i="0" dirty="0">
                <a:solidFill>
                  <a:srgbClr val="212121"/>
                </a:solidFill>
                <a:effectLst/>
                <a:latin typeface="Arial" panose="020B0604020202020204" pitchFamily="34" charset="0"/>
                <a:cs typeface="Arial" panose="020B0604020202020204" pitchFamily="34" charset="0"/>
              </a:rPr>
              <a:t>Analysis:</a:t>
            </a:r>
            <a:endParaRPr lang="en-US" b="0" i="0" dirty="0">
              <a:solidFill>
                <a:srgbClr val="212121"/>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The leads from API and Landing Page Submission are very high but the conversion is about ~30%.</a:t>
            </a: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Lead add Form has very high conversion rate.</a:t>
            </a: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Lead Import has very less leads associated with it.</a:t>
            </a:r>
          </a:p>
          <a:p>
            <a:pPr algn="just"/>
            <a:endParaRPr lang="en-US" b="1" i="0" dirty="0">
              <a:solidFill>
                <a:srgbClr val="212121"/>
              </a:solidFill>
              <a:effectLst/>
              <a:latin typeface="Arial" panose="020B0604020202020204" pitchFamily="34" charset="0"/>
              <a:cs typeface="Arial" panose="020B0604020202020204" pitchFamily="34" charset="0"/>
            </a:endParaRPr>
          </a:p>
          <a:p>
            <a:pPr algn="just"/>
            <a:r>
              <a:rPr lang="en-US" b="1" i="0" dirty="0">
                <a:solidFill>
                  <a:srgbClr val="212121"/>
                </a:solidFill>
                <a:effectLst/>
                <a:latin typeface="Arial" panose="020B0604020202020204" pitchFamily="34" charset="0"/>
                <a:cs typeface="Arial" panose="020B0604020202020204" pitchFamily="34" charset="0"/>
              </a:rPr>
              <a:t>Inference:</a:t>
            </a:r>
            <a:r>
              <a:rPr lang="en-US" b="0" i="0" dirty="0">
                <a:solidFill>
                  <a:srgbClr val="212121"/>
                </a:solidFill>
                <a:effectLst/>
                <a:latin typeface="Arial" panose="020B0604020202020204" pitchFamily="34" charset="0"/>
                <a:cs typeface="Arial" panose="020B0604020202020204" pitchFamily="34" charset="0"/>
              </a:rPr>
              <a:t> </a:t>
            </a:r>
          </a:p>
          <a:p>
            <a:pPr algn="just"/>
            <a:r>
              <a:rPr lang="en-US" b="0" i="0" dirty="0">
                <a:solidFill>
                  <a:srgbClr val="212121"/>
                </a:solidFill>
                <a:effectLst/>
                <a:latin typeface="Arial" panose="020B0604020202020204" pitchFamily="34" charset="0"/>
                <a:cs typeface="Arial" panose="020B0604020202020204" pitchFamily="34" charset="0"/>
              </a:rPr>
              <a:t>In order to improve our overall lead conversion rate, we should focus on improving the conversion rate of leads coming from API and Landing Page Submission sources, and also generate more leads through the Lead Add Form.</a:t>
            </a:r>
          </a:p>
        </p:txBody>
      </p:sp>
    </p:spTree>
    <p:extLst>
      <p:ext uri="{BB962C8B-B14F-4D97-AF65-F5344CB8AC3E}">
        <p14:creationId xmlns:p14="http://schemas.microsoft.com/office/powerpoint/2010/main" val="38529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9BBD92-71C2-4C9E-8F03-E8720BF95E56}"/>
              </a:ext>
            </a:extLst>
          </p:cNvPr>
          <p:cNvPicPr>
            <a:picLocks noChangeAspect="1"/>
          </p:cNvPicPr>
          <p:nvPr/>
        </p:nvPicPr>
        <p:blipFill>
          <a:blip r:embed="rId2"/>
          <a:stretch>
            <a:fillRect/>
          </a:stretch>
        </p:blipFill>
        <p:spPr>
          <a:xfrm>
            <a:off x="5773782" y="1101277"/>
            <a:ext cx="5846446" cy="3563556"/>
          </a:xfrm>
          <a:prstGeom prst="rect">
            <a:avLst/>
          </a:prstGeom>
        </p:spPr>
      </p:pic>
      <p:sp>
        <p:nvSpPr>
          <p:cNvPr id="4" name="Rectangle 1">
            <a:extLst>
              <a:ext uri="{FF2B5EF4-FFF2-40B4-BE49-F238E27FC236}">
                <a16:creationId xmlns:a16="http://schemas.microsoft.com/office/drawing/2014/main" id="{A681F4E8-12E6-4175-A5EC-BA9E7CA1F78F}"/>
              </a:ext>
            </a:extLst>
          </p:cNvPr>
          <p:cNvSpPr>
            <a:spLocks noChangeArrowheads="1"/>
          </p:cNvSpPr>
          <p:nvPr/>
        </p:nvSpPr>
        <p:spPr bwMode="auto">
          <a:xfrm>
            <a:off x="321158" y="908807"/>
            <a:ext cx="5261034" cy="394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3808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Analysis: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Google and Direct traffic are the main sources of leads.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Leads from </a:t>
            </a:r>
            <a:r>
              <a:rPr kumimoji="0" lang="en-US" altLang="en-US" b="0" i="0" u="none" strike="noStrike" cap="none" normalizeH="0" baseline="0" dirty="0">
                <a:ln>
                  <a:noFill/>
                </a:ln>
                <a:effectLst/>
                <a:latin typeface="Arial" panose="020B0604020202020204" pitchFamily="34" charset="0"/>
              </a:rPr>
              <a:t>reference</a:t>
            </a:r>
            <a:r>
              <a:rPr kumimoji="0" lang="en-US" altLang="en-US" b="0" i="0" u="none" strike="noStrike" cap="none" normalizeH="0" baseline="0" dirty="0">
                <a:ln>
                  <a:noFill/>
                </a:ln>
                <a:solidFill>
                  <a:schemeClr val="tx1"/>
                </a:solidFill>
                <a:effectLst/>
                <a:latin typeface="Arial" panose="020B0604020202020204" pitchFamily="34" charset="0"/>
              </a:rPr>
              <a:t> sources and the </a:t>
            </a:r>
            <a:r>
              <a:rPr kumimoji="0" lang="en-US" altLang="en-US" b="0" i="0" u="none" strike="noStrike" cap="none" normalizeH="0" baseline="0" dirty="0" err="1">
                <a:ln>
                  <a:noFill/>
                </a:ln>
                <a:effectLst/>
                <a:latin typeface="Arial" panose="020B0604020202020204" pitchFamily="34" charset="0"/>
              </a:rPr>
              <a:t>welingak</a:t>
            </a:r>
            <a:r>
              <a:rPr kumimoji="0" lang="en-US" altLang="en-US" b="0" i="0" u="none" strike="noStrike" cap="none" normalizeH="0" baseline="0" dirty="0">
                <a:ln>
                  <a:noFill/>
                </a:ln>
                <a:effectLst/>
                <a:latin typeface="Arial" panose="020B0604020202020204" pitchFamily="34" charset="0"/>
              </a:rPr>
              <a:t> website </a:t>
            </a:r>
            <a:r>
              <a:rPr kumimoji="0" lang="en-US" altLang="en-US" b="0" i="0" u="none" strike="noStrike" cap="none" normalizeH="0" baseline="0" dirty="0">
                <a:ln>
                  <a:noFill/>
                </a:ln>
                <a:solidFill>
                  <a:schemeClr val="tx1"/>
                </a:solidFill>
                <a:effectLst/>
                <a:latin typeface="Arial" panose="020B0604020202020204" pitchFamily="34" charset="0"/>
              </a:rPr>
              <a:t>have a high conversion rate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Inference: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 order to increase the overall lead conversion rate, we should work on improving the conversion rate of leads from </a:t>
            </a:r>
            <a:r>
              <a:rPr kumimoji="0" lang="en-US" altLang="en-US" b="0" i="0" u="none" strike="noStrike" cap="none" normalizeH="0" baseline="0" dirty="0" err="1">
                <a:ln>
                  <a:noFill/>
                </a:ln>
                <a:solidFill>
                  <a:schemeClr val="tx1"/>
                </a:solidFill>
                <a:effectLst/>
                <a:latin typeface="Arial" panose="020B0604020202020204" pitchFamily="34" charset="0"/>
              </a:rPr>
              <a:t>olark</a:t>
            </a:r>
            <a:r>
              <a:rPr kumimoji="0" lang="en-US" altLang="en-US" b="0" i="0" u="none" strike="noStrike" cap="none" normalizeH="0" baseline="0" dirty="0">
                <a:ln>
                  <a:noFill/>
                </a:ln>
                <a:solidFill>
                  <a:schemeClr val="tx1"/>
                </a:solidFill>
                <a:effectLst/>
                <a:latin typeface="Arial" panose="020B0604020202020204" pitchFamily="34" charset="0"/>
              </a:rPr>
              <a:t> chat, organic search, direct traffic, and google, and also generate more leads from reference sources and the </a:t>
            </a:r>
            <a:r>
              <a:rPr kumimoji="0" lang="en-US" altLang="en-US" b="0" i="0" u="none" strike="noStrike" cap="none" normalizeH="0" baseline="0" dirty="0" err="1">
                <a:ln>
                  <a:noFill/>
                </a:ln>
                <a:solidFill>
                  <a:schemeClr val="tx1"/>
                </a:solidFill>
                <a:effectLst/>
                <a:latin typeface="Arial" panose="020B0604020202020204" pitchFamily="34" charset="0"/>
              </a:rPr>
              <a:t>welingak</a:t>
            </a:r>
            <a:r>
              <a:rPr kumimoji="0" lang="en-US" altLang="en-US" b="0" i="0" u="none" strike="noStrike" cap="none" normalizeH="0" baseline="0" dirty="0">
                <a:ln>
                  <a:noFill/>
                </a:ln>
                <a:solidFill>
                  <a:schemeClr val="tx1"/>
                </a:solidFill>
                <a:effectLst/>
                <a:latin typeface="Arial" panose="020B0604020202020204" pitchFamily="34" charset="0"/>
              </a:rPr>
              <a:t> website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3995DE9-DC68-4DFB-B912-BC1068F03D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728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BD6DAC-4765-4D9F-B58D-881E066838E0}"/>
              </a:ext>
            </a:extLst>
          </p:cNvPr>
          <p:cNvPicPr>
            <a:picLocks noChangeAspect="1"/>
          </p:cNvPicPr>
          <p:nvPr/>
        </p:nvPicPr>
        <p:blipFill>
          <a:blip r:embed="rId2"/>
          <a:stretch>
            <a:fillRect/>
          </a:stretch>
        </p:blipFill>
        <p:spPr>
          <a:xfrm>
            <a:off x="5839688" y="1284574"/>
            <a:ext cx="6245632" cy="3336880"/>
          </a:xfrm>
          <a:prstGeom prst="rect">
            <a:avLst/>
          </a:prstGeom>
        </p:spPr>
      </p:pic>
      <p:sp>
        <p:nvSpPr>
          <p:cNvPr id="4" name="TextBox 3">
            <a:extLst>
              <a:ext uri="{FF2B5EF4-FFF2-40B4-BE49-F238E27FC236}">
                <a16:creationId xmlns:a16="http://schemas.microsoft.com/office/drawing/2014/main" id="{290ADFAA-BC00-4857-82ED-EE35FEF824EB}"/>
              </a:ext>
            </a:extLst>
          </p:cNvPr>
          <p:cNvSpPr txBox="1"/>
          <p:nvPr/>
        </p:nvSpPr>
        <p:spPr>
          <a:xfrm>
            <a:off x="106680" y="1284574"/>
            <a:ext cx="5466806" cy="3139321"/>
          </a:xfrm>
          <a:prstGeom prst="rect">
            <a:avLst/>
          </a:prstGeom>
          <a:noFill/>
        </p:spPr>
        <p:txBody>
          <a:bodyPr wrap="square">
            <a:spAutoFit/>
          </a:bodyPr>
          <a:lstStyle/>
          <a:p>
            <a:pPr algn="just"/>
            <a:r>
              <a:rPr lang="en-US" b="1" i="0" dirty="0">
                <a:solidFill>
                  <a:srgbClr val="212121"/>
                </a:solidFill>
                <a:effectLst/>
                <a:latin typeface="Arial" panose="020B0604020202020204" pitchFamily="34" charset="0"/>
                <a:cs typeface="Arial" panose="020B0604020202020204" pitchFamily="34" charset="0"/>
              </a:rPr>
              <a:t>Analysis:</a:t>
            </a:r>
            <a:endParaRPr lang="en-US" b="0" i="0" dirty="0">
              <a:solidFill>
                <a:srgbClr val="212121"/>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solidFill>
                <a:srgbClr val="21212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Since the median for both conversions and non-conversions is the same, nothing definitive can be inferred from this data.</a:t>
            </a:r>
          </a:p>
          <a:p>
            <a:pPr marL="285750" indent="-285750" algn="just">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More engaged visitors are more likely to convert on a website</a:t>
            </a:r>
          </a:p>
          <a:p>
            <a:pPr algn="just"/>
            <a:endParaRPr lang="en-US" b="1" i="0" dirty="0">
              <a:solidFill>
                <a:srgbClr val="212121"/>
              </a:solidFill>
              <a:effectLst/>
              <a:latin typeface="Arial" panose="020B0604020202020204" pitchFamily="34" charset="0"/>
              <a:cs typeface="Arial" panose="020B0604020202020204" pitchFamily="34" charset="0"/>
            </a:endParaRPr>
          </a:p>
          <a:p>
            <a:pPr algn="just"/>
            <a:r>
              <a:rPr lang="en-US" b="1" i="0" dirty="0">
                <a:solidFill>
                  <a:srgbClr val="212121"/>
                </a:solidFill>
                <a:effectLst/>
                <a:latin typeface="Arial" panose="020B0604020202020204" pitchFamily="34" charset="0"/>
                <a:cs typeface="Arial" panose="020B0604020202020204" pitchFamily="34" charset="0"/>
              </a:rPr>
              <a:t>Inference:</a:t>
            </a:r>
            <a:r>
              <a:rPr lang="en-US" b="0" i="0" dirty="0">
                <a:solidFill>
                  <a:srgbClr val="212121"/>
                </a:solidFill>
                <a:effectLst/>
                <a:latin typeface="Arial" panose="020B0604020202020204" pitchFamily="34" charset="0"/>
                <a:cs typeface="Arial" panose="020B0604020202020204" pitchFamily="34" charset="0"/>
              </a:rPr>
              <a:t> </a:t>
            </a:r>
          </a:p>
          <a:p>
            <a:pPr algn="just"/>
            <a:r>
              <a:rPr lang="en-US" b="0" i="0" dirty="0">
                <a:solidFill>
                  <a:srgbClr val="212121"/>
                </a:solidFill>
                <a:effectLst/>
                <a:latin typeface="Arial" panose="020B0604020202020204" pitchFamily="34" charset="0"/>
                <a:cs typeface="Arial" panose="020B0604020202020204" pitchFamily="34" charset="0"/>
              </a:rPr>
              <a:t>We can make more appealing websites in order to increase the time spent by Users on websites</a:t>
            </a:r>
          </a:p>
        </p:txBody>
      </p:sp>
    </p:spTree>
    <p:extLst>
      <p:ext uri="{BB962C8B-B14F-4D97-AF65-F5344CB8AC3E}">
        <p14:creationId xmlns:p14="http://schemas.microsoft.com/office/powerpoint/2010/main" val="2097179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294</TotalTime>
  <Words>2639</Words>
  <Application>Microsoft Office PowerPoint</Application>
  <PresentationFormat>Widescreen</PresentationFormat>
  <Paragraphs>252</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Lato</vt:lpstr>
      <vt:lpstr>Roboto</vt:lpstr>
      <vt:lpstr>Wingdings</vt:lpstr>
      <vt:lpstr>Gallery</vt:lpstr>
      <vt:lpstr>Lead Scoring Case Study </vt:lpstr>
      <vt:lpstr>TABLE  OF  CONTENT</vt:lpstr>
      <vt:lpstr>Lead Scoring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Dummy variable creation </vt:lpstr>
      <vt:lpstr>Test-Train Split</vt:lpstr>
      <vt:lpstr>Feature Scaling </vt:lpstr>
      <vt:lpstr>Let's now look at the correlations. Since the number of variables are pretty high, it's better that we look at the table instead of plotting a heatmap</vt:lpstr>
      <vt:lpstr>Model Building</vt:lpstr>
      <vt:lpstr>Assessing the model with Stats Models</vt:lpstr>
      <vt:lpstr>PowerPoint Presentation</vt:lpstr>
      <vt:lpstr>PowerPoint Presentation</vt:lpstr>
      <vt:lpstr>Model Evaluation </vt:lpstr>
      <vt:lpstr>PowerPoint Presentation</vt:lpstr>
      <vt:lpstr>PowerPoint Presentation</vt:lpstr>
      <vt:lpstr>Finding the Optimal Cutoff</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dc:creator>
  <cp:lastModifiedBy>Ajmeri Dhruv Chetankumar</cp:lastModifiedBy>
  <cp:revision>26</cp:revision>
  <dcterms:created xsi:type="dcterms:W3CDTF">2023-01-02T16:46:09Z</dcterms:created>
  <dcterms:modified xsi:type="dcterms:W3CDTF">2023-01-03T15:01:23Z</dcterms:modified>
</cp:coreProperties>
</file>