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Economica"/>
      <p:regular r:id="rId80"/>
      <p:bold r:id="rId81"/>
      <p:italic r:id="rId82"/>
      <p:boldItalic r:id="rId83"/>
    </p:embeddedFont>
    <p:embeddedFont>
      <p:font typeface="Proxima Nova"/>
      <p:regular r:id="rId84"/>
      <p:bold r:id="rId85"/>
      <p:italic r:id="rId86"/>
      <p:boldItalic r:id="rId87"/>
    </p:embeddedFont>
    <p:embeddedFont>
      <p:font typeface="Roboto"/>
      <p:regular r:id="rId88"/>
      <p:bold r:id="rId89"/>
      <p:italic r:id="rId90"/>
      <p:boldItalic r:id="rId91"/>
    </p:embeddedFont>
    <p:embeddedFont>
      <p:font typeface="Lato"/>
      <p:regular r:id="rId92"/>
      <p:bold r:id="rId93"/>
      <p:italic r:id="rId94"/>
      <p:boldItalic r:id="rId95"/>
    </p:embeddedFont>
    <p:embeddedFont>
      <p:font typeface="Open Sans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EBC5EE-E31B-49E2-8815-8E27C3E08C1E}">
  <a:tblStyle styleId="{0DEBC5EE-E31B-49E2-8815-8E27C3E08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Lato-boldItalic.fntdata"/><Relationship Id="rId94" Type="http://schemas.openxmlformats.org/officeDocument/2006/relationships/font" Target="fonts/Lato-italic.fntdata"/><Relationship Id="rId97" Type="http://schemas.openxmlformats.org/officeDocument/2006/relationships/font" Target="fonts/OpenSans-bold.fntdata"/><Relationship Id="rId96" Type="http://schemas.openxmlformats.org/officeDocument/2006/relationships/font" Target="fonts/OpenSans-regular.fntdata"/><Relationship Id="rId11" Type="http://schemas.openxmlformats.org/officeDocument/2006/relationships/slide" Target="slides/slide6.xml"/><Relationship Id="rId99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98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Roboto-boldItalic.fntdata"/><Relationship Id="rId90" Type="http://schemas.openxmlformats.org/officeDocument/2006/relationships/font" Target="fonts/Roboto-italic.fntdata"/><Relationship Id="rId93" Type="http://schemas.openxmlformats.org/officeDocument/2006/relationships/font" Target="fonts/Lato-bold.fntdata"/><Relationship Id="rId92" Type="http://schemas.openxmlformats.org/officeDocument/2006/relationships/font" Target="fonts/Lat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font" Target="fonts/ProximaNova-regular.fntdata"/><Relationship Id="rId83" Type="http://schemas.openxmlformats.org/officeDocument/2006/relationships/font" Target="fonts/Economica-boldItalic.fntdata"/><Relationship Id="rId86" Type="http://schemas.openxmlformats.org/officeDocument/2006/relationships/font" Target="fonts/ProximaNova-italic.fntdata"/><Relationship Id="rId85" Type="http://schemas.openxmlformats.org/officeDocument/2006/relationships/font" Target="fonts/ProximaNova-bold.fntdata"/><Relationship Id="rId88" Type="http://schemas.openxmlformats.org/officeDocument/2006/relationships/font" Target="fonts/Roboto-regular.fntdata"/><Relationship Id="rId87" Type="http://schemas.openxmlformats.org/officeDocument/2006/relationships/font" Target="fonts/ProximaNova-boldItalic.fntdata"/><Relationship Id="rId89" Type="http://schemas.openxmlformats.org/officeDocument/2006/relationships/font" Target="fonts/Roboto-bold.fntdata"/><Relationship Id="rId80" Type="http://schemas.openxmlformats.org/officeDocument/2006/relationships/font" Target="fonts/Economica-regular.fntdata"/><Relationship Id="rId82" Type="http://schemas.openxmlformats.org/officeDocument/2006/relationships/font" Target="fonts/Economica-italic.fntdata"/><Relationship Id="rId81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dea28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dea28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edea28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edea28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e01ed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2e01e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e01ed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e01ed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2e01ed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2e01ed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2e01ed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2e01ed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45c63a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45c63a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d1cc7a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d1cc7a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d1cc7a1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d1cc7a1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d1cc7a1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d1cc7a1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1cc7a1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d1cc7a1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d1cc7a1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d1cc7a1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45c63a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45c63a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f2f2c2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f2f2c2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f2f2c2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f2f2c2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f2f2c2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f2f2c2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f2f2c2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f2f2c2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f2f2c2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f2f2c2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f2f2c2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f2f2c2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f2f2c2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f2f2c2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a3adf7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a3adf7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f2f2c2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f2f2c2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2f2c2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2f2c2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2e01ed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2e01ed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2e01ed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2e01ed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2e01ed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2e01ed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2e01ed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c2e01ed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45c63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45c63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45c63a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45c63a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45c63a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45c63a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45c63ae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45c63a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e9f040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e9f040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e9f0401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e9f0401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e9f0401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e9f0401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9f0401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9f0401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e9f0401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e9f0401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e5c3d5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e5c3d5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e5c3d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e5c3d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e5c3d5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e5c3d5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e5c3d5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e5c3d5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e5c3d5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e5c3d5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dea28d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dea2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ce5c3d5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ce5c3d5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e5c3d5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e5c3d5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ce5c3d5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ce5c3d5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e5c3d5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ce5c3d5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e5c3d5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e5c3d5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e5c3d5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ce5c3d5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d4ead7b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d4ead7b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f88855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f88855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f88855c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f88855c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f88855c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f88855c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78f0ac0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78f0a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f88855c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f88855c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aaa3ff1f8e1ed6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aaa3ff1f8e1ed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2978f0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2978f0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e9f0401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e9f0401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e9f0401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e9f0401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0c4170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0c4170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5247bd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15247bd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5247bd5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5247bd5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0c4170d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0c4170d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537727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1537727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978f0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978f0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2978f0a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2978f0a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2978f0a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2978f0a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978f0a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2978f0a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e01ed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e01ed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dea2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dea2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743943" y="4663225"/>
            <a:ext cx="627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iitb-logo.png" id="15" name="Google Shape;15;p2"/>
          <p:cNvPicPr preferRelativeResize="0"/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4147675"/>
            <a:ext cx="1187525" cy="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unicode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eki.ee/letter/" TargetMode="External"/><Relationship Id="rId4" Type="http://schemas.openxmlformats.org/officeDocument/2006/relationships/hyperlink" Target="http://www.bookofindia.com/Hindi-Marathi-Editor.html" TargetMode="External"/><Relationship Id="rId5" Type="http://schemas.openxmlformats.org/officeDocument/2006/relationships/hyperlink" Target="https://translate.google.com/" TargetMode="External"/><Relationship Id="rId6" Type="http://schemas.openxmlformats.org/officeDocument/2006/relationships/hyperlink" Target="https://r12a.github.io/pickers/" TargetMode="External"/><Relationship Id="rId7" Type="http://schemas.openxmlformats.org/officeDocument/2006/relationships/hyperlink" Target="https://wiki.python.org/moin/Unicode" TargetMode="External"/><Relationship Id="rId8" Type="http://schemas.openxmlformats.org/officeDocument/2006/relationships/hyperlink" Target="http://farmdev.com/talks/unicod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rmandbrahaj.blog.al/2009/04/14/list-of-english-stop-words/" TargetMode="External"/><Relationship Id="rId4" Type="http://schemas.openxmlformats.org/officeDocument/2006/relationships/hyperlink" Target="http://www.textfixer.com/resources/common-english-words.txt" TargetMode="External"/><Relationship Id="rId5" Type="http://schemas.openxmlformats.org/officeDocument/2006/relationships/hyperlink" Target="http://mail.sarai.net/pipermail/prc/Week-of-Mon-20080204/001656.html" TargetMode="External"/><Relationship Id="rId6" Type="http://schemas.openxmlformats.org/officeDocument/2006/relationships/hyperlink" Target="http://www.solariz.de/blog/70-deutsche-stopwords" TargetMode="External"/><Relationship Id="rId7" Type="http://schemas.openxmlformats.org/officeDocument/2006/relationships/hyperlink" Target="http://www.ranks.nl/stopwords/germa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python/python_regex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ordnet.princeton.edu/" TargetMode="External"/><Relationship Id="rId4" Type="http://schemas.openxmlformats.org/officeDocument/2006/relationships/hyperlink" Target="https://tartarus.org/martin/PorterStemmer/" TargetMode="External"/><Relationship Id="rId5" Type="http://schemas.openxmlformats.org/officeDocument/2006/relationships/hyperlink" Target="https://xapian.org/docs/stemming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nippets.dzone.com/posts/show/4530" TargetMode="External"/><Relationship Id="rId4" Type="http://schemas.openxmlformats.org/officeDocument/2006/relationships/hyperlink" Target="http://snippets.dzone.com/posts/show/844" TargetMode="External"/><Relationship Id="rId5" Type="http://schemas.openxmlformats.org/officeDocument/2006/relationships/hyperlink" Target="http://search.cpan.org/~markm/Text-Soundex-3.03/Soundex.p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resources.rootsweb.ancestry.com/cgi-bin/soundexconvert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11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gif"/><Relationship Id="rId4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conceptnet.io/" TargetMode="External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bionlp-www.utu.fi/wv_demo/" TargetMode="External"/><Relationship Id="rId4" Type="http://schemas.openxmlformats.org/officeDocument/2006/relationships/image" Target="../media/image4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bionlp-www.utu.fi/wv_demo/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colab.research.google.com/drive/16JDbd2tDn7TB8lbxcvFXTdbSYzwt0W-C?usp=sharing" TargetMode="External"/><Relationship Id="rId4" Type="http://schemas.openxmlformats.org/officeDocument/2006/relationships/hyperlink" Target="https://colab.research.google.com/github/google-research/bert/blob/master/predicting_movie_reviews_with_bert_on_tf_hub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www.nltk.org/" TargetMode="External"/><Relationship Id="rId4" Type="http://schemas.openxmlformats.org/officeDocument/2006/relationships/image" Target="../media/image4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www.dcs.gla.ac.uk/Keith/Preface.html" TargetMode="External"/><Relationship Id="rId4" Type="http://schemas.openxmlformats.org/officeDocument/2006/relationships/hyperlink" Target="http://soda.swedish-ict.se/3941/1/sahlgren.distr-hypo.pdf" TargetMode="External"/><Relationship Id="rId5" Type="http://schemas.openxmlformats.org/officeDocument/2006/relationships/hyperlink" Target="http://soda.swedish-ict.se/3941/1/sahlgren.distr-hypo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Mandate 2: Lexical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Encoding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Character: The smallest unit of linguistic element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 Set (Alphabet): Collection of characters that are used in one or more languages.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Example: Latin character set is used in English and many European Languages.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Devanagari character set is used in Hindi and many Indian languages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Encoding: A unique code assigned to a character based on the encoding standard, to represent it on the computer.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Code point: A code assigned to any character. A code point may either refer to a character, or have other meanings like formatting meta-data.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Universal character set used for encoding all character sets from most human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Contains 133,755 characters (as of 2017), representing 130 scripts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Unicode standards: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UTF-8: uses 1 byte for first 128 code points (backward compatible with ASCII) and up to 4 bytes for other characters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832400" y="2888025"/>
            <a:ext cx="39999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UTF-16: Uses 16 bits (2 bytes) to encode the Basic Multilingual Plane (BMP) that covers most languages, and up to 4 bytes for encoding other planes that covers historic scripts, hieroglyphs, etc. 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08275"/>
            <a:ext cx="1436000" cy="14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6410225" y="1139775"/>
            <a:ext cx="1722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 of the Unicode consortium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http://www.unicode.org/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source: Wikipedia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 Resources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tool for language encoding queries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http://www.eki.ee/letter/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Devanagari Editor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http://www.bookofindia.com/Hindi-Marathi-Editor.html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Translation Tools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https://translate.google.com/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Unicode Character Picker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https://r12a.github.io/pickers/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Unicode and Python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Unicode in Python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https://wiki.python.org/moin/Unicode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Unicode in Python, Completely demystified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http://farmdev.com/talks/unicode/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 and Processing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and significance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 distribution in documents found to be very skewed -- approximated by a Zipf distribution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Product of frequency and rank order of words approximately constant: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Most highly occurring terms are “language builders” (terms like is, an, the, for, etc. in English)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Such terms having no relevance to document content are called “stop words” and are typically removed from consideration</a:t>
            </a:r>
            <a:endParaRPr sz="12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2904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4754175" y="4238775"/>
            <a:ext cx="20793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[Rijsbergen '79]</a:t>
            </a:r>
            <a:endParaRPr sz="10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850" y="2511700"/>
            <a:ext cx="1376150" cy="2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 significance is shown to form a Gaussian distribution over a rank ordering of terms based on frequency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Too frequently occurring words, as well as too rarely occurring terms are less significant to the document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Word significance computed by a lower and upper cutoff (typically first and fourth quartile) over the rank ordering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Significance of sentences in the document computed based on significance scores of words forming the sentence.</a:t>
            </a:r>
            <a:endParaRPr sz="1200"/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and significance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29041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4754175" y="4238775"/>
            <a:ext cx="20793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[Rijsbergen '79]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relevant terms for a document lie somewhere in the middle of the term distribution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highly occurring terms are “language builders” (terms like is, an, the, for, etc. in English)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Such terms having no relevance to document content are called “stop words” and are typically removed from consideration.</a:t>
            </a:r>
            <a:endParaRPr/>
          </a:p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Publicly available stopword lists: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English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http://armandbrahaj.blog.al/2009/04/14/list-of-english-stop-words/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http://www.textfixer.com/resources/common-english-words.txt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Hindi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http://mail.sarai.net/pipermail/prc/Week-of-Mon-20080204/001656.html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German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http://www.solariz.de/blog/70-deutsche-stopwords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http://www.ranks.nl/stopwords/german.html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Expressions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commonly used technique for string pattern matching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Supported by many present-day scripting languages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expressions in python available from the re package.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RE 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https://www.w3schools.com/python/python_regex.asp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b="1" lang="en"/>
              <a:t> of an RE: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Any atomic symbol is an 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u and v are REs then so are: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(u), u*, u+, u+v, uv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90975"/>
            <a:ext cx="207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534925"/>
            <a:ext cx="2798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Python regex metacharacters</a:t>
            </a:r>
            <a:endParaRPr b="1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75" y="269262"/>
            <a:ext cx="6974801" cy="4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90975"/>
            <a:ext cx="207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534925"/>
            <a:ext cx="2798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Python regex metacharacters</a:t>
            </a:r>
            <a:endParaRPr b="1"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193" y="76200"/>
            <a:ext cx="6210607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Understanding Text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analytics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Banking and loan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Insurance claims processing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Customer Relationship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and counter-terrorism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Computational Social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Psychology and Cognitive Science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47225"/>
            <a:ext cx="23812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850" y="1908075"/>
            <a:ext cx="1450350" cy="17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600" y="3149575"/>
            <a:ext cx="19335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250625" y="4657225"/>
            <a:ext cx="481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Disclaimer: All logos and trademarks are owned by the respective copyright owners</a:t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90975"/>
            <a:ext cx="207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534925"/>
            <a:ext cx="2798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Python regex metacharacters</a:t>
            </a:r>
            <a:endParaRPr b="1"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800" y="527263"/>
            <a:ext cx="6920549" cy="40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Expressions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Interpret the following regular expressions: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[A-Za-z\.0-9\_\-]+@([A-Za-z0-9\-\_]*\.?)+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[Uu]nivers.{3,4}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http(s)?:\/\/[\w\.]*\w(\/)?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Extraction</a:t>
            </a:r>
            <a:endParaRPr/>
          </a:p>
        </p:txBody>
      </p:sp>
      <p:sp>
        <p:nvSpPr>
          <p:cNvPr id="243" name="Google Shape;243;p3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Write regular expressions for the following: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 any roll number of the iMTech 2018 batch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 commas in a line of string except when the comma appears in a quoted string. For example: a,”b,c” should match the first comma and not the second.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 and remove HTML tags from a page showing HTML source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Stemming or Conflation helps revert a word to its canonical “base” term across morphological equivalents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example: “gained”, “gaining”, “gainful”, etc. are all morphological equivalents of the term “gain”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stemming techniques look for commonly occurring suffixes and truncate them from the 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Dictionary lookups or lexicons (eg. WordNet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http://wordnet.princeton.edu/</a:t>
            </a:r>
            <a:r>
              <a:rPr lang="en"/>
              <a:t>) are also used.</a:t>
            </a:r>
            <a:endParaRPr/>
          </a:p>
        </p:txBody>
      </p:sp>
      <p:sp>
        <p:nvSpPr>
          <p:cNvPr id="250" name="Google Shape;250;p3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algorithms and packages: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Porter Stemmer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https://tartarus.org/martin/PorterStemmer/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Snowball Stemmers for different languages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https://xapian.org/docs/stemming.html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Lemmatization is the process of arriving at the root (lemma) of a word by the use of a dictionary, rather than through lexical manipulations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example: the lemma of driving, drove and driven is drive, the lemma of see, saw and seen is see.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the process of reducing different variants of a given term to its common “base” 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Variants may be due to: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Phonetic or spelling variations (Agrawal, Agarwal, Aggarwal)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Misspellings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Abbreviations or alternate representations 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Phonetic Hashing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Often term similarities need to be computed on a phonetic basis (ex: in spelling mistake corrections)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Phonetic hashing is a technique based on converting a term into a set of phonemes and comparing 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Phoneme: smallest segmental unit of sound that creates contrasts in utterances</a:t>
            </a:r>
            <a:endParaRPr/>
          </a:p>
        </p:txBody>
      </p:sp>
      <p:sp>
        <p:nvSpPr>
          <p:cNvPr id="270" name="Google Shape;270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Similar sounding words mapped to same bucket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Family of algorithms called “Soundex” developed for phonetic rules in various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Soundex code in Ruby: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http://snippets.dzone.com/posts/show/4530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Soundex in Javascript: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http://snippets.dzone.com/posts/show/844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Perl Module for Soundex: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http://search.cpan.org/~markm/Text-Soundex-3.03/Soundex.pm</a:t>
            </a:r>
            <a:r>
              <a:rPr lang="en" sz="1000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Soundex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Originally an algorithm for phonetic hashing, now refers to any algorithm for phonetic hashing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Terms given a hash code based on English pronunciation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Based on a rationale that English pronunciation depends on the first letter and pattern of consonants (Ex: flwr, arpln, brdg, etc.)</a:t>
            </a:r>
            <a:endParaRPr/>
          </a:p>
        </p:txBody>
      </p:sp>
      <p:sp>
        <p:nvSpPr>
          <p:cNvPr id="277" name="Google Shape;277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Algorithm for American Soundex:</a:t>
            </a:r>
            <a:endParaRPr b="1"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First letter of name retained as is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Replace consonants with digits according to the following:</a:t>
            </a:r>
            <a:br>
              <a:rPr lang="en" sz="1000"/>
            </a:br>
            <a:r>
              <a:rPr lang="en" sz="1000"/>
              <a:t>b, f, p, v  ⇒ 1</a:t>
            </a:r>
            <a:br>
              <a:rPr lang="en" sz="1000"/>
            </a:br>
            <a:r>
              <a:rPr lang="en" sz="1000"/>
              <a:t>c, g, j, k, q, s, x, z ⇒  2</a:t>
            </a:r>
            <a:br>
              <a:rPr lang="en" sz="1000"/>
            </a:br>
            <a:r>
              <a:rPr lang="en" sz="1000"/>
              <a:t>d, t  ⇒  3</a:t>
            </a:r>
            <a:br>
              <a:rPr lang="en" sz="1000"/>
            </a:br>
            <a:r>
              <a:rPr lang="en" sz="1000"/>
              <a:t>l ⇒  4</a:t>
            </a:r>
            <a:br>
              <a:rPr lang="en" sz="1000"/>
            </a:br>
            <a:r>
              <a:rPr lang="en" sz="1000"/>
              <a:t>m, n ⇒  5</a:t>
            </a:r>
            <a:br>
              <a:rPr lang="en" sz="1000"/>
            </a:br>
            <a:r>
              <a:rPr lang="en" sz="1000"/>
              <a:t>r ⇒  6</a:t>
            </a:r>
            <a:br>
              <a:rPr lang="en" sz="1000"/>
            </a:br>
            <a:r>
              <a:rPr lang="en" sz="1000"/>
              <a:t>h, w, y ⇒  unencoded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Two adjacent letters with the same number are coded as a single number. Letters with the same number separated by a vowel or an h or w are also coded as a single number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Continue till the code has 1 letter and 3 numbers. If too few numbers, pad with 0s.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Soundex Examples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Bangalore =&gt; B524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Bengaluru =&gt; B524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Bagalkote =&gt; B242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Bombay =&gt; B510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Bambai =&gt; B510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Mumbai =&gt; M510</a:t>
            </a:r>
            <a:endParaRPr/>
          </a:p>
        </p:txBody>
      </p:sp>
      <p:sp>
        <p:nvSpPr>
          <p:cNvPr id="284" name="Google Shape;284;p3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Online Soundex Converter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http://resources.rootsweb.ancestry.com/cgi-bin/soundexconverter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 Distance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commonly used distance metric to collapse nearby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edit distance (also called Levenstein distance) between two strings p and q is the minimum number of character edit operations (add, delete, modify) required to convert one into the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 distance 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cat, dog 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color, colour 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apples, oranges :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0" cy="314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4159201" cy="323132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2661900" y="4708700"/>
            <a:ext cx="1649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source: Wikipedia 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Understanding Text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k-gram vectors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form of representing terms that are robust against spelling variations and misspellings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k-gram is a set of k consecutive characters obtained from a sliding window over an index term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term: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tendulkar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following are 3-grams: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$te, ten, end, ndu, dul, ulk, lka, kar, ar$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the augmented $ both at the beginning and end of the term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k-gram vectors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k-gram vector is a representation of a term in the form of its k-grams and their frequency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2-gram vectors for </a:t>
            </a:r>
            <a:r>
              <a:rPr lang="en">
                <a:solidFill>
                  <a:schemeClr val="accent1"/>
                </a:solidFill>
              </a:rPr>
              <a:t>color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</a:rPr>
              <a:t>colour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 txBox="1"/>
          <p:nvPr>
            <p:ph idx="2" type="body"/>
          </p:nvPr>
        </p:nvSpPr>
        <p:spPr>
          <a:xfrm>
            <a:off x="4832400" y="1225225"/>
            <a:ext cx="3999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Proximity of terms may be computed by dice index score of their k-gram vectors</a:t>
            </a:r>
            <a:endParaRPr/>
          </a:p>
        </p:txBody>
      </p:sp>
      <p:graphicFrame>
        <p:nvGraphicFramePr>
          <p:cNvPr id="314" name="Google Shape;314;p43"/>
          <p:cNvGraphicFramePr/>
          <p:nvPr/>
        </p:nvGraphicFramePr>
        <p:xfrm>
          <a:off x="293900" y="283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{0DEBC5EE-E31B-49E2-8815-8E27C3E08C1E}</a:tableStyleId>
              </a:tblPr>
              <a:tblGrid>
                <a:gridCol w="1332125"/>
                <a:gridCol w="1332125"/>
                <a:gridCol w="1332125"/>
                <a:gridCol w="13321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$color$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$colour$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Inner product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Similarity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$c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$c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$c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 ⇒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 ⇒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⇒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 ⇒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⇒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10/(5+6) = 0.909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50" y="1974025"/>
            <a:ext cx="18669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formation of logical elements or “tokens” (or “terms”) from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Tokenization rules specific to language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English related tokenization issues: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Phrase identification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Misspellings and spelling variants detection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Canonicalization </a:t>
            </a:r>
            <a:endParaRPr/>
          </a:p>
        </p:txBody>
      </p:sp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words by themselves represent logical entities. Examples: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“New York” represents a single term, containing two words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Color</a:t>
            </a:r>
            <a:r>
              <a:rPr lang="en" sz="1200"/>
              <a:t> and </a:t>
            </a:r>
            <a:r>
              <a:rPr lang="en" sz="1200">
                <a:solidFill>
                  <a:srgbClr val="FF0000"/>
                </a:solidFill>
              </a:rPr>
              <a:t>Colour</a:t>
            </a:r>
            <a:r>
              <a:rPr lang="en" sz="1200"/>
              <a:t> represent two spellings of the same term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“Address” and “Addresses” are two utilitarian forms (plural) of the same term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“Ghandi” is a frequently used misspelling for the term “Gandhi”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Aufenthaltsgenehmigungsantrag contains three terms: Aufenthalt, Genehmigung, Antrag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Phrase Identification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significant number of terms that appear are phrases are proper nouns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New York, International Institute of Information Technology, Barnes and Noble,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English, proper nouns are usually written in capitalized forms that can aid in detecting phrases.</a:t>
            </a:r>
            <a:endParaRPr/>
          </a:p>
        </p:txBody>
      </p:sp>
      <p:sp>
        <p:nvSpPr>
          <p:cNvPr id="329" name="Google Shape;329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detection (A1.1):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</a:t>
            </a:r>
            <a:r>
              <a:rPr lang="en"/>
              <a:t>ap ← [], w ← nextWord(s)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</a:t>
            </a:r>
            <a:r>
              <a:rPr lang="en"/>
              <a:t>f isCapitalizedWord(w)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</a:t>
            </a:r>
            <a:r>
              <a:rPr lang="en"/>
              <a:t>ap &lt;&lt; w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</a:t>
            </a:r>
            <a:r>
              <a:rPr lang="en"/>
              <a:t> ← nextWord(s)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</a:t>
            </a:r>
            <a:r>
              <a:rPr lang="en"/>
              <a:t>hile isCapitalized(w)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</a:t>
            </a:r>
            <a:r>
              <a:rPr lang="en"/>
              <a:t>ap &lt;&lt; 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</a:t>
            </a:r>
            <a:r>
              <a:rPr lang="en"/>
              <a:t>eturn cap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Phrase Identification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 A1.1, while straightforward, is not without shortcomings.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“Barnes and Noble” in sentence 1 is a valid term, while “Mumbai and Delhi” in sentence 2 is not.</a:t>
            </a:r>
            <a:endParaRPr/>
          </a:p>
        </p:txBody>
      </p:sp>
      <p:sp>
        <p:nvSpPr>
          <p:cNvPr id="336" name="Google Shape;336;p4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Barnes and Noble saw its share values reach new highs on a buying spree from investors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Mumbai and Delhi broke the record for annual number of airline passengers last year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Pointwise Mutual Information (PMI)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useful metric to calculate the likelihood of a given pair of words forming a valid phrase: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p(x,y) is the probability of the phrase occurring in the corpus, and p(x) and p(y) are the marginal probabilities (or support) for words x and y in the corpus.</a:t>
            </a:r>
            <a:endParaRPr/>
          </a:p>
        </p:txBody>
      </p:sp>
      <p:sp>
        <p:nvSpPr>
          <p:cNvPr id="343" name="Google Shape;343;p4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Pairs of words that do not form a phrase are likely to have high marginal probabilities, and their joint probability of occurrence would be close to the product of their marginal probabilities.</a:t>
            </a:r>
            <a:endParaRPr/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2489000"/>
            <a:ext cx="2880925" cy="6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Pointwise Mutual Information (PMI)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Joint probabilities over multiple events can be extended from the pairwise joint probabilities using the chain rule: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Hence, for three word phrases, the PMI computation would be: </a:t>
            </a:r>
            <a:endParaRPr/>
          </a:p>
        </p:txBody>
      </p:sp>
      <p:sp>
        <p:nvSpPr>
          <p:cNvPr id="351" name="Google Shape;351;p4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81150"/>
            <a:ext cx="4520701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25" y="3727475"/>
            <a:ext cx="3051025" cy="5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500" y="2946538"/>
            <a:ext cx="5029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 Contexts</a:t>
            </a:r>
            <a:endParaRPr/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and joint probabilities computed based on underlying units called “occurrence contexts”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Typical examples of occurrence contexts in different corpora: sentence, paragraph, tweets, comments,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now entering an era of politics of performance. Only politics that performs will get victory. Political party workers in various parts of the country are celebrating.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p(politics) = 3/3 = 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p(perform) = 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p(party) = ⅓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p(“politics of performance”) = ⅔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All terms measured after stemming...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N-grams: A sequence of n consecutive elements (in our case, words) from an input stream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“to be or not to be…”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bi</a:t>
            </a:r>
            <a:r>
              <a:rPr lang="en" sz="1200"/>
              <a:t>grams and their frequency, of the above sentence: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be  (2)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 or (1)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 not (1)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 to (1)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2" type="body"/>
          </p:nvPr>
        </p:nvSpPr>
        <p:spPr>
          <a:xfrm>
            <a:off x="4832400" y="1225225"/>
            <a:ext cx="3999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N-gram index</a:t>
            </a:r>
            <a:endParaRPr b="1"/>
          </a:p>
        </p:txBody>
      </p:sp>
      <p:sp>
        <p:nvSpPr>
          <p:cNvPr id="369" name="Google Shape;369;p50"/>
          <p:cNvSpPr/>
          <p:nvPr/>
        </p:nvSpPr>
        <p:spPr>
          <a:xfrm>
            <a:off x="6735750" y="1848650"/>
            <a:ext cx="4266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0"/>
          <p:cNvSpPr/>
          <p:nvPr/>
        </p:nvSpPr>
        <p:spPr>
          <a:xfrm>
            <a:off x="7304425" y="1951400"/>
            <a:ext cx="533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71" name="Google Shape;371;p50"/>
          <p:cNvCxnSpPr>
            <a:stCxn id="369" idx="6"/>
            <a:endCxn id="370" idx="1"/>
          </p:cNvCxnSpPr>
          <p:nvPr/>
        </p:nvCxnSpPr>
        <p:spPr>
          <a:xfrm>
            <a:off x="7162350" y="2071400"/>
            <a:ext cx="142200" cy="600"/>
          </a:xfrm>
          <a:prstGeom prst="bentConnector3">
            <a:avLst>
              <a:gd fmla="val 499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0"/>
          <p:cNvSpPr/>
          <p:nvPr/>
        </p:nvSpPr>
        <p:spPr>
          <a:xfrm>
            <a:off x="5617450" y="2679475"/>
            <a:ext cx="4266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</a:t>
            </a:r>
            <a:endParaRPr sz="1100"/>
          </a:p>
        </p:txBody>
      </p:sp>
      <p:sp>
        <p:nvSpPr>
          <p:cNvPr id="373" name="Google Shape;373;p50"/>
          <p:cNvSpPr/>
          <p:nvPr/>
        </p:nvSpPr>
        <p:spPr>
          <a:xfrm>
            <a:off x="6318150" y="2679475"/>
            <a:ext cx="480900" cy="48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</a:t>
            </a:r>
            <a:endParaRPr sz="1100"/>
          </a:p>
        </p:txBody>
      </p:sp>
      <p:sp>
        <p:nvSpPr>
          <p:cNvPr id="374" name="Google Shape;374;p50"/>
          <p:cNvSpPr/>
          <p:nvPr/>
        </p:nvSpPr>
        <p:spPr>
          <a:xfrm>
            <a:off x="7065550" y="2679475"/>
            <a:ext cx="4266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</a:t>
            </a:r>
            <a:endParaRPr sz="1000"/>
          </a:p>
        </p:txBody>
      </p:sp>
      <p:sp>
        <p:nvSpPr>
          <p:cNvPr id="375" name="Google Shape;375;p50"/>
          <p:cNvSpPr/>
          <p:nvPr/>
        </p:nvSpPr>
        <p:spPr>
          <a:xfrm>
            <a:off x="7763075" y="2679475"/>
            <a:ext cx="5331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</a:t>
            </a:r>
            <a:endParaRPr sz="1000"/>
          </a:p>
        </p:txBody>
      </p:sp>
      <p:cxnSp>
        <p:nvCxnSpPr>
          <p:cNvPr id="376" name="Google Shape;376;p50"/>
          <p:cNvCxnSpPr>
            <a:stCxn id="369" idx="4"/>
            <a:endCxn id="372" idx="0"/>
          </p:cNvCxnSpPr>
          <p:nvPr/>
        </p:nvCxnSpPr>
        <p:spPr>
          <a:xfrm rot="5400000">
            <a:off x="6197250" y="1927550"/>
            <a:ext cx="385200" cy="11184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50"/>
          <p:cNvCxnSpPr>
            <a:stCxn id="369" idx="4"/>
            <a:endCxn id="373" idx="0"/>
          </p:cNvCxnSpPr>
          <p:nvPr/>
        </p:nvCxnSpPr>
        <p:spPr>
          <a:xfrm rot="5400000">
            <a:off x="6561150" y="2291450"/>
            <a:ext cx="385200" cy="390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0"/>
          <p:cNvCxnSpPr>
            <a:stCxn id="369" idx="4"/>
            <a:endCxn id="374" idx="0"/>
          </p:cNvCxnSpPr>
          <p:nvPr/>
        </p:nvCxnSpPr>
        <p:spPr>
          <a:xfrm flipH="1" rot="-5400000">
            <a:off x="6921300" y="2321900"/>
            <a:ext cx="385200" cy="3297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50"/>
          <p:cNvCxnSpPr>
            <a:stCxn id="369" idx="4"/>
            <a:endCxn id="375" idx="0"/>
          </p:cNvCxnSpPr>
          <p:nvPr/>
        </p:nvCxnSpPr>
        <p:spPr>
          <a:xfrm flipH="1" rot="-5400000">
            <a:off x="7296750" y="1946450"/>
            <a:ext cx="385200" cy="1080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50"/>
          <p:cNvSpPr/>
          <p:nvPr/>
        </p:nvSpPr>
        <p:spPr>
          <a:xfrm>
            <a:off x="5590300" y="3302775"/>
            <a:ext cx="480900" cy="48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</a:t>
            </a:r>
            <a:endParaRPr sz="1100"/>
          </a:p>
        </p:txBody>
      </p:sp>
      <p:sp>
        <p:nvSpPr>
          <p:cNvPr id="381" name="Google Shape;381;p50"/>
          <p:cNvSpPr/>
          <p:nvPr/>
        </p:nvSpPr>
        <p:spPr>
          <a:xfrm>
            <a:off x="6345300" y="3321975"/>
            <a:ext cx="4266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</a:t>
            </a:r>
            <a:endParaRPr sz="1000"/>
          </a:p>
        </p:txBody>
      </p:sp>
      <p:sp>
        <p:nvSpPr>
          <p:cNvPr id="382" name="Google Shape;382;p50"/>
          <p:cNvSpPr/>
          <p:nvPr/>
        </p:nvSpPr>
        <p:spPr>
          <a:xfrm>
            <a:off x="7012300" y="3321975"/>
            <a:ext cx="5331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</a:t>
            </a:r>
            <a:endParaRPr sz="1000"/>
          </a:p>
        </p:txBody>
      </p:sp>
      <p:sp>
        <p:nvSpPr>
          <p:cNvPr id="383" name="Google Shape;383;p50"/>
          <p:cNvSpPr/>
          <p:nvPr/>
        </p:nvSpPr>
        <p:spPr>
          <a:xfrm>
            <a:off x="7816325" y="3321975"/>
            <a:ext cx="426600" cy="44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</a:t>
            </a:r>
            <a:endParaRPr sz="1100"/>
          </a:p>
        </p:txBody>
      </p:sp>
      <p:cxnSp>
        <p:nvCxnSpPr>
          <p:cNvPr id="384" name="Google Shape;384;p50"/>
          <p:cNvCxnSpPr>
            <a:stCxn id="372" idx="4"/>
            <a:endCxn id="380" idx="0"/>
          </p:cNvCxnSpPr>
          <p:nvPr/>
        </p:nvCxnSpPr>
        <p:spPr>
          <a:xfrm flipH="1" rot="-5400000">
            <a:off x="5742100" y="3213625"/>
            <a:ext cx="1779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50"/>
          <p:cNvCxnSpPr>
            <a:stCxn id="373" idx="4"/>
            <a:endCxn id="381" idx="0"/>
          </p:cNvCxnSpPr>
          <p:nvPr/>
        </p:nvCxnSpPr>
        <p:spPr>
          <a:xfrm flipH="1" rot="-5400000">
            <a:off x="6479550" y="3242425"/>
            <a:ext cx="158700" cy="600"/>
          </a:xfrm>
          <a:prstGeom prst="bentConnector3">
            <a:avLst>
              <a:gd fmla="val 49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50"/>
          <p:cNvCxnSpPr>
            <a:stCxn id="374" idx="4"/>
            <a:endCxn id="382" idx="0"/>
          </p:cNvCxnSpPr>
          <p:nvPr/>
        </p:nvCxnSpPr>
        <p:spPr>
          <a:xfrm flipH="1" rot="-5400000">
            <a:off x="7180600" y="3223225"/>
            <a:ext cx="197100" cy="6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0"/>
          <p:cNvCxnSpPr>
            <a:stCxn id="375" idx="4"/>
            <a:endCxn id="383" idx="0"/>
          </p:cNvCxnSpPr>
          <p:nvPr/>
        </p:nvCxnSpPr>
        <p:spPr>
          <a:xfrm flipH="1" rot="-5400000">
            <a:off x="7931375" y="3223225"/>
            <a:ext cx="197100" cy="6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0"/>
          <p:cNvSpPr/>
          <p:nvPr/>
        </p:nvSpPr>
        <p:spPr>
          <a:xfrm>
            <a:off x="5564200" y="4005450"/>
            <a:ext cx="533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9" name="Google Shape;389;p50"/>
          <p:cNvSpPr/>
          <p:nvPr/>
        </p:nvSpPr>
        <p:spPr>
          <a:xfrm>
            <a:off x="6292050" y="4005450"/>
            <a:ext cx="533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50"/>
          <p:cNvSpPr/>
          <p:nvPr/>
        </p:nvSpPr>
        <p:spPr>
          <a:xfrm>
            <a:off x="7019900" y="4005450"/>
            <a:ext cx="533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1" name="Google Shape;391;p50"/>
          <p:cNvSpPr/>
          <p:nvPr/>
        </p:nvSpPr>
        <p:spPr>
          <a:xfrm>
            <a:off x="7774625" y="4005450"/>
            <a:ext cx="533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92" name="Google Shape;392;p50"/>
          <p:cNvCxnSpPr>
            <a:stCxn id="380" idx="4"/>
            <a:endCxn id="388" idx="0"/>
          </p:cNvCxnSpPr>
          <p:nvPr/>
        </p:nvCxnSpPr>
        <p:spPr>
          <a:xfrm flipH="1" rot="-5400000">
            <a:off x="5721700" y="3895725"/>
            <a:ext cx="2187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50"/>
          <p:cNvCxnSpPr>
            <a:stCxn id="381" idx="4"/>
            <a:endCxn id="389" idx="0"/>
          </p:cNvCxnSpPr>
          <p:nvPr/>
        </p:nvCxnSpPr>
        <p:spPr>
          <a:xfrm flipH="1" rot="-5400000">
            <a:off x="6439950" y="3886125"/>
            <a:ext cx="2379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50"/>
          <p:cNvCxnSpPr>
            <a:stCxn id="382" idx="4"/>
            <a:endCxn id="390" idx="0"/>
          </p:cNvCxnSpPr>
          <p:nvPr/>
        </p:nvCxnSpPr>
        <p:spPr>
          <a:xfrm flipH="1" rot="-5400000">
            <a:off x="7163650" y="3882675"/>
            <a:ext cx="237900" cy="75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50"/>
          <p:cNvCxnSpPr>
            <a:stCxn id="383" idx="4"/>
            <a:endCxn id="391" idx="0"/>
          </p:cNvCxnSpPr>
          <p:nvPr/>
        </p:nvCxnSpPr>
        <p:spPr>
          <a:xfrm flipH="1" rot="-5400000">
            <a:off x="7916525" y="3880575"/>
            <a:ext cx="237900" cy="117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50"/>
          <p:cNvSpPr txBox="1"/>
          <p:nvPr/>
        </p:nvSpPr>
        <p:spPr>
          <a:xfrm>
            <a:off x="1251975" y="3043700"/>
            <a:ext cx="44619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def bigram(s):</a:t>
            </a:r>
            <a:endParaRPr sz="10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words = s.split(" ")</a:t>
            </a:r>
            <a:endParaRPr sz="10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bigrams = [(words[i], words[i+1]) for i in range(0,len(words)-1)]</a:t>
            </a:r>
            <a:endParaRPr sz="10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return bigrams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N-gram Models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N-gram models can approximate on the chain rule for phrase identification by an n-1 Markov property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Chain rule: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Bigram approximation: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0" y="2442034"/>
            <a:ext cx="6784925" cy="4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50" y="3676825"/>
            <a:ext cx="4432925" cy="5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367025" y="38221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(User Generated Content)</a:t>
            </a:r>
            <a:endParaRPr sz="1100"/>
          </a:p>
        </p:txBody>
      </p:sp>
      <p:sp>
        <p:nvSpPr>
          <p:cNvPr id="85" name="Google Shape;85;p16"/>
          <p:cNvSpPr/>
          <p:nvPr/>
        </p:nvSpPr>
        <p:spPr>
          <a:xfrm>
            <a:off x="3367025" y="29719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Language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3367025" y="5620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Meaning</a:t>
            </a:r>
            <a:endParaRPr sz="1100"/>
          </a:p>
        </p:txBody>
      </p:sp>
      <p:cxnSp>
        <p:nvCxnSpPr>
          <p:cNvPr id="87" name="Google Shape;87;p16"/>
          <p:cNvCxnSpPr>
            <a:stCxn id="84" idx="0"/>
            <a:endCxn id="85" idx="2"/>
          </p:cNvCxnSpPr>
          <p:nvPr/>
        </p:nvCxnSpPr>
        <p:spPr>
          <a:xfrm rot="-5400000">
            <a:off x="4210625" y="3658200"/>
            <a:ext cx="327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85" idx="0"/>
            <a:endCxn id="86" idx="2"/>
          </p:cNvCxnSpPr>
          <p:nvPr/>
        </p:nvCxnSpPr>
        <p:spPr>
          <a:xfrm rot="-5400000">
            <a:off x="3430775" y="2028150"/>
            <a:ext cx="1887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6864425" y="7455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Machine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Translation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864425" y="1643550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Question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Answering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864425" y="26186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Conversational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UI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92" name="Google Shape;92;p16"/>
          <p:cNvCxnSpPr>
            <a:endCxn id="89" idx="1"/>
          </p:cNvCxnSpPr>
          <p:nvPr/>
        </p:nvCxnSpPr>
        <p:spPr>
          <a:xfrm>
            <a:off x="5380925" y="823425"/>
            <a:ext cx="1483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6" idx="3"/>
            <a:endCxn id="90" idx="1"/>
          </p:cNvCxnSpPr>
          <p:nvPr/>
        </p:nvCxnSpPr>
        <p:spPr>
          <a:xfrm>
            <a:off x="5380925" y="823500"/>
            <a:ext cx="1483500" cy="11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6" idx="3"/>
            <a:endCxn id="91" idx="1"/>
          </p:cNvCxnSpPr>
          <p:nvPr/>
        </p:nvCxnSpPr>
        <p:spPr>
          <a:xfrm>
            <a:off x="5380925" y="823500"/>
            <a:ext cx="1483500" cy="20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490250" y="450150"/>
            <a:ext cx="2243400" cy="4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Text, Language and Meaning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Models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scoring functions assign numerical weights indicating the </a:t>
            </a:r>
            <a:r>
              <a:rPr lang="en"/>
              <a:t>relevance</a:t>
            </a:r>
            <a:r>
              <a:rPr lang="en"/>
              <a:t> or more generally the “importance” of a </a:t>
            </a:r>
            <a:r>
              <a:rPr lang="en"/>
              <a:t>keyword</a:t>
            </a:r>
            <a:r>
              <a:rPr lang="en"/>
              <a:t> in a given context.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Bag of words document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f</a:t>
            </a:r>
            <a:r>
              <a:rPr lang="en"/>
              <a:t> (term frequency) as a measure of importance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2411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_d(t) = \frac{freq(t,d)}{\displaystyle \sum_{\forall d \in D} freq(t,d)}" id="412" name="Google Shape;4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22875"/>
            <a:ext cx="3794000" cy="1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Models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IDF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shown by the Zipf </a:t>
            </a:r>
            <a:r>
              <a:rPr lang="en"/>
              <a:t>relevance</a:t>
            </a:r>
            <a:r>
              <a:rPr lang="en"/>
              <a:t> model, term frequency alone cannot represent importance, as language builder terms tend to have very high frequency.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with stopword removal, there is a need for scoring the “uniqueness” of a term to a given context. </a:t>
            </a:r>
            <a:endParaRPr/>
          </a:p>
        </p:txBody>
      </p:sp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(context) Frequency (IDF/ICF) is a measure of uniqueness of term to a given document (context)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D is the set of all documents (contexts) in the corpus, while D</a:t>
            </a:r>
            <a:r>
              <a:rPr baseline="-25000" lang="en"/>
              <a:t>t</a:t>
            </a:r>
            <a:r>
              <a:rPr lang="en"/>
              <a:t> is the set of all documents (contexts) where t appears.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DF(t) = \log \frac{|D|}{|D_t|}" id="420" name="Google Shape;4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0" y="2216838"/>
            <a:ext cx="3258750" cy="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Models</a:t>
            </a:r>
            <a:endParaRPr/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Commonly used scoring model for text indexing and search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</a:t>
            </a:r>
            <a:r>
              <a:rPr b="1" lang="en"/>
              <a:t>og-linear tf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 importance is known to increase </a:t>
            </a:r>
            <a:r>
              <a:rPr lang="en"/>
              <a:t>logarithmically</a:t>
            </a:r>
            <a:r>
              <a:rPr lang="en"/>
              <a:t> w.r.t. frequency. This is used to derive the log linear tf function: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fidf_d(t) = tf_d(t) \times idf(t)" id="428" name="Google Shape;4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3800"/>
            <a:ext cx="4250100" cy="40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wf_d(t) = 1 + \log tf_d(t)\ if\ tf_d(t) &gt; 0\\&#10;wf_d(t) = 0\ otherwise&#10;" id="429" name="Google Shape;429;p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00" y="3811700"/>
            <a:ext cx="5157826" cy="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Models</a:t>
            </a:r>
            <a:endParaRPr/>
          </a:p>
        </p:txBody>
      </p:sp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Other variants over tf-idf</a:t>
            </a:r>
            <a:endParaRPr b="1"/>
          </a:p>
        </p:txBody>
      </p:sp>
      <p:pic>
        <p:nvPicPr>
          <p:cNvPr id="436" name="Google Shape;4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843075"/>
            <a:ext cx="8520600" cy="23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Models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TextRank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as a graph: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Riders find no safe passage to move between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metro station and bus station in Kengeri.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Computing importance of a given term: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 rot="5400000">
            <a:off x="887775" y="1561475"/>
            <a:ext cx="191400" cy="12171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5400000">
            <a:off x="1392725" y="1668125"/>
            <a:ext cx="145200" cy="957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6"/>
          <p:cNvSpPr/>
          <p:nvPr/>
        </p:nvSpPr>
        <p:spPr>
          <a:xfrm rot="5400000">
            <a:off x="1912675" y="1537700"/>
            <a:ext cx="130200" cy="12798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00" y="-555850"/>
            <a:ext cx="5532000" cy="41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200" y="4003563"/>
            <a:ext cx="49815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Semantics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Disambiguation</a:t>
            </a:r>
            <a:endParaRPr/>
          </a:p>
        </p:txBody>
      </p:sp>
      <p:sp>
        <p:nvSpPr>
          <p:cNvPr id="458" name="Google Shape;458;p5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Phonetic hashing and k-gram vectors are useful for lexical canonicalization, addressing issues like spelling variants, misspellings, etc.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Semantic disambiguation (also called semantic de-duplication) pertains to finding different terms used to refer to the same semantic entity.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Two broad approaches for addressing semantic disambiguation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Lexicons (ConceptNet, WordNet, etc.)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Distributional Semantics</a:t>
            </a:r>
            <a:endParaRPr sz="1200"/>
          </a:p>
        </p:txBody>
      </p:sp>
      <p:sp>
        <p:nvSpPr>
          <p:cNvPr id="459" name="Google Shape;459;p5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Acronyms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FedEx, Federal Express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Aliases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Chennai, Madras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Ganga, Ganges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Disambiguation</a:t>
            </a:r>
            <a:endParaRPr/>
          </a:p>
        </p:txBody>
      </p:sp>
      <p:sp>
        <p:nvSpPr>
          <p:cNvPr id="465" name="Google Shape;465;p5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Disambiguation using ConceptNet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ConceptNet.io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http://conceptnet.io/</a:t>
            </a:r>
            <a:r>
              <a:rPr lang="en" sz="1200"/>
              <a:t> -- a freely available “common sense” semantic network characterizing meanings of words and relationships between them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Originated from the MIT OpenMind Commonsense, crowdsourcing project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Provides several semantic properties like: Synonyms, Related terms, Part-of, Type-of, etc.</a:t>
            </a:r>
            <a:endParaRPr sz="1200"/>
          </a:p>
        </p:txBody>
      </p:sp>
      <p:pic>
        <p:nvPicPr>
          <p:cNvPr id="466" name="Google Shape;4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025" y="1022825"/>
            <a:ext cx="4235674" cy="3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472" name="Google Shape;472;p6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Characterizing the semantics of terms based on its usage.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Basis for Ordinary Language Philosophy (OLP)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“A word is characterized by the company it keeps”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“Words with similar meanings tend to be used in similar contexts.”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Guess the meaning of the term </a:t>
            </a:r>
            <a:r>
              <a:rPr b="1" lang="en" sz="1200"/>
              <a:t>greebel</a:t>
            </a:r>
            <a:r>
              <a:rPr lang="en" sz="1200"/>
              <a:t> in the below paragraph: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“Everyday, I go to work in a greebel. There are two options for me. The 8:15 slow greebel takes 45 minutes, while the 8:30 fast greebel takes me to work in 30 minutes. If I miss both, I can take the purple line greebel at 8:40, but will need to change twice before reaching office, an hour later.” 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Characterizing the neighbourhood of words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Distribution over Occurrence Contexts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Represented as a rectangular term x context (document) matrix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Rows represent term vectors while columns represent context vectors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LSA</a:t>
            </a:r>
            <a:endParaRPr/>
          </a:p>
        </p:txBody>
      </p:sp>
      <p:sp>
        <p:nvSpPr>
          <p:cNvPr id="480" name="Google Shape;480;p6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Distribution over Co-occurrence of terms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Represented as a square matrix showing co-occurrence between terms in different occurrence contexts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called Syntagmatic Distributional Semantics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HAL, Word2vec, GloVe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367025" y="38221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(User Generated Content)</a:t>
            </a:r>
            <a:endParaRPr sz="1100"/>
          </a:p>
        </p:txBody>
      </p:sp>
      <p:sp>
        <p:nvSpPr>
          <p:cNvPr id="101" name="Google Shape;101;p17"/>
          <p:cNvSpPr/>
          <p:nvPr/>
        </p:nvSpPr>
        <p:spPr>
          <a:xfrm>
            <a:off x="3372200" y="2765063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Language</a:t>
            </a:r>
            <a:endParaRPr sz="1100"/>
          </a:p>
        </p:txBody>
      </p:sp>
      <p:sp>
        <p:nvSpPr>
          <p:cNvPr id="102" name="Google Shape;102;p17"/>
          <p:cNvSpPr/>
          <p:nvPr/>
        </p:nvSpPr>
        <p:spPr>
          <a:xfrm>
            <a:off x="3367025" y="5620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Meaning</a:t>
            </a:r>
            <a:endParaRPr sz="1100"/>
          </a:p>
        </p:txBody>
      </p:sp>
      <p:cxnSp>
        <p:nvCxnSpPr>
          <p:cNvPr id="103" name="Google Shape;103;p17"/>
          <p:cNvCxnSpPr>
            <a:stCxn id="100" idx="0"/>
            <a:endCxn id="101" idx="2"/>
          </p:cNvCxnSpPr>
          <p:nvPr/>
        </p:nvCxnSpPr>
        <p:spPr>
          <a:xfrm rot="-5400000">
            <a:off x="4109375" y="3552450"/>
            <a:ext cx="534300" cy="51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1" idx="0"/>
            <a:endCxn id="102" idx="2"/>
          </p:cNvCxnSpPr>
          <p:nvPr/>
        </p:nvCxnSpPr>
        <p:spPr>
          <a:xfrm flipH="1" rot="5400000">
            <a:off x="3536600" y="1922513"/>
            <a:ext cx="1680000" cy="5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6864425" y="7455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Machine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Translation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864425" y="1643550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Question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Answering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864425" y="26186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Conversational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UI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08" name="Google Shape;108;p17"/>
          <p:cNvCxnSpPr>
            <a:endCxn id="105" idx="1"/>
          </p:cNvCxnSpPr>
          <p:nvPr/>
        </p:nvCxnSpPr>
        <p:spPr>
          <a:xfrm>
            <a:off x="5380925" y="823425"/>
            <a:ext cx="1483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2" idx="3"/>
            <a:endCxn id="106" idx="1"/>
          </p:cNvCxnSpPr>
          <p:nvPr/>
        </p:nvCxnSpPr>
        <p:spPr>
          <a:xfrm>
            <a:off x="5380925" y="823500"/>
            <a:ext cx="1483500" cy="11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2" idx="3"/>
            <a:endCxn id="107" idx="1"/>
          </p:cNvCxnSpPr>
          <p:nvPr/>
        </p:nvCxnSpPr>
        <p:spPr>
          <a:xfrm>
            <a:off x="5380925" y="823500"/>
            <a:ext cx="1483500" cy="20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>
            <p:ph type="title"/>
          </p:nvPr>
        </p:nvSpPr>
        <p:spPr>
          <a:xfrm>
            <a:off x="248425" y="407300"/>
            <a:ext cx="2243400" cy="4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Text, Language and Meaning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328475" y="359747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Lexical Processing</a:t>
            </a:r>
            <a:endParaRPr sz="1100"/>
          </a:p>
        </p:txBody>
      </p:sp>
      <p:sp>
        <p:nvSpPr>
          <p:cNvPr id="113" name="Google Shape;113;p17"/>
          <p:cNvSpPr/>
          <p:nvPr/>
        </p:nvSpPr>
        <p:spPr>
          <a:xfrm>
            <a:off x="3333650" y="330652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Tokenization and Shallow Parsing</a:t>
            </a:r>
            <a:endParaRPr sz="1000"/>
          </a:p>
        </p:txBody>
      </p:sp>
      <p:sp>
        <p:nvSpPr>
          <p:cNvPr id="114" name="Google Shape;114;p17"/>
          <p:cNvSpPr/>
          <p:nvPr/>
        </p:nvSpPr>
        <p:spPr>
          <a:xfrm>
            <a:off x="3333650" y="245355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Syntactic Processing</a:t>
            </a:r>
            <a:endParaRPr sz="1100"/>
          </a:p>
        </p:txBody>
      </p:sp>
      <p:sp>
        <p:nvSpPr>
          <p:cNvPr id="115" name="Google Shape;115;p17"/>
          <p:cNvSpPr/>
          <p:nvPr/>
        </p:nvSpPr>
        <p:spPr>
          <a:xfrm>
            <a:off x="3367025" y="108495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Semantic Processing</a:t>
            </a:r>
            <a:endParaRPr sz="1100"/>
          </a:p>
        </p:txBody>
      </p:sp>
      <p:sp>
        <p:nvSpPr>
          <p:cNvPr id="116" name="Google Shape;116;p17"/>
          <p:cNvSpPr/>
          <p:nvPr/>
        </p:nvSpPr>
        <p:spPr>
          <a:xfrm>
            <a:off x="3223175" y="1492350"/>
            <a:ext cx="2311956" cy="826200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General knowledge Domain Knowledge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Discourse Context</a:t>
            </a:r>
            <a:endParaRPr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486" name="Google Shape;486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Term-context Occurrence Matrix</a:t>
            </a:r>
            <a:endParaRPr/>
          </a:p>
        </p:txBody>
      </p:sp>
      <p:cxnSp>
        <p:nvCxnSpPr>
          <p:cNvPr id="487" name="Google Shape;487;p62"/>
          <p:cNvCxnSpPr/>
          <p:nvPr/>
        </p:nvCxnSpPr>
        <p:spPr>
          <a:xfrm>
            <a:off x="2292675" y="1954975"/>
            <a:ext cx="35400" cy="26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62"/>
          <p:cNvCxnSpPr/>
          <p:nvPr/>
        </p:nvCxnSpPr>
        <p:spPr>
          <a:xfrm flipH="1" rot="10800000">
            <a:off x="1946100" y="2239200"/>
            <a:ext cx="36702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62"/>
          <p:cNvSpPr txBox="1"/>
          <p:nvPr/>
        </p:nvSpPr>
        <p:spPr>
          <a:xfrm>
            <a:off x="2372650" y="1954050"/>
            <a:ext cx="511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baseline="-25000" lang="en" sz="1200"/>
              <a:t>1</a:t>
            </a:r>
            <a:r>
              <a:rPr lang="en" sz="1200"/>
              <a:t>    C</a:t>
            </a:r>
            <a:r>
              <a:rPr baseline="-25000" lang="en" sz="1200"/>
              <a:t>2</a:t>
            </a:r>
            <a:r>
              <a:rPr lang="en" sz="1200"/>
              <a:t>    C</a:t>
            </a:r>
            <a:r>
              <a:rPr baseline="-25000" lang="en" sz="1200"/>
              <a:t>3</a:t>
            </a:r>
            <a:r>
              <a:rPr lang="en" sz="1200"/>
              <a:t>    C</a:t>
            </a:r>
            <a:r>
              <a:rPr baseline="-25000" lang="en" sz="1200"/>
              <a:t>4</a:t>
            </a:r>
            <a:r>
              <a:rPr lang="en" sz="1200"/>
              <a:t>    C</a:t>
            </a:r>
            <a:r>
              <a:rPr baseline="-25000" lang="en" sz="1200"/>
              <a:t>5</a:t>
            </a:r>
            <a:r>
              <a:rPr lang="en" sz="1200"/>
              <a:t>    ….    ….    C</a:t>
            </a:r>
            <a:r>
              <a:rPr baseline="-25000" lang="en" sz="1200"/>
              <a:t>n</a:t>
            </a:r>
            <a:endParaRPr baseline="-25000" sz="1200"/>
          </a:p>
        </p:txBody>
      </p:sp>
      <p:sp>
        <p:nvSpPr>
          <p:cNvPr id="490" name="Google Shape;490;p62"/>
          <p:cNvSpPr txBox="1"/>
          <p:nvPr/>
        </p:nvSpPr>
        <p:spPr>
          <a:xfrm>
            <a:off x="1946100" y="2273100"/>
            <a:ext cx="3465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2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3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4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5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91" name="Google Shape;491;p62"/>
          <p:cNvSpPr txBox="1"/>
          <p:nvPr/>
        </p:nvSpPr>
        <p:spPr>
          <a:xfrm>
            <a:off x="2292675" y="2283750"/>
            <a:ext cx="5118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</a:t>
            </a:r>
            <a:r>
              <a:rPr baseline="-25000" lang="en" sz="1200"/>
              <a:t>1,1</a:t>
            </a:r>
            <a:r>
              <a:rPr lang="en" sz="1200"/>
              <a:t>    f</a:t>
            </a:r>
            <a:r>
              <a:rPr baseline="-25000" lang="en" sz="1200"/>
              <a:t>1,2</a:t>
            </a:r>
            <a:r>
              <a:rPr lang="en" sz="1200"/>
              <a:t>     f</a:t>
            </a:r>
            <a:r>
              <a:rPr baseline="-25000" lang="en" sz="1200"/>
              <a:t>1,3</a:t>
            </a:r>
            <a:r>
              <a:rPr lang="en" sz="1200"/>
              <a:t>    f</a:t>
            </a:r>
            <a:r>
              <a:rPr baseline="-25000" lang="en" sz="1200"/>
              <a:t>1,4</a:t>
            </a:r>
            <a:r>
              <a:rPr lang="en" sz="1200"/>
              <a:t>    f</a:t>
            </a:r>
            <a:r>
              <a:rPr baseline="-25000" lang="en" sz="1200"/>
              <a:t>1,5</a:t>
            </a:r>
            <a:r>
              <a:rPr lang="en" sz="1200"/>
              <a:t>  ….    ….    f</a:t>
            </a:r>
            <a:r>
              <a:rPr baseline="-25000" lang="en" sz="1200"/>
              <a:t>1,n</a:t>
            </a:r>
            <a:endParaRPr baseline="-2500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</a:t>
            </a:r>
            <a:r>
              <a:rPr baseline="-25000" lang="en" sz="1200"/>
              <a:t>2,1</a:t>
            </a:r>
            <a:r>
              <a:rPr lang="en" sz="1200"/>
              <a:t>    f</a:t>
            </a:r>
            <a:r>
              <a:rPr baseline="-25000" lang="en" sz="1200"/>
              <a:t>2,2</a:t>
            </a:r>
            <a:r>
              <a:rPr lang="en" sz="1200"/>
              <a:t>     f</a:t>
            </a:r>
            <a:r>
              <a:rPr baseline="-25000" lang="en" sz="1200"/>
              <a:t>2,3</a:t>
            </a:r>
            <a:r>
              <a:rPr lang="en" sz="1200"/>
              <a:t>    f</a:t>
            </a:r>
            <a:r>
              <a:rPr baseline="-25000" lang="en" sz="1200"/>
              <a:t>2,4</a:t>
            </a:r>
            <a:r>
              <a:rPr lang="en" sz="1200"/>
              <a:t>    f</a:t>
            </a:r>
            <a:r>
              <a:rPr baseline="-25000" lang="en" sz="1200"/>
              <a:t>2,5</a:t>
            </a:r>
            <a:r>
              <a:rPr lang="en" sz="1200"/>
              <a:t>  ….    ….     f</a:t>
            </a:r>
            <a:r>
              <a:rPr baseline="-25000" lang="en" sz="1200"/>
              <a:t>2,n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….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….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….</a:t>
            </a:r>
            <a:endParaRPr sz="1200"/>
          </a:p>
        </p:txBody>
      </p:sp>
      <p:sp>
        <p:nvSpPr>
          <p:cNvPr id="492" name="Google Shape;492;p62"/>
          <p:cNvSpPr/>
          <p:nvPr/>
        </p:nvSpPr>
        <p:spPr>
          <a:xfrm>
            <a:off x="2381525" y="2354875"/>
            <a:ext cx="3154500" cy="276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2"/>
          <p:cNvSpPr txBox="1"/>
          <p:nvPr/>
        </p:nvSpPr>
        <p:spPr>
          <a:xfrm>
            <a:off x="5731675" y="2354875"/>
            <a:ext cx="1990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 distributional vector</a:t>
            </a:r>
            <a:endParaRPr sz="1000"/>
          </a:p>
        </p:txBody>
      </p:sp>
      <p:sp>
        <p:nvSpPr>
          <p:cNvPr id="494" name="Google Shape;494;p62"/>
          <p:cNvSpPr/>
          <p:nvPr/>
        </p:nvSpPr>
        <p:spPr>
          <a:xfrm>
            <a:off x="2381525" y="2363750"/>
            <a:ext cx="346500" cy="23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2"/>
          <p:cNvSpPr txBox="1"/>
          <p:nvPr/>
        </p:nvSpPr>
        <p:spPr>
          <a:xfrm>
            <a:off x="1310675" y="4745275"/>
            <a:ext cx="248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Context / document distributional vector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01" name="Google Shape;501;p6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Distributional incidence Matrix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Distributional frequency Matrix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Distributional Relevancy Matrix (tf-idf)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</a:t>
            </a:r>
            <a:r>
              <a:rPr lang="en" sz="1200"/>
              <a:t>here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|C| is the number of occurrence contexts and |C</a:t>
            </a:r>
            <a:r>
              <a:rPr baseline="-25000" lang="en" sz="1200"/>
              <a:t>ti</a:t>
            </a:r>
            <a:r>
              <a:rPr lang="en" sz="1200"/>
              <a:t>| is the number of contexts where t</a:t>
            </a:r>
            <a:r>
              <a:rPr baseline="-25000" lang="en" sz="1200"/>
              <a:t>i</a:t>
            </a:r>
            <a:r>
              <a:rPr lang="en" sz="1200"/>
              <a:t> has occurred.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Idf can be seen as the self information (uniqueness, surprisal) of a term appearing in any context </a:t>
            </a:r>
            <a:endParaRPr sz="1200"/>
          </a:p>
        </p:txBody>
      </p:sp>
      <p:pic>
        <p:nvPicPr>
          <p:cNvPr id="503" name="Google Shape;5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50" y="1724250"/>
            <a:ext cx="2509675" cy="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0" y="3043225"/>
            <a:ext cx="2924600" cy="4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600" y="3878550"/>
            <a:ext cx="2729675" cy="4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175" y="1600500"/>
            <a:ext cx="15811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12" name="Google Shape;512;p6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Co-occurrence Matrix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square matrix C</a:t>
            </a:r>
            <a:r>
              <a:rPr baseline="-25000" lang="en"/>
              <a:t>m,m</a:t>
            </a:r>
            <a:r>
              <a:rPr lang="en"/>
              <a:t> where m is the number of terms in the corpus, depicting the co-occurrence of terms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model of capturing co-occurrence frequency results in a symmetric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Variants like conditional probability of co-occurrence, results in non-symmetric matrix</a:t>
            </a:r>
            <a:endParaRPr/>
          </a:p>
        </p:txBody>
      </p:sp>
      <p:sp>
        <p:nvSpPr>
          <p:cNvPr id="513" name="Google Shape;513;p6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Capturing co-occurrence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Occurrence context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Divide the corpus into occurrence contexts. A pair of terms said to co-occur if they occur in the same context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Skip-grams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 k-skip-N-gram is a sequence of N (not necessarily consecutive) words where the distance between any two words is at most k.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Generate all skip-grams from the corpus using a sliding window over the text stream. A pair of terms are said to co-occur if they appear in the same skip-gram.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19" name="Google Shape;519;p6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text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fly sitting on the wall. The cat is sitting on the fence.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-skip-2-grams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ly sitting, sitting wall, wall cat, cat sitting, sitting fence</a:t>
            </a:r>
            <a:endParaRPr/>
          </a:p>
        </p:txBody>
      </p:sp>
      <p:graphicFrame>
        <p:nvGraphicFramePr>
          <p:cNvPr id="520" name="Google Shape;520;p65"/>
          <p:cNvGraphicFramePr/>
          <p:nvPr/>
        </p:nvGraphicFramePr>
        <p:xfrm>
          <a:off x="5354400" y="6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{0DEBC5EE-E31B-49E2-8815-8E27C3E08C1E}</a:tableStyleId>
              </a:tblPr>
              <a:tblGrid>
                <a:gridCol w="492650"/>
                <a:gridCol w="492650"/>
                <a:gridCol w="492650"/>
                <a:gridCol w="492650"/>
                <a:gridCol w="492650"/>
                <a:gridCol w="492650"/>
              </a:tblGrid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</a:t>
                      </a:r>
                      <a:r>
                        <a:rPr lang="en" sz="900"/>
                        <a:t>ly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</a:t>
                      </a:r>
                      <a:r>
                        <a:rPr lang="en" sz="900"/>
                        <a:t>itting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fly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sitting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1" name="Google Shape;521;p65"/>
          <p:cNvGraphicFramePr/>
          <p:nvPr/>
        </p:nvGraphicFramePr>
        <p:xfrm>
          <a:off x="5354400" y="288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{0DEBC5EE-E31B-49E2-8815-8E27C3E08C1E}</a:tableStyleId>
              </a:tblPr>
              <a:tblGrid>
                <a:gridCol w="492650"/>
                <a:gridCol w="492650"/>
                <a:gridCol w="492650"/>
                <a:gridCol w="492650"/>
                <a:gridCol w="492650"/>
                <a:gridCol w="492650"/>
              </a:tblGrid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fly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sitting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fly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sitting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2" name="Google Shape;522;p65"/>
          <p:cNvSpPr txBox="1"/>
          <p:nvPr/>
        </p:nvSpPr>
        <p:spPr>
          <a:xfrm>
            <a:off x="4595975" y="2363750"/>
            <a:ext cx="1206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Context co-occurrence</a:t>
            </a:r>
            <a:endParaRPr sz="1000"/>
          </a:p>
        </p:txBody>
      </p:sp>
      <p:sp>
        <p:nvSpPr>
          <p:cNvPr id="523" name="Google Shape;523;p65"/>
          <p:cNvSpPr txBox="1"/>
          <p:nvPr/>
        </p:nvSpPr>
        <p:spPr>
          <a:xfrm>
            <a:off x="4595975" y="4631100"/>
            <a:ext cx="1206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skip-gram</a:t>
            </a:r>
            <a:r>
              <a:rPr lang="en" sz="1000"/>
              <a:t> co-occurrence</a:t>
            </a: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29" name="Google Shape;529;p6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Comparing Word Vectors</a:t>
            </a:r>
            <a:endParaRPr b="1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L</a:t>
            </a:r>
            <a:r>
              <a:rPr b="1" baseline="-25000" lang="en" sz="1200"/>
              <a:t>p</a:t>
            </a:r>
            <a:r>
              <a:rPr b="1" lang="en" sz="1200"/>
              <a:t> Norm</a:t>
            </a:r>
            <a:endParaRPr b="1" sz="1200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t</a:t>
            </a:r>
            <a:r>
              <a:rPr baseline="-25000" lang="en" sz="1200"/>
              <a:t>i</a:t>
            </a:r>
            <a:r>
              <a:rPr lang="en" sz="1200"/>
              <a:t> = (f</a:t>
            </a:r>
            <a:r>
              <a:rPr baseline="-25000" lang="en" sz="1200"/>
              <a:t>i,1</a:t>
            </a:r>
            <a:r>
              <a:rPr lang="en" sz="1200"/>
              <a:t>, f</a:t>
            </a:r>
            <a:r>
              <a:rPr baseline="-25000" lang="en" sz="1200"/>
              <a:t>i,2</a:t>
            </a:r>
            <a:r>
              <a:rPr lang="en" sz="1200"/>
              <a:t>, …, f</a:t>
            </a:r>
            <a:r>
              <a:rPr baseline="-25000" lang="en" sz="1200"/>
              <a:t>i,n</a:t>
            </a:r>
            <a:r>
              <a:rPr lang="en" sz="1200"/>
              <a:t>) and t</a:t>
            </a:r>
            <a:r>
              <a:rPr baseline="-25000" lang="en" sz="1200"/>
              <a:t>j</a:t>
            </a:r>
            <a:r>
              <a:rPr lang="en" sz="1200"/>
              <a:t> = (f</a:t>
            </a:r>
            <a:r>
              <a:rPr baseline="-25000" lang="en" sz="1200"/>
              <a:t>j,1</a:t>
            </a:r>
            <a:r>
              <a:rPr lang="en" sz="1200"/>
              <a:t>, f</a:t>
            </a:r>
            <a:r>
              <a:rPr baseline="-25000" lang="en" sz="1200"/>
              <a:t>j,2</a:t>
            </a:r>
            <a:r>
              <a:rPr lang="en" sz="1200"/>
              <a:t>, …, f</a:t>
            </a:r>
            <a:r>
              <a:rPr baseline="-25000" lang="en" sz="1200"/>
              <a:t>j,n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p=1: Manhattan distance 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p=2: Eucledian distance </a:t>
            </a:r>
            <a:endParaRPr sz="1200"/>
          </a:p>
        </p:txBody>
      </p:sp>
      <p:sp>
        <p:nvSpPr>
          <p:cNvPr id="530" name="Google Shape;530;p6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Cosine similarity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Since distributional values are all non-negative cosine similarity values, range between 0 and 1.</a:t>
            </a:r>
            <a:endParaRPr sz="1200"/>
          </a:p>
        </p:txBody>
      </p:sp>
      <p:pic>
        <p:nvPicPr>
          <p:cNvPr id="531" name="Google Shape;5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" y="2697250"/>
            <a:ext cx="2724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75" y="2234475"/>
            <a:ext cx="43243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38" name="Google Shape;538;p6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Raw matrix (either term-document or term co-occurrence) too noisy due to following factors: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Spurious terms increasing dimensionality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Correlations between dimensions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Sparse matrices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Word embedding is a process of mapping words (terms) to a (typically smaller dimension) vector space that preserves their distributional semantics</a:t>
            </a:r>
            <a:endParaRPr sz="1200"/>
          </a:p>
        </p:txBody>
      </p:sp>
      <p:sp>
        <p:nvSpPr>
          <p:cNvPr id="539" name="Google Shape;539;p67"/>
          <p:cNvSpPr/>
          <p:nvPr/>
        </p:nvSpPr>
        <p:spPr>
          <a:xfrm>
            <a:off x="5439100" y="1506475"/>
            <a:ext cx="1226100" cy="1226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HD raw vectors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(millions of dimensions)</a:t>
            </a:r>
            <a:endParaRPr sz="1000"/>
          </a:p>
        </p:txBody>
      </p:sp>
      <p:sp>
        <p:nvSpPr>
          <p:cNvPr id="540" name="Google Shape;540;p67"/>
          <p:cNvSpPr/>
          <p:nvPr/>
        </p:nvSpPr>
        <p:spPr>
          <a:xfrm>
            <a:off x="7278425" y="2697650"/>
            <a:ext cx="884700" cy="13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LD word embeddings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(hundreds of dimensions)</a:t>
            </a:r>
            <a:endParaRPr sz="1000"/>
          </a:p>
        </p:txBody>
      </p:sp>
      <p:sp>
        <p:nvSpPr>
          <p:cNvPr id="541" name="Google Shape;541;p67"/>
          <p:cNvSpPr/>
          <p:nvPr/>
        </p:nvSpPr>
        <p:spPr>
          <a:xfrm flipH="1" rot="10800000">
            <a:off x="5929575" y="2908050"/>
            <a:ext cx="1103700" cy="656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7"/>
          <p:cNvSpPr txBox="1"/>
          <p:nvPr/>
        </p:nvSpPr>
        <p:spPr>
          <a:xfrm>
            <a:off x="5929575" y="3477150"/>
            <a:ext cx="88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SVD /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PCA 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CBOW 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Skipgrams</a:t>
            </a:r>
            <a:endParaRPr sz="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48" name="Google Shape;548;p6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broad types of approaches to compute word vectors: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Frequency based 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based approaches</a:t>
            </a:r>
            <a:endParaRPr/>
          </a:p>
        </p:txBody>
      </p:sp>
      <p:sp>
        <p:nvSpPr>
          <p:cNvPr id="549" name="Google Shape;549;p6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Frequency based embedding models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Dimensionality reduction over term-context incidence matrix using matrix factorization techniques like eigendecomposition and SVD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Prediction based embedding models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Maximizes probability of generation of terms given occurrence contexts. Examples: Skip-grams, CBOW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55" name="Google Shape;555;p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 using SVD (Ex: LSA)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 term-context matrix A of size m x n depicting occurrence frequencies of terms across different contexts, factorize the matrix as follows: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r is the rank of matrix 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matrix U represents the r dominant eigenvectors of A A</a:t>
            </a:r>
            <a:r>
              <a:rPr baseline="30000" lang="en"/>
              <a:t>T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matrix V represents the r dominant eigenvectors of A</a:t>
            </a:r>
            <a:r>
              <a:rPr baseline="30000" lang="en"/>
              <a:t>T</a:t>
            </a: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∑ is a diagonal matrix represent the r non-zero singular values of A, computed as the square roots of the non-zero eigenvalues of A</a:t>
            </a:r>
            <a:r>
              <a:rPr baseline="30000" lang="en"/>
              <a:t>T</a:t>
            </a:r>
            <a:r>
              <a:rPr lang="en"/>
              <a:t>A and AA</a:t>
            </a:r>
            <a:r>
              <a:rPr baseline="30000" lang="en"/>
              <a:t>T</a:t>
            </a:r>
            <a:r>
              <a:rPr lang="en"/>
              <a:t>. </a:t>
            </a:r>
            <a:endParaRPr/>
          </a:p>
        </p:txBody>
      </p:sp>
      <p:pic>
        <p:nvPicPr>
          <p:cNvPr id="557" name="Google Shape;5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940925"/>
            <a:ext cx="2873950" cy="2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63" name="Google Shape;563;p7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 using SVD (Ex: LSA)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Latent Semantic Analysis (LSA) uses SVD to decompose a term-context matrix to a rank-k approximation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is, only retain the top k singular values and the corresponding eigenvectors from U and V</a:t>
            </a:r>
            <a:r>
              <a:rPr baseline="30000" lang="en"/>
              <a:t>T</a:t>
            </a:r>
            <a:r>
              <a:rPr lang="en"/>
              <a:t> to compute the lower dimensional factorization: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Rows of U now represent term embeddings in k-dimensional space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Rows of V</a:t>
            </a:r>
            <a:r>
              <a:rPr baseline="30000" lang="en"/>
              <a:t>T</a:t>
            </a:r>
            <a:r>
              <a:rPr lang="en"/>
              <a:t> now represent context (document) embeddings in k-dimensional space</a:t>
            </a:r>
            <a:endParaRPr/>
          </a:p>
        </p:txBody>
      </p:sp>
      <p:pic>
        <p:nvPicPr>
          <p:cNvPr id="565" name="Google Shape;5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836275"/>
            <a:ext cx="2609850" cy="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71" name="Google Shape;571;p7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 using Skipgrams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(Ex: word2vec)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 based embedding models based on maximizing the probability of generation of a term given a surrounding context or vice versa.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	“what will be will be”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Skipgrams training sets: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([will], what), ([what, be], will), ([will,will], be), ([will], be)</a:t>
            </a:r>
            <a:endParaRPr/>
          </a:p>
        </p:txBody>
      </p:sp>
      <p:sp>
        <p:nvSpPr>
          <p:cNvPr id="572" name="Google Shape;572;p71"/>
          <p:cNvSpPr txBox="1"/>
          <p:nvPr>
            <p:ph idx="2" type="body"/>
          </p:nvPr>
        </p:nvSpPr>
        <p:spPr>
          <a:xfrm>
            <a:off x="4832400" y="1225225"/>
            <a:ext cx="39999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Skipgrams</a:t>
            </a:r>
            <a:endParaRPr b="1"/>
          </a:p>
        </p:txBody>
      </p:sp>
      <p:sp>
        <p:nvSpPr>
          <p:cNvPr id="573" name="Google Shape;573;p71"/>
          <p:cNvSpPr/>
          <p:nvPr/>
        </p:nvSpPr>
        <p:spPr>
          <a:xfrm>
            <a:off x="4972050" y="2045975"/>
            <a:ext cx="209400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1"/>
          <p:cNvSpPr/>
          <p:nvPr/>
        </p:nvSpPr>
        <p:spPr>
          <a:xfrm>
            <a:off x="5962650" y="2379350"/>
            <a:ext cx="22860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1"/>
          <p:cNvSpPr/>
          <p:nvPr/>
        </p:nvSpPr>
        <p:spPr>
          <a:xfrm>
            <a:off x="7191375" y="2169800"/>
            <a:ext cx="209400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71"/>
          <p:cNvCxnSpPr>
            <a:stCxn id="573" idx="0"/>
            <a:endCxn id="574" idx="0"/>
          </p:cNvCxnSpPr>
          <p:nvPr/>
        </p:nvCxnSpPr>
        <p:spPr>
          <a:xfrm>
            <a:off x="5076750" y="2045975"/>
            <a:ext cx="10002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71"/>
          <p:cNvCxnSpPr>
            <a:stCxn id="573" idx="2"/>
            <a:endCxn id="574" idx="2"/>
          </p:cNvCxnSpPr>
          <p:nvPr/>
        </p:nvCxnSpPr>
        <p:spPr>
          <a:xfrm flipH="1" rot="10800000">
            <a:off x="5076750" y="3827075"/>
            <a:ext cx="10002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71"/>
          <p:cNvCxnSpPr>
            <a:stCxn id="574" idx="0"/>
            <a:endCxn id="575" idx="0"/>
          </p:cNvCxnSpPr>
          <p:nvPr/>
        </p:nvCxnSpPr>
        <p:spPr>
          <a:xfrm flipH="1" rot="10800000">
            <a:off x="6076950" y="2169650"/>
            <a:ext cx="12192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71"/>
          <p:cNvCxnSpPr>
            <a:stCxn id="574" idx="2"/>
            <a:endCxn id="575" idx="2"/>
          </p:cNvCxnSpPr>
          <p:nvPr/>
        </p:nvCxnSpPr>
        <p:spPr>
          <a:xfrm>
            <a:off x="6076950" y="3827150"/>
            <a:ext cx="12192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71"/>
          <p:cNvSpPr txBox="1"/>
          <p:nvPr/>
        </p:nvSpPr>
        <p:spPr>
          <a:xfrm>
            <a:off x="5124450" y="2950850"/>
            <a:ext cx="1143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matrix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 x N</a:t>
            </a:r>
            <a:endParaRPr sz="1100"/>
          </a:p>
        </p:txBody>
      </p:sp>
      <p:sp>
        <p:nvSpPr>
          <p:cNvPr id="581" name="Google Shape;581;p71"/>
          <p:cNvSpPr txBox="1"/>
          <p:nvPr/>
        </p:nvSpPr>
        <p:spPr>
          <a:xfrm>
            <a:off x="4972050" y="4303400"/>
            <a:ext cx="228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endParaRPr sz="1200"/>
          </a:p>
        </p:txBody>
      </p:sp>
      <p:sp>
        <p:nvSpPr>
          <p:cNvPr id="582" name="Google Shape;582;p71"/>
          <p:cNvSpPr txBox="1"/>
          <p:nvPr/>
        </p:nvSpPr>
        <p:spPr>
          <a:xfrm>
            <a:off x="5962650" y="3836675"/>
            <a:ext cx="228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sp>
        <p:nvSpPr>
          <p:cNvPr id="583" name="Google Shape;583;p71"/>
          <p:cNvSpPr txBox="1"/>
          <p:nvPr/>
        </p:nvSpPr>
        <p:spPr>
          <a:xfrm>
            <a:off x="7181850" y="4303400"/>
            <a:ext cx="228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endParaRPr sz="1200"/>
          </a:p>
        </p:txBody>
      </p:sp>
      <p:sp>
        <p:nvSpPr>
          <p:cNvPr id="584" name="Google Shape;584;p71"/>
          <p:cNvSpPr txBox="1"/>
          <p:nvPr/>
        </p:nvSpPr>
        <p:spPr>
          <a:xfrm>
            <a:off x="6115038" y="2950850"/>
            <a:ext cx="1143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r>
              <a:rPr lang="en" sz="1100"/>
              <a:t> matrix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 x N</a:t>
            </a:r>
            <a:endParaRPr sz="1100"/>
          </a:p>
        </p:txBody>
      </p:sp>
      <p:sp>
        <p:nvSpPr>
          <p:cNvPr id="585" name="Google Shape;585;p71"/>
          <p:cNvSpPr/>
          <p:nvPr/>
        </p:nvSpPr>
        <p:spPr>
          <a:xfrm>
            <a:off x="4972050" y="3179450"/>
            <a:ext cx="209400" cy="1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1"/>
          <p:cNvSpPr/>
          <p:nvPr/>
        </p:nvSpPr>
        <p:spPr>
          <a:xfrm>
            <a:off x="7191375" y="3056138"/>
            <a:ext cx="209400" cy="1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1"/>
          <p:cNvSpPr/>
          <p:nvPr/>
        </p:nvSpPr>
        <p:spPr>
          <a:xfrm>
            <a:off x="7191375" y="3818138"/>
            <a:ext cx="209400" cy="1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1"/>
          <p:cNvSpPr txBox="1"/>
          <p:nvPr/>
        </p:nvSpPr>
        <p:spPr>
          <a:xfrm>
            <a:off x="4311600" y="3131750"/>
            <a:ext cx="4269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will</a:t>
            </a:r>
            <a:endParaRPr sz="900"/>
          </a:p>
        </p:txBody>
      </p:sp>
      <p:cxnSp>
        <p:nvCxnSpPr>
          <p:cNvPr id="589" name="Google Shape;589;p71"/>
          <p:cNvCxnSpPr>
            <a:stCxn id="588" idx="3"/>
            <a:endCxn id="585" idx="1"/>
          </p:cNvCxnSpPr>
          <p:nvPr/>
        </p:nvCxnSpPr>
        <p:spPr>
          <a:xfrm>
            <a:off x="4738500" y="3236600"/>
            <a:ext cx="233700" cy="600"/>
          </a:xfrm>
          <a:prstGeom prst="curvedConnector3">
            <a:avLst>
              <a:gd fmla="val 49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0" name="Google Shape;590;p71"/>
          <p:cNvSpPr txBox="1"/>
          <p:nvPr/>
        </p:nvSpPr>
        <p:spPr>
          <a:xfrm>
            <a:off x="7590825" y="2950850"/>
            <a:ext cx="4269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</a:t>
            </a:r>
            <a:endParaRPr sz="900"/>
          </a:p>
        </p:txBody>
      </p:sp>
      <p:sp>
        <p:nvSpPr>
          <p:cNvPr id="591" name="Google Shape;591;p71"/>
          <p:cNvSpPr txBox="1"/>
          <p:nvPr/>
        </p:nvSpPr>
        <p:spPr>
          <a:xfrm>
            <a:off x="7590825" y="3770450"/>
            <a:ext cx="4269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be</a:t>
            </a:r>
            <a:endParaRPr sz="900"/>
          </a:p>
        </p:txBody>
      </p:sp>
      <p:cxnSp>
        <p:nvCxnSpPr>
          <p:cNvPr id="592" name="Google Shape;592;p71"/>
          <p:cNvCxnSpPr>
            <a:stCxn id="591" idx="1"/>
            <a:endCxn id="587" idx="3"/>
          </p:cNvCxnSpPr>
          <p:nvPr/>
        </p:nvCxnSpPr>
        <p:spPr>
          <a:xfrm flipH="1">
            <a:off x="7400925" y="3875300"/>
            <a:ext cx="189900" cy="600"/>
          </a:xfrm>
          <a:prstGeom prst="curvedConnector3">
            <a:avLst>
              <a:gd fmla="val 499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3" name="Google Shape;593;p71"/>
          <p:cNvCxnSpPr>
            <a:stCxn id="590" idx="1"/>
            <a:endCxn id="586" idx="3"/>
          </p:cNvCxnSpPr>
          <p:nvPr/>
        </p:nvCxnSpPr>
        <p:spPr>
          <a:xfrm flipH="1">
            <a:off x="7400925" y="3055700"/>
            <a:ext cx="189900" cy="57600"/>
          </a:xfrm>
          <a:prstGeom prst="curvedConnector3">
            <a:avLst>
              <a:gd fmla="val 499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3261925" y="381320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(User Generated Content)</a:t>
            </a:r>
            <a:endParaRPr sz="1100"/>
          </a:p>
        </p:txBody>
      </p:sp>
      <p:sp>
        <p:nvSpPr>
          <p:cNvPr id="122" name="Google Shape;122;p18"/>
          <p:cNvSpPr/>
          <p:nvPr/>
        </p:nvSpPr>
        <p:spPr>
          <a:xfrm>
            <a:off x="3267100" y="2756113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Language</a:t>
            </a:r>
            <a:endParaRPr sz="1100"/>
          </a:p>
        </p:txBody>
      </p:sp>
      <p:sp>
        <p:nvSpPr>
          <p:cNvPr id="123" name="Google Shape;123;p18"/>
          <p:cNvSpPr/>
          <p:nvPr/>
        </p:nvSpPr>
        <p:spPr>
          <a:xfrm>
            <a:off x="3261925" y="55310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Meaning</a:t>
            </a:r>
            <a:endParaRPr sz="1100"/>
          </a:p>
        </p:txBody>
      </p:sp>
      <p:cxnSp>
        <p:nvCxnSpPr>
          <p:cNvPr id="124" name="Google Shape;124;p18"/>
          <p:cNvCxnSpPr>
            <a:stCxn id="121" idx="0"/>
            <a:endCxn id="122" idx="2"/>
          </p:cNvCxnSpPr>
          <p:nvPr/>
        </p:nvCxnSpPr>
        <p:spPr>
          <a:xfrm rot="-5400000">
            <a:off x="4004275" y="3543500"/>
            <a:ext cx="534300" cy="51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22" idx="0"/>
            <a:endCxn id="123" idx="2"/>
          </p:cNvCxnSpPr>
          <p:nvPr/>
        </p:nvCxnSpPr>
        <p:spPr>
          <a:xfrm flipH="1" rot="5400000">
            <a:off x="3431500" y="1913563"/>
            <a:ext cx="1680000" cy="5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6864425" y="7455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Machine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Translation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864425" y="1643550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Question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Answering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64425" y="26285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Conversational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UI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248425" y="407300"/>
            <a:ext cx="2243400" cy="4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Text, Language and Meaning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223375" y="358852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Lexical Processing</a:t>
            </a:r>
            <a:endParaRPr sz="1100"/>
          </a:p>
        </p:txBody>
      </p:sp>
      <p:sp>
        <p:nvSpPr>
          <p:cNvPr id="131" name="Google Shape;131;p18"/>
          <p:cNvSpPr/>
          <p:nvPr/>
        </p:nvSpPr>
        <p:spPr>
          <a:xfrm>
            <a:off x="3228550" y="329757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Tokenization and Shallow Parsing</a:t>
            </a:r>
            <a:endParaRPr sz="1000"/>
          </a:p>
        </p:txBody>
      </p:sp>
      <p:sp>
        <p:nvSpPr>
          <p:cNvPr id="132" name="Google Shape;132;p18"/>
          <p:cNvSpPr/>
          <p:nvPr/>
        </p:nvSpPr>
        <p:spPr>
          <a:xfrm>
            <a:off x="3228550" y="244460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Syntactic Processing</a:t>
            </a:r>
            <a:endParaRPr sz="1100"/>
          </a:p>
        </p:txBody>
      </p:sp>
      <p:sp>
        <p:nvSpPr>
          <p:cNvPr id="133" name="Google Shape;133;p18"/>
          <p:cNvSpPr/>
          <p:nvPr/>
        </p:nvSpPr>
        <p:spPr>
          <a:xfrm>
            <a:off x="3261925" y="107600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Semantic Processing</a:t>
            </a:r>
            <a:endParaRPr sz="1100"/>
          </a:p>
        </p:txBody>
      </p:sp>
      <p:sp>
        <p:nvSpPr>
          <p:cNvPr id="134" name="Google Shape;134;p18"/>
          <p:cNvSpPr/>
          <p:nvPr/>
        </p:nvSpPr>
        <p:spPr>
          <a:xfrm>
            <a:off x="3118075" y="1483400"/>
            <a:ext cx="2311956" cy="826200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General knowledge Domain Knowledge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Discourse Context</a:t>
            </a:r>
            <a:endParaRPr sz="1100"/>
          </a:p>
        </p:txBody>
      </p:sp>
      <p:sp>
        <p:nvSpPr>
          <p:cNvPr id="135" name="Google Shape;135;p18"/>
          <p:cNvSpPr/>
          <p:nvPr/>
        </p:nvSpPr>
        <p:spPr>
          <a:xfrm>
            <a:off x="5487525" y="407300"/>
            <a:ext cx="1199100" cy="35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Deep Learning Architectures</a:t>
            </a:r>
            <a:endParaRPr sz="1200"/>
          </a:p>
        </p:txBody>
      </p:sp>
      <p:cxnSp>
        <p:nvCxnSpPr>
          <p:cNvPr id="136" name="Google Shape;136;p18"/>
          <p:cNvCxnSpPr>
            <a:stCxn id="122" idx="3"/>
          </p:cNvCxnSpPr>
          <p:nvPr/>
        </p:nvCxnSpPr>
        <p:spPr>
          <a:xfrm>
            <a:off x="5281000" y="3017563"/>
            <a:ext cx="219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endCxn id="126" idx="1"/>
          </p:cNvCxnSpPr>
          <p:nvPr/>
        </p:nvCxnSpPr>
        <p:spPr>
          <a:xfrm flipH="1" rot="10800000">
            <a:off x="6709025" y="1041225"/>
            <a:ext cx="155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endCxn id="127" idx="1"/>
          </p:cNvCxnSpPr>
          <p:nvPr/>
        </p:nvCxnSpPr>
        <p:spPr>
          <a:xfrm flipH="1" rot="10800000">
            <a:off x="6709025" y="1939200"/>
            <a:ext cx="155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endCxn id="128" idx="1"/>
          </p:cNvCxnSpPr>
          <p:nvPr/>
        </p:nvCxnSpPr>
        <p:spPr>
          <a:xfrm flipH="1" rot="10800000">
            <a:off x="6717725" y="2924225"/>
            <a:ext cx="146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599" name="Google Shape;599;p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Word Embeddings using Skipgrams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Skipgram based embeddings are based on predicting the co-occurrence context, given a word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Embeddings computed by training a shallow neural network with a single hidden layer of N neurons (dimensionality of the word vector), with one input layer of size V providing inputs as 1-hot vectors, and training outputs as c 1-hot vectors, where c is the window size.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The input word is typically in the middle of the context with c/2 words in either direction.</a:t>
            </a:r>
            <a:endParaRPr sz="1200"/>
          </a:p>
        </p:txBody>
      </p:sp>
      <p:sp>
        <p:nvSpPr>
          <p:cNvPr id="600" name="Google Shape;600;p72"/>
          <p:cNvSpPr txBox="1"/>
          <p:nvPr>
            <p:ph idx="2" type="body"/>
          </p:nvPr>
        </p:nvSpPr>
        <p:spPr>
          <a:xfrm>
            <a:off x="4832400" y="1225225"/>
            <a:ext cx="3999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 function: maximize the average log probability of the context, given a word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Where w</a:t>
            </a:r>
            <a:r>
              <a:rPr baseline="30000" lang="en" sz="1200"/>
              <a:t>c</a:t>
            </a:r>
            <a:r>
              <a:rPr baseline="-25000" lang="en" sz="1200"/>
              <a:t>i </a:t>
            </a:r>
            <a:r>
              <a:rPr lang="en" sz="1200"/>
              <a:t>is the context around word w</a:t>
            </a:r>
            <a:r>
              <a:rPr baseline="-25000" lang="en" sz="1200"/>
              <a:t>i</a:t>
            </a:r>
            <a:r>
              <a:rPr lang="en" sz="1200"/>
              <a:t>, and w</a:t>
            </a:r>
            <a:r>
              <a:rPr baseline="30000" lang="en" sz="1200"/>
              <a:t>c</a:t>
            </a:r>
            <a:r>
              <a:rPr lang="en" sz="1200"/>
              <a:t> is the set of all contexts for all words in the vocabulary </a:t>
            </a:r>
            <a:endParaRPr sz="1200"/>
          </a:p>
        </p:txBody>
      </p:sp>
      <p:pic>
        <p:nvPicPr>
          <p:cNvPr id="601" name="Google Shape;6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50" y="1987225"/>
            <a:ext cx="29718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607" name="Google Shape;607;p7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 using Skipgrams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 sentence: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think, therefore I 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Training samples (with c=2):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(I, think)	(think, I)	(think, therefore)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(therefore, think)	(therefore, 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(I, therefore), 	(I, am) </a:t>
            </a:r>
            <a:endParaRPr/>
          </a:p>
        </p:txBody>
      </p:sp>
      <p:sp>
        <p:nvSpPr>
          <p:cNvPr id="608" name="Google Shape;608;p73"/>
          <p:cNvSpPr txBox="1"/>
          <p:nvPr>
            <p:ph idx="2" type="body"/>
          </p:nvPr>
        </p:nvSpPr>
        <p:spPr>
          <a:xfrm>
            <a:off x="47562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P(w</a:t>
            </a:r>
            <a:r>
              <a:rPr baseline="30000" lang="en"/>
              <a:t>c</a:t>
            </a:r>
            <a:r>
              <a:rPr baseline="-25000" lang="en"/>
              <a:t>i</a:t>
            </a:r>
            <a:r>
              <a:rPr lang="en"/>
              <a:t>|w</a:t>
            </a:r>
            <a:r>
              <a:rPr baseline="-25000" lang="en"/>
              <a:t>i</a:t>
            </a:r>
            <a:r>
              <a:rPr lang="en"/>
              <a:t>) is modeled as a softmax function over the input and output word vectors v(w</a:t>
            </a:r>
            <a:r>
              <a:rPr baseline="-25000" lang="en"/>
              <a:t>O</a:t>
            </a:r>
            <a:r>
              <a:rPr lang="en"/>
              <a:t>) and v(w</a:t>
            </a:r>
            <a:r>
              <a:rPr baseline="-25000" lang="en"/>
              <a:t>I</a:t>
            </a:r>
            <a:r>
              <a:rPr lang="en"/>
              <a:t>) averaged over all words in the vocabulary: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2757488"/>
            <a:ext cx="34575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demo</a:t>
            </a:r>
            <a:endParaRPr/>
          </a:p>
        </p:txBody>
      </p:sp>
      <p:sp>
        <p:nvSpPr>
          <p:cNvPr id="615" name="Google Shape;615;p74"/>
          <p:cNvSpPr txBox="1"/>
          <p:nvPr>
            <p:ph idx="1" type="body"/>
          </p:nvPr>
        </p:nvSpPr>
        <p:spPr>
          <a:xfrm>
            <a:off x="311700" y="1225225"/>
            <a:ext cx="4934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http://bionlp-www.utu.fi/wv_demo/</a:t>
            </a:r>
            <a:r>
              <a:rPr lang="en"/>
              <a:t>  </a:t>
            </a:r>
            <a:endParaRPr/>
          </a:p>
        </p:txBody>
      </p:sp>
      <p:pic>
        <p:nvPicPr>
          <p:cNvPr id="616" name="Google Shape;6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2825"/>
            <a:ext cx="8559501" cy="3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Polysemy Problem</a:t>
            </a:r>
            <a:endParaRPr/>
          </a:p>
        </p:txBody>
      </p:sp>
      <p:sp>
        <p:nvSpPr>
          <p:cNvPr id="622" name="Google Shape;62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75"/>
          <p:cNvSpPr txBox="1"/>
          <p:nvPr>
            <p:ph idx="1" type="body"/>
          </p:nvPr>
        </p:nvSpPr>
        <p:spPr>
          <a:xfrm>
            <a:off x="311700" y="1152475"/>
            <a:ext cx="39999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Polysemy: Multiple meanings of a word within a given sense.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Hypernymy: Multiple meanings of a word across senses.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Vectorization (embedding) solutions based on linear or non-linear maps, end up creating spurious associations due to polysemy / hypernymy.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4" name="Google Shape;624;p75"/>
          <p:cNvSpPr txBox="1"/>
          <p:nvPr/>
        </p:nvSpPr>
        <p:spPr>
          <a:xfrm>
            <a:off x="362650" y="4560025"/>
            <a:ext cx="8520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Rachakonda, Aditya Ramana, and Srinath Srinivasa. "Incremental aggregation of latent semantics using a graph-based energy model."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International Symposium on String Processing and Information Retrieval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pp. 354-359. Springer, Berlin, Heidelberg, 2006.</a:t>
            </a:r>
            <a:endParaRPr/>
          </a:p>
        </p:txBody>
      </p:sp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75" y="259700"/>
            <a:ext cx="4929725" cy="4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Polysemy Problem</a:t>
            </a:r>
            <a:endParaRPr/>
          </a:p>
        </p:txBody>
      </p:sp>
      <p:sp>
        <p:nvSpPr>
          <p:cNvPr id="631" name="Google Shape;631;p76"/>
          <p:cNvSpPr txBox="1"/>
          <p:nvPr>
            <p:ph idx="1" type="body"/>
          </p:nvPr>
        </p:nvSpPr>
        <p:spPr>
          <a:xfrm>
            <a:off x="311700" y="3827075"/>
            <a:ext cx="39999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Polysemy in word analogy computation using word embeddings: Dominant sense prevails when a highly polysemic term is provided in the second part of an analogy problem.</a:t>
            </a:r>
            <a:endParaRPr/>
          </a:p>
        </p:txBody>
      </p:sp>
      <p:sp>
        <p:nvSpPr>
          <p:cNvPr id="632" name="Google Shape;632;p76"/>
          <p:cNvSpPr txBox="1"/>
          <p:nvPr>
            <p:ph idx="2" type="body"/>
          </p:nvPr>
        </p:nvSpPr>
        <p:spPr>
          <a:xfrm>
            <a:off x="4832400" y="3758750"/>
            <a:ext cx="3999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http://bionlp-www.utu.fi/wv_demo/</a:t>
            </a:r>
            <a:endParaRPr/>
          </a:p>
        </p:txBody>
      </p:sp>
      <p:sp>
        <p:nvSpPr>
          <p:cNvPr id="633" name="Google Shape;63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017725"/>
            <a:ext cx="7781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76"/>
          <p:cNvPicPr preferRelativeResize="0"/>
          <p:nvPr/>
        </p:nvPicPr>
        <p:blipFill rotWithShape="1">
          <a:blip r:embed="rId5">
            <a:alphaModFix/>
          </a:blip>
          <a:srcRect b="0" l="0" r="5713" t="0"/>
          <a:stretch/>
        </p:blipFill>
        <p:spPr>
          <a:xfrm>
            <a:off x="685800" y="1865450"/>
            <a:ext cx="7705726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6"/>
          <p:cNvPicPr preferRelativeResize="0"/>
          <p:nvPr/>
        </p:nvPicPr>
        <p:blipFill rotWithShape="1">
          <a:blip r:embed="rId6">
            <a:alphaModFix/>
          </a:blip>
          <a:srcRect b="0" l="0" r="5285" t="0"/>
          <a:stretch/>
        </p:blipFill>
        <p:spPr>
          <a:xfrm>
            <a:off x="685800" y="2751275"/>
            <a:ext cx="7705725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Range Dependency</a:t>
            </a:r>
            <a:endParaRPr/>
          </a:p>
        </p:txBody>
      </p:sp>
      <p:sp>
        <p:nvSpPr>
          <p:cNvPr id="642" name="Google Shape;642;p7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complex problems like polysemy resolution, co-reference resolution, etc. appear due to long range dependency (LRDs) in sentence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Skipgram or CBOW based sliding window techniques often </a:t>
            </a:r>
            <a:r>
              <a:rPr lang="en"/>
              <a:t>insufficient to resolve LRDs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Masked language models based on self-attention have appeared in recent times to address LRDs and associated challenges</a:t>
            </a:r>
            <a:endParaRPr/>
          </a:p>
        </p:txBody>
      </p:sp>
      <p:sp>
        <p:nvSpPr>
          <p:cNvPr id="643" name="Google Shape;643;p7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is an awesome programming language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is an awesome vacation retreat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two uses of the term Java appear in the same context for a Skipgram context size of 3. </a:t>
            </a:r>
            <a:endParaRPr/>
          </a:p>
        </p:txBody>
      </p:sp>
      <p:sp>
        <p:nvSpPr>
          <p:cNvPr id="644" name="Google Shape;644;p77"/>
          <p:cNvSpPr/>
          <p:nvPr/>
        </p:nvSpPr>
        <p:spPr>
          <a:xfrm rot="5400000">
            <a:off x="5160325" y="1289250"/>
            <a:ext cx="201900" cy="653100"/>
          </a:xfrm>
          <a:prstGeom prst="leftBracket">
            <a:avLst>
              <a:gd fmla="val 133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7"/>
          <p:cNvSpPr/>
          <p:nvPr/>
        </p:nvSpPr>
        <p:spPr>
          <a:xfrm rot="5400000">
            <a:off x="5802025" y="1015350"/>
            <a:ext cx="201900" cy="1200900"/>
          </a:xfrm>
          <a:prstGeom prst="leftBracket">
            <a:avLst>
              <a:gd fmla="val 133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7"/>
          <p:cNvSpPr/>
          <p:nvPr/>
        </p:nvSpPr>
        <p:spPr>
          <a:xfrm rot="5400000">
            <a:off x="6605275" y="620250"/>
            <a:ext cx="201900" cy="1991100"/>
          </a:xfrm>
          <a:prstGeom prst="leftBracket">
            <a:avLst>
              <a:gd fmla="val 1333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Language Model</a:t>
            </a:r>
            <a:endParaRPr/>
          </a:p>
        </p:txBody>
      </p:sp>
      <p:sp>
        <p:nvSpPr>
          <p:cNvPr id="652" name="Google Shape;652;p7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Language Model (MLM) is an generalization over Skipgrams, where inputs are provided as sentences with some </a:t>
            </a:r>
            <a:r>
              <a:rPr lang="en"/>
              <a:t>elements</a:t>
            </a:r>
            <a:r>
              <a:rPr lang="en"/>
              <a:t> missing (masked)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neural network is then trained to predict the missing term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Typical architectures for MLM include deep neural networks with attention (transformers) which could be uni-directional or bi-directional</a:t>
            </a:r>
            <a:endParaRPr/>
          </a:p>
        </p:txBody>
      </p:sp>
      <p:sp>
        <p:nvSpPr>
          <p:cNvPr id="653" name="Google Shape;653;p7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Uni-directional model:</a:t>
            </a:r>
            <a:r>
              <a:rPr lang="en"/>
              <a:t> Process the text in only one direction (typically left to right). Useful for predicting the next word given a sequence of words.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Bi-directional model:</a:t>
            </a:r>
            <a:r>
              <a:rPr lang="en"/>
              <a:t> Process input </a:t>
            </a:r>
            <a:r>
              <a:rPr lang="en"/>
              <a:t>sentence</a:t>
            </a:r>
            <a:r>
              <a:rPr lang="en"/>
              <a:t> from both directions to predict the masked word. More versatile and applicable to several fine-tuned application contexts.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Language Model</a:t>
            </a:r>
            <a:endParaRPr/>
          </a:p>
        </p:txBody>
      </p: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Unidirectional language models perform poorly on polysemic terms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consider the sentences: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stood by the bank for 2 hours to get to the ATM”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stood by the bank for 2 hours watching the river flow”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left-to-right Seq2seq model like LSTM encodes the term “bank” with the same context “I stood by the” for both sentences.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bidirectional model would encode the term “bank” differently for both sentences because of differences in the right context.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66" name="Google Shape;666;p8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Bi-directional encoder representations from Transformers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Employs a stacked sequence of encoder and decoder layers with multiple self-attention units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Self-attention mechanisms provide non-local inputs to encoder/decoder layers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Masked (Cloze) language model (MLM) predicting tokens where some tokens are masked in random, for a given input text.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67" name="Google Shape;66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613825"/>
            <a:ext cx="4527600" cy="186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350" y="3482900"/>
            <a:ext cx="4957251" cy="1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Tutorials</a:t>
            </a:r>
            <a:endParaRPr/>
          </a:p>
        </p:txBody>
      </p:sp>
      <p:sp>
        <p:nvSpPr>
          <p:cNvPr id="674" name="Google Shape;674;p8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on computing word embeddings using BERT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https://colab.research.google.com/drive/16JDbd2tDn7TB8lbxcvFXTdbSYzwt0W-C?usp=sharing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BERT for classifying movie reviews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https://colab.research.google.com/github/google-research/bert/blob/master/predicting_movie_reviews_with_bert_on_tf_hub.ipynb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 with NLTK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 with NLTK</a:t>
            </a:r>
            <a:endParaRPr/>
          </a:p>
        </p:txBody>
      </p:sp>
      <p:sp>
        <p:nvSpPr>
          <p:cNvPr id="686" name="Google Shape;686;p83"/>
          <p:cNvSpPr txBox="1"/>
          <p:nvPr>
            <p:ph idx="1" type="body"/>
          </p:nvPr>
        </p:nvSpPr>
        <p:spPr>
          <a:xfrm>
            <a:off x="110225" y="1242725"/>
            <a:ext cx="4076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http://www.nltk.org/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Natural Language Toolkit for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text processing libraries for keyphrase extraction, stemming, tokenization, tagging, parsing and semantic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import nltk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    # import the library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Comes with over 50 corpora and lexical resources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nltk.download()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 # open interactive dialog to download bundled corpora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625" y="1299625"/>
            <a:ext cx="4804974" cy="36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 with NLTK</a:t>
            </a:r>
            <a:endParaRPr/>
          </a:p>
        </p:txBody>
      </p:sp>
      <p:sp>
        <p:nvSpPr>
          <p:cNvPr id="693" name="Google Shape;693;p84"/>
          <p:cNvSpPr txBox="1"/>
          <p:nvPr>
            <p:ph idx="1" type="body"/>
          </p:nvPr>
        </p:nvSpPr>
        <p:spPr>
          <a:xfrm>
            <a:off x="216825" y="121647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examples from the “book” corpus in the NLTK corpora bundle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document in the corpus given a unique identifier (text1, text2, </a:t>
            </a:r>
            <a:r>
              <a:rPr lang="en"/>
              <a:t>...</a:t>
            </a:r>
            <a:r>
              <a:rPr lang="en"/>
              <a:t> , text9 in the example)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document is an object of the class nltk.text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4" name="Google Shape;69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25" y="1720050"/>
            <a:ext cx="4853699" cy="2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 with NLTK</a:t>
            </a:r>
            <a:endParaRPr/>
          </a:p>
        </p:txBody>
      </p:sp>
      <p:sp>
        <p:nvSpPr>
          <p:cNvPr id="700" name="Google Shape;700;p8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 contexts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Occurrence contexts for a given word can be searched using the concordance() method on any nltk.text object: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text2.concordance(“London”)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11" y="1466025"/>
            <a:ext cx="4895639" cy="3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07" name="Google Shape;707;p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LUHN, H.P., 'The automatic creation of literature abstracts', IBM Journal of Research and Development, 2, 159-165 (1958).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C. J. van Rijsbergen. Information Retrieval. Manuscript available from </a:t>
            </a:r>
            <a:r>
              <a:rPr lang="en" sz="1100" u="sng">
                <a:latin typeface="Roboto"/>
                <a:ea typeface="Roboto"/>
                <a:cs typeface="Roboto"/>
                <a:sym typeface="Roboto"/>
                <a:hlinkClick r:id="rId3"/>
              </a:rPr>
              <a:t>http://www.dcs.gla.ac.uk/Keith/Preface.html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Sahlgren, Magnus (2008).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"The Distributional Hypothesis"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(PDF)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Rivista di Linguistica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(1): 33–53.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and Encoding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Processing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an input stream of data (usually text) in linguistic constructs like words, phrases, sentences,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Involves: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of character encoding, word and sentence boundaries.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of distributional semantics to tokenize terms.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Shallow Parsing and POS tagging.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Entity Identification and Record linkage.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There is no hurry anymore. Everything is planned.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もう急いではありません。 すべてが計画されています。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Application for Residence Permit.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Aufenthaltsgehnemigungsantrag.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One (person) in a ten million.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ಕೋಟಿಗೊಬ್ಬ.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Greetings on your Birthday.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जन्मदिनप्रीत्यर्थं अभिनन्दनम।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