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</p:sldIdLst>
  <p:sldSz cy="5143500" cx="9144000"/>
  <p:notesSz cx="6858000" cy="9144000"/>
  <p:embeddedFontLst>
    <p:embeddedFont>
      <p:font typeface="Ubuntu"/>
      <p:regular r:id="rId77"/>
      <p:bold r:id="rId78"/>
      <p:italic r:id="rId79"/>
      <p:boldItalic r:id="rId80"/>
    </p:embeddedFont>
    <p:embeddedFont>
      <p:font typeface="Economica"/>
      <p:regular r:id="rId81"/>
      <p:bold r:id="rId82"/>
      <p:italic r:id="rId83"/>
      <p:boldItalic r:id="rId84"/>
    </p:embeddedFont>
    <p:embeddedFont>
      <p:font typeface="Proxima Nova"/>
      <p:regular r:id="rId85"/>
      <p:bold r:id="rId86"/>
      <p:italic r:id="rId87"/>
      <p:boldItalic r:id="rId88"/>
    </p:embeddedFont>
    <p:embeddedFont>
      <p:font typeface="Open Sans"/>
      <p:regular r:id="rId89"/>
      <p:bold r:id="rId90"/>
      <p:italic r:id="rId91"/>
      <p:boldItalic r:id="rId9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66FC1AD-4004-49AA-8F78-4DB91D879AA2}">
  <a:tblStyle styleId="{066FC1AD-4004-49AA-8F78-4DB91D879A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font" Target="fonts/Economica-boldItalic.fntdata"/><Relationship Id="rId83" Type="http://schemas.openxmlformats.org/officeDocument/2006/relationships/font" Target="fonts/Economica-italic.fntdata"/><Relationship Id="rId42" Type="http://schemas.openxmlformats.org/officeDocument/2006/relationships/slide" Target="slides/slide36.xml"/><Relationship Id="rId86" Type="http://schemas.openxmlformats.org/officeDocument/2006/relationships/font" Target="fonts/ProximaNova-bold.fntdata"/><Relationship Id="rId41" Type="http://schemas.openxmlformats.org/officeDocument/2006/relationships/slide" Target="slides/slide35.xml"/><Relationship Id="rId85" Type="http://schemas.openxmlformats.org/officeDocument/2006/relationships/font" Target="fonts/ProximaNova-regular.fntdata"/><Relationship Id="rId44" Type="http://schemas.openxmlformats.org/officeDocument/2006/relationships/slide" Target="slides/slide38.xml"/><Relationship Id="rId88" Type="http://schemas.openxmlformats.org/officeDocument/2006/relationships/font" Target="fonts/ProximaNova-boldItalic.fntdata"/><Relationship Id="rId43" Type="http://schemas.openxmlformats.org/officeDocument/2006/relationships/slide" Target="slides/slide37.xml"/><Relationship Id="rId87" Type="http://schemas.openxmlformats.org/officeDocument/2006/relationships/font" Target="fonts/ProximaNova-italic.fntdata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9" Type="http://schemas.openxmlformats.org/officeDocument/2006/relationships/font" Target="fonts/OpenSans-regular.fntdata"/><Relationship Id="rId80" Type="http://schemas.openxmlformats.org/officeDocument/2006/relationships/font" Target="fonts/Ubuntu-boldItalic.fntdata"/><Relationship Id="rId82" Type="http://schemas.openxmlformats.org/officeDocument/2006/relationships/font" Target="fonts/Economica-bold.fntdata"/><Relationship Id="rId81" Type="http://schemas.openxmlformats.org/officeDocument/2006/relationships/font" Target="fonts/Economica-regular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font" Target="fonts/Ubuntu-regular.fntdata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font" Target="fonts/Ubuntu-italic.fntdata"/><Relationship Id="rId34" Type="http://schemas.openxmlformats.org/officeDocument/2006/relationships/slide" Target="slides/slide28.xml"/><Relationship Id="rId78" Type="http://schemas.openxmlformats.org/officeDocument/2006/relationships/font" Target="fonts/Ubuntu-bold.fntdata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91" Type="http://schemas.openxmlformats.org/officeDocument/2006/relationships/font" Target="fonts/OpenSans-italic.fntdata"/><Relationship Id="rId90" Type="http://schemas.openxmlformats.org/officeDocument/2006/relationships/font" Target="fonts/OpenSans-bold.fntdata"/><Relationship Id="rId92" Type="http://schemas.openxmlformats.org/officeDocument/2006/relationships/font" Target="fonts/OpenSans-boldItalic.fntdata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6f8954bc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6f8954b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0b0fbf5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0b0fbf5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0b0fbf50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0b0fbf50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0babfbe6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0babfbe6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0babfbe6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0babfbe6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0babfbe6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0babfbe6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0babfbe6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0babfbe6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0babfbe6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0babfbe6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0babfbe6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0babfbe6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0c0e679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0c0e679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0babfbe6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0babfbe6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087c2e041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087c2e04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0c0e6799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0c0e6799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0c0e6799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0c0e6799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0c0e6799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0c0e6799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20ef7435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20ef7435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0c0e6799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0c0e6799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0c0e6799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0c0e6799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0c0e6799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0c0e6799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0c0e6799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0c0e6799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0c0e6799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0c0e6799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0c0e6799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0c0e6799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20ef7435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20ef7435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0c0e6799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0c0e6799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0c0e6799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0c0e6799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0c5cd8e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0c5cd8e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0f5ede11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0f5ede11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0f5ede11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0f5ede11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0f5ede11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0f5ede11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33c9d9d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333c9d9d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30c0e6799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30c0e6799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422c16c76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422c16c76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422c16c76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422c16c76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087c2e04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087c2e04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422c16c76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3422c16c76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320ef743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320ef743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20ef7435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20ef7435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20ef7435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20ef7435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20ef7435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20ef7435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41f22d1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341f22d1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3422c16c7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3422c16c7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3422c16c76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3422c16c76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3422c16c76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3422c16c76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341f22d1b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341f22d1b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087c2e04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087c2e04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341f22d1b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341f22d1b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1efc3792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11efc3792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341f22d1b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341f22d1b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341f22d1b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341f22d1b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1efc3792c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1efc3792c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1efc3792c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11efc3792c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1efc3792c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1efc3792c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1efc3792c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1efc3792c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21272189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121272189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212721894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1212721894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0babfbe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0babfbe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1212721894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1212721894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212721894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1212721894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323b7d6a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323b7d6a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323b7d6a6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323b7d6a6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323b7d6a6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323b7d6a6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323b7d6a6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323b7d6a6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323b7d6a6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323b7d6a6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341f22d1b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341f22d1b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34f0da3c4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34f0da3c4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30babfbe6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30babfbe6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0babfbe6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0babfbe6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34f0da3c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34f0da3c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babfbe6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babfbe6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0a8cd2f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0a8cd2f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391675"/>
            <a:ext cx="896549" cy="751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62000"/>
              </a:srgb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5" name="Google Shape;65;p14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6" name="Google Shape;66;p14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2743943" y="4663225"/>
            <a:ext cx="6277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iiitb-logo.png" id="69" name="Google Shape;69;p14"/>
          <p:cNvPicPr preferRelativeResize="0"/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0" y="4147675"/>
            <a:ext cx="1187525" cy="9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2" name="Google Shape;72;p15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0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" name="Google Shape;98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" name="Google Shape;99;p21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0" name="Google Shape;100;p21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01" name="Google Shape;10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105" name="Google Shape;10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3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5.png"/><Relationship Id="rId4" Type="http://schemas.openxmlformats.org/officeDocument/2006/relationships/hyperlink" Target="http://www.wildml.com/2015/09/recurrent-neural-networks-tutorial-part-1-introduction-to-rnns/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www.wildml.com/2015/10/recurrent-neural-networks-tutorial-part-3-backpropagation-through-time-and-vanishing-gradients/" TargetMode="External"/><Relationship Id="rId4" Type="http://schemas.openxmlformats.org/officeDocument/2006/relationships/image" Target="../media/image1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0.png"/><Relationship Id="rId4" Type="http://schemas.openxmlformats.org/officeDocument/2006/relationships/hyperlink" Target="https://commons.wikimedia.org/w/index.php?curid=66317627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2.png"/><Relationship Id="rId4" Type="http://schemas.openxmlformats.org/officeDocument/2006/relationships/image" Target="../media/image21.png"/><Relationship Id="rId5" Type="http://schemas.openxmlformats.org/officeDocument/2006/relationships/image" Target="../media/image3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catalog.ldc.upenn.edu/ldc99t42" TargetMode="External"/><Relationship Id="rId4" Type="http://schemas.openxmlformats.org/officeDocument/2006/relationships/hyperlink" Target="http://www.sfs.uni-tuebingen.de/en/ascl/resources/corpora/tueba-es.html" TargetMode="External"/><Relationship Id="rId5" Type="http://schemas.openxmlformats.org/officeDocument/2006/relationships/hyperlink" Target="http://ltrc.iiit.ac.in/treebank_H2014/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7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://universaldependencies.org/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0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9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1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5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7.png"/><Relationship Id="rId4" Type="http://schemas.openxmlformats.org/officeDocument/2006/relationships/image" Target="../media/image3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3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35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8.png"/><Relationship Id="rId4" Type="http://schemas.openxmlformats.org/officeDocument/2006/relationships/image" Target="../media/image36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38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31.png"/><Relationship Id="rId4" Type="http://schemas.openxmlformats.org/officeDocument/2006/relationships/image" Target="../media/image42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32.png"/><Relationship Id="rId4" Type="http://schemas.openxmlformats.org/officeDocument/2006/relationships/image" Target="../media/image37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8.xml"/><Relationship Id="rId3" Type="http://schemas.openxmlformats.org/officeDocument/2006/relationships/hyperlink" Target="http://nlp.stanford.edu:8080/parser/index.jsp" TargetMode="Externa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0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Natural Language Processing</a:t>
            </a:r>
            <a:endParaRPr/>
          </a:p>
        </p:txBody>
      </p:sp>
      <p:sp>
        <p:nvSpPr>
          <p:cNvPr id="118" name="Google Shape;118;p25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Mandate 3: Syntax Processing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 primer</a:t>
            </a:r>
            <a:endParaRPr/>
          </a:p>
        </p:txBody>
      </p:sp>
      <p:sp>
        <p:nvSpPr>
          <p:cNvPr id="193" name="Google Shape;193;p34"/>
          <p:cNvSpPr txBox="1"/>
          <p:nvPr>
            <p:ph idx="1" type="body"/>
          </p:nvPr>
        </p:nvSpPr>
        <p:spPr>
          <a:xfrm>
            <a:off x="311700" y="1225225"/>
            <a:ext cx="3999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00"/>
                </a:solidFill>
              </a:rPr>
              <a:t>Syntagmatic relationship </a:t>
            </a:r>
            <a:endParaRPr b="1"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Words that usually form a phrase (called a </a:t>
            </a:r>
            <a:r>
              <a:rPr i="1" lang="en" sz="1000"/>
              <a:t>syntagma</a:t>
            </a:r>
            <a:r>
              <a:rPr lang="en" sz="1000"/>
              <a:t>) in a paradigmatic context, are said to be in a syntagmatic relationship 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Examples: </a:t>
            </a:r>
            <a:endParaRPr sz="1000"/>
          </a:p>
          <a:p>
            <a:pPr indent="-292100" lvl="0" marL="457200" rtl="0" algn="l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Gray hair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Sewed clothes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Sad eyes</a:t>
            </a:r>
            <a:endParaRPr sz="1000"/>
          </a:p>
        </p:txBody>
      </p:sp>
      <p:sp>
        <p:nvSpPr>
          <p:cNvPr id="194" name="Google Shape;194;p34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</a:rPr>
              <a:t>Noun Phrase (NP) </a:t>
            </a:r>
            <a:endParaRPr sz="1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A syntagma around a central noun term. Typical paradigmatic roles of NP include: </a:t>
            </a:r>
            <a:endParaRPr sz="1000"/>
          </a:p>
          <a:p>
            <a:pPr indent="-292100" lvl="0" marL="457200" rtl="0" algn="l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Subject/object of an assertion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Arguments of verbs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Participants in an action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Activity or state description of a verb 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May comprise of the following elements: </a:t>
            </a:r>
            <a:endParaRPr sz="1000"/>
          </a:p>
          <a:p>
            <a:pPr indent="-292100" lvl="0" marL="457200" rtl="0" algn="l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Determiner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Adjective phrases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Noun head and modifiers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Prepositional or clausal modifiers</a:t>
            </a:r>
            <a:endParaRPr sz="1000"/>
          </a:p>
        </p:txBody>
      </p:sp>
      <p:sp>
        <p:nvSpPr>
          <p:cNvPr id="195" name="Google Shape;195;p34"/>
          <p:cNvSpPr txBox="1"/>
          <p:nvPr>
            <p:ph idx="1" type="body"/>
          </p:nvPr>
        </p:nvSpPr>
        <p:spPr>
          <a:xfrm>
            <a:off x="383525" y="3415225"/>
            <a:ext cx="3960900" cy="11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00"/>
                </a:solidFill>
              </a:rPr>
              <a:t>NP Example:</a:t>
            </a:r>
            <a:endParaRPr b="1"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The clueless cat that fell into the ditch yesterday.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/>
              <a:t>DET   ADJ      NN          VB                 NN      MOD</a:t>
            </a:r>
            <a:endParaRPr sz="1000"/>
          </a:p>
        </p:txBody>
      </p:sp>
      <p:cxnSp>
        <p:nvCxnSpPr>
          <p:cNvPr id="196" name="Google Shape;196;p34"/>
          <p:cNvCxnSpPr/>
          <p:nvPr/>
        </p:nvCxnSpPr>
        <p:spPr>
          <a:xfrm>
            <a:off x="483450" y="4049000"/>
            <a:ext cx="214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34"/>
          <p:cNvCxnSpPr/>
          <p:nvPr/>
        </p:nvCxnSpPr>
        <p:spPr>
          <a:xfrm>
            <a:off x="756700" y="4049000"/>
            <a:ext cx="42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34"/>
          <p:cNvCxnSpPr/>
          <p:nvPr/>
        </p:nvCxnSpPr>
        <p:spPr>
          <a:xfrm>
            <a:off x="1224700" y="4049000"/>
            <a:ext cx="19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34"/>
          <p:cNvCxnSpPr/>
          <p:nvPr/>
        </p:nvCxnSpPr>
        <p:spPr>
          <a:xfrm>
            <a:off x="1739125" y="4055700"/>
            <a:ext cx="13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34"/>
          <p:cNvCxnSpPr/>
          <p:nvPr/>
        </p:nvCxnSpPr>
        <p:spPr>
          <a:xfrm flipH="1" rot="10800000">
            <a:off x="2415850" y="4049100"/>
            <a:ext cx="290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34"/>
          <p:cNvCxnSpPr/>
          <p:nvPr/>
        </p:nvCxnSpPr>
        <p:spPr>
          <a:xfrm>
            <a:off x="2783100" y="4055700"/>
            <a:ext cx="52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 primer</a:t>
            </a:r>
            <a:endParaRPr/>
          </a:p>
        </p:txBody>
      </p:sp>
      <p:sp>
        <p:nvSpPr>
          <p:cNvPr id="207" name="Google Shape;207;p3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</a:rPr>
              <a:t>Prepositional Phrase (PP) </a:t>
            </a:r>
            <a:endParaRPr sz="1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Phrases headed by a preposition and containing a noun phrase complement.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</a:rPr>
              <a:t>Verb Phrase (VP) </a:t>
            </a:r>
            <a:endParaRPr sz="1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A phrase with a verb at the head, and other elements of the sentence that syntactically depend on the verb.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Example: </a:t>
            </a:r>
            <a:r>
              <a:rPr i="1" lang="en" sz="1200"/>
              <a:t>Ensuring the safety of my passengers</a:t>
            </a:r>
            <a:r>
              <a:rPr lang="en" sz="1200"/>
              <a:t> was my first priority. 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 Analysis</a:t>
            </a:r>
            <a:endParaRPr/>
          </a:p>
        </p:txBody>
      </p:sp>
      <p:sp>
        <p:nvSpPr>
          <p:cNvPr id="213" name="Google Shape;213;p36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</a:rPr>
              <a:t>Word Orders</a:t>
            </a:r>
            <a:endParaRPr sz="1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In some languages (most Indian languages) word inflections are used to indicate the role played by the word in a sentence.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Because of this, words can be written in any order without changing the meaning of the sentence (but may alter the relative emphasis).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Example: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श्यामने सूरजको बधाई दिया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सूरजको श्यामने बधाई दिया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बधाई सूरजको श्यामने दिया</a:t>
            </a:r>
            <a:endParaRPr sz="1200"/>
          </a:p>
        </p:txBody>
      </p:sp>
      <p:sp>
        <p:nvSpPr>
          <p:cNvPr id="214" name="Google Shape;214;p36"/>
          <p:cNvSpPr txBox="1"/>
          <p:nvPr>
            <p:ph idx="2" type="body"/>
          </p:nvPr>
        </p:nvSpPr>
        <p:spPr>
          <a:xfrm>
            <a:off x="4832400" y="1453825"/>
            <a:ext cx="3999900" cy="36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 languages like English, word orders are more restricted, and appear mostly in the following form (active voice): 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Subject -- Verb (Predicate) -- Object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Example: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Shyam complimented Sooraj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					Subject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					Verb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					Object</a:t>
            </a:r>
            <a:endParaRPr sz="1200"/>
          </a:p>
        </p:txBody>
      </p:sp>
      <p:cxnSp>
        <p:nvCxnSpPr>
          <p:cNvPr id="215" name="Google Shape;215;p36"/>
          <p:cNvCxnSpPr/>
          <p:nvPr/>
        </p:nvCxnSpPr>
        <p:spPr>
          <a:xfrm>
            <a:off x="5238750" y="3417575"/>
            <a:ext cx="1905000" cy="3048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36"/>
          <p:cNvCxnSpPr/>
          <p:nvPr/>
        </p:nvCxnSpPr>
        <p:spPr>
          <a:xfrm>
            <a:off x="6038850" y="3379475"/>
            <a:ext cx="1114500" cy="7716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36"/>
          <p:cNvCxnSpPr/>
          <p:nvPr/>
        </p:nvCxnSpPr>
        <p:spPr>
          <a:xfrm flipH="1" rot="-5400000">
            <a:off x="6429450" y="3865175"/>
            <a:ext cx="1209600" cy="238200"/>
          </a:xfrm>
          <a:prstGeom prst="bentConnector3">
            <a:avLst>
              <a:gd fmla="val 10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 Analysis</a:t>
            </a:r>
            <a:endParaRPr/>
          </a:p>
        </p:txBody>
      </p:sp>
      <p:sp>
        <p:nvSpPr>
          <p:cNvPr id="223" name="Google Shape;223;p3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</a:rPr>
              <a:t>Word orders </a:t>
            </a:r>
            <a:endParaRPr sz="1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“Interrogative sentences” that ask a question, usually have the word order reversed between the subject and the first auxiliary verb.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Example: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Will the teacher take the class today?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					Auxiliary verb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					Subject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					Object</a:t>
            </a:r>
            <a:endParaRPr sz="1200"/>
          </a:p>
        </p:txBody>
      </p:sp>
      <p:sp>
        <p:nvSpPr>
          <p:cNvPr id="224" name="Google Shape;224;p37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 “imperative” statements that urge for a particular action, there is no subject.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Example: Stop the car!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				Verb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				Object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“Normal” sentences (in contrast to imperatives and interrogatives) are called “declarative” sentences.</a:t>
            </a:r>
            <a:endParaRPr sz="1200"/>
          </a:p>
        </p:txBody>
      </p:sp>
      <p:cxnSp>
        <p:nvCxnSpPr>
          <p:cNvPr id="225" name="Google Shape;225;p37"/>
          <p:cNvCxnSpPr/>
          <p:nvPr/>
        </p:nvCxnSpPr>
        <p:spPr>
          <a:xfrm>
            <a:off x="514350" y="3150875"/>
            <a:ext cx="2152800" cy="314400"/>
          </a:xfrm>
          <a:prstGeom prst="bentConnector3">
            <a:avLst>
              <a:gd fmla="val 8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37"/>
          <p:cNvCxnSpPr/>
          <p:nvPr/>
        </p:nvCxnSpPr>
        <p:spPr>
          <a:xfrm>
            <a:off x="1200150" y="3150875"/>
            <a:ext cx="1485900" cy="733500"/>
          </a:xfrm>
          <a:prstGeom prst="bentConnector3">
            <a:avLst>
              <a:gd fmla="val 128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37"/>
          <p:cNvCxnSpPr/>
          <p:nvPr/>
        </p:nvCxnSpPr>
        <p:spPr>
          <a:xfrm flipH="1" rot="-5400000">
            <a:off x="1933650" y="3560375"/>
            <a:ext cx="1133400" cy="314400"/>
          </a:xfrm>
          <a:prstGeom prst="bentConnector3">
            <a:avLst>
              <a:gd fmla="val 10000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37"/>
          <p:cNvCxnSpPr/>
          <p:nvPr/>
        </p:nvCxnSpPr>
        <p:spPr>
          <a:xfrm>
            <a:off x="5772150" y="2122175"/>
            <a:ext cx="952500" cy="342900"/>
          </a:xfrm>
          <a:prstGeom prst="bentConnector3">
            <a:avLst>
              <a:gd fmla="val 1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37"/>
          <p:cNvCxnSpPr/>
          <p:nvPr/>
        </p:nvCxnSpPr>
        <p:spPr>
          <a:xfrm flipH="1" rot="-5400000">
            <a:off x="6153150" y="2303150"/>
            <a:ext cx="723900" cy="342900"/>
          </a:xfrm>
          <a:prstGeom prst="bentConnector3">
            <a:avLst>
              <a:gd fmla="val 9736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 Analysis</a:t>
            </a:r>
            <a:endParaRPr/>
          </a:p>
        </p:txBody>
      </p:sp>
      <p:sp>
        <p:nvSpPr>
          <p:cNvPr id="235" name="Google Shape;235;p38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Grammars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Syntactic structure of sentences are parsed by the use of formal structures called “grammar”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 grammar is typically in the form of a set of “rewrite rules” of the form A → β, where A represents a “non-terminal” symbol, and β represents a set of rewrite options, where each option is a sequence of either non-terminal or terminal symbols.</a:t>
            </a:r>
            <a:endParaRPr/>
          </a:p>
        </p:txBody>
      </p:sp>
      <p:sp>
        <p:nvSpPr>
          <p:cNvPr id="236" name="Google Shape;236;p3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 → NP VP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NP → AT NNS | AT NN | NP PP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VP → VP PP | VBD | VBD NP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PP → IN NP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AT → the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NNS → birds | rivers | students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VBD → ran | flew | slept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IN → in | of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NN → bank </a:t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 Analysis</a:t>
            </a:r>
            <a:endParaRPr/>
          </a:p>
        </p:txBody>
      </p:sp>
      <p:sp>
        <p:nvSpPr>
          <p:cNvPr id="242" name="Google Shape;242;p39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Context-free grammars</a:t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If the expansion of a non-terminal symbol can be specified independent of the context where it appears, the grammar is said to be “context-free” (CFG). If the expansion of a non-terminal depends on the surrounding context, such grammars are called “context-sensitive” (CSG).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Most syntactic analysis of sentences can be specified using context-free grammars</a:t>
            </a:r>
            <a:endParaRPr sz="1200"/>
          </a:p>
        </p:txBody>
      </p:sp>
      <p:sp>
        <p:nvSpPr>
          <p:cNvPr id="243" name="Google Shape;243;p39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In a context-free grammar, derivation rules are of the form: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		</a:t>
            </a:r>
            <a:r>
              <a:rPr lang="en" sz="1200"/>
              <a:t>A → β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where A is a single non-terminal symbol appearing on the left-hand side of a rule. </a:t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 Analysis</a:t>
            </a:r>
            <a:endParaRPr/>
          </a:p>
        </p:txBody>
      </p:sp>
      <p:sp>
        <p:nvSpPr>
          <p:cNvPr id="249" name="Google Shape;249;p40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Non-terminal symbols in a grammar are also called the Part of Speech (POS) tags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The set of all terminal symbols in a grammar forms the </a:t>
            </a:r>
            <a:r>
              <a:rPr i="1" lang="en" sz="1200"/>
              <a:t>lexicon</a:t>
            </a:r>
            <a:r>
              <a:rPr lang="en" sz="1200"/>
              <a:t> or the </a:t>
            </a:r>
            <a:r>
              <a:rPr i="1" lang="en" sz="1200"/>
              <a:t>vocabulary</a:t>
            </a:r>
            <a:r>
              <a:rPr lang="en" sz="1200"/>
              <a:t>.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The resolution of a sentence into its constituent parts is called a “parse tree” of the sentence.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Parse tree for the sentence: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	The children ate the cake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457200" lvl="0" marL="1828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/>
              <a:t>Image source: [MS99] </a:t>
            </a:r>
            <a:endParaRPr sz="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250" name="Google Shape;25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0250" y="1404400"/>
            <a:ext cx="3568225" cy="2432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1" name="Google Shape;251;p40"/>
          <p:cNvCxnSpPr/>
          <p:nvPr/>
        </p:nvCxnSpPr>
        <p:spPr>
          <a:xfrm>
            <a:off x="7524750" y="3255650"/>
            <a:ext cx="0" cy="23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40"/>
          <p:cNvCxnSpPr/>
          <p:nvPr/>
        </p:nvCxnSpPr>
        <p:spPr>
          <a:xfrm>
            <a:off x="8020050" y="3255650"/>
            <a:ext cx="0" cy="26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 Analysis</a:t>
            </a:r>
            <a:endParaRPr/>
          </a:p>
        </p:txBody>
      </p:sp>
      <p:sp>
        <p:nvSpPr>
          <p:cNvPr id="258" name="Google Shape;258;p41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non-terminal symbol in the LHS of a rule, may appear in the RHS as well. For example: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NP → NP PP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“noun phrase” can expand to a “noun phrase” followed by a “prepositional phrase”.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Such derivations lead to recursive expansions of sentence structures. </a:t>
            </a:r>
            <a:endParaRPr/>
          </a:p>
          <a:p>
            <a:pPr indent="0" lvl="0" marL="22860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900"/>
              <a:t>Image source: MS 99</a:t>
            </a:r>
            <a:endParaRPr sz="900"/>
          </a:p>
        </p:txBody>
      </p:sp>
      <p:pic>
        <p:nvPicPr>
          <p:cNvPr id="259" name="Google Shape;25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1337725"/>
            <a:ext cx="4527600" cy="2821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 Analysis</a:t>
            </a:r>
            <a:endParaRPr/>
          </a:p>
        </p:txBody>
      </p:sp>
      <p:sp>
        <p:nvSpPr>
          <p:cNvPr id="265" name="Google Shape;265;p42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Dependencies</a:t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In any declarative sentence, describing an action or characterizing something, the noun phrases are “arguments” for the primary verb phrase.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The noun phrases are also called “dependents” of the verb phrase.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Similarly prepositional phrases (PP) that modify NP or VP, form their dependencies.</a:t>
            </a:r>
            <a:endParaRPr sz="1200"/>
          </a:p>
        </p:txBody>
      </p:sp>
      <p:sp>
        <p:nvSpPr>
          <p:cNvPr id="266" name="Google Shape;266;p42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Consider the sentence: 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The man jumped from the moving train into the river.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For the verb “jumped”, the nouns “man” and “train” are dependents. The PP “into the river” modifies the verb phrase 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jumped(man, from(moving(train)))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forms another dependency.</a:t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 Analysis</a:t>
            </a:r>
            <a:endParaRPr/>
          </a:p>
        </p:txBody>
      </p:sp>
      <p:sp>
        <p:nvSpPr>
          <p:cNvPr id="272" name="Google Shape;272;p43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Non-local dependencies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Recursivity in a grammar rule implies a “pumping” property -- where two parts of a parse tree may be separated by arbitrarily large distance, because a recursive element resulted in several elements to be “pumped” in between.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43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the sentence: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 u="sng"/>
              <a:t>animals</a:t>
            </a:r>
            <a:r>
              <a:rPr lang="en"/>
              <a:t> that were trapped in the forest fire and spent three days on an isolated barn, </a:t>
            </a:r>
            <a:r>
              <a:rPr lang="en" u="sng"/>
              <a:t>were</a:t>
            </a:r>
            <a:r>
              <a:rPr lang="en"/>
              <a:t> finally rescued yesterday.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verb “were” has a dependency in the noun “animals”, at the head of the sentence.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 local skip-gram neighbourhood of “were” would likely miss the dependent noun.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/>
          <p:nvPr/>
        </p:nvSpPr>
        <p:spPr>
          <a:xfrm>
            <a:off x="3367025" y="3822150"/>
            <a:ext cx="2013900" cy="5229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Text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(User Generated Content)</a:t>
            </a:r>
            <a:endParaRPr sz="1100"/>
          </a:p>
        </p:txBody>
      </p:sp>
      <p:sp>
        <p:nvSpPr>
          <p:cNvPr id="124" name="Google Shape;124;p26"/>
          <p:cNvSpPr/>
          <p:nvPr/>
        </p:nvSpPr>
        <p:spPr>
          <a:xfrm>
            <a:off x="3372200" y="2765063"/>
            <a:ext cx="2013900" cy="5229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Language</a:t>
            </a:r>
            <a:endParaRPr sz="1100"/>
          </a:p>
        </p:txBody>
      </p:sp>
      <p:sp>
        <p:nvSpPr>
          <p:cNvPr id="125" name="Google Shape;125;p26"/>
          <p:cNvSpPr/>
          <p:nvPr/>
        </p:nvSpPr>
        <p:spPr>
          <a:xfrm>
            <a:off x="3367025" y="562050"/>
            <a:ext cx="2013900" cy="5229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Meaning</a:t>
            </a:r>
            <a:endParaRPr sz="1100"/>
          </a:p>
        </p:txBody>
      </p:sp>
      <p:cxnSp>
        <p:nvCxnSpPr>
          <p:cNvPr id="126" name="Google Shape;126;p26"/>
          <p:cNvCxnSpPr>
            <a:stCxn id="123" idx="0"/>
            <a:endCxn id="124" idx="2"/>
          </p:cNvCxnSpPr>
          <p:nvPr/>
        </p:nvCxnSpPr>
        <p:spPr>
          <a:xfrm rot="-5400000">
            <a:off x="4109375" y="3552450"/>
            <a:ext cx="534300" cy="5100"/>
          </a:xfrm>
          <a:prstGeom prst="bentConnector3">
            <a:avLst>
              <a:gd fmla="val 4998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26"/>
          <p:cNvCxnSpPr>
            <a:stCxn id="124" idx="0"/>
            <a:endCxn id="125" idx="2"/>
          </p:cNvCxnSpPr>
          <p:nvPr/>
        </p:nvCxnSpPr>
        <p:spPr>
          <a:xfrm flipH="1" rot="5400000">
            <a:off x="3536600" y="1922513"/>
            <a:ext cx="1680000" cy="5100"/>
          </a:xfrm>
          <a:prstGeom prst="bentConnector3">
            <a:avLst>
              <a:gd fmla="val 50003" name="adj1"/>
            </a:avLst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28" name="Google Shape;128;p26"/>
          <p:cNvSpPr/>
          <p:nvPr/>
        </p:nvSpPr>
        <p:spPr>
          <a:xfrm>
            <a:off x="6864425" y="745575"/>
            <a:ext cx="1551300" cy="591300"/>
          </a:xfrm>
          <a:prstGeom prst="flowChartAlternateProcess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Machine </a:t>
            </a:r>
            <a:endParaRPr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Translation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29" name="Google Shape;129;p26"/>
          <p:cNvSpPr/>
          <p:nvPr/>
        </p:nvSpPr>
        <p:spPr>
          <a:xfrm>
            <a:off x="6864425" y="1643550"/>
            <a:ext cx="1551300" cy="591300"/>
          </a:xfrm>
          <a:prstGeom prst="flowChartAlternateProcess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Question </a:t>
            </a:r>
            <a:endParaRPr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Answering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30" name="Google Shape;130;p26"/>
          <p:cNvSpPr/>
          <p:nvPr/>
        </p:nvSpPr>
        <p:spPr>
          <a:xfrm>
            <a:off x="6864425" y="2618675"/>
            <a:ext cx="1551300" cy="591300"/>
          </a:xfrm>
          <a:prstGeom prst="flowChartAlternateProcess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Conversational</a:t>
            </a:r>
            <a:endParaRPr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UI</a:t>
            </a:r>
            <a:endParaRPr>
              <a:solidFill>
                <a:srgbClr val="EFEFEF"/>
              </a:solidFill>
            </a:endParaRPr>
          </a:p>
        </p:txBody>
      </p:sp>
      <p:cxnSp>
        <p:nvCxnSpPr>
          <p:cNvPr id="131" name="Google Shape;131;p26"/>
          <p:cNvCxnSpPr>
            <a:endCxn id="128" idx="1"/>
          </p:cNvCxnSpPr>
          <p:nvPr/>
        </p:nvCxnSpPr>
        <p:spPr>
          <a:xfrm>
            <a:off x="5380925" y="823425"/>
            <a:ext cx="1483500" cy="21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26"/>
          <p:cNvCxnSpPr>
            <a:stCxn id="125" idx="3"/>
            <a:endCxn id="129" idx="1"/>
          </p:cNvCxnSpPr>
          <p:nvPr/>
        </p:nvCxnSpPr>
        <p:spPr>
          <a:xfrm>
            <a:off x="5380925" y="823500"/>
            <a:ext cx="1483500" cy="111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26"/>
          <p:cNvCxnSpPr>
            <a:stCxn id="125" idx="3"/>
            <a:endCxn id="130" idx="1"/>
          </p:cNvCxnSpPr>
          <p:nvPr/>
        </p:nvCxnSpPr>
        <p:spPr>
          <a:xfrm>
            <a:off x="5380925" y="823500"/>
            <a:ext cx="1483500" cy="20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Google Shape;134;p26"/>
          <p:cNvSpPr txBox="1"/>
          <p:nvPr>
            <p:ph type="title"/>
          </p:nvPr>
        </p:nvSpPr>
        <p:spPr>
          <a:xfrm>
            <a:off x="248425" y="407300"/>
            <a:ext cx="2243400" cy="40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Analytics Stack</a:t>
            </a:r>
            <a:endParaRPr/>
          </a:p>
        </p:txBody>
      </p:sp>
      <p:sp>
        <p:nvSpPr>
          <p:cNvPr id="135" name="Google Shape;135;p26"/>
          <p:cNvSpPr/>
          <p:nvPr/>
        </p:nvSpPr>
        <p:spPr>
          <a:xfrm>
            <a:off x="3328475" y="3597475"/>
            <a:ext cx="2091000" cy="272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Lexical Processing</a:t>
            </a:r>
            <a:endParaRPr sz="1100"/>
          </a:p>
        </p:txBody>
      </p:sp>
      <p:sp>
        <p:nvSpPr>
          <p:cNvPr id="136" name="Google Shape;136;p26"/>
          <p:cNvSpPr/>
          <p:nvPr/>
        </p:nvSpPr>
        <p:spPr>
          <a:xfrm>
            <a:off x="3333650" y="3306525"/>
            <a:ext cx="2091000" cy="272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Tokenization and Shallow Parsing</a:t>
            </a:r>
            <a:endParaRPr sz="1000"/>
          </a:p>
        </p:txBody>
      </p:sp>
      <p:sp>
        <p:nvSpPr>
          <p:cNvPr id="137" name="Google Shape;137;p26"/>
          <p:cNvSpPr/>
          <p:nvPr/>
        </p:nvSpPr>
        <p:spPr>
          <a:xfrm>
            <a:off x="3333650" y="2453550"/>
            <a:ext cx="2091000" cy="272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Syntactic Processing</a:t>
            </a:r>
            <a:endParaRPr sz="1100"/>
          </a:p>
        </p:txBody>
      </p:sp>
      <p:sp>
        <p:nvSpPr>
          <p:cNvPr id="138" name="Google Shape;138;p26"/>
          <p:cNvSpPr/>
          <p:nvPr/>
        </p:nvSpPr>
        <p:spPr>
          <a:xfrm>
            <a:off x="3367025" y="1084950"/>
            <a:ext cx="2091000" cy="272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Semantic Processing</a:t>
            </a:r>
            <a:endParaRPr sz="1100"/>
          </a:p>
        </p:txBody>
      </p:sp>
      <p:sp>
        <p:nvSpPr>
          <p:cNvPr id="139" name="Google Shape;139;p26"/>
          <p:cNvSpPr/>
          <p:nvPr/>
        </p:nvSpPr>
        <p:spPr>
          <a:xfrm>
            <a:off x="3223175" y="1492350"/>
            <a:ext cx="2311956" cy="826200"/>
          </a:xfrm>
          <a:prstGeom prst="cloud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General knowledge Domain Knowledge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Discourse Context</a:t>
            </a:r>
            <a:endParaRPr sz="1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 Analysis: Roles</a:t>
            </a:r>
            <a:endParaRPr/>
          </a:p>
        </p:txBody>
      </p:sp>
      <p:sp>
        <p:nvSpPr>
          <p:cNvPr id="279" name="Google Shape;279;p44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Agent </a:t>
            </a:r>
            <a:endParaRPr b="1" sz="1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Agent of an action is the person or thing that is doing something.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000"/>
              <a:t>Patient</a:t>
            </a:r>
            <a:endParaRPr b="1" sz="1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Patient of an action is the person or thing that is having something done to it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000"/>
              <a:t>Subject</a:t>
            </a:r>
            <a:endParaRPr b="1" sz="1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Noun which represents what a given sentence is about. 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000"/>
              <a:t>Object</a:t>
            </a:r>
            <a:endParaRPr b="1" sz="1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/>
              <a:t>Noun that affects, or is affected by the subject of the sentence</a:t>
            </a:r>
            <a:endParaRPr sz="1000"/>
          </a:p>
        </p:txBody>
      </p:sp>
      <p:sp>
        <p:nvSpPr>
          <p:cNvPr id="280" name="Google Shape;280;p44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Active voice </a:t>
            </a:r>
            <a:endParaRPr sz="1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Subject is the agent and object is the patient. </a:t>
            </a:r>
            <a:endParaRPr sz="1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Example: Five hundred students conducted an experiment. 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Passive voice </a:t>
            </a:r>
            <a:endParaRPr sz="1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Object is the agent, and subject is relegated to an oblique reference</a:t>
            </a:r>
            <a:endParaRPr sz="1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/>
              <a:t>Example: An experiment was conducted by five hundred students. </a:t>
            </a:r>
            <a:endParaRPr sz="1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 Analysis: Ambiguity</a:t>
            </a:r>
            <a:endParaRPr/>
          </a:p>
        </p:txBody>
      </p:sp>
      <p:sp>
        <p:nvSpPr>
          <p:cNvPr id="286" name="Google Shape;286;p4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Most natural languages are inherently ambiguous, resulting in multiple possible parse trees for the same sentence.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Most common form of ambiguity is the attachment ambiguity.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Figure represents two parse trees for the sentence: 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The children ate the cake with a spoon 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ate(“the children”, “the cake)with(“a spoon”)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ate(“the children”, “the cake with a spoon”)</a:t>
            </a:r>
            <a:endParaRPr sz="1200"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800"/>
              <a:t>Image source: [MS 99]</a:t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287" name="Google Shape;28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3200" y="1147225"/>
            <a:ext cx="3256211" cy="369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6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Tagging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Tagging</a:t>
            </a:r>
            <a:endParaRPr/>
          </a:p>
        </p:txBody>
      </p:sp>
      <p:sp>
        <p:nvSpPr>
          <p:cNvPr id="298" name="Google Shape;298;p4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 called “shallow” parsing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Addresses the problem of identifying strings into linguistic parts of speech and/or semantic entities of interest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Most commonly implemented using linear models and an assumption of locality of reference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Markov Models</a:t>
            </a:r>
            <a:endParaRPr/>
          </a:p>
        </p:txBody>
      </p:sp>
      <p:sp>
        <p:nvSpPr>
          <p:cNvPr id="304" name="Google Shape;304;p48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Stochastic models developed to interpret sequential dependencies across words in a language.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Markov models eventually evolved into generic stochastic models for interpreting diverse phenomena.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05" name="Google Shape;305;p4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Markov Process </a:t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Given a sequence of random variables (X</a:t>
            </a:r>
            <a:r>
              <a:rPr baseline="-25000" lang="en" sz="1200"/>
              <a:t>1</a:t>
            </a:r>
            <a:r>
              <a:rPr lang="en" sz="1200"/>
              <a:t>, X</a:t>
            </a:r>
            <a:r>
              <a:rPr baseline="-25000" lang="en" sz="1200"/>
              <a:t>2</a:t>
            </a:r>
            <a:r>
              <a:rPr lang="en" sz="1200"/>
              <a:t>, … X</a:t>
            </a:r>
            <a:r>
              <a:rPr baseline="-25000" lang="en" sz="1200"/>
              <a:t>T</a:t>
            </a:r>
            <a:r>
              <a:rPr lang="en" sz="1200"/>
              <a:t>), they are said to form a Markov process iff: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The Markov process is said to be “time invariant” if the transition probability P(X</a:t>
            </a:r>
            <a:r>
              <a:rPr baseline="-25000" lang="en" sz="1200"/>
              <a:t>i+1</a:t>
            </a:r>
            <a:r>
              <a:rPr lang="en" sz="1200"/>
              <a:t>|X</a:t>
            </a:r>
            <a:r>
              <a:rPr baseline="-25000" lang="en" sz="1200"/>
              <a:t>i</a:t>
            </a:r>
            <a:r>
              <a:rPr lang="en" sz="1200"/>
              <a:t>) remains the same regardless of how many times a given state is visited by the process. </a:t>
            </a:r>
            <a:endParaRPr sz="1200"/>
          </a:p>
        </p:txBody>
      </p:sp>
      <p:pic>
        <p:nvPicPr>
          <p:cNvPr id="306" name="Google Shape;30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0925" y="2368175"/>
            <a:ext cx="3530100" cy="21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Markov Models</a:t>
            </a:r>
            <a:endParaRPr/>
          </a:p>
        </p:txBody>
      </p:sp>
      <p:sp>
        <p:nvSpPr>
          <p:cNvPr id="312" name="Google Shape;312;p49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 time-invariant Markov process is typically represented as a “probabilistic state transition diagram” 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The process starts with an initial distribution π</a:t>
            </a:r>
            <a:r>
              <a:rPr baseline="-25000" lang="en" sz="1000"/>
              <a:t>0</a:t>
            </a:r>
            <a:r>
              <a:rPr lang="en" sz="1000"/>
              <a:t> representing the probability with which the process is in any given state. 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Alternatively, the process is given a unique “start” state s</a:t>
            </a:r>
            <a:r>
              <a:rPr baseline="-25000" lang="en" sz="1000"/>
              <a:t>0</a:t>
            </a:r>
            <a:r>
              <a:rPr lang="en" sz="1000"/>
              <a:t> with a transition probability to each other state given by π</a:t>
            </a:r>
            <a:r>
              <a:rPr baseline="-25000" lang="en" sz="1000"/>
              <a:t>0</a:t>
            </a:r>
            <a:r>
              <a:rPr lang="en" sz="1000"/>
              <a:t>.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Transition probabilities on edges are represented by a square matrix T. Progression of the Markov Process is given by: 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313" name="Google Shape;31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2750" y="1057275"/>
            <a:ext cx="3381375" cy="30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4950" y="3522975"/>
            <a:ext cx="1095375" cy="2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Hidden Markov Model</a:t>
            </a:r>
            <a:endParaRPr/>
          </a:p>
        </p:txBody>
      </p:sp>
      <p:sp>
        <p:nvSpPr>
          <p:cNvPr id="320" name="Google Shape;320;p50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 a Markov Process, the states of the process are known.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Often, we need to deduce the latent state of an underlying Markov process, based on observed outcomes.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A HMM is a Markov process comprising of some latent states (X</a:t>
            </a:r>
            <a:r>
              <a:rPr baseline="-25000" lang="en" sz="1200"/>
              <a:t>1</a:t>
            </a:r>
            <a:r>
              <a:rPr lang="en" sz="1200"/>
              <a:t>, X</a:t>
            </a:r>
            <a:r>
              <a:rPr baseline="-25000" lang="en" sz="1200"/>
              <a:t>2</a:t>
            </a:r>
            <a:r>
              <a:rPr lang="en" sz="1200"/>
              <a:t>, … X</a:t>
            </a:r>
            <a:r>
              <a:rPr baseline="-25000" lang="en" sz="1200"/>
              <a:t>T</a:t>
            </a:r>
            <a:r>
              <a:rPr lang="en" sz="1200"/>
              <a:t>) which are unseen. From each state, one can see one or more outcomes. The set of all possible outcomes (Y</a:t>
            </a:r>
            <a:r>
              <a:rPr baseline="-25000" lang="en" sz="1200"/>
              <a:t>1</a:t>
            </a:r>
            <a:r>
              <a:rPr lang="en" sz="1200"/>
              <a:t>, Y</a:t>
            </a:r>
            <a:r>
              <a:rPr baseline="-25000" lang="en" sz="1200"/>
              <a:t>2</a:t>
            </a:r>
            <a:r>
              <a:rPr lang="en" sz="1200"/>
              <a:t>, …, Y</a:t>
            </a:r>
            <a:r>
              <a:rPr baseline="-25000" lang="en" sz="1200"/>
              <a:t>N</a:t>
            </a:r>
            <a:r>
              <a:rPr lang="en" sz="1200"/>
              <a:t>) is called the </a:t>
            </a:r>
            <a:r>
              <a:rPr i="1" lang="en" sz="1200"/>
              <a:t>vocabulary</a:t>
            </a:r>
            <a:r>
              <a:rPr lang="en" sz="1200"/>
              <a:t> of the HMM.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700"/>
              <a:t>Image source: </a:t>
            </a:r>
            <a:r>
              <a:rPr lang="en" sz="700"/>
              <a:t>By Tdunningvectorization: Own work - Own work, CC BY 3.0, https://commons.wikimedia.org/w/index.php?curid=18125206</a:t>
            </a:r>
            <a:endParaRPr sz="700"/>
          </a:p>
        </p:txBody>
      </p:sp>
      <p:pic>
        <p:nvPicPr>
          <p:cNvPr id="321" name="Google Shape;32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842425"/>
            <a:ext cx="4527600" cy="3622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Hidden Markov Model</a:t>
            </a:r>
            <a:endParaRPr/>
          </a:p>
        </p:txBody>
      </p:sp>
      <p:sp>
        <p:nvSpPr>
          <p:cNvPr id="327" name="Google Shape;327;p51"/>
          <p:cNvSpPr txBox="1"/>
          <p:nvPr>
            <p:ph idx="1" type="body"/>
          </p:nvPr>
        </p:nvSpPr>
        <p:spPr>
          <a:xfrm>
            <a:off x="311700" y="1225225"/>
            <a:ext cx="3999900" cy="18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General form of the HMM is as follows: 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HMM = (S, A, π</a:t>
            </a:r>
            <a:r>
              <a:rPr baseline="-25000" lang="en" sz="1200"/>
              <a:t>0</a:t>
            </a:r>
            <a:r>
              <a:rPr lang="en" sz="1200"/>
              <a:t>, T, B)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Here, S is the set of latent states, A is the alphabet of output symbols, π</a:t>
            </a:r>
            <a:r>
              <a:rPr baseline="-25000" lang="en" sz="1200"/>
              <a:t>0</a:t>
            </a:r>
            <a:r>
              <a:rPr lang="en" sz="1200"/>
              <a:t> is the initial distribution, T is the set of state transition probabilities, B is the output distribution from each state. </a:t>
            </a:r>
            <a:endParaRPr sz="1200"/>
          </a:p>
        </p:txBody>
      </p:sp>
      <p:sp>
        <p:nvSpPr>
          <p:cNvPr id="328" name="Google Shape;328;p51"/>
          <p:cNvSpPr txBox="1"/>
          <p:nvPr>
            <p:ph idx="2" type="body"/>
          </p:nvPr>
        </p:nvSpPr>
        <p:spPr>
          <a:xfrm>
            <a:off x="4832400" y="1225225"/>
            <a:ext cx="3999900" cy="17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Overall working of a HMM</a:t>
            </a:r>
            <a:endParaRPr sz="1200"/>
          </a:p>
          <a:p>
            <a:pPr indent="-292100" lvl="0" marL="457200" rtl="0" algn="l">
              <a:spcBef>
                <a:spcPts val="160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s</a:t>
            </a:r>
            <a:r>
              <a:rPr lang="en" sz="1000"/>
              <a:t>tart at the initial state specified by </a:t>
            </a:r>
            <a:r>
              <a:rPr lang="en" sz="1000"/>
              <a:t>π</a:t>
            </a:r>
            <a:r>
              <a:rPr baseline="-25000" lang="en" sz="1000"/>
              <a:t>0</a:t>
            </a:r>
            <a:r>
              <a:rPr lang="en" sz="1000"/>
              <a:t>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i ← 0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while true do 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AutoNum type="alphaLcPeriod"/>
            </a:pPr>
            <a:r>
              <a:rPr lang="en" sz="1000"/>
              <a:t>Move from state s</a:t>
            </a:r>
            <a:r>
              <a:rPr baseline="-25000" lang="en" sz="1000"/>
              <a:t>i</a:t>
            </a:r>
            <a:r>
              <a:rPr lang="en" sz="1000"/>
              <a:t> to s</a:t>
            </a:r>
            <a:r>
              <a:rPr baseline="-25000" lang="en" sz="1000"/>
              <a:t>j</a:t>
            </a:r>
            <a:r>
              <a:rPr lang="en" sz="1000"/>
              <a:t> based on probability t</a:t>
            </a:r>
            <a:r>
              <a:rPr baseline="-25000" lang="en" sz="1000"/>
              <a:t>ij</a:t>
            </a:r>
            <a:r>
              <a:rPr lang="en" sz="1000"/>
              <a:t> 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AutoNum type="alphaLcPeriod"/>
            </a:pPr>
            <a:r>
              <a:rPr lang="en" sz="1000"/>
              <a:t>Emit observation symbol a</a:t>
            </a:r>
            <a:r>
              <a:rPr baseline="-25000" lang="en" sz="1000"/>
              <a:t>k</a:t>
            </a:r>
            <a:r>
              <a:rPr lang="en" sz="1000"/>
              <a:t> based on probability b</a:t>
            </a:r>
            <a:r>
              <a:rPr baseline="-25000" lang="en" sz="1000"/>
              <a:t>jk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done</a:t>
            </a:r>
            <a:endParaRPr sz="1000"/>
          </a:p>
        </p:txBody>
      </p:sp>
      <p:sp>
        <p:nvSpPr>
          <p:cNvPr id="329" name="Google Shape;329;p51"/>
          <p:cNvSpPr txBox="1"/>
          <p:nvPr/>
        </p:nvSpPr>
        <p:spPr>
          <a:xfrm>
            <a:off x="416325" y="3169375"/>
            <a:ext cx="8415900" cy="18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Open Sans"/>
                <a:ea typeface="Open Sans"/>
                <a:cs typeface="Open Sans"/>
                <a:sym typeface="Open Sans"/>
              </a:rPr>
              <a:t>Questions for HMMs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AutoNum type="arabicPeriod"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Decoding: Given a model μ = (T, B, π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0</a:t>
            </a: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) compute the probability of a given output string O, i.e. P(O|μ)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AutoNum type="arabicPeriod"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Given an observation string O and a model 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μ, compute a state sequence (s</a:t>
            </a:r>
            <a:r>
              <a:rPr baseline="-25000"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s</a:t>
            </a:r>
            <a:r>
              <a:rPr baseline="-25000"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… s</a:t>
            </a:r>
            <a:r>
              <a:rPr baseline="-25000"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 that best explains the observations 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AutoNum type="arabicPeriod"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Given an observation string O and a set of possible models (μ</a:t>
            </a:r>
            <a:r>
              <a:rPr baseline="-25000"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μ</a:t>
            </a:r>
            <a:r>
              <a:rPr baseline="-25000"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… μ</a:t>
            </a:r>
            <a:r>
              <a:rPr baseline="-25000"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 choose the best model to explain the observed sequence. 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Hidden Markov Model</a:t>
            </a:r>
            <a:endParaRPr/>
          </a:p>
        </p:txBody>
      </p:sp>
      <p:sp>
        <p:nvSpPr>
          <p:cNvPr id="335" name="Google Shape;335;p52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Decoding</a:t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Given an observed string O = (o1, o2, … oT) and a HMM model </a:t>
            </a:r>
            <a:r>
              <a:rPr lang="en" sz="1200"/>
              <a:t>μ, any state sequence (S</a:t>
            </a:r>
            <a:r>
              <a:rPr baseline="-25000" lang="en" sz="1200"/>
              <a:t>1</a:t>
            </a:r>
            <a:r>
              <a:rPr lang="en" sz="1200"/>
              <a:t>, … S</a:t>
            </a:r>
            <a:r>
              <a:rPr baseline="-25000" lang="en" sz="1200"/>
              <a:t>T</a:t>
            </a:r>
            <a:r>
              <a:rPr lang="en" sz="1200"/>
              <a:t>) generates the observed string with the following probability: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36" name="Google Shape;336;p52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Probability of observation is modeled over all possible state sequences that can result in the observation. 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/>
              <a:t>Optimal value computed by heuristics like dynamic programming.  </a:t>
            </a:r>
            <a:endParaRPr sz="1000"/>
          </a:p>
        </p:txBody>
      </p:sp>
      <p:pic>
        <p:nvPicPr>
          <p:cNvPr id="337" name="Google Shape;33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963" y="3380763"/>
            <a:ext cx="4924425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Hidden Markov Model</a:t>
            </a:r>
            <a:endParaRPr/>
          </a:p>
        </p:txBody>
      </p:sp>
      <p:sp>
        <p:nvSpPr>
          <p:cNvPr id="343" name="Google Shape;343;p53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Explanation </a:t>
            </a:r>
            <a:endParaRPr b="1"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The explanation problem is to identify a state sequence S</a:t>
            </a:r>
            <a:r>
              <a:rPr baseline="-25000" lang="en" sz="1000"/>
              <a:t>1</a:t>
            </a:r>
            <a:r>
              <a:rPr lang="en" sz="1000"/>
              <a:t>, S</a:t>
            </a:r>
            <a:r>
              <a:rPr baseline="-25000" lang="en" sz="1000"/>
              <a:t>2</a:t>
            </a:r>
            <a:r>
              <a:rPr lang="en" sz="1000"/>
              <a:t>, … S</a:t>
            </a:r>
            <a:r>
              <a:rPr baseline="-25000" lang="en" sz="1000"/>
              <a:t>T</a:t>
            </a:r>
            <a:r>
              <a:rPr lang="en" sz="1000"/>
              <a:t> from a set of N states in model μ, that best explains a given observation O = o</a:t>
            </a:r>
            <a:r>
              <a:rPr baseline="-25000" lang="en" sz="1000"/>
              <a:t>1</a:t>
            </a:r>
            <a:r>
              <a:rPr lang="en" sz="1000"/>
              <a:t>, o</a:t>
            </a:r>
            <a:r>
              <a:rPr baseline="-25000" lang="en" sz="1000"/>
              <a:t>2</a:t>
            </a:r>
            <a:r>
              <a:rPr lang="en" sz="1000"/>
              <a:t>, … o</a:t>
            </a:r>
            <a:r>
              <a:rPr baseline="-25000" lang="en" sz="1000"/>
              <a:t>T</a:t>
            </a:r>
            <a:r>
              <a:rPr lang="en" sz="1000"/>
              <a:t>. 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This is given by: 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44" name="Google Shape;344;p53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Viterbi heuristic:</a:t>
            </a:r>
            <a:r>
              <a:rPr lang="en" sz="1000"/>
              <a:t> 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A dynamic programming heuristic that generates a sequence of states such that, at every step, the probability of generation of the observed sequence till that point, is maximized. </a:t>
            </a:r>
            <a:endParaRPr sz="1000"/>
          </a:p>
          <a:p>
            <a:pPr indent="-285750" lvl="0" marL="457200" rtl="0" algn="l">
              <a:spcBef>
                <a:spcPts val="160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d</a:t>
            </a:r>
            <a:r>
              <a:rPr baseline="-25000" lang="en" sz="900"/>
              <a:t>j</a:t>
            </a:r>
            <a:r>
              <a:rPr lang="en" sz="900"/>
              <a:t>(1) = </a:t>
            </a:r>
            <a:r>
              <a:rPr lang="en" sz="900"/>
              <a:t>π</a:t>
            </a:r>
            <a:r>
              <a:rPr baseline="-25000" lang="en" sz="900"/>
              <a:t>0</a:t>
            </a:r>
            <a:r>
              <a:rPr lang="en" sz="900"/>
              <a:t> (s</a:t>
            </a:r>
            <a:r>
              <a:rPr baseline="-25000" lang="en" sz="900"/>
              <a:t>j</a:t>
            </a:r>
            <a:r>
              <a:rPr lang="en" sz="900"/>
              <a:t>)   </a:t>
            </a:r>
            <a:r>
              <a:rPr lang="en" sz="900">
                <a:solidFill>
                  <a:srgbClr val="0000FF"/>
                </a:solidFill>
              </a:rPr>
              <a:t> // for all states s</a:t>
            </a:r>
            <a:r>
              <a:rPr baseline="-25000" lang="en" sz="900">
                <a:solidFill>
                  <a:srgbClr val="0000FF"/>
                </a:solidFill>
              </a:rPr>
              <a:t>j</a:t>
            </a:r>
            <a:r>
              <a:rPr lang="en" sz="900">
                <a:solidFill>
                  <a:srgbClr val="0000FF"/>
                </a:solidFill>
              </a:rPr>
              <a:t> in μ</a:t>
            </a:r>
            <a:endParaRPr sz="900">
              <a:solidFill>
                <a:srgbClr val="0000FF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for t = 2 to T do </a:t>
            </a:r>
            <a:endParaRPr sz="9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AutoNum type="alphaLcPeriod"/>
            </a:pPr>
            <a:r>
              <a:rPr lang="en" sz="900"/>
              <a:t>d</a:t>
            </a:r>
            <a:r>
              <a:rPr baseline="-25000" lang="en" sz="900"/>
              <a:t>j</a:t>
            </a:r>
            <a:r>
              <a:rPr lang="en" sz="900"/>
              <a:t>(t) = max</a:t>
            </a:r>
            <a:r>
              <a:rPr baseline="-25000" lang="en" sz="900"/>
              <a:t>1≤ k ≤ N</a:t>
            </a:r>
            <a:r>
              <a:rPr lang="en" sz="900"/>
              <a:t> d</a:t>
            </a:r>
            <a:r>
              <a:rPr baseline="-25000" lang="en" sz="900"/>
              <a:t>k</a:t>
            </a:r>
            <a:r>
              <a:rPr lang="en" sz="900"/>
              <a:t>(t-1) a(s</a:t>
            </a:r>
            <a:r>
              <a:rPr baseline="-25000" lang="en" sz="900"/>
              <a:t>k</a:t>
            </a:r>
            <a:r>
              <a:rPr lang="en" sz="900"/>
              <a:t>,s</a:t>
            </a:r>
            <a:r>
              <a:rPr baseline="-25000" lang="en" sz="900"/>
              <a:t>j</a:t>
            </a:r>
            <a:r>
              <a:rPr lang="en" sz="900"/>
              <a:t>) b(s</a:t>
            </a:r>
            <a:r>
              <a:rPr baseline="-25000" lang="en" sz="900"/>
              <a:t>j</a:t>
            </a:r>
            <a:r>
              <a:rPr lang="en" sz="900"/>
              <a:t>,o</a:t>
            </a:r>
            <a:r>
              <a:rPr baseline="-25000" lang="en" sz="900"/>
              <a:t>t</a:t>
            </a:r>
            <a:r>
              <a:rPr lang="en" sz="900"/>
              <a:t>) </a:t>
            </a:r>
            <a:r>
              <a:rPr lang="en" sz="900">
                <a:solidFill>
                  <a:srgbClr val="0000FF"/>
                </a:solidFill>
              </a:rPr>
              <a:t>// for all states s</a:t>
            </a:r>
            <a:r>
              <a:rPr baseline="-25000" lang="en" sz="900">
                <a:solidFill>
                  <a:srgbClr val="0000FF"/>
                </a:solidFill>
              </a:rPr>
              <a:t>j</a:t>
            </a:r>
            <a:r>
              <a:rPr lang="en" sz="900">
                <a:solidFill>
                  <a:srgbClr val="0000FF"/>
                </a:solidFill>
              </a:rPr>
              <a:t> in μ, calculate the maximum probability of reaching </a:t>
            </a:r>
            <a:endParaRPr sz="900">
              <a:solidFill>
                <a:srgbClr val="0000FF"/>
              </a:solidFill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AutoNum type="alphaLcPeriod"/>
            </a:pPr>
            <a:r>
              <a:rPr lang="en" sz="900"/>
              <a:t>q</a:t>
            </a:r>
            <a:r>
              <a:rPr baseline="-25000" lang="en" sz="900"/>
              <a:t>j</a:t>
            </a:r>
            <a:r>
              <a:rPr lang="en" sz="900"/>
              <a:t>(t) = arg max</a:t>
            </a:r>
            <a:r>
              <a:rPr baseline="-25000" lang="en" sz="900"/>
              <a:t>1≤ k ≤ N</a:t>
            </a:r>
            <a:r>
              <a:rPr lang="en" sz="900"/>
              <a:t> d</a:t>
            </a:r>
            <a:r>
              <a:rPr baseline="-25000" lang="en" sz="900"/>
              <a:t>k</a:t>
            </a:r>
            <a:r>
              <a:rPr lang="en" sz="900"/>
              <a:t>(t-1) a(s</a:t>
            </a:r>
            <a:r>
              <a:rPr baseline="-25000" lang="en" sz="900"/>
              <a:t>k</a:t>
            </a:r>
            <a:r>
              <a:rPr lang="en" sz="900"/>
              <a:t>,s</a:t>
            </a:r>
            <a:r>
              <a:rPr baseline="-25000" lang="en" sz="900"/>
              <a:t>j</a:t>
            </a:r>
            <a:r>
              <a:rPr lang="en" sz="900"/>
              <a:t>) b(s</a:t>
            </a:r>
            <a:r>
              <a:rPr baseline="-25000" lang="en" sz="900"/>
              <a:t>j</a:t>
            </a:r>
            <a:r>
              <a:rPr lang="en" sz="900"/>
              <a:t>,o</a:t>
            </a:r>
            <a:r>
              <a:rPr baseline="-25000" lang="en" sz="900"/>
              <a:t>t</a:t>
            </a:r>
            <a:r>
              <a:rPr lang="en" sz="900"/>
              <a:t>) </a:t>
            </a:r>
            <a:r>
              <a:rPr lang="en" sz="900">
                <a:solidFill>
                  <a:srgbClr val="0000FF"/>
                </a:solidFill>
              </a:rPr>
              <a:t>//backtrace -- the state by which the current state was reached </a:t>
            </a:r>
            <a:endParaRPr sz="900">
              <a:solidFill>
                <a:srgbClr val="0000FF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Deduce the path by backtracing from the state j with the maximum value of d</a:t>
            </a:r>
            <a:r>
              <a:rPr baseline="-25000" lang="en" sz="900"/>
              <a:t>j</a:t>
            </a:r>
            <a:r>
              <a:rPr lang="en" sz="900"/>
              <a:t>(T). </a:t>
            </a:r>
            <a:endParaRPr sz="900"/>
          </a:p>
        </p:txBody>
      </p:sp>
      <p:pic>
        <p:nvPicPr>
          <p:cNvPr id="345" name="Google Shape;34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83150"/>
            <a:ext cx="4596775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Linguistics Essentials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Hidden Markov Model</a:t>
            </a:r>
            <a:endParaRPr/>
          </a:p>
        </p:txBody>
      </p:sp>
      <p:sp>
        <p:nvSpPr>
          <p:cNvPr id="351" name="Google Shape;351;p54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Model Discovery </a:t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Given an observation sequence O and a model μ, find the parameters of μ that best explain O.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Modeled as a hill-climbing algorithm reaching a local optima, based on a random initial configuration of parameters</a:t>
            </a:r>
            <a:endParaRPr sz="1200"/>
          </a:p>
        </p:txBody>
      </p:sp>
      <p:sp>
        <p:nvSpPr>
          <p:cNvPr id="352" name="Google Shape;352;p54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Expectation Maximization (EM) algorithm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000"/>
              <a:t>Start with a random initial configuration of a model       μ</a:t>
            </a:r>
            <a:r>
              <a:rPr baseline="30000" lang="en" sz="1000"/>
              <a:t>0</a:t>
            </a:r>
            <a:r>
              <a:rPr lang="en" sz="1000"/>
              <a:t> = (T</a:t>
            </a:r>
            <a:r>
              <a:rPr baseline="30000" lang="en" sz="1000"/>
              <a:t>0</a:t>
            </a:r>
            <a:r>
              <a:rPr lang="en" sz="1000"/>
              <a:t>, B</a:t>
            </a:r>
            <a:r>
              <a:rPr baseline="30000" lang="en" sz="1000"/>
              <a:t>0</a:t>
            </a:r>
            <a:r>
              <a:rPr lang="en" sz="1000"/>
              <a:t>, π</a:t>
            </a:r>
            <a:r>
              <a:rPr baseline="-25000" lang="en" sz="1000"/>
              <a:t>0</a:t>
            </a:r>
            <a:r>
              <a:rPr baseline="30000" lang="en" sz="1000"/>
              <a:t>0</a:t>
            </a:r>
            <a:r>
              <a:rPr lang="en" sz="1000"/>
              <a:t>)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Generate the decoding probability for O: P(O|S,μ</a:t>
            </a:r>
            <a:r>
              <a:rPr baseline="30000" lang="en" sz="1000"/>
              <a:t>0</a:t>
            </a:r>
            <a:r>
              <a:rPr lang="en" sz="1000"/>
              <a:t>)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At every step i</a:t>
            </a:r>
            <a:endParaRPr sz="1000"/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AutoNum type="alphaLcPeriod"/>
            </a:pPr>
            <a:r>
              <a:rPr lang="en" sz="1000"/>
              <a:t>Generate a set of candidates μ</a:t>
            </a:r>
            <a:r>
              <a:rPr baseline="-25000" lang="en" sz="1000"/>
              <a:t>1</a:t>
            </a:r>
            <a:r>
              <a:rPr baseline="30000" lang="en" sz="1000"/>
              <a:t>i</a:t>
            </a:r>
            <a:r>
              <a:rPr lang="en" sz="1000"/>
              <a:t>,...μ</a:t>
            </a:r>
            <a:r>
              <a:rPr baseline="-25000" lang="en" sz="1000"/>
              <a:t>k</a:t>
            </a:r>
            <a:r>
              <a:rPr baseline="30000" lang="en" sz="1000"/>
              <a:t>i</a:t>
            </a:r>
            <a:r>
              <a:rPr lang="en" sz="1000"/>
              <a:t> for an improvement of the model μ</a:t>
            </a:r>
            <a:r>
              <a:rPr baseline="30000" lang="en" sz="1000"/>
              <a:t>i  </a:t>
            </a:r>
            <a:r>
              <a:rPr lang="en" sz="1000"/>
              <a:t>by varying values of independent parameters</a:t>
            </a:r>
            <a:endParaRPr sz="1000"/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AutoNum type="alphaLcPeriod"/>
            </a:pPr>
            <a:r>
              <a:rPr lang="en" sz="1000"/>
              <a:t>Generate the decoding probability P(O|S,μ</a:t>
            </a:r>
            <a:r>
              <a:rPr baseline="-25000" lang="en" sz="1000"/>
              <a:t>j</a:t>
            </a:r>
            <a:r>
              <a:rPr baseline="30000" lang="en" sz="1000"/>
              <a:t>i</a:t>
            </a:r>
            <a:r>
              <a:rPr lang="en" sz="1000"/>
              <a:t>) for each candidate </a:t>
            </a:r>
            <a:endParaRPr sz="1000"/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AutoNum type="alphaLcPeriod"/>
            </a:pPr>
            <a:r>
              <a:rPr lang="en" sz="1000"/>
              <a:t>break; if none of the candidates have a better generating probability than μ</a:t>
            </a:r>
            <a:r>
              <a:rPr baseline="30000" lang="en" sz="1000"/>
              <a:t>i</a:t>
            </a:r>
            <a:endParaRPr sz="1000"/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AutoNum type="alphaLcPeriod"/>
            </a:pPr>
            <a:r>
              <a:rPr lang="en" sz="1000"/>
              <a:t>μ</a:t>
            </a:r>
            <a:r>
              <a:rPr baseline="30000" lang="en" sz="1000"/>
              <a:t>i+1  </a:t>
            </a:r>
            <a:r>
              <a:rPr lang="en" sz="1000"/>
              <a:t>← μ</a:t>
            </a:r>
            <a:r>
              <a:rPr baseline="-25000" lang="en" sz="1000"/>
              <a:t>j</a:t>
            </a:r>
            <a:r>
              <a:rPr baseline="30000" lang="en" sz="1000"/>
              <a:t>i</a:t>
            </a:r>
            <a:r>
              <a:rPr lang="en" sz="1000"/>
              <a:t> where μ</a:t>
            </a:r>
            <a:r>
              <a:rPr baseline="-25000" lang="en" sz="1000"/>
              <a:t>j</a:t>
            </a:r>
            <a:r>
              <a:rPr baseline="30000" lang="en" sz="1000"/>
              <a:t>i</a:t>
            </a:r>
            <a:r>
              <a:rPr lang="en" sz="1000"/>
              <a:t> was the candidate with the maximum decoding probability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return μ</a:t>
            </a:r>
            <a:r>
              <a:rPr baseline="30000" lang="en" sz="1000"/>
              <a:t>i</a:t>
            </a:r>
            <a:r>
              <a:rPr baseline="-25000" lang="en" sz="1000"/>
              <a:t> </a:t>
            </a:r>
            <a:r>
              <a:rPr lang="en" sz="1000"/>
              <a:t>obtained at the break point.</a:t>
            </a:r>
            <a:endParaRPr sz="1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 Tagging</a:t>
            </a:r>
            <a:endParaRPr/>
          </a:p>
        </p:txBody>
      </p:sp>
      <p:sp>
        <p:nvSpPr>
          <p:cNvPr id="358" name="Google Shape;358;p5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Syntagmatic tagging</a:t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Syntagmatic, or rule-based approaches contain specifications of commonly occurring POS sequences. Using this syntagma, the best rule is applied for tagging a sentence.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For example, the sequence AT JJ NN is much more common, while the sequence AT JJ VB is almost impossible. Hence, in the phrase: 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The latest play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The term “play” is much more likely to be tagged NN rather VB. </a:t>
            </a:r>
            <a:endParaRPr sz="1200"/>
          </a:p>
        </p:txBody>
      </p:sp>
      <p:sp>
        <p:nvSpPr>
          <p:cNvPr id="359" name="Google Shape;359;p5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Lexicon based tagging</a:t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In this approach, a large lexicon is maintained, where the POS distributions of different words are maintained.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For instance, the term “bus” is much more likely to be used as NN rather than VB.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In any sentence, probabilistically assign a tag to a word based in its distribution from the lexicon.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Even such “dumb” approach to POS tagging has given an accuracy of more than 90% in experimental settings!</a:t>
            </a:r>
            <a:endParaRPr sz="12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 Tagging</a:t>
            </a:r>
            <a:endParaRPr/>
          </a:p>
        </p:txBody>
      </p:sp>
      <p:sp>
        <p:nvSpPr>
          <p:cNvPr id="365" name="Google Shape;365;p56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Markov model taggers </a:t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In this approach, the sequence of POS tags in a text is modeled as a time-invariant Markov process.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The tags are modeled as latent states of a HMM, which produce observable outcomes in the form of words.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The HMM model transition probabilities are learned from a training dataset of manually tagged corpus as follows: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w</a:t>
            </a:r>
            <a:r>
              <a:rPr lang="en" sz="1200"/>
              <a:t>here C() is the frequency function.</a:t>
            </a:r>
            <a:endParaRPr sz="1200"/>
          </a:p>
        </p:txBody>
      </p:sp>
      <p:sp>
        <p:nvSpPr>
          <p:cNvPr id="366" name="Google Shape;366;p56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Emission probabilities of terms are computed as: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where C(t</a:t>
            </a:r>
            <a:r>
              <a:rPr baseline="30000" lang="en" sz="1200"/>
              <a:t>k</a:t>
            </a:r>
            <a:r>
              <a:rPr lang="en" sz="1200"/>
              <a:t>,w) is the number of times word w has been assigned the POS tag t</a:t>
            </a:r>
            <a:r>
              <a:rPr baseline="30000" lang="en" sz="1200"/>
              <a:t>k</a:t>
            </a:r>
            <a:r>
              <a:rPr lang="en" sz="1200"/>
              <a:t> in the training dataset, and C(t</a:t>
            </a:r>
            <a:r>
              <a:rPr baseline="30000" lang="en" sz="1200"/>
              <a:t>k</a:t>
            </a:r>
            <a:r>
              <a:rPr lang="en" sz="1200"/>
              <a:t>) is the number of times the POS tag t</a:t>
            </a:r>
            <a:r>
              <a:rPr baseline="30000" lang="en" sz="1200"/>
              <a:t>k</a:t>
            </a:r>
            <a:r>
              <a:rPr lang="en" sz="1200"/>
              <a:t> has appeared in the training data.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The initial distribution vector π</a:t>
            </a:r>
            <a:r>
              <a:rPr baseline="-25000" lang="en" sz="1200"/>
              <a:t>0</a:t>
            </a:r>
            <a:r>
              <a:rPr lang="en" sz="1200"/>
              <a:t> is computed as: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367" name="Google Shape;36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325" y="3805000"/>
            <a:ext cx="1380000" cy="43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3375" y="1589125"/>
            <a:ext cx="1275050" cy="39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5550" y="3586488"/>
            <a:ext cx="1428750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 Tagging</a:t>
            </a:r>
            <a:endParaRPr/>
          </a:p>
        </p:txBody>
      </p:sp>
      <p:sp>
        <p:nvSpPr>
          <p:cNvPr id="375" name="Google Shape;375;p5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Markov model taggers 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Once a model is constructed based on training data, for any given sentence as a sequence of observed outcomes o</a:t>
            </a:r>
            <a:r>
              <a:rPr baseline="-25000" lang="en" sz="1400"/>
              <a:t>1</a:t>
            </a:r>
            <a:r>
              <a:rPr lang="en" sz="1400"/>
              <a:t>, o</a:t>
            </a:r>
            <a:r>
              <a:rPr baseline="-25000" lang="en" sz="1400"/>
              <a:t>2</a:t>
            </a:r>
            <a:r>
              <a:rPr lang="en" sz="1400"/>
              <a:t>… o</a:t>
            </a:r>
            <a:r>
              <a:rPr baseline="-25000" lang="en" sz="1400"/>
              <a:t>T</a:t>
            </a:r>
            <a:r>
              <a:rPr lang="en" sz="1400"/>
              <a:t>, the underlying state (tag) transition sequence can be computed, as seen in the “explanation” problem earlier: </a:t>
            </a:r>
            <a:endParaRPr sz="1400"/>
          </a:p>
        </p:txBody>
      </p:sp>
      <p:pic>
        <p:nvPicPr>
          <p:cNvPr id="376" name="Google Shape;37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625" y="2687700"/>
            <a:ext cx="5597300" cy="77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 Tagging</a:t>
            </a:r>
            <a:endParaRPr/>
          </a:p>
        </p:txBody>
      </p:sp>
      <p:sp>
        <p:nvSpPr>
          <p:cNvPr id="382" name="Google Shape;382;p58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RNN based approach </a:t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More recent “deep learning” model, that is trained over sequence data.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An RNN comprises of a single stage that has a “feedback” based on the result of the previous step.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Input to an RNN at step t: 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x</a:t>
            </a:r>
            <a:r>
              <a:rPr baseline="-25000" lang="en" sz="1200"/>
              <a:t>t</a:t>
            </a:r>
            <a:r>
              <a:rPr lang="en" sz="1200"/>
              <a:t>: a n-dimensional 1-hot input vector representing the current word being processed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s</a:t>
            </a:r>
            <a:r>
              <a:rPr baseline="-25000" lang="en" sz="1200"/>
              <a:t>t-1</a:t>
            </a:r>
            <a:r>
              <a:rPr lang="en" sz="1200"/>
              <a:t>: an m-dimensional vector representing the state obtained at the previous step</a:t>
            </a:r>
            <a:endParaRPr sz="1200"/>
          </a:p>
        </p:txBody>
      </p:sp>
      <p:pic>
        <p:nvPicPr>
          <p:cNvPr id="383" name="Google Shape;38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0700" y="1225225"/>
            <a:ext cx="4527601" cy="1816735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58"/>
          <p:cNvSpPr txBox="1"/>
          <p:nvPr/>
        </p:nvSpPr>
        <p:spPr>
          <a:xfrm>
            <a:off x="6016425" y="3270075"/>
            <a:ext cx="28671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Image source: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http://www.wildml.com/2015/09/recurrent-neural-networks-tutorial-part-1-introduction-to-rnns/</a:t>
            </a:r>
            <a:r>
              <a:rPr lang="en" sz="800"/>
              <a:t> </a:t>
            </a:r>
            <a:endParaRPr sz="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 Tagging</a:t>
            </a:r>
            <a:endParaRPr/>
          </a:p>
        </p:txBody>
      </p:sp>
      <p:sp>
        <p:nvSpPr>
          <p:cNvPr id="390" name="Google Shape;390;p59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RNN Taggers</a:t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The i</a:t>
            </a:r>
            <a:r>
              <a:rPr baseline="30000" lang="en" sz="1200"/>
              <a:t>th</a:t>
            </a:r>
            <a:r>
              <a:rPr lang="en" sz="1200"/>
              <a:t> element of state s</a:t>
            </a:r>
            <a:r>
              <a:rPr baseline="-25000" lang="en" sz="1200"/>
              <a:t>t</a:t>
            </a:r>
            <a:r>
              <a:rPr lang="en" sz="1200"/>
              <a:t> at stage t is calculated as: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where W</a:t>
            </a:r>
            <a:r>
              <a:rPr baseline="30000" lang="en" sz="1200"/>
              <a:t>i</a:t>
            </a:r>
            <a:r>
              <a:rPr lang="en" sz="1200"/>
              <a:t> is the weight vector corresponding to the i</a:t>
            </a:r>
            <a:r>
              <a:rPr baseline="30000" lang="en" sz="1200"/>
              <a:t>th</a:t>
            </a:r>
            <a:r>
              <a:rPr lang="en" sz="1200"/>
              <a:t> neuron representing the state.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The output vector o</a:t>
            </a:r>
            <a:r>
              <a:rPr baseline="-25000" lang="en" sz="1200"/>
              <a:t>t</a:t>
            </a:r>
            <a:r>
              <a:rPr lang="en" sz="1200"/>
              <a:t> from stage t is an m-dimensional vector computed from the state s</a:t>
            </a:r>
            <a:r>
              <a:rPr baseline="-25000" lang="en" sz="1200"/>
              <a:t>t</a:t>
            </a:r>
            <a:r>
              <a:rPr lang="en" sz="1200"/>
              <a:t>: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391" name="Google Shape;39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900" y="2060700"/>
            <a:ext cx="241935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5300" y="3864675"/>
            <a:ext cx="1674550" cy="237962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59"/>
          <p:cNvSpPr/>
          <p:nvPr/>
        </p:nvSpPr>
        <p:spPr>
          <a:xfrm>
            <a:off x="6251425" y="1772700"/>
            <a:ext cx="2021100" cy="1530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59"/>
          <p:cNvSpPr/>
          <p:nvPr/>
        </p:nvSpPr>
        <p:spPr>
          <a:xfrm>
            <a:off x="6593875" y="2340000"/>
            <a:ext cx="1128000" cy="39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tanh()</a:t>
            </a:r>
            <a:endParaRPr sz="1200"/>
          </a:p>
        </p:txBody>
      </p:sp>
      <p:sp>
        <p:nvSpPr>
          <p:cNvPr id="395" name="Google Shape;395;p59"/>
          <p:cNvSpPr/>
          <p:nvPr/>
        </p:nvSpPr>
        <p:spPr>
          <a:xfrm>
            <a:off x="5425524" y="2373600"/>
            <a:ext cx="147600" cy="39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6" name="Google Shape;396;p59"/>
          <p:cNvCxnSpPr>
            <a:stCxn id="395" idx="0"/>
          </p:cNvCxnSpPr>
          <p:nvPr/>
        </p:nvCxnSpPr>
        <p:spPr>
          <a:xfrm flipH="1" rot="10800000">
            <a:off x="5499324" y="2356800"/>
            <a:ext cx="1389900" cy="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" name="Google Shape;397;p59"/>
          <p:cNvCxnSpPr>
            <a:stCxn id="395" idx="2"/>
          </p:cNvCxnSpPr>
          <p:nvPr/>
        </p:nvCxnSpPr>
        <p:spPr>
          <a:xfrm flipH="1" rot="10800000">
            <a:off x="5499324" y="2739600"/>
            <a:ext cx="1383300" cy="3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8" name="Google Shape;398;p59"/>
          <p:cNvSpPr/>
          <p:nvPr/>
        </p:nvSpPr>
        <p:spPr>
          <a:xfrm>
            <a:off x="5873374" y="2373600"/>
            <a:ext cx="147600" cy="39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59"/>
          <p:cNvSpPr txBox="1"/>
          <p:nvPr/>
        </p:nvSpPr>
        <p:spPr>
          <a:xfrm>
            <a:off x="5338200" y="2769900"/>
            <a:ext cx="4029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</a:t>
            </a:r>
            <a:r>
              <a:rPr baseline="-25000" lang="en" sz="1000"/>
              <a:t>t</a:t>
            </a:r>
            <a:r>
              <a:rPr baseline="-25000" lang="en" sz="1000"/>
              <a:t>-1</a:t>
            </a:r>
            <a:r>
              <a:rPr lang="en" sz="1000"/>
              <a:t> </a:t>
            </a:r>
            <a:endParaRPr sz="1000"/>
          </a:p>
        </p:txBody>
      </p:sp>
      <p:sp>
        <p:nvSpPr>
          <p:cNvPr id="400" name="Google Shape;400;p59"/>
          <p:cNvSpPr txBox="1"/>
          <p:nvPr/>
        </p:nvSpPr>
        <p:spPr>
          <a:xfrm>
            <a:off x="5794813" y="2769900"/>
            <a:ext cx="4029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</a:t>
            </a:r>
            <a:r>
              <a:rPr lang="en" sz="1000"/>
              <a:t> </a:t>
            </a:r>
            <a:endParaRPr sz="1000"/>
          </a:p>
        </p:txBody>
      </p:sp>
      <p:sp>
        <p:nvSpPr>
          <p:cNvPr id="401" name="Google Shape;401;p59"/>
          <p:cNvSpPr/>
          <p:nvPr/>
        </p:nvSpPr>
        <p:spPr>
          <a:xfrm>
            <a:off x="6620725" y="4054150"/>
            <a:ext cx="1101000" cy="16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r>
              <a:rPr baseline="-25000" lang="en" sz="1200"/>
              <a:t>t</a:t>
            </a:r>
            <a:endParaRPr baseline="-25000" sz="1200"/>
          </a:p>
        </p:txBody>
      </p:sp>
      <p:sp>
        <p:nvSpPr>
          <p:cNvPr id="402" name="Google Shape;402;p59"/>
          <p:cNvSpPr/>
          <p:nvPr/>
        </p:nvSpPr>
        <p:spPr>
          <a:xfrm rot="5400000">
            <a:off x="7906699" y="1936350"/>
            <a:ext cx="147600" cy="39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3" name="Google Shape;403;p59"/>
          <p:cNvCxnSpPr/>
          <p:nvPr/>
        </p:nvCxnSpPr>
        <p:spPr>
          <a:xfrm flipH="1" rot="10800000">
            <a:off x="7715250" y="2336850"/>
            <a:ext cx="7722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59"/>
          <p:cNvCxnSpPr/>
          <p:nvPr/>
        </p:nvCxnSpPr>
        <p:spPr>
          <a:xfrm flipH="1" rot="10800000">
            <a:off x="7726325" y="2736300"/>
            <a:ext cx="7722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5" name="Google Shape;405;p59"/>
          <p:cNvSpPr/>
          <p:nvPr/>
        </p:nvSpPr>
        <p:spPr>
          <a:xfrm>
            <a:off x="8502974" y="2340000"/>
            <a:ext cx="147600" cy="39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59"/>
          <p:cNvSpPr txBox="1"/>
          <p:nvPr/>
        </p:nvSpPr>
        <p:spPr>
          <a:xfrm>
            <a:off x="8439075" y="2769900"/>
            <a:ext cx="2754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</a:t>
            </a:r>
            <a:r>
              <a:rPr baseline="-25000" lang="en" sz="1000"/>
              <a:t>t</a:t>
            </a:r>
            <a:r>
              <a:rPr lang="en" sz="1000"/>
              <a:t> </a:t>
            </a:r>
            <a:endParaRPr sz="1000"/>
          </a:p>
        </p:txBody>
      </p:sp>
      <p:sp>
        <p:nvSpPr>
          <p:cNvPr id="407" name="Google Shape;407;p59"/>
          <p:cNvSpPr txBox="1"/>
          <p:nvPr/>
        </p:nvSpPr>
        <p:spPr>
          <a:xfrm>
            <a:off x="7779038" y="1977300"/>
            <a:ext cx="4029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</a:t>
            </a:r>
            <a:r>
              <a:rPr lang="en" sz="1000"/>
              <a:t> </a:t>
            </a:r>
            <a:endParaRPr sz="1000"/>
          </a:p>
        </p:txBody>
      </p:sp>
      <p:sp>
        <p:nvSpPr>
          <p:cNvPr id="408" name="Google Shape;408;p59"/>
          <p:cNvSpPr/>
          <p:nvPr/>
        </p:nvSpPr>
        <p:spPr>
          <a:xfrm>
            <a:off x="6620725" y="3583175"/>
            <a:ext cx="1101000" cy="16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</a:t>
            </a:r>
            <a:endParaRPr baseline="-25000" sz="1200"/>
          </a:p>
        </p:txBody>
      </p:sp>
      <p:cxnSp>
        <p:nvCxnSpPr>
          <p:cNvPr id="409" name="Google Shape;409;p59"/>
          <p:cNvCxnSpPr>
            <a:stCxn id="407" idx="3"/>
          </p:cNvCxnSpPr>
          <p:nvPr/>
        </p:nvCxnSpPr>
        <p:spPr>
          <a:xfrm>
            <a:off x="8181938" y="2134500"/>
            <a:ext cx="10200" cy="6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59"/>
          <p:cNvCxnSpPr>
            <a:stCxn id="407" idx="1"/>
          </p:cNvCxnSpPr>
          <p:nvPr/>
        </p:nvCxnSpPr>
        <p:spPr>
          <a:xfrm>
            <a:off x="7779038" y="2134500"/>
            <a:ext cx="10200" cy="22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" name="Google Shape;411;p59"/>
          <p:cNvCxnSpPr>
            <a:stCxn id="401" idx="1"/>
          </p:cNvCxnSpPr>
          <p:nvPr/>
        </p:nvCxnSpPr>
        <p:spPr>
          <a:xfrm rot="10800000">
            <a:off x="6600625" y="2712850"/>
            <a:ext cx="20100" cy="14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" name="Google Shape;412;p59"/>
          <p:cNvCxnSpPr/>
          <p:nvPr/>
        </p:nvCxnSpPr>
        <p:spPr>
          <a:xfrm rot="10800000">
            <a:off x="7721725" y="2680025"/>
            <a:ext cx="20100" cy="14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59"/>
          <p:cNvCxnSpPr>
            <a:stCxn id="407" idx="1"/>
          </p:cNvCxnSpPr>
          <p:nvPr/>
        </p:nvCxnSpPr>
        <p:spPr>
          <a:xfrm rot="10800000">
            <a:off x="7762238" y="1336200"/>
            <a:ext cx="16800" cy="79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59"/>
          <p:cNvCxnSpPr/>
          <p:nvPr/>
        </p:nvCxnSpPr>
        <p:spPr>
          <a:xfrm rot="10800000">
            <a:off x="8178638" y="1342888"/>
            <a:ext cx="16800" cy="79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5" name="Google Shape;415;p59"/>
          <p:cNvSpPr/>
          <p:nvPr/>
        </p:nvSpPr>
        <p:spPr>
          <a:xfrm rot="5400000">
            <a:off x="7886599" y="1211850"/>
            <a:ext cx="147600" cy="39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59"/>
          <p:cNvSpPr txBox="1"/>
          <p:nvPr/>
        </p:nvSpPr>
        <p:spPr>
          <a:xfrm>
            <a:off x="7758938" y="1252788"/>
            <a:ext cx="4029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</a:t>
            </a:r>
            <a:r>
              <a:rPr baseline="-25000" lang="en" sz="1000"/>
              <a:t>t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 Tagging</a:t>
            </a:r>
            <a:endParaRPr/>
          </a:p>
        </p:txBody>
      </p:sp>
      <p:sp>
        <p:nvSpPr>
          <p:cNvPr id="422" name="Google Shape;422;p60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RNN Taggers</a:t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Learning in an RNN is based on “Backpropagation Through Time” (BPTT) 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BPTT out of scope for this module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RNNs unsuitable for long-range dependencies across terms (for example, due to recursive injection of a parse tree mid-sentence).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LSTM (Long Short Term Memory) offer attractive alternatives to RNNs.</a:t>
            </a:r>
            <a:endParaRPr sz="1200"/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800"/>
              <a:t>Image source: </a:t>
            </a:r>
            <a:r>
              <a:rPr lang="en" sz="800" u="sng">
                <a:solidFill>
                  <a:schemeClr val="hlink"/>
                </a:solidFill>
                <a:hlinkClick r:id="rId3"/>
              </a:rPr>
              <a:t>http://www.wildml.com/2015/10/recurrent-neural-networks-tutorial-part-3-backpropagation-through-time-and-vanishing-gradients/</a:t>
            </a:r>
            <a:r>
              <a:rPr lang="en" sz="800"/>
              <a:t> </a:t>
            </a:r>
            <a:endParaRPr sz="800"/>
          </a:p>
        </p:txBody>
      </p:sp>
      <p:pic>
        <p:nvPicPr>
          <p:cNvPr id="423" name="Google Shape;423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1600" y="1147225"/>
            <a:ext cx="4527601" cy="2612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1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Grammar Induction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 Free Grammar</a:t>
            </a:r>
            <a:endParaRPr/>
          </a:p>
        </p:txBody>
      </p:sp>
      <p:sp>
        <p:nvSpPr>
          <p:cNvPr id="434" name="Google Shape;434;p62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Syntactic analysis of a sentence entails understanding the different POS tags of terms in the sentence, and relationships between them.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This is accomplished (typically) by means of a “context-free grammar (CFG)” which are written in the form of a set of “production rules”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Syntactic analysis of a sentence is called “parsing” and the result of parsing is a “parse tree” </a:t>
            </a:r>
            <a:endParaRPr sz="1200"/>
          </a:p>
        </p:txBody>
      </p:sp>
      <p:sp>
        <p:nvSpPr>
          <p:cNvPr id="435" name="Google Shape;435;p62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Definition of a CFG: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	CFG = (N, V, R, N</a:t>
            </a:r>
            <a:r>
              <a:rPr baseline="30000" lang="en" sz="1200"/>
              <a:t>1</a:t>
            </a:r>
            <a:r>
              <a:rPr lang="en" sz="1200"/>
              <a:t>)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where: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	N is a set of “tags” or non-terminal symbols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	V is a set of “terms” or “vocabulary” 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R ⊆ N x (N ∪ V)* is a set of “production rules” or “rewrite rules” that convert a tag into a string of terms and tags. 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N</a:t>
            </a:r>
            <a:r>
              <a:rPr baseline="30000" lang="en" sz="1200"/>
              <a:t>1</a:t>
            </a:r>
            <a:r>
              <a:rPr lang="en" sz="1200"/>
              <a:t> ∊ N is a unique start tag</a:t>
            </a:r>
            <a:endParaRPr sz="12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Parsing</a:t>
            </a:r>
            <a:endParaRPr/>
          </a:p>
        </p:txBody>
      </p:sp>
      <p:sp>
        <p:nvSpPr>
          <p:cNvPr id="441" name="Google Shape;441;p63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Given a string s, a parse tree for that string may be generated in two ways: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Top-down parsing:</a:t>
            </a:r>
            <a:r>
              <a:rPr lang="en" sz="1200"/>
              <a:t> Start from the start symbol and keep generating intermediate strings until the string s is generated. Example: LL(k) parsers.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200"/>
              <a:t>Bottom-up parsing:</a:t>
            </a:r>
            <a:r>
              <a:rPr lang="en" sz="1200"/>
              <a:t> Keep replacing substrings of the given input string s by non-terminals that generate them, until the string reduces to the start symbol. Example: LR(k), LALR parsers.</a:t>
            </a:r>
            <a:endParaRPr sz="1200"/>
          </a:p>
        </p:txBody>
      </p:sp>
      <p:sp>
        <p:nvSpPr>
          <p:cNvPr id="442" name="Google Shape;442;p63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CFG for a simple expression parser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S ⇒ S+S | S*S | S/S | S-S | (S)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S ⇒ var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var = {x,y,z,t}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Top-down parse for the sentence: </a:t>
            </a:r>
            <a:r>
              <a:rPr lang="en" sz="1200">
                <a:solidFill>
                  <a:srgbClr val="0000FF"/>
                </a:solidFill>
              </a:rPr>
              <a:t>x+(y*z)/t</a:t>
            </a:r>
            <a:endParaRPr sz="1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S ⇒ S+S ⇒ x+S ⇒ x+S/S ⇒ x+(S)/S ⇒ x+(S*S)/S ⇒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⇒ x+(y*S)/S ⇒ x+(y*z)/S ⇒ x+(y*z)/t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 Processing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Structural understanding of text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Addresses issues like: 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Parts of speech (POS) tagging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Construction of parse trees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Coreference resolution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Managing syntactic ambiguity</a:t>
            </a:r>
            <a:endParaRPr/>
          </a:p>
        </p:txBody>
      </p:sp>
      <p:sp>
        <p:nvSpPr>
          <p:cNvPr id="151" name="Google Shape;151;p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Broad approaches for syntax analysis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Language modeling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Corpus based (statistical) processing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Statistical language modeling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Ambiguity</a:t>
            </a:r>
            <a:endParaRPr/>
          </a:p>
        </p:txBody>
      </p:sp>
      <p:sp>
        <p:nvSpPr>
          <p:cNvPr id="448" name="Google Shape;448;p64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 given sentence may be parsed in several ways resulting in multiple parse trees.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Most languages are inherently ambiguous, especially natural languages. </a:t>
            </a:r>
            <a:endParaRPr sz="12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“The children ate cake with a spoon”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Most likely parse</a:t>
            </a:r>
            <a:r>
              <a:rPr lang="en" sz="1200"/>
              <a:t>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Natural language sentences usually have exponentially many parse trees in comparison to the number of terms in the sentence.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We are hence, interested in deriving the “most likely parse” of a given sentence.</a:t>
            </a:r>
            <a:endParaRPr sz="1200"/>
          </a:p>
        </p:txBody>
      </p:sp>
      <p:pic>
        <p:nvPicPr>
          <p:cNvPr id="449" name="Google Shape;449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0725" y="1147225"/>
            <a:ext cx="4527601" cy="1865867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64"/>
          <p:cNvSpPr txBox="1"/>
          <p:nvPr/>
        </p:nvSpPr>
        <p:spPr>
          <a:xfrm>
            <a:off x="6090275" y="4740625"/>
            <a:ext cx="3053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Image source: Wikipedia. 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Citation: </a:t>
            </a:r>
            <a:r>
              <a:rPr lang="en" sz="800"/>
              <a:t>By Pat Hawks - Own work, CC BY 4.0,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https://commons.wikimedia.org/w/index.php?curid=66317627</a:t>
            </a:r>
            <a:r>
              <a:rPr lang="en" sz="800"/>
              <a:t> </a:t>
            </a:r>
            <a:endParaRPr sz="800"/>
          </a:p>
        </p:txBody>
      </p:sp>
      <p:sp>
        <p:nvSpPr>
          <p:cNvPr id="451" name="Google Shape;451;p64"/>
          <p:cNvSpPr txBox="1"/>
          <p:nvPr/>
        </p:nvSpPr>
        <p:spPr>
          <a:xfrm>
            <a:off x="4834625" y="3290225"/>
            <a:ext cx="38676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Two possible parse trees for the expression: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	x + y * z</a:t>
            </a:r>
            <a:endParaRPr sz="12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Probabilistic Context Free Grammars</a:t>
            </a:r>
            <a:endParaRPr/>
          </a:p>
        </p:txBody>
      </p:sp>
      <p:sp>
        <p:nvSpPr>
          <p:cNvPr id="457" name="Google Shape;457;p6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PCFGs also called Stochastic CFGs represent linguistic structures as rewrite rules seen earlier, but with generation probabilities attached to them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Useful for “deep” parsing of sentences, and resolving non-local dependencies and ambiguity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58" name="Google Shape;458;p6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Elements of a PCFG</a:t>
            </a:r>
            <a:r>
              <a:rPr lang="en" sz="1200"/>
              <a:t> 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Lexicon or set of terminal symbols: w</a:t>
            </a:r>
            <a:r>
              <a:rPr baseline="30000" lang="en" sz="1200"/>
              <a:t>k</a:t>
            </a:r>
            <a:r>
              <a:rPr lang="en" sz="1200"/>
              <a:t>, k = 1 .. V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Tags or non-terminal symbols: N</a:t>
            </a:r>
            <a:r>
              <a:rPr baseline="30000" lang="en" sz="1200"/>
              <a:t>i</a:t>
            </a:r>
            <a:r>
              <a:rPr lang="en" sz="1200"/>
              <a:t>, i = 1 .. 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Unique start tag: N</a:t>
            </a:r>
            <a:r>
              <a:rPr baseline="30000" lang="en" sz="1200"/>
              <a:t>1</a:t>
            </a:r>
            <a:r>
              <a:rPr lang="en" sz="1200"/>
              <a:t>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Generation rules of the form N</a:t>
            </a:r>
            <a:r>
              <a:rPr baseline="30000" lang="en" sz="1200"/>
              <a:t>i</a:t>
            </a:r>
            <a:r>
              <a:rPr lang="en" sz="1200"/>
              <a:t> → β</a:t>
            </a:r>
            <a:r>
              <a:rPr baseline="30000" lang="en" sz="1200"/>
              <a:t>j</a:t>
            </a:r>
            <a:r>
              <a:rPr lang="en" sz="1200"/>
              <a:t>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For each rule probability of generation: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V</a:t>
            </a:r>
            <a:r>
              <a:rPr baseline="30000" lang="en" sz="1200"/>
              <a:t>i,j</a:t>
            </a:r>
            <a:r>
              <a:rPr lang="en" sz="1200"/>
              <a:t> : (N</a:t>
            </a:r>
            <a:r>
              <a:rPr baseline="30000" lang="en" sz="1200"/>
              <a:t>i</a:t>
            </a:r>
            <a:r>
              <a:rPr lang="en" sz="1200"/>
              <a:t> → β</a:t>
            </a:r>
            <a:r>
              <a:rPr baseline="30000" lang="en" sz="1200"/>
              <a:t>j</a:t>
            </a:r>
            <a:r>
              <a:rPr lang="en" sz="1200"/>
              <a:t>) → [0,1]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such that, the probabilities add up to 1 for rules with the same head: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∑</a:t>
            </a:r>
            <a:r>
              <a:rPr baseline="-25000" lang="en"/>
              <a:t>j</a:t>
            </a:r>
            <a:r>
              <a:rPr lang="en"/>
              <a:t> V</a:t>
            </a:r>
            <a:r>
              <a:rPr baseline="30000" lang="en"/>
              <a:t>i,j</a:t>
            </a:r>
            <a:r>
              <a:rPr lang="en"/>
              <a:t> = 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PCFGs</a:t>
            </a:r>
            <a:endParaRPr/>
          </a:p>
        </p:txBody>
      </p:sp>
      <p:sp>
        <p:nvSpPr>
          <p:cNvPr id="464" name="Google Shape;464;p66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Parsing or syntax analysis performed on a sentence basis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A sentence is modeled as a sequence of words: </a:t>
            </a:r>
            <a:endParaRPr sz="1200"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w</a:t>
            </a:r>
            <a:r>
              <a:rPr baseline="-25000" lang="en" sz="1200"/>
              <a:t>1</a:t>
            </a:r>
            <a:r>
              <a:rPr lang="en" sz="1200"/>
              <a:t>, w</a:t>
            </a:r>
            <a:r>
              <a:rPr baseline="-25000" lang="en" sz="1200"/>
              <a:t>2</a:t>
            </a:r>
            <a:r>
              <a:rPr lang="en" sz="1200"/>
              <a:t>, … w</a:t>
            </a:r>
            <a:r>
              <a:rPr baseline="-25000" lang="en" sz="1200"/>
              <a:t>m</a:t>
            </a:r>
            <a:r>
              <a:rPr lang="en" sz="1200"/>
              <a:t>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The term w</a:t>
            </a:r>
            <a:r>
              <a:rPr baseline="-25000" lang="en" sz="1200"/>
              <a:t>ab</a:t>
            </a:r>
            <a:r>
              <a:rPr lang="en" sz="1200"/>
              <a:t> is used to represent a substring comprising of w</a:t>
            </a:r>
            <a:r>
              <a:rPr baseline="-25000" lang="en" sz="1200"/>
              <a:t>a</a:t>
            </a:r>
            <a:r>
              <a:rPr lang="en" sz="1200"/>
              <a:t>, w</a:t>
            </a:r>
            <a:r>
              <a:rPr baseline="-25000" lang="en" sz="1200"/>
              <a:t>a+1</a:t>
            </a:r>
            <a:r>
              <a:rPr lang="en" sz="1200"/>
              <a:t>, …, w</a:t>
            </a:r>
            <a:r>
              <a:rPr baseline="-25000" lang="en" sz="1200"/>
              <a:t>b</a:t>
            </a:r>
            <a:r>
              <a:rPr lang="en" sz="1200"/>
              <a:t>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A tag N</a:t>
            </a:r>
            <a:r>
              <a:rPr baseline="30000" lang="en" sz="1200"/>
              <a:t>i</a:t>
            </a:r>
            <a:r>
              <a:rPr lang="en" sz="1200"/>
              <a:t> is said to “derive” or “dominate”  or “yield” w</a:t>
            </a:r>
            <a:r>
              <a:rPr baseline="-25000" lang="en" sz="1200"/>
              <a:t>ab</a:t>
            </a:r>
            <a:r>
              <a:rPr lang="en" sz="1200"/>
              <a:t>, denoted as: 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N</a:t>
            </a:r>
            <a:r>
              <a:rPr baseline="30000" lang="en" sz="1200"/>
              <a:t>i</a:t>
            </a:r>
            <a:r>
              <a:rPr lang="en" sz="1200"/>
              <a:t> →</a:t>
            </a:r>
            <a:r>
              <a:rPr baseline="30000" lang="en" sz="1200"/>
              <a:t>*</a:t>
            </a:r>
            <a:r>
              <a:rPr lang="en" sz="1200"/>
              <a:t> w</a:t>
            </a:r>
            <a:r>
              <a:rPr baseline="-25000" lang="en" sz="1200"/>
              <a:t>ab</a:t>
            </a:r>
            <a:r>
              <a:rPr lang="en" sz="1200"/>
              <a:t>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if w</a:t>
            </a:r>
            <a:r>
              <a:rPr baseline="-25000" lang="en" sz="1200"/>
              <a:t>ab</a:t>
            </a:r>
            <a:r>
              <a:rPr lang="en" sz="1200"/>
              <a:t> can be derived by one or more application of rules from N</a:t>
            </a:r>
            <a:r>
              <a:rPr baseline="30000" lang="en" sz="1200"/>
              <a:t>i</a:t>
            </a:r>
            <a:r>
              <a:rPr lang="en" sz="1200"/>
              <a:t> </a:t>
            </a:r>
            <a:endParaRPr sz="1200"/>
          </a:p>
        </p:txBody>
      </p:sp>
      <p:sp>
        <p:nvSpPr>
          <p:cNvPr id="465" name="Google Shape;465;p66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Probability of a sentence w</a:t>
            </a:r>
            <a:r>
              <a:rPr baseline="-25000" lang="en" sz="1200"/>
              <a:t>1</a:t>
            </a:r>
            <a:r>
              <a:rPr lang="en" sz="1200"/>
              <a:t>, w</a:t>
            </a:r>
            <a:r>
              <a:rPr baseline="-25000" lang="en" sz="1200"/>
              <a:t>2</a:t>
            </a:r>
            <a:r>
              <a:rPr lang="en" sz="1200"/>
              <a:t>, … w</a:t>
            </a:r>
            <a:r>
              <a:rPr baseline="-25000" lang="en" sz="1200"/>
              <a:t>m</a:t>
            </a:r>
            <a:r>
              <a:rPr lang="en" sz="1200"/>
              <a:t> given a grammar G is computed as: 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P(w</a:t>
            </a:r>
            <a:r>
              <a:rPr baseline="-25000" lang="en" sz="1200"/>
              <a:t>1m</a:t>
            </a:r>
            <a:r>
              <a:rPr lang="en" sz="1200"/>
              <a:t>) = ∑</a:t>
            </a:r>
            <a:r>
              <a:rPr baseline="-25000" lang="en" sz="1200"/>
              <a:t>t</a:t>
            </a:r>
            <a:r>
              <a:rPr lang="en" sz="1200"/>
              <a:t> P(w</a:t>
            </a:r>
            <a:r>
              <a:rPr baseline="-25000" lang="en" sz="1200"/>
              <a:t>1m</a:t>
            </a:r>
            <a:r>
              <a:rPr lang="en" sz="1200"/>
              <a:t>, t)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	 = ∑</a:t>
            </a:r>
            <a:r>
              <a:rPr baseline="-25000" lang="en" sz="1200"/>
              <a:t>yield(t) = w_{1m}</a:t>
            </a:r>
            <a:r>
              <a:rPr lang="en" sz="1200"/>
              <a:t> P(t)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over all parse trees t for the sentence.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PCFG</a:t>
            </a:r>
            <a:endParaRPr/>
          </a:p>
        </p:txBody>
      </p:sp>
      <p:sp>
        <p:nvSpPr>
          <p:cNvPr id="471" name="Google Shape;471;p6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Consider the PCFG with the generation probabilities as shown to the right, and the following sentence: </a:t>
            </a:r>
            <a:endParaRPr sz="1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</a:rPr>
              <a:t>Astronomers saw stars with ears</a:t>
            </a:r>
            <a:endParaRPr sz="1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PCFG independence assumptions: </a:t>
            </a:r>
            <a:endParaRPr sz="1000"/>
          </a:p>
          <a:p>
            <a:pPr indent="-292100" lvl="0" marL="457200" rtl="0" algn="l">
              <a:spcBef>
                <a:spcPts val="160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Place invariance: Probability of a tag generating a substring remains the same, regardless of where the substring appears in the sentence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Context-free: Probability of a subtree does not depend on words not in the subtree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Ancestor-free: Probability of a subtree does not depend on the probability of the generation of the root of the subtree 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/>
              <a:t>With the above assumptions, probability of a parse tree can be computed by multiplying the probabilities of its subtrees in a bottom-up fashion.</a:t>
            </a:r>
            <a:endParaRPr sz="1000"/>
          </a:p>
        </p:txBody>
      </p:sp>
      <p:sp>
        <p:nvSpPr>
          <p:cNvPr id="472" name="Google Shape;472;p67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 → NP VP (1.0) 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PP → P NP (1.0)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VP → V NP (0.7) | VP PP (0.3) 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NP → NP PP (0.4) 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P → {with (1.0)}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V → {saw (1.0)}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/>
              <a:t>NP → {astronomers (0.1), ears (0.18), saw (0.04), stars (0.18), telescopes (0.1)}</a:t>
            </a:r>
            <a:endParaRPr sz="10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PCFG</a:t>
            </a:r>
            <a:endParaRPr/>
          </a:p>
        </p:txBody>
      </p:sp>
      <p:sp>
        <p:nvSpPr>
          <p:cNvPr id="478" name="Google Shape;478;p68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Example sentence with two possible subtrees and their respective probabilities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PCFGs are useful for “grammar induction” -- or learning plausible grammatical parse trees based on positive samples alone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PCFGs also called </a:t>
            </a:r>
            <a:r>
              <a:rPr lang="en" sz="1200">
                <a:solidFill>
                  <a:srgbClr val="0000FF"/>
                </a:solidFill>
              </a:rPr>
              <a:t>probabilistic language model</a:t>
            </a:r>
            <a:r>
              <a:rPr lang="en" sz="1200"/>
              <a:t>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The parse tree with the highest probability is called the “most likely parse” of the sentence.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Usually, the number of parse trees for a given string, are exponentially many -- requiring the need for better approaches for computing the most likely parse.</a:t>
            </a:r>
            <a:endParaRPr sz="1200"/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800"/>
              <a:t>Image source [MS99] </a:t>
            </a:r>
            <a:endParaRPr sz="800"/>
          </a:p>
        </p:txBody>
      </p:sp>
      <p:pic>
        <p:nvPicPr>
          <p:cNvPr id="479" name="Google Shape;479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4228" y="0"/>
            <a:ext cx="429559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PCFG</a:t>
            </a:r>
            <a:endParaRPr/>
          </a:p>
        </p:txBody>
      </p:sp>
      <p:sp>
        <p:nvSpPr>
          <p:cNvPr id="485" name="Google Shape;485;p69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Inside and Outside Probabilities</a:t>
            </a:r>
            <a:r>
              <a:rPr lang="en" sz="1200"/>
              <a:t>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In any grammar G, the “inside probability” of a string w</a:t>
            </a:r>
            <a:r>
              <a:rPr baseline="-25000" lang="en" sz="1200"/>
              <a:t>pq</a:t>
            </a:r>
            <a:r>
              <a:rPr lang="en" sz="1200"/>
              <a:t> given a tag N</a:t>
            </a:r>
            <a:r>
              <a:rPr baseline="30000" lang="en" sz="1200"/>
              <a:t>j</a:t>
            </a:r>
            <a:r>
              <a:rPr lang="en" sz="1200"/>
              <a:t> ß</a:t>
            </a:r>
            <a:r>
              <a:rPr baseline="-25000" lang="en" sz="1200"/>
              <a:t>j</a:t>
            </a:r>
            <a:r>
              <a:rPr lang="en" sz="1200"/>
              <a:t>(p,q) = P(w</a:t>
            </a:r>
            <a:r>
              <a:rPr baseline="-25000" lang="en" sz="1200"/>
              <a:t>pq</a:t>
            </a:r>
            <a:r>
              <a:rPr lang="en" sz="1200"/>
              <a:t>|N</a:t>
            </a:r>
            <a:r>
              <a:rPr baseline="30000" lang="en" sz="1200"/>
              <a:t>j</a:t>
            </a:r>
            <a:r>
              <a:rPr lang="en" sz="1200"/>
              <a:t>) is the total probability of generating w</a:t>
            </a:r>
            <a:r>
              <a:rPr baseline="-25000" lang="en" sz="1200"/>
              <a:t>pq</a:t>
            </a:r>
            <a:r>
              <a:rPr lang="en" sz="1200"/>
              <a:t> starting from the tag N</a:t>
            </a:r>
            <a:r>
              <a:rPr baseline="30000" lang="en" sz="1200"/>
              <a:t>j</a:t>
            </a:r>
            <a:r>
              <a:rPr lang="en" sz="1200"/>
              <a:t> in the grammar.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In any grammar G, the “outside probability” α</a:t>
            </a:r>
            <a:r>
              <a:rPr baseline="-25000" lang="en" sz="1200"/>
              <a:t>j</a:t>
            </a:r>
            <a:r>
              <a:rPr lang="en" sz="1200"/>
              <a:t>(p,q) of a tag Nj is the total probability of deriving N</a:t>
            </a:r>
            <a:r>
              <a:rPr baseline="30000" lang="en" sz="1200"/>
              <a:t>j</a:t>
            </a:r>
            <a:r>
              <a:rPr lang="en" sz="1200"/>
              <a:t> as part of an intermediate derivation of the form: w</a:t>
            </a:r>
            <a:r>
              <a:rPr baseline="-25000" lang="en" sz="1200"/>
              <a:t>1(p-1)</a:t>
            </a:r>
            <a:r>
              <a:rPr lang="en" sz="1200"/>
              <a:t> N</a:t>
            </a:r>
            <a:r>
              <a:rPr baseline="30000" lang="en" sz="1200"/>
              <a:t>j</a:t>
            </a:r>
            <a:r>
              <a:rPr lang="en" sz="1200"/>
              <a:t> w</a:t>
            </a:r>
            <a:r>
              <a:rPr baseline="-25000" lang="en" sz="1200"/>
              <a:t>(q+1)m </a:t>
            </a:r>
            <a:r>
              <a:rPr lang="en" sz="1200"/>
              <a:t>starting from the start symbol N</a:t>
            </a:r>
            <a:r>
              <a:rPr baseline="30000" lang="en" sz="1200"/>
              <a:t>1</a:t>
            </a:r>
            <a:r>
              <a:rPr lang="en" sz="1200"/>
              <a:t>. </a:t>
            </a:r>
            <a:endParaRPr sz="1200"/>
          </a:p>
        </p:txBody>
      </p:sp>
      <p:sp>
        <p:nvSpPr>
          <p:cNvPr id="486" name="Google Shape;486;p69"/>
          <p:cNvSpPr txBox="1"/>
          <p:nvPr/>
        </p:nvSpPr>
        <p:spPr>
          <a:xfrm>
            <a:off x="6543675" y="1147225"/>
            <a:ext cx="3810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baseline="30000" lang="en"/>
              <a:t>1</a:t>
            </a:r>
            <a:r>
              <a:rPr lang="en"/>
              <a:t> </a:t>
            </a:r>
            <a:endParaRPr/>
          </a:p>
        </p:txBody>
      </p:sp>
      <p:cxnSp>
        <p:nvCxnSpPr>
          <p:cNvPr id="487" name="Google Shape;487;p69"/>
          <p:cNvCxnSpPr>
            <a:stCxn id="486" idx="2"/>
          </p:cNvCxnSpPr>
          <p:nvPr/>
        </p:nvCxnSpPr>
        <p:spPr>
          <a:xfrm flipH="1">
            <a:off x="5962575" y="1550725"/>
            <a:ext cx="771600" cy="9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8" name="Google Shape;488;p69"/>
          <p:cNvCxnSpPr>
            <a:stCxn id="486" idx="2"/>
          </p:cNvCxnSpPr>
          <p:nvPr/>
        </p:nvCxnSpPr>
        <p:spPr>
          <a:xfrm>
            <a:off x="6734175" y="1550725"/>
            <a:ext cx="790500" cy="88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9" name="Google Shape;489;p69"/>
          <p:cNvSpPr txBox="1"/>
          <p:nvPr/>
        </p:nvSpPr>
        <p:spPr>
          <a:xfrm>
            <a:off x="5781675" y="2360425"/>
            <a:ext cx="54864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baseline="-25000" lang="en"/>
              <a:t>1</a:t>
            </a:r>
            <a:r>
              <a:rPr lang="en"/>
              <a:t>             N</a:t>
            </a:r>
            <a:r>
              <a:rPr baseline="30000" lang="en"/>
              <a:t>j</a:t>
            </a:r>
            <a:r>
              <a:rPr lang="en"/>
              <a:t>             w</a:t>
            </a:r>
            <a:r>
              <a:rPr baseline="-25000" lang="en"/>
              <a:t>m</a:t>
            </a:r>
            <a:r>
              <a:rPr lang="en"/>
              <a:t>    ⇒ 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α</a:t>
            </a:r>
            <a:r>
              <a:rPr baseline="-25000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(p,q)</a:t>
            </a:r>
            <a:endParaRPr/>
          </a:p>
        </p:txBody>
      </p:sp>
      <p:cxnSp>
        <p:nvCxnSpPr>
          <p:cNvPr id="490" name="Google Shape;490;p69"/>
          <p:cNvCxnSpPr/>
          <p:nvPr/>
        </p:nvCxnSpPr>
        <p:spPr>
          <a:xfrm>
            <a:off x="6076950" y="2541275"/>
            <a:ext cx="57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91" name="Google Shape;491;p69"/>
          <p:cNvCxnSpPr/>
          <p:nvPr/>
        </p:nvCxnSpPr>
        <p:spPr>
          <a:xfrm>
            <a:off x="6843675" y="2571750"/>
            <a:ext cx="57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92" name="Google Shape;492;p69"/>
          <p:cNvCxnSpPr/>
          <p:nvPr/>
        </p:nvCxnSpPr>
        <p:spPr>
          <a:xfrm flipH="1">
            <a:off x="6276975" y="2655575"/>
            <a:ext cx="457200" cy="71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3" name="Google Shape;493;p69"/>
          <p:cNvCxnSpPr/>
          <p:nvPr/>
        </p:nvCxnSpPr>
        <p:spPr>
          <a:xfrm>
            <a:off x="6843675" y="2641175"/>
            <a:ext cx="399900" cy="7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4" name="Google Shape;494;p69"/>
          <p:cNvSpPr txBox="1"/>
          <p:nvPr/>
        </p:nvSpPr>
        <p:spPr>
          <a:xfrm>
            <a:off x="6076950" y="3269975"/>
            <a:ext cx="28671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baseline="-25000" lang="en"/>
              <a:t>p</a:t>
            </a:r>
            <a:r>
              <a:rPr lang="en"/>
              <a:t>                 w</a:t>
            </a:r>
            <a:r>
              <a:rPr baseline="-25000" lang="en"/>
              <a:t>q </a:t>
            </a:r>
            <a:r>
              <a:rPr lang="en"/>
              <a:t>          ⇒ 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ß</a:t>
            </a:r>
            <a:r>
              <a:rPr baseline="-25000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(p,q)</a:t>
            </a:r>
            <a:endParaRPr/>
          </a:p>
        </p:txBody>
      </p:sp>
      <p:cxnSp>
        <p:nvCxnSpPr>
          <p:cNvPr id="495" name="Google Shape;495;p69"/>
          <p:cNvCxnSpPr/>
          <p:nvPr/>
        </p:nvCxnSpPr>
        <p:spPr>
          <a:xfrm>
            <a:off x="6353175" y="3446150"/>
            <a:ext cx="752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7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PCFG</a:t>
            </a:r>
            <a:endParaRPr/>
          </a:p>
        </p:txBody>
      </p:sp>
      <p:sp>
        <p:nvSpPr>
          <p:cNvPr id="501" name="Google Shape;501;p70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Inside and Outside probabilities can be used in a CFG written in Chomsky Normal form, to greatly reduce the complexity of finding the most probable parse of a sentence.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02" name="Google Shape;502;p70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Chomsky Normal Form </a:t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Every CFG can be written in Chomsky Normal Form (CNF), where production rules are of the following form: 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A → BC 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A → a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S → ε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/>
              <a:t>Here A, B, C are tags (non-terminals), a is a term (terminal), S is the start tag (N</a:t>
            </a:r>
            <a:r>
              <a:rPr baseline="30000" lang="en" sz="1100"/>
              <a:t>1</a:t>
            </a:r>
            <a:r>
              <a:rPr lang="en" sz="1100"/>
              <a:t>) and ε is the null string.</a:t>
            </a:r>
            <a:endParaRPr sz="11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7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PCFG</a:t>
            </a:r>
            <a:endParaRPr/>
          </a:p>
        </p:txBody>
      </p:sp>
      <p:sp>
        <p:nvSpPr>
          <p:cNvPr id="508" name="Google Shape;508;p71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 Viterbi Heuristic can be adopted to find the most likely parse either in a bottom-up or in a top-down fashion.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Given a CFG for a language, and a corpus of documents, obtaining the probabilities for each production rule, to form a PCFG is called “training” the PCFG.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	Training PCFGs out of the scope of this module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09" name="Google Shape;509;p71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Algorithm for most likely parse </a:t>
            </a:r>
            <a:endParaRPr b="1" sz="1000"/>
          </a:p>
          <a:p>
            <a:pPr indent="-292100" lvl="0" marL="457200" rtl="0" algn="l">
              <a:spcBef>
                <a:spcPts val="160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Initialization: For every term that is generated by a tag, find the most likely parse by maximizing its inside probability: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160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Induction: For every substring whose most likely parse is now rooted at N</a:t>
            </a:r>
            <a:r>
              <a:rPr baseline="30000" lang="en" sz="1000"/>
              <a:t>j</a:t>
            </a:r>
            <a:r>
              <a:rPr lang="en" sz="1000"/>
              <a:t>, N</a:t>
            </a:r>
            <a:r>
              <a:rPr baseline="30000" lang="en" sz="1000"/>
              <a:t>k</a:t>
            </a:r>
            <a:r>
              <a:rPr lang="en" sz="1000"/>
              <a:t>, find the most likely parse N</a:t>
            </a:r>
            <a:r>
              <a:rPr baseline="30000" lang="en" sz="1000"/>
              <a:t>i</a:t>
            </a:r>
            <a:r>
              <a:rPr lang="en" sz="1000"/>
              <a:t>, that maximizes the inside probability of generating N</a:t>
            </a:r>
            <a:r>
              <a:rPr baseline="30000" lang="en" sz="1000"/>
              <a:t>j</a:t>
            </a:r>
            <a:r>
              <a:rPr lang="en" sz="1000"/>
              <a:t>, N</a:t>
            </a:r>
            <a:r>
              <a:rPr baseline="30000" lang="en" sz="1000"/>
              <a:t>k</a:t>
            </a:r>
            <a:r>
              <a:rPr lang="en" sz="1000"/>
              <a:t>: 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	</a:t>
            </a:r>
            <a:endParaRPr sz="10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Store backtrace: </a:t>
            </a:r>
            <a:endParaRPr sz="10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/>
              <a:t>3. Terminate when the start symbol is reached. </a:t>
            </a:r>
            <a:endParaRPr sz="1000"/>
          </a:p>
        </p:txBody>
      </p:sp>
      <p:pic>
        <p:nvPicPr>
          <p:cNvPr id="510" name="Google Shape;510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5525" y="3422250"/>
            <a:ext cx="3493646" cy="25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7350" y="2267325"/>
            <a:ext cx="1530008" cy="25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5525" y="4167600"/>
            <a:ext cx="3790189" cy="25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7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Treebanks</a:t>
            </a:r>
            <a:endParaRPr/>
          </a:p>
        </p:txBody>
      </p:sp>
      <p:sp>
        <p:nvSpPr>
          <p:cNvPr id="518" name="Google Shape;518;p72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Grammar induction tools based on PCFGs are inefficient and unreliable in practice, given the large number of possible parse trees for even the simplest of sentences in natural language.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To expedite this, commonly available parse trees are often maintained as a knowledge base separately, and are called “treebanks”.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19" name="Google Shape;519;p72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Example Treebank projects: </a:t>
            </a:r>
            <a:endParaRPr b="1"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Penn Treebank (English):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https://catalog.ldc.upenn.edu/ldc99t42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Tuebingen Treebank for English: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http://www.sfs.uni-tuebingen.de/en/ascl/resources/corpora/tueba-es.html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/>
              <a:t>Hindi Dependency Treebank: 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http://ltrc.iiit.ac.in/treebank_H2014/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7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 Grammars</a:t>
            </a:r>
            <a:endParaRPr/>
          </a:p>
        </p:txBody>
      </p:sp>
      <p:sp>
        <p:nvSpPr>
          <p:cNvPr id="525" name="Google Shape;525;p73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Grammars we saw till now, are based on assigning different POS tags to elements in a sentence, and parsing them using a set of production rules across tags.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Such kinds of grammars are called “constituency” grammars.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In contrast, “dependency grammars” also called “word grammars” are based on identifying role dependencies between words in a sentence.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Dependency grammars can be traced back to Panini’s grammar for Sanskrit in the second millennium BCE. </a:t>
            </a:r>
            <a:endParaRPr sz="1200"/>
          </a:p>
        </p:txBody>
      </p:sp>
      <p:pic>
        <p:nvPicPr>
          <p:cNvPr id="526" name="Google Shape;526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056488"/>
            <a:ext cx="4039407" cy="3691475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73"/>
          <p:cNvSpPr txBox="1"/>
          <p:nvPr/>
        </p:nvSpPr>
        <p:spPr>
          <a:xfrm>
            <a:off x="2901900" y="4579225"/>
            <a:ext cx="14097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Image source: [Niv 05]</a:t>
            </a:r>
            <a:endParaRPr sz="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 Processing</a:t>
            </a:r>
            <a:endParaRPr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Parts of speech (POS)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Syntactic class of a term based on the role it plays in a sentence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Substitution rule: Terms belonging to the same POS class can be substituted with one another, to make (syntactically) correct sentences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POS classes: noun, verb, adjective, adverb, determiners, articles, prepositions, particles… </a:t>
            </a:r>
            <a:endParaRPr/>
          </a:p>
        </p:txBody>
      </p:sp>
      <p:sp>
        <p:nvSpPr>
          <p:cNvPr id="158" name="Google Shape;158;p29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Syntax:</a:t>
            </a:r>
            <a:r>
              <a:rPr lang="en"/>
              <a:t> The study of regularities of word order and phrase structure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7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 Grammar</a:t>
            </a:r>
            <a:endParaRPr/>
          </a:p>
        </p:txBody>
      </p:sp>
      <p:sp>
        <p:nvSpPr>
          <p:cNvPr id="533" name="Google Shape;533;p74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Dependency grammar is not any specific grammar -- but refers to a specific way in which syntactic structures are described.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Dependency grammars best suited to parse free word-order languages (most Indian languages)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Constituency grammar: Based on the notion that groups of words can be grouped into a semantic unit like “noun phrase”, “verb phrase” etc.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Dependency grammar: Based on the notion that words play different “roles” in a sentence, like “subject”, “modifier”, “object”, etc. and are dependent upon one another.</a:t>
            </a:r>
            <a:endParaRPr sz="1200"/>
          </a:p>
        </p:txBody>
      </p:sp>
      <p:sp>
        <p:nvSpPr>
          <p:cNvPr id="534" name="Google Shape;534;p74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Dependencies are represented as labeled arcs of the form h → d (l) where h is called the “head” of the dependency, d is the “dependent” and l is the “label” assigned to the arc.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Dependency arcs for a sentence form a rooted tree, rooted at the main verb or predicate representing the sentence.</a:t>
            </a:r>
            <a:endParaRPr sz="12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7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Universal Dependencies</a:t>
            </a:r>
            <a:endParaRPr/>
          </a:p>
        </p:txBody>
      </p:sp>
      <p:sp>
        <p:nvSpPr>
          <p:cNvPr id="540" name="Google Shape;540;p75"/>
          <p:cNvSpPr txBox="1"/>
          <p:nvPr>
            <p:ph idx="2" type="body"/>
          </p:nvPr>
        </p:nvSpPr>
        <p:spPr>
          <a:xfrm>
            <a:off x="6625225" y="1230800"/>
            <a:ext cx="22071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/>
              <a:t>Developed by the Universal Dependencies Project, to create a set of cross-lingual dependency relations. </a:t>
            </a:r>
            <a:br>
              <a:rPr lang="en" sz="1300"/>
            </a:br>
            <a:br>
              <a:rPr lang="en" sz="1300"/>
            </a:br>
            <a:r>
              <a:rPr lang="en" sz="1300"/>
              <a:t>Nivre, J., M.-C. de Marneffe, F. Ginter, Y. Goldberg, J. Hajic,ˇ C. D. Manning, R. McDonald, S. Petrov, S. Pyysalo, N. Silveira, R. Tsarfaty, and D. Zeman. 2016. Universal Dependencies v1: A multilingual treebank collection. LREC.</a:t>
            </a:r>
            <a:endParaRPr sz="1300"/>
          </a:p>
        </p:txBody>
      </p:sp>
      <p:pic>
        <p:nvPicPr>
          <p:cNvPr id="541" name="Google Shape;541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750" y="1147225"/>
            <a:ext cx="6203474" cy="368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7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Universal Dependencies</a:t>
            </a:r>
            <a:endParaRPr/>
          </a:p>
        </p:txBody>
      </p:sp>
      <p:sp>
        <p:nvSpPr>
          <p:cNvPr id="547" name="Google Shape;547;p76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 cross-lingual, universal framework for dependency annotation, developed as part of the Stanford Dependencies project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Universal Dependencies Specification: </a:t>
            </a:r>
            <a:r>
              <a:rPr lang="en" sz="12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http://universaldependencies.org/</a:t>
            </a:r>
            <a:r>
              <a:rPr lang="en" sz="1200"/>
              <a:t>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Universal dependency relationships (non-exhaustive list):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nsubj:</a:t>
            </a:r>
            <a:r>
              <a:rPr lang="en" sz="1200"/>
              <a:t> Nominal subject of a clause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Trump defeated Clinton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defeated -- nsubj → Trump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48" name="Google Shape;548;p76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obj:</a:t>
            </a:r>
            <a:r>
              <a:rPr lang="en" sz="1200"/>
              <a:t> Object of a verb in a clause 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defeated -- obj → Clinton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csubj:</a:t>
            </a:r>
            <a:r>
              <a:rPr lang="en" sz="1200"/>
              <a:t> Clausal subject, where the subject itself is a clause 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What he did, made a lot of difference.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made -- csubj → did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ccomp:</a:t>
            </a:r>
            <a:r>
              <a:rPr lang="en" sz="1200"/>
              <a:t> Clausal complement. A verb that complements the main verb of the sentence.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She said, you adore oranges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adore -- ccomp → said</a:t>
            </a:r>
            <a:endParaRPr sz="12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7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Universal Dependencies</a:t>
            </a:r>
            <a:endParaRPr/>
          </a:p>
        </p:txBody>
      </p:sp>
      <p:sp>
        <p:nvSpPr>
          <p:cNvPr id="554" name="Google Shape;554;p7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iobj:</a:t>
            </a:r>
            <a:r>
              <a:rPr lang="en" sz="1200"/>
              <a:t> Indirect object -- an argument of a verb that is not its subject or direct object. 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He gave me a compliment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gave -- iobj → me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nmod:</a:t>
            </a:r>
            <a:r>
              <a:rPr lang="en" sz="1200"/>
              <a:t> Nominal modifier. A nominal dependent of another noun. 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Office of the Dean 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Office -- nmod → Dean</a:t>
            </a:r>
            <a:endParaRPr sz="1200"/>
          </a:p>
        </p:txBody>
      </p:sp>
      <p:sp>
        <p:nvSpPr>
          <p:cNvPr id="555" name="Google Shape;555;p77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acl:</a:t>
            </a:r>
            <a:r>
              <a:rPr lang="en" sz="1200"/>
              <a:t> Clausal modifier of a noun. Head of a clause that modifies a noun. 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She entered the room jubilant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She -- acl → jubilant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amod:</a:t>
            </a:r>
            <a:r>
              <a:rPr lang="en" sz="1200"/>
              <a:t> Adjectival modifier. An adjective that modifies the meaning of a noun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Our farm uses organic manure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manure -- amod → organic</a:t>
            </a:r>
            <a:endParaRPr sz="12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7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Projectivity</a:t>
            </a:r>
            <a:endParaRPr/>
          </a:p>
        </p:txBody>
      </p:sp>
      <p:sp>
        <p:nvSpPr>
          <p:cNvPr id="561" name="Google Shape;561;p78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dependency tree is said to be projective, if given a head node and a dependent node in the tree, there exists a path from the head node to all words in the sentence, that are between the head and dependent node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Figure shows example of a non-projective sentence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Between the words “flight” and “was” are several more words that cannot be reached from “flight”</a:t>
            </a:r>
            <a:endParaRPr/>
          </a:p>
        </p:txBody>
      </p:sp>
      <p:sp>
        <p:nvSpPr>
          <p:cNvPr id="562" name="Google Shape;562;p78"/>
          <p:cNvSpPr txBox="1"/>
          <p:nvPr>
            <p:ph idx="2" type="body"/>
          </p:nvPr>
        </p:nvSpPr>
        <p:spPr>
          <a:xfrm>
            <a:off x="4832400" y="1451075"/>
            <a:ext cx="3999900" cy="31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Non-projective parse trees result in non-planar graphs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Non-projective sentences are more common in free word-order languages and are harder to parse </a:t>
            </a:r>
            <a:endParaRPr/>
          </a:p>
        </p:txBody>
      </p:sp>
      <p:pic>
        <p:nvPicPr>
          <p:cNvPr id="563" name="Google Shape;563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9513" y="64825"/>
            <a:ext cx="5324475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7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 Parsing</a:t>
            </a:r>
            <a:endParaRPr/>
          </a:p>
        </p:txBody>
      </p:sp>
      <p:sp>
        <p:nvSpPr>
          <p:cNvPr id="569" name="Google Shape;569;p79"/>
          <p:cNvSpPr txBox="1"/>
          <p:nvPr>
            <p:ph idx="1" type="body"/>
          </p:nvPr>
        </p:nvSpPr>
        <p:spPr>
          <a:xfrm>
            <a:off x="311700" y="1225225"/>
            <a:ext cx="24870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Architecture of a dependency parser: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dependency parser looks similar in architecture to a shift-reduce constituency parser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Primary difference is the lack of any system of rules on which reductions are performed</a:t>
            </a:r>
            <a:endParaRPr/>
          </a:p>
        </p:txBody>
      </p:sp>
      <p:sp>
        <p:nvSpPr>
          <p:cNvPr id="570" name="Google Shape;570;p79"/>
          <p:cNvSpPr txBox="1"/>
          <p:nvPr>
            <p:ph idx="2" type="body"/>
          </p:nvPr>
        </p:nvSpPr>
        <p:spPr>
          <a:xfrm>
            <a:off x="3290800" y="3925650"/>
            <a:ext cx="5541600" cy="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Set of production/reduction rules as in a constituency parser is replaced by an “oracle” that learns labeled edges from human annotated data</a:t>
            </a:r>
            <a:endParaRPr/>
          </a:p>
        </p:txBody>
      </p:sp>
      <p:pic>
        <p:nvPicPr>
          <p:cNvPr id="571" name="Google Shape;571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8650" y="1058913"/>
            <a:ext cx="6267450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8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 Parsing</a:t>
            </a:r>
            <a:endParaRPr/>
          </a:p>
        </p:txBody>
      </p:sp>
      <p:sp>
        <p:nvSpPr>
          <p:cNvPr id="577" name="Google Shape;577;p80"/>
          <p:cNvSpPr txBox="1"/>
          <p:nvPr>
            <p:ph idx="1" type="body"/>
          </p:nvPr>
        </p:nvSpPr>
        <p:spPr>
          <a:xfrm>
            <a:off x="311700" y="1225225"/>
            <a:ext cx="26982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the beginning, stack contains a single term called [root]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 reading the </a:t>
            </a:r>
            <a:r>
              <a:rPr lang="en"/>
              <a:t>sentence</a:t>
            </a:r>
            <a:r>
              <a:rPr lang="en"/>
              <a:t> from left to right, one of the three operations are performed: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Shift: Shift the current word onto the stack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LeftArc: Create a relation between top two words on the stack: w</a:t>
            </a:r>
            <a:r>
              <a:rPr baseline="-25000" lang="en"/>
              <a:t>1</a:t>
            </a:r>
            <a:r>
              <a:rPr lang="en"/>
              <a:t> → w</a:t>
            </a:r>
            <a:r>
              <a:rPr baseline="-25000" lang="en"/>
              <a:t>2</a:t>
            </a:r>
            <a:r>
              <a:rPr lang="en"/>
              <a:t> and remove w</a:t>
            </a:r>
            <a:r>
              <a:rPr baseline="-25000" lang="en"/>
              <a:t>2</a:t>
            </a:r>
            <a:endParaRPr/>
          </a:p>
        </p:txBody>
      </p:sp>
      <p:sp>
        <p:nvSpPr>
          <p:cNvPr id="578" name="Google Shape;578;p80"/>
          <p:cNvSpPr txBox="1"/>
          <p:nvPr>
            <p:ph idx="2" type="body"/>
          </p:nvPr>
        </p:nvSpPr>
        <p:spPr>
          <a:xfrm>
            <a:off x="3238975" y="2746650"/>
            <a:ext cx="5593200" cy="18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RightArc: Create a relation between the top two words on the stack: w</a:t>
            </a:r>
            <a:r>
              <a:rPr baseline="-25000" lang="en"/>
              <a:t>2</a:t>
            </a:r>
            <a:r>
              <a:rPr lang="en"/>
              <a:t> → w</a:t>
            </a:r>
            <a:r>
              <a:rPr baseline="-25000" lang="en"/>
              <a:t>1</a:t>
            </a:r>
            <a:r>
              <a:rPr lang="en"/>
              <a:t> and remove w</a:t>
            </a:r>
            <a:r>
              <a:rPr baseline="-25000" lang="en"/>
              <a:t>1</a:t>
            </a:r>
            <a:r>
              <a:rPr lang="en"/>
              <a:t> from the stack</a:t>
            </a:r>
            <a:endParaRPr/>
          </a:p>
        </p:txBody>
      </p:sp>
      <p:pic>
        <p:nvPicPr>
          <p:cNvPr id="579" name="Google Shape;579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9900" y="1147213"/>
            <a:ext cx="6134100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8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 Parsing</a:t>
            </a:r>
            <a:endParaRPr/>
          </a:p>
        </p:txBody>
      </p:sp>
      <p:sp>
        <p:nvSpPr>
          <p:cNvPr id="585" name="Google Shape;585;p81"/>
          <p:cNvSpPr txBox="1"/>
          <p:nvPr>
            <p:ph idx="1" type="body"/>
          </p:nvPr>
        </p:nvSpPr>
        <p:spPr>
          <a:xfrm>
            <a:off x="311700" y="3833100"/>
            <a:ext cx="3997200" cy="7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Parsing of the sentence: </a:t>
            </a:r>
            <a:br>
              <a:rPr lang="en"/>
            </a:br>
            <a:r>
              <a:rPr lang="en"/>
              <a:t>Book me the morning flight</a:t>
            </a:r>
            <a:endParaRPr/>
          </a:p>
        </p:txBody>
      </p:sp>
      <p:pic>
        <p:nvPicPr>
          <p:cNvPr id="586" name="Google Shape;586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100" y="1089900"/>
            <a:ext cx="7639050" cy="25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0325" y="3680700"/>
            <a:ext cx="2523625" cy="139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8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 Parsing</a:t>
            </a:r>
            <a:endParaRPr/>
          </a:p>
        </p:txBody>
      </p:sp>
      <p:sp>
        <p:nvSpPr>
          <p:cNvPr id="593" name="Google Shape;593;p82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Generating Oracles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oracle predicts a transition (LeftArc, RightArc, Shift) given a specific configuration of the stack.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Treebanks do not directly contain this information for </a:t>
            </a:r>
            <a:r>
              <a:rPr lang="en"/>
              <a:t>training an oracle-- since they only have entire trees for given sentences.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 order to generate training data for transitions, we simulate a sentence tree from a tree bank using a </a:t>
            </a:r>
            <a:r>
              <a:rPr i="1" lang="en"/>
              <a:t>training oracle</a:t>
            </a:r>
            <a:r>
              <a:rPr lang="en"/>
              <a:t>. </a:t>
            </a:r>
            <a:endParaRPr/>
          </a:p>
        </p:txBody>
      </p:sp>
      <p:sp>
        <p:nvSpPr>
          <p:cNvPr id="594" name="Google Shape;594;p82"/>
          <p:cNvSpPr txBox="1"/>
          <p:nvPr>
            <p:ph idx="2" type="body"/>
          </p:nvPr>
        </p:nvSpPr>
        <p:spPr>
          <a:xfrm>
            <a:off x="4832400" y="1225225"/>
            <a:ext cx="3999900" cy="18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Given: sentence N and a dependency tree comprising of a set of vertices V, and a set of reference parse relations R</a:t>
            </a:r>
            <a:r>
              <a:rPr baseline="-25000" lang="en" sz="1100"/>
              <a:t>p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Create a training oracle with a stack S, and a set of reference relations R</a:t>
            </a:r>
            <a:r>
              <a:rPr baseline="-25000" lang="en" sz="1100"/>
              <a:t>c</a:t>
            </a:r>
            <a:r>
              <a:rPr lang="en" sz="1100"/>
              <a:t> that is to be filled.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/>
              <a:t>Let S</a:t>
            </a:r>
            <a:r>
              <a:rPr baseline="-25000" lang="en" sz="1100"/>
              <a:t>1</a:t>
            </a:r>
            <a:r>
              <a:rPr lang="en" sz="1100"/>
              <a:t> and S</a:t>
            </a:r>
            <a:r>
              <a:rPr baseline="-25000" lang="en" sz="1100"/>
              <a:t>2</a:t>
            </a:r>
            <a:r>
              <a:rPr lang="en" sz="1100"/>
              <a:t> represent the first and second </a:t>
            </a:r>
            <a:r>
              <a:rPr lang="en" sz="1100"/>
              <a:t>elements</a:t>
            </a:r>
            <a:r>
              <a:rPr lang="en" sz="1100"/>
              <a:t> of the stack. Read the input sentence and populate reference relations set R</a:t>
            </a:r>
            <a:r>
              <a:rPr baseline="-25000" lang="en" sz="1100"/>
              <a:t>c</a:t>
            </a:r>
            <a:r>
              <a:rPr lang="en" sz="1100"/>
              <a:t> as follows: </a:t>
            </a:r>
            <a:endParaRPr sz="1100"/>
          </a:p>
        </p:txBody>
      </p:sp>
      <p:pic>
        <p:nvPicPr>
          <p:cNvPr id="595" name="Google Shape;595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0221" y="3384121"/>
            <a:ext cx="4476626" cy="55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8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 Parsing</a:t>
            </a:r>
            <a:endParaRPr/>
          </a:p>
        </p:txBody>
      </p:sp>
      <p:sp>
        <p:nvSpPr>
          <p:cNvPr id="601" name="Google Shape;601;p83"/>
          <p:cNvSpPr txBox="1"/>
          <p:nvPr>
            <p:ph idx="1" type="body"/>
          </p:nvPr>
        </p:nvSpPr>
        <p:spPr>
          <a:xfrm>
            <a:off x="311700" y="1225225"/>
            <a:ext cx="39999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Generating </a:t>
            </a:r>
            <a:r>
              <a:rPr lang="en"/>
              <a:t>training data for the following parse: </a:t>
            </a:r>
            <a:endParaRPr/>
          </a:p>
        </p:txBody>
      </p:sp>
      <p:pic>
        <p:nvPicPr>
          <p:cNvPr id="602" name="Google Shape;602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475" y="1872325"/>
            <a:ext cx="2733675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8500" y="1911825"/>
            <a:ext cx="5747999" cy="1958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Parts of Speech primer</a:t>
            </a:r>
            <a:endParaRPr/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Nouns (NN)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Terms representing entities and concepts like people, animals, things, etc.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Cases 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Proper nouns (NNP) refer to names of entities. Adverbial nouns (NR) can be used as modifiers in a sentence (Ex: north, yesterday, etc.) </a:t>
            </a:r>
            <a:endParaRPr sz="1200"/>
          </a:p>
        </p:txBody>
      </p:sp>
      <p:sp>
        <p:nvSpPr>
          <p:cNvPr id="165" name="Google Shape;165;p30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Pronouns (PP)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Class of terms that refer to nouns that are somehow salient in the discourse context. Example: He, She, They, etc.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Pronoun Cases 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Nominative (PPS) or “subject case’’ pronouns refer to nouns that form the subject of a sentence. Accusative (PPO) or “object case’’ pronouns refer to nouns that form the object of a sentence. Possessive (PP$) pronouns are used when the object describes a possessor. Example: “my car”. Reflexive (PPL) pronouns or “anaphora” refer to possession relationship by the possesse. Example: myself, himself, herself, etc.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8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</a:t>
            </a:r>
            <a:r>
              <a:rPr lang="en"/>
              <a:t> Parsing</a:t>
            </a:r>
            <a:endParaRPr/>
          </a:p>
        </p:txBody>
      </p:sp>
      <p:sp>
        <p:nvSpPr>
          <p:cNvPr id="609" name="Google Shape;609;p84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Training the oracle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Different techniques are used to train the oracle to predict a dependency relation, given a stack and input buffer configuration.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the simplest case, the stack and input buffer are converted to their POS tag pattern to generalize on the input: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For instance, let s</a:t>
            </a:r>
            <a:r>
              <a:rPr baseline="-25000" lang="en"/>
              <a:t>1</a:t>
            </a:r>
            <a:r>
              <a:rPr lang="en"/>
              <a:t>.w and s</a:t>
            </a:r>
            <a:r>
              <a:rPr baseline="-25000" lang="en"/>
              <a:t>2</a:t>
            </a:r>
            <a:r>
              <a:rPr lang="en"/>
              <a:t>.w represent the top two words on the stack, and let b</a:t>
            </a:r>
            <a:r>
              <a:rPr baseline="-25000" lang="en"/>
              <a:t>1</a:t>
            </a:r>
            <a:r>
              <a:rPr lang="en"/>
              <a:t>.w represent the first word on the input buffer. </a:t>
            </a:r>
            <a:endParaRPr/>
          </a:p>
        </p:txBody>
      </p:sp>
      <p:sp>
        <p:nvSpPr>
          <p:cNvPr id="610" name="Google Shape;610;p84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Similarly, let s</a:t>
            </a:r>
            <a:r>
              <a:rPr baseline="-25000" lang="en"/>
              <a:t>1</a:t>
            </a:r>
            <a:r>
              <a:rPr lang="en"/>
              <a:t>.t, s</a:t>
            </a:r>
            <a:r>
              <a:rPr baseline="-25000" lang="en"/>
              <a:t>2</a:t>
            </a:r>
            <a:r>
              <a:rPr lang="en"/>
              <a:t>.t, b</a:t>
            </a:r>
            <a:r>
              <a:rPr baseline="-25000" lang="en"/>
              <a:t>1</a:t>
            </a:r>
            <a:r>
              <a:rPr lang="en"/>
              <a:t>.t represent respective POS tags, and the term op represent the corresponding operation (LectArc, RightArc, Shift).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Different combinations of the above are created as training features to be used to train a multinomial classifier: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&lt;s</a:t>
            </a:r>
            <a:r>
              <a:rPr baseline="-25000" lang="en"/>
              <a:t>1</a:t>
            </a:r>
            <a:r>
              <a:rPr lang="en"/>
              <a:t>.wt = flightNNS, op = shift&gt;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&lt;s</a:t>
            </a:r>
            <a:r>
              <a:rPr baseline="-25000" lang="en"/>
              <a:t>1</a:t>
            </a:r>
            <a:r>
              <a:rPr lang="en"/>
              <a:t>.t.s</a:t>
            </a:r>
            <a:r>
              <a:rPr baseline="-25000" lang="en"/>
              <a:t>2</a:t>
            </a:r>
            <a:r>
              <a:rPr lang="en"/>
              <a:t>.t = NNSVBD, op = RightArc&gt;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8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 Parsing</a:t>
            </a:r>
            <a:endParaRPr/>
          </a:p>
        </p:txBody>
      </p:sp>
      <p:sp>
        <p:nvSpPr>
          <p:cNvPr id="616" name="Google Shape;616;p85"/>
          <p:cNvSpPr txBox="1"/>
          <p:nvPr>
            <p:ph idx="1" type="body"/>
          </p:nvPr>
        </p:nvSpPr>
        <p:spPr>
          <a:xfrm>
            <a:off x="311700" y="1225225"/>
            <a:ext cx="3069300" cy="28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Neural Classifier 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 a neural classifier, embeddings of s</a:t>
            </a:r>
            <a:r>
              <a:rPr baseline="-25000" lang="en"/>
              <a:t>1</a:t>
            </a:r>
            <a:r>
              <a:rPr lang="en"/>
              <a:t> and s</a:t>
            </a:r>
            <a:r>
              <a:rPr baseline="-25000" lang="en"/>
              <a:t>2</a:t>
            </a:r>
            <a:r>
              <a:rPr lang="en"/>
              <a:t> along with b</a:t>
            </a:r>
            <a:r>
              <a:rPr baseline="-25000" lang="en"/>
              <a:t>1</a:t>
            </a:r>
            <a:r>
              <a:rPr lang="en"/>
              <a:t> are concatenated to form the input, with the embedding of the predicted op as the output </a:t>
            </a:r>
            <a:endParaRPr/>
          </a:p>
        </p:txBody>
      </p:sp>
      <p:pic>
        <p:nvPicPr>
          <p:cNvPr id="617" name="Google Shape;617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5350" y="1310425"/>
            <a:ext cx="5458200" cy="247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86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Syntax Analysis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8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 Analysis using NLTK</a:t>
            </a:r>
            <a:endParaRPr/>
          </a:p>
        </p:txBody>
      </p:sp>
      <p:sp>
        <p:nvSpPr>
          <p:cNvPr id="628" name="Google Shape;628;p8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Tokenizing and Tagging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29" name="Google Shape;629;p87"/>
          <p:cNvSpPr txBox="1"/>
          <p:nvPr>
            <p:ph idx="2" type="body"/>
          </p:nvPr>
        </p:nvSpPr>
        <p:spPr>
          <a:xfrm>
            <a:off x="360000" y="3678750"/>
            <a:ext cx="8472300" cy="10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NLTK comes with ready made methods for tokenizing a sentence and POS tagging</a:t>
            </a:r>
            <a:endParaRPr sz="1200"/>
          </a:p>
        </p:txBody>
      </p:sp>
      <p:pic>
        <p:nvPicPr>
          <p:cNvPr id="630" name="Google Shape;630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00" y="1636275"/>
            <a:ext cx="6858000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8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 Analysis using NLTK</a:t>
            </a:r>
            <a:endParaRPr/>
          </a:p>
        </p:txBody>
      </p:sp>
      <p:sp>
        <p:nvSpPr>
          <p:cNvPr id="636" name="Google Shape;636;p88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Specification of a CFG</a:t>
            </a:r>
            <a:endParaRPr sz="1200"/>
          </a:p>
        </p:txBody>
      </p:sp>
      <p:sp>
        <p:nvSpPr>
          <p:cNvPr id="637" name="Google Shape;637;p88"/>
          <p:cNvSpPr txBox="1"/>
          <p:nvPr>
            <p:ph idx="2" type="body"/>
          </p:nvPr>
        </p:nvSpPr>
        <p:spPr>
          <a:xfrm>
            <a:off x="2135425" y="3998700"/>
            <a:ext cx="2855700" cy="11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Parse a sentence using Recursive Descent (top-down) parser </a:t>
            </a:r>
            <a:endParaRPr sz="1200"/>
          </a:p>
        </p:txBody>
      </p:sp>
      <p:pic>
        <p:nvPicPr>
          <p:cNvPr id="638" name="Google Shape;638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563274"/>
            <a:ext cx="3999900" cy="1788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Google Shape;639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1126" y="644500"/>
            <a:ext cx="4047125" cy="451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8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 Analysis using NLTK</a:t>
            </a:r>
            <a:endParaRPr/>
          </a:p>
        </p:txBody>
      </p:sp>
      <p:sp>
        <p:nvSpPr>
          <p:cNvPr id="645" name="Google Shape;645;p89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nltk.app.rdparser() provides a demo of a top-down Recursive Descent parser where we can trace the steps of a parse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Large grammar structures can be written as a file and loaded into nltk: </a:t>
            </a:r>
            <a:endParaRPr sz="12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rPr>
              <a:t>grammar = nltk.data.load('file:mygrammar.cfg')</a:t>
            </a:r>
            <a:endParaRPr sz="1200">
              <a:solidFill>
                <a:srgbClr val="0000F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646" name="Google Shape;646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299625"/>
            <a:ext cx="4317283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9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 Analysis using NLTK</a:t>
            </a:r>
            <a:endParaRPr/>
          </a:p>
        </p:txBody>
      </p:sp>
      <p:sp>
        <p:nvSpPr>
          <p:cNvPr id="652" name="Google Shape;652;p90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Parsing using Shift Reduce (bottom-up) parser: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Shift Reduce parser tries to aggregate the string to the start symbol. It outputs only one parse tree, and is not guaranteed to find a parse tree even if one exists.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nltk.app.srparser() demo shows the trace: </a:t>
            </a:r>
            <a:endParaRPr sz="1200"/>
          </a:p>
        </p:txBody>
      </p:sp>
      <p:pic>
        <p:nvPicPr>
          <p:cNvPr id="653" name="Google Shape;653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39697"/>
            <a:ext cx="3999901" cy="789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4" name="Google Shape;654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6500" y="1473300"/>
            <a:ext cx="4527600" cy="2857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9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 Analysis using NLTK</a:t>
            </a:r>
            <a:endParaRPr/>
          </a:p>
        </p:txBody>
      </p:sp>
      <p:sp>
        <p:nvSpPr>
          <p:cNvPr id="660" name="Google Shape;660;p91"/>
          <p:cNvSpPr txBox="1"/>
          <p:nvPr>
            <p:ph idx="1" type="body"/>
          </p:nvPr>
        </p:nvSpPr>
        <p:spPr>
          <a:xfrm>
            <a:off x="311700" y="1225225"/>
            <a:ext cx="3999900" cy="12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Use the “trace” flag while loading the grammar, to show the parsing trace.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Use the productions() method to view the grammar.</a:t>
            </a:r>
            <a:endParaRPr sz="1200"/>
          </a:p>
        </p:txBody>
      </p:sp>
      <p:pic>
        <p:nvPicPr>
          <p:cNvPr id="661" name="Google Shape;661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2625" y="1225225"/>
            <a:ext cx="3997756" cy="3691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950" y="2331850"/>
            <a:ext cx="3047408" cy="240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9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Stanford Parser</a:t>
            </a:r>
            <a:endParaRPr/>
          </a:p>
        </p:txBody>
      </p:sp>
      <p:sp>
        <p:nvSpPr>
          <p:cNvPr id="668" name="Google Shape;668;p92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From: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http://nlp.stanford.edu:8080/parser/index.jsp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Input text:</a:t>
            </a:r>
            <a:r>
              <a:rPr lang="en" sz="1200"/>
              <a:t> 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the man saw a dog in the park with a telescope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Tagging output: </a:t>
            </a:r>
            <a:endParaRPr b="1" sz="1200"/>
          </a:p>
          <a:p>
            <a:pPr indent="0" lvl="0" marL="0" marR="1143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the/DT</a:t>
            </a:r>
            <a:endParaRPr sz="9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114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man/NN</a:t>
            </a:r>
            <a:endParaRPr sz="9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114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saw/VBD</a:t>
            </a:r>
            <a:endParaRPr sz="9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114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a/DT</a:t>
            </a:r>
            <a:endParaRPr sz="9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114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dog/NN</a:t>
            </a:r>
            <a:endParaRPr sz="9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114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in/IN</a:t>
            </a:r>
            <a:endParaRPr sz="9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114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the/DT</a:t>
            </a:r>
            <a:endParaRPr sz="9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114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park/NN</a:t>
            </a:r>
            <a:endParaRPr sz="9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114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with/IN</a:t>
            </a:r>
            <a:endParaRPr sz="9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114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a/DT</a:t>
            </a:r>
            <a:endParaRPr sz="9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114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telescope/NN</a:t>
            </a:r>
            <a:endParaRPr sz="9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69" name="Google Shape;669;p92"/>
          <p:cNvSpPr txBox="1"/>
          <p:nvPr>
            <p:ph idx="2" type="body"/>
          </p:nvPr>
        </p:nvSpPr>
        <p:spPr>
          <a:xfrm>
            <a:off x="5810250" y="834700"/>
            <a:ext cx="3171900" cy="17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Constituent Parse: </a:t>
            </a:r>
            <a:endParaRPr b="1"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(ROOT</a:t>
            </a:r>
            <a:br>
              <a:rPr lang="en" sz="1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(S</a:t>
            </a:r>
            <a:br>
              <a:rPr lang="en" sz="1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(NP (DT the) (NN man))</a:t>
            </a:r>
            <a:br>
              <a:rPr lang="en" sz="1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(VP (VBD saw)</a:t>
            </a:r>
            <a:br>
              <a:rPr lang="en" sz="1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(NP (DT a) (NN dog))</a:t>
            </a:r>
            <a:br>
              <a:rPr lang="en" sz="1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(PP (IN in)</a:t>
            </a:r>
            <a:br>
              <a:rPr lang="en" sz="1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(NP (DT the) (NN park)))</a:t>
            </a:r>
            <a:br>
              <a:rPr lang="en" sz="1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(PP (IN with)</a:t>
            </a:r>
            <a:br>
              <a:rPr lang="en" sz="1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(NP (DT a) (NN telescope))))))</a:t>
            </a:r>
            <a:endParaRPr sz="1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670" name="Google Shape;670;p92"/>
          <p:cNvSpPr txBox="1"/>
          <p:nvPr/>
        </p:nvSpPr>
        <p:spPr>
          <a:xfrm>
            <a:off x="3676650" y="2209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Universal dependencies: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det(man-2, the-1)</a:t>
            </a:r>
            <a:b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nsubj(saw-3, man-2)</a:t>
            </a:r>
            <a:b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root(ROOT-0, saw-3)</a:t>
            </a:r>
            <a:b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det(dog-5, a-4)</a:t>
            </a:r>
            <a:b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dobj(saw-3, dog-5)</a:t>
            </a:r>
            <a:b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case(park-8, in-6)</a:t>
            </a:r>
            <a:b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det(park-8, the-7)</a:t>
            </a:r>
            <a:b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nmod(saw-3, park-8)</a:t>
            </a:r>
            <a:b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case(telescope-11, with-9)</a:t>
            </a:r>
            <a:b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det(telescope-11, a-10)</a:t>
            </a:r>
            <a:b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nmod(saw-3, telescope-11)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9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676" name="Google Shape;676;p93"/>
          <p:cNvSpPr txBox="1"/>
          <p:nvPr>
            <p:ph idx="1" type="body"/>
          </p:nvPr>
        </p:nvSpPr>
        <p:spPr>
          <a:xfrm>
            <a:off x="311700" y="125380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[MS 99] Manning, Christopher D., and Hinrich Schütze. </a:t>
            </a:r>
            <a:r>
              <a:rPr i="1" lang="en" sz="1200">
                <a:solidFill>
                  <a:srgbClr val="22222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Foundations of statistical natural language processing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. MIT press, 1999.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[Niv 05] Nivre, Joakim. "Dependency grammar and dependency parsing." </a:t>
            </a:r>
            <a:r>
              <a:rPr i="1" lang="en" sz="1200">
                <a:solidFill>
                  <a:srgbClr val="22222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MSI report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5133.1959 (2005): 1-32.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Parts of Speech primer</a:t>
            </a:r>
            <a:endParaRPr/>
          </a:p>
        </p:txBody>
      </p:sp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Determiner (DT) 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Describe particular reference of a noun. A subtype of determiners are the articles (AT): `a’, `an’, `the’. Demonstratives like `this’ and `that’ are also determiners.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Adjective (JJ)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Describes properties of nouns. Example: red rose, fast car, lazy cat, etc. 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Adjectives appearing as nouns depicting the object of  a sentence are called predicative. Example: The rose is red. The cat is lazy.  </a:t>
            </a:r>
            <a:endParaRPr sz="1200"/>
          </a:p>
        </p:txBody>
      </p:sp>
      <p:sp>
        <p:nvSpPr>
          <p:cNvPr id="172" name="Google Shape;172;p31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Interrogative Pronouns (WDT)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Also called wh-determiner, these are determiners that occur instead of nouns, and are used for questions and relative clauses. Example: Which, What, Whom, etc.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Verb (VB)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Terms used to describe actions. Examples: ran, threw, walked, etc. Verbs also represent assertions like `is’, `has’, `can’, etc.</a:t>
            </a:r>
            <a:endParaRPr sz="12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94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of Mandate 3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Parts of Speech primer</a:t>
            </a:r>
            <a:endParaRPr/>
          </a:p>
        </p:txBody>
      </p:sp>
      <p:sp>
        <p:nvSpPr>
          <p:cNvPr id="178" name="Google Shape;178;p32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Adverb (RB) 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Modifiers for verbs, by specification of place, time, manner or degree. Example: I </a:t>
            </a:r>
            <a:r>
              <a:rPr i="1" lang="en" sz="1200"/>
              <a:t>rarely</a:t>
            </a:r>
            <a:r>
              <a:rPr lang="en" sz="1200"/>
              <a:t> travel abroad.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Preposition (IN) 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Terms that express spatial relationships like </a:t>
            </a:r>
            <a:r>
              <a:rPr i="1" lang="en" sz="1200"/>
              <a:t>under</a:t>
            </a:r>
            <a:r>
              <a:rPr lang="en" sz="1200"/>
              <a:t> the bus, </a:t>
            </a:r>
            <a:r>
              <a:rPr i="1" lang="en" sz="1200"/>
              <a:t>over</a:t>
            </a:r>
            <a:r>
              <a:rPr lang="en" sz="1200"/>
              <a:t> the city, </a:t>
            </a:r>
            <a:r>
              <a:rPr i="1" lang="en" sz="1200"/>
              <a:t>in</a:t>
            </a:r>
            <a:r>
              <a:rPr lang="en" sz="1200"/>
              <a:t> the car, etc. Prepositions that are bonded into a verb phrase are called “particles”. Example: take </a:t>
            </a:r>
            <a:r>
              <a:rPr i="1" lang="en" sz="1200"/>
              <a:t>off</a:t>
            </a:r>
            <a:r>
              <a:rPr lang="en" sz="1200"/>
              <a:t>, sign </a:t>
            </a:r>
            <a:r>
              <a:rPr i="1" lang="en" sz="1200"/>
              <a:t>in</a:t>
            </a:r>
            <a:r>
              <a:rPr lang="en" sz="1200"/>
              <a:t>, take </a:t>
            </a:r>
            <a:r>
              <a:rPr i="1" lang="en" sz="1200"/>
              <a:t>on</a:t>
            </a:r>
            <a:r>
              <a:rPr lang="en" sz="1200"/>
              <a:t>, etc.</a:t>
            </a:r>
            <a:endParaRPr sz="1200"/>
          </a:p>
        </p:txBody>
      </p:sp>
      <p:sp>
        <p:nvSpPr>
          <p:cNvPr id="179" name="Google Shape;179;p32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Conjunction (CC) 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Terms connecting two parts of a sentence. 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Coordinating conjunctions conjoin two terms of the same category. Example: Husband </a:t>
            </a:r>
            <a:r>
              <a:rPr i="1" lang="en" sz="1200"/>
              <a:t>and</a:t>
            </a:r>
            <a:r>
              <a:rPr lang="en" sz="1200"/>
              <a:t> wife. I almost bought the house, </a:t>
            </a:r>
            <a:r>
              <a:rPr i="1" lang="en" sz="1200"/>
              <a:t>but</a:t>
            </a:r>
            <a:r>
              <a:rPr lang="en" sz="1200"/>
              <a:t> decided against it. 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Subordinating conjunctions or “complementizers” serve to extend and explain the first part of the sentence. Example: They were able to catch the plane, </a:t>
            </a:r>
            <a:r>
              <a:rPr i="1" lang="en" sz="1200"/>
              <a:t>despite</a:t>
            </a:r>
            <a:r>
              <a:rPr lang="en" sz="1200"/>
              <a:t> heavy traffic to the airport. 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 primer</a:t>
            </a:r>
            <a:endParaRPr/>
          </a:p>
        </p:txBody>
      </p:sp>
      <p:sp>
        <p:nvSpPr>
          <p:cNvPr id="185" name="Google Shape;185;p33"/>
          <p:cNvSpPr txBox="1"/>
          <p:nvPr>
            <p:ph idx="1" type="body"/>
          </p:nvPr>
        </p:nvSpPr>
        <p:spPr>
          <a:xfrm>
            <a:off x="311700" y="1225225"/>
            <a:ext cx="3963300" cy="13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Constituents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Specific groupings of words being able to occur in various positions with uniform syntactic possibilities</a:t>
            </a:r>
            <a:endParaRPr sz="1200"/>
          </a:p>
        </p:txBody>
      </p:sp>
      <p:sp>
        <p:nvSpPr>
          <p:cNvPr id="186" name="Google Shape;186;p33"/>
          <p:cNvSpPr txBox="1"/>
          <p:nvPr>
            <p:ph idx="2" type="body"/>
          </p:nvPr>
        </p:nvSpPr>
        <p:spPr>
          <a:xfrm>
            <a:off x="4832400" y="1225225"/>
            <a:ext cx="3999900" cy="14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Paradigmatic relationship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Elements in a constituent that can be replaced for one another to make (syntactically valid) sentences, are said to be in the same “paradigm.”</a:t>
            </a:r>
            <a:endParaRPr sz="1200"/>
          </a:p>
        </p:txBody>
      </p:sp>
      <p:graphicFrame>
        <p:nvGraphicFramePr>
          <p:cNvPr id="187" name="Google Shape;187;p33"/>
          <p:cNvGraphicFramePr/>
          <p:nvPr/>
        </p:nvGraphicFramePr>
        <p:xfrm>
          <a:off x="993025" y="3061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{066FC1AD-4004-49AA-8F78-4DB91D879AA2}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cat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big cow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Everyone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All the animals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jumped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walked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across the fence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 the other house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up the stairs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VBD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NP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