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Economica"/>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DD27AF-CB60-4743-8045-92D03BBF72D0}">
  <a:tblStyle styleId="{2DDD27AF-CB60-4743-8045-92D03BBF72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Economica-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Economica-italic.fntdata"/><Relationship Id="rId63" Type="http://schemas.openxmlformats.org/officeDocument/2006/relationships/font" Target="fonts/Economica-bold.fntdata"/><Relationship Id="rId22" Type="http://schemas.openxmlformats.org/officeDocument/2006/relationships/slide" Target="slides/slide16.xml"/><Relationship Id="rId66" Type="http://schemas.openxmlformats.org/officeDocument/2006/relationships/font" Target="fonts/OpenSans-regular.fntdata"/><Relationship Id="rId21" Type="http://schemas.openxmlformats.org/officeDocument/2006/relationships/slide" Target="slides/slide15.xml"/><Relationship Id="rId65" Type="http://schemas.openxmlformats.org/officeDocument/2006/relationships/font" Target="fonts/Economica-boldItalic.fntdata"/><Relationship Id="rId24" Type="http://schemas.openxmlformats.org/officeDocument/2006/relationships/slide" Target="slides/slide18.xml"/><Relationship Id="rId68" Type="http://schemas.openxmlformats.org/officeDocument/2006/relationships/font" Target="fonts/OpenSans-italic.fntdata"/><Relationship Id="rId23" Type="http://schemas.openxmlformats.org/officeDocument/2006/relationships/slide" Target="slides/slide17.xml"/><Relationship Id="rId67" Type="http://schemas.openxmlformats.org/officeDocument/2006/relationships/font" Target="fonts/OpenSans-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d5aa77c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d5aa77c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6d5aa77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6d5aa77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d5aa77c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d5aa77c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6d5aa77c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6d5aa77c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6d5aa77c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6d5aa77c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6d5aa77c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6d5aa77c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e1a7df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e1a7d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8127c5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8127c5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824f2b7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824f2b7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6d5aa77c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6d5aa77c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af16d83e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af16d83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824f2b7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824f2b7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824f2b7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824f2b7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824f2b7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824f2b7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6d5aa77c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6d5aa77c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6d5aa77c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6d5aa77c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6d5aa77c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6d5aa77c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824f2b73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824f2b73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824f2b73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824f2b73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824f2b73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824f2b73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824f2b73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824f2b73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af16d83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af16d83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824f2b73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824f2b73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824f2b73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824f2b73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824f2b73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824f2b73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824f2b73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824f2b73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824f2b73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824f2b73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824f2b733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824f2b733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824f2b733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824f2b733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824f2b73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824f2b73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824f2b733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824f2b733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6e1a7df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6e1a7df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af16d83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af16d83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6e1a7d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6e1a7d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66fc438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66fc438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87601459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8760145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66fc438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66fc438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8760145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8760145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8760145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8760145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8760145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8760145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87601459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87601459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9bdcdd1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9bdcdd1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9c98c40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39c98c40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1ceed2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71ceed2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87601459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87601459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21ee984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21ee984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290c382a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290c382a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290c382a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290c382a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290c382a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290c382a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290c382ab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290c382a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9164c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9164c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d5aa77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d5aa77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d5aa77c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d5aa77c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6d5aa77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6d5aa77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2">
            <a:alphaModFix/>
          </a:blip>
          <a:stretch>
            <a:fillRect/>
          </a:stretch>
        </p:blipFill>
        <p:spPr>
          <a:xfrm>
            <a:off x="0" y="4391675"/>
            <a:ext cx="896549" cy="751825"/>
          </a:xfrm>
          <a:prstGeom prst="rect">
            <a:avLst/>
          </a:prstGeom>
          <a:noFill/>
          <a:ln>
            <a:noFill/>
          </a:ln>
          <a:effectLst>
            <a:outerShdw blurRad="57150" rotWithShape="0" algn="bl" dir="5400000" dist="19050">
              <a:srgbClr val="000000">
                <a:alpha val="62000"/>
              </a:srgb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5" name="Google Shape;65;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6" name="Google Shape;66;p14"/>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7" name="Google Shape;67;p14"/>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68" name="Google Shape;68;p14"/>
          <p:cNvSpPr txBox="1"/>
          <p:nvPr>
            <p:ph idx="12" type="sldNum"/>
          </p:nvPr>
        </p:nvSpPr>
        <p:spPr>
          <a:xfrm>
            <a:off x="2743943" y="4663225"/>
            <a:ext cx="62772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iiitb-logo.png" id="69" name="Google Shape;69;p14"/>
          <p:cNvPicPr preferRelativeResize="0"/>
          <p:nvPr/>
        </p:nvPicPr>
        <p:blipFill>
          <a:blip r:embed="rId2">
            <a:alphaModFix amt="85000"/>
          </a:blip>
          <a:stretch>
            <a:fillRect/>
          </a:stretch>
        </p:blipFill>
        <p:spPr>
          <a:xfrm>
            <a:off x="0" y="4147675"/>
            <a:ext cx="1187525" cy="9958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2" name="Google Shape;7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3" name="Google Shape;73;p1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8" name="Google Shape;78;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82" name="Google Shape;82;p1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3" name="Google Shape;83;p1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87" name="Google Shape;8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0" name="Google Shape;90;p19"/>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Google Shape;9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9" name="Google Shape;99;p21"/>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100" name="Google Shape;100;p21"/>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101" name="Google Shape;10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109" name="Google Shape;109;p23"/>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4" name="Google Shape;24;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8" name="Google Shape;28;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61" name="Google Shape;61;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62" name="Google Shape;6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ordnet.princeton.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conceptnet.io/" TargetMode="Externa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bionlp-www.utu.fi/wv_demo/" TargetMode="Externa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33.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hyperlink" Target="https://www.analyticsvidhya.com/blog/2016/08/beginners-guide-to-topic-modeling-in-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25.png"/><Relationship Id="rId4" Type="http://schemas.openxmlformats.org/officeDocument/2006/relationships/hyperlink" Target="https://www.microsoft.com/en-us/research/blog/using-deepspeed-and-megatron-to-train-megatron-turing-nlg-530b-the-worlds-largest-and-most-powerful-generative-language-mode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hyperlink" Target="https://arxiv.org/abs/2206.07682" TargetMode="External"/><Relationship Id="rId4" Type="http://schemas.openxmlformats.org/officeDocument/2006/relationships/hyperlink" Target="https://arxiv.org/abs/2206.07682" TargetMode="External"/><Relationship Id="rId5"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hyperlink" Target="https://towardsdatascience.com/how-to-fine-tune-gpt-2-for-text-generation-ae2ea53bc272"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Text Analytics</a:t>
            </a:r>
            <a:endParaRPr/>
          </a:p>
        </p:txBody>
      </p:sp>
      <p:sp>
        <p:nvSpPr>
          <p:cNvPr id="118" name="Google Shape;118;p25"/>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3: Semantic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 Associations</a:t>
            </a:r>
            <a:endParaRPr/>
          </a:p>
        </p:txBody>
      </p:sp>
      <p:sp>
        <p:nvSpPr>
          <p:cNvPr id="241" name="Google Shape;241;p3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While higher-order associations carry more semantics than lower-order associations, the number of higher order associations can be extremely high</a:t>
            </a:r>
            <a:endParaRPr sz="1200"/>
          </a:p>
          <a:p>
            <a:pPr indent="0" lvl="0" marL="0" rtl="0" algn="l">
              <a:spcBef>
                <a:spcPts val="1600"/>
              </a:spcBef>
              <a:spcAft>
                <a:spcPts val="0"/>
              </a:spcAft>
              <a:buNone/>
            </a:pPr>
            <a:r>
              <a:rPr lang="en" sz="1200"/>
              <a:t>Given a set of N entity types, the total number of possible arity is given by 2</a:t>
            </a:r>
            <a:r>
              <a:rPr baseline="30000" lang="en" sz="1200"/>
              <a:t>N</a:t>
            </a:r>
            <a:r>
              <a:rPr lang="en" sz="1200"/>
              <a:t> -- or the power set of all entity types</a:t>
            </a:r>
            <a:endParaRPr sz="1200"/>
          </a:p>
          <a:p>
            <a:pPr indent="0" lvl="0" marL="0" rtl="0" algn="l">
              <a:spcBef>
                <a:spcPts val="1600"/>
              </a:spcBef>
              <a:spcAft>
                <a:spcPts val="1600"/>
              </a:spcAft>
              <a:buNone/>
            </a:pPr>
            <a:r>
              <a:rPr lang="en" sz="1200"/>
              <a:t>For practical semantic processing, we usually work with a maximum arity of 2. Higher order semantics are represented by means of </a:t>
            </a:r>
            <a:r>
              <a:rPr b="1" lang="en" sz="1200"/>
              <a:t>reification</a:t>
            </a:r>
            <a:r>
              <a:rPr lang="en" sz="1200"/>
              <a:t>. </a:t>
            </a:r>
            <a:endParaRPr sz="1200"/>
          </a:p>
        </p:txBody>
      </p:sp>
      <p:sp>
        <p:nvSpPr>
          <p:cNvPr id="242" name="Google Shape;242;p3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RDF</a:t>
            </a:r>
            <a:r>
              <a:rPr lang="en" sz="1000"/>
              <a:t> </a:t>
            </a:r>
            <a:endParaRPr sz="1000"/>
          </a:p>
          <a:p>
            <a:pPr indent="0" lvl="0" marL="0" rtl="0" algn="l">
              <a:spcBef>
                <a:spcPts val="1600"/>
              </a:spcBef>
              <a:spcAft>
                <a:spcPts val="0"/>
              </a:spcAft>
              <a:buNone/>
            </a:pPr>
            <a:r>
              <a:rPr lang="en" sz="1000"/>
              <a:t>Open W3C standard for representing semantic assertions. Forms the basic building block of Linked Open Data (Semantic Web). Represents binary associations in the form of triples:</a:t>
            </a:r>
            <a:endParaRPr sz="1000"/>
          </a:p>
          <a:p>
            <a:pPr indent="0" lvl="0" marL="457200" rtl="0" algn="l">
              <a:spcBef>
                <a:spcPts val="1600"/>
              </a:spcBef>
              <a:spcAft>
                <a:spcPts val="0"/>
              </a:spcAft>
              <a:buNone/>
            </a:pPr>
            <a:r>
              <a:rPr lang="en" sz="1000"/>
              <a:t>(subject, predicate, object) </a:t>
            </a:r>
            <a:endParaRPr sz="1000"/>
          </a:p>
          <a:p>
            <a:pPr indent="0" lvl="0" marL="0" rtl="0" algn="l">
              <a:spcBef>
                <a:spcPts val="1600"/>
              </a:spcBef>
              <a:spcAft>
                <a:spcPts val="0"/>
              </a:spcAft>
              <a:buNone/>
            </a:pPr>
            <a:r>
              <a:rPr b="1" lang="en" sz="1000"/>
              <a:t>NQuad</a:t>
            </a:r>
            <a:r>
              <a:rPr lang="en" sz="1000"/>
              <a:t> </a:t>
            </a:r>
            <a:endParaRPr sz="1000"/>
          </a:p>
          <a:p>
            <a:pPr indent="0" lvl="0" marL="0" rtl="0" algn="l">
              <a:spcBef>
                <a:spcPts val="1600"/>
              </a:spcBef>
              <a:spcAft>
                <a:spcPts val="0"/>
              </a:spcAft>
              <a:buNone/>
            </a:pPr>
            <a:r>
              <a:rPr lang="en" sz="1000"/>
              <a:t>Open W3C standard for representing contextualized semantic assertions. Represents binary association along with a context (RDF graph) where this association holds:</a:t>
            </a:r>
            <a:endParaRPr sz="1000"/>
          </a:p>
          <a:p>
            <a:pPr indent="0" lvl="0" marL="457200" rtl="0" algn="l">
              <a:spcBef>
                <a:spcPts val="1600"/>
              </a:spcBef>
              <a:spcAft>
                <a:spcPts val="1600"/>
              </a:spcAft>
              <a:buNone/>
            </a:pPr>
            <a:r>
              <a:rPr lang="en" sz="1000"/>
              <a:t>(subject, predicate, object, context)</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 Associations</a:t>
            </a:r>
            <a:endParaRPr/>
          </a:p>
        </p:txBody>
      </p:sp>
      <p:sp>
        <p:nvSpPr>
          <p:cNvPr id="248" name="Google Shape;248;p3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Reification</a:t>
            </a:r>
            <a:endParaRPr b="1" sz="1200"/>
          </a:p>
          <a:p>
            <a:pPr indent="0" lvl="0" marL="0" rtl="0" algn="l">
              <a:spcBef>
                <a:spcPts val="1600"/>
              </a:spcBef>
              <a:spcAft>
                <a:spcPts val="0"/>
              </a:spcAft>
              <a:buNone/>
            </a:pPr>
            <a:r>
              <a:rPr lang="en" sz="1200"/>
              <a:t>Representation of a complex set of associations or phenomena, as an instance of an abstract entity type. Often takes the form of a #hashtag on social media.</a:t>
            </a:r>
            <a:endParaRPr sz="1200"/>
          </a:p>
          <a:p>
            <a:pPr indent="0" lvl="0" marL="457200" rtl="0" algn="l">
              <a:spcBef>
                <a:spcPts val="1600"/>
              </a:spcBef>
              <a:spcAft>
                <a:spcPts val="0"/>
              </a:spcAft>
              <a:buNone/>
            </a:pPr>
            <a:r>
              <a:rPr lang="en" sz="1000"/>
              <a:t>Example: #Brexit represents a reified, conceptual entity that captures myriad associations and phenomena about an issue concerning Britain and EU.</a:t>
            </a:r>
            <a:endParaRPr sz="1000"/>
          </a:p>
          <a:p>
            <a:pPr indent="0" lvl="0" marL="0" rtl="0" algn="l">
              <a:spcBef>
                <a:spcPts val="1600"/>
              </a:spcBef>
              <a:spcAft>
                <a:spcPts val="0"/>
              </a:spcAft>
              <a:buNone/>
            </a:pPr>
            <a:r>
              <a:rPr lang="en" sz="1200"/>
              <a:t>Reification helps to reduce complexity of managing higher-order relationships.</a:t>
            </a:r>
            <a:endParaRPr sz="1200"/>
          </a:p>
          <a:p>
            <a:pPr indent="0" lvl="0" marL="0" rtl="0" algn="l">
              <a:spcBef>
                <a:spcPts val="1600"/>
              </a:spcBef>
              <a:spcAft>
                <a:spcPts val="1600"/>
              </a:spcAft>
              <a:buNone/>
            </a:pPr>
            <a:r>
              <a:rPr lang="en" sz="1200"/>
              <a:t>An n-ary relationship can be reduced to a collection of n binary relationships with a new reified entity.</a:t>
            </a:r>
            <a:endParaRPr sz="1200"/>
          </a:p>
        </p:txBody>
      </p:sp>
      <p:sp>
        <p:nvSpPr>
          <p:cNvPr id="249" name="Google Shape;249;p35"/>
          <p:cNvSpPr/>
          <p:nvPr/>
        </p:nvSpPr>
        <p:spPr>
          <a:xfrm>
            <a:off x="5073300" y="1862322"/>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Semester</a:t>
            </a:r>
            <a:endParaRPr sz="1000"/>
          </a:p>
        </p:txBody>
      </p:sp>
      <p:sp>
        <p:nvSpPr>
          <p:cNvPr id="250" name="Google Shape;250;p35"/>
          <p:cNvSpPr/>
          <p:nvPr/>
        </p:nvSpPr>
        <p:spPr>
          <a:xfrm>
            <a:off x="7380845" y="1862322"/>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Course</a:t>
            </a:r>
            <a:endParaRPr sz="1000"/>
          </a:p>
        </p:txBody>
      </p:sp>
      <p:sp>
        <p:nvSpPr>
          <p:cNvPr id="251" name="Google Shape;251;p35"/>
          <p:cNvSpPr/>
          <p:nvPr/>
        </p:nvSpPr>
        <p:spPr>
          <a:xfrm>
            <a:off x="6146594" y="540741"/>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Teacher</a:t>
            </a:r>
            <a:endParaRPr sz="1000"/>
          </a:p>
        </p:txBody>
      </p:sp>
      <p:sp>
        <p:nvSpPr>
          <p:cNvPr id="252" name="Google Shape;252;p35"/>
          <p:cNvSpPr/>
          <p:nvPr/>
        </p:nvSpPr>
        <p:spPr>
          <a:xfrm>
            <a:off x="6060554" y="1130738"/>
            <a:ext cx="1431300" cy="445500"/>
          </a:xfrm>
          <a:prstGeom prst="diamon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Teaching</a:t>
            </a:r>
            <a:endParaRPr sz="900"/>
          </a:p>
        </p:txBody>
      </p:sp>
      <p:cxnSp>
        <p:nvCxnSpPr>
          <p:cNvPr id="253" name="Google Shape;253;p35"/>
          <p:cNvCxnSpPr>
            <a:stCxn id="252" idx="0"/>
            <a:endCxn id="251" idx="2"/>
          </p:cNvCxnSpPr>
          <p:nvPr/>
        </p:nvCxnSpPr>
        <p:spPr>
          <a:xfrm rot="-5400000">
            <a:off x="6690404" y="1044338"/>
            <a:ext cx="172200" cy="600"/>
          </a:xfrm>
          <a:prstGeom prst="bentConnector3">
            <a:avLst>
              <a:gd fmla="val 49970" name="adj1"/>
            </a:avLst>
          </a:prstGeom>
          <a:noFill/>
          <a:ln cap="flat" cmpd="sng" w="9525">
            <a:solidFill>
              <a:schemeClr val="dk2"/>
            </a:solidFill>
            <a:prstDash val="solid"/>
            <a:round/>
            <a:headEnd len="med" w="med" type="none"/>
            <a:tailEnd len="med" w="med" type="none"/>
          </a:ln>
        </p:spPr>
      </p:cxnSp>
      <p:cxnSp>
        <p:nvCxnSpPr>
          <p:cNvPr id="254" name="Google Shape;254;p35"/>
          <p:cNvCxnSpPr>
            <a:stCxn id="252" idx="1"/>
            <a:endCxn id="249" idx="0"/>
          </p:cNvCxnSpPr>
          <p:nvPr/>
        </p:nvCxnSpPr>
        <p:spPr>
          <a:xfrm flipH="1">
            <a:off x="5702954" y="1353488"/>
            <a:ext cx="357600" cy="508800"/>
          </a:xfrm>
          <a:prstGeom prst="bentConnector2">
            <a:avLst/>
          </a:prstGeom>
          <a:noFill/>
          <a:ln cap="flat" cmpd="sng" w="9525">
            <a:solidFill>
              <a:schemeClr val="dk2"/>
            </a:solidFill>
            <a:prstDash val="solid"/>
            <a:round/>
            <a:headEnd len="med" w="med" type="none"/>
            <a:tailEnd len="med" w="med" type="none"/>
          </a:ln>
        </p:spPr>
      </p:cxnSp>
      <p:cxnSp>
        <p:nvCxnSpPr>
          <p:cNvPr id="255" name="Google Shape;255;p35"/>
          <p:cNvCxnSpPr>
            <a:stCxn id="252" idx="3"/>
            <a:endCxn id="250" idx="0"/>
          </p:cNvCxnSpPr>
          <p:nvPr/>
        </p:nvCxnSpPr>
        <p:spPr>
          <a:xfrm>
            <a:off x="7491854" y="1353488"/>
            <a:ext cx="518700" cy="508800"/>
          </a:xfrm>
          <a:prstGeom prst="bentConnector2">
            <a:avLst/>
          </a:prstGeom>
          <a:noFill/>
          <a:ln cap="flat" cmpd="sng" w="9525">
            <a:solidFill>
              <a:schemeClr val="dk2"/>
            </a:solidFill>
            <a:prstDash val="solid"/>
            <a:round/>
            <a:headEnd len="med" w="med" type="none"/>
            <a:tailEnd len="med" w="med" type="none"/>
          </a:ln>
        </p:spPr>
      </p:cxnSp>
      <p:sp>
        <p:nvSpPr>
          <p:cNvPr id="256" name="Google Shape;256;p35"/>
          <p:cNvSpPr/>
          <p:nvPr/>
        </p:nvSpPr>
        <p:spPr>
          <a:xfrm>
            <a:off x="4625650" y="4032972"/>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Semester</a:t>
            </a:r>
            <a:endParaRPr sz="1000"/>
          </a:p>
        </p:txBody>
      </p:sp>
      <p:sp>
        <p:nvSpPr>
          <p:cNvPr id="257" name="Google Shape;257;p35"/>
          <p:cNvSpPr/>
          <p:nvPr/>
        </p:nvSpPr>
        <p:spPr>
          <a:xfrm>
            <a:off x="7728095" y="4032972"/>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Course</a:t>
            </a:r>
            <a:endParaRPr sz="1000"/>
          </a:p>
        </p:txBody>
      </p:sp>
      <p:sp>
        <p:nvSpPr>
          <p:cNvPr id="258" name="Google Shape;258;p35"/>
          <p:cNvSpPr/>
          <p:nvPr/>
        </p:nvSpPr>
        <p:spPr>
          <a:xfrm>
            <a:off x="6176869" y="2650641"/>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Teacher</a:t>
            </a:r>
            <a:endParaRPr sz="1000"/>
          </a:p>
        </p:txBody>
      </p:sp>
      <p:sp>
        <p:nvSpPr>
          <p:cNvPr id="259" name="Google Shape;259;p35"/>
          <p:cNvSpPr/>
          <p:nvPr/>
        </p:nvSpPr>
        <p:spPr>
          <a:xfrm>
            <a:off x="6229525" y="3438975"/>
            <a:ext cx="1154100" cy="149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Teaching</a:t>
            </a:r>
            <a:endParaRPr sz="1000"/>
          </a:p>
          <a:p>
            <a:pPr indent="0" lvl="0" marL="0" rtl="0" algn="l">
              <a:spcBef>
                <a:spcPts val="0"/>
              </a:spcBef>
              <a:spcAft>
                <a:spcPts val="0"/>
              </a:spcAft>
              <a:buNone/>
            </a:pPr>
            <a:r>
              <a:rPr lang="en" sz="1000"/>
              <a:t>Roster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60" name="Google Shape;260;p35"/>
          <p:cNvSpPr/>
          <p:nvPr/>
        </p:nvSpPr>
        <p:spPr>
          <a:xfrm>
            <a:off x="6722125" y="3167663"/>
            <a:ext cx="168900" cy="17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p:nvPr/>
        </p:nvSpPr>
        <p:spPr>
          <a:xfrm>
            <a:off x="5972838" y="4155825"/>
            <a:ext cx="168900" cy="17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5"/>
          <p:cNvSpPr/>
          <p:nvPr/>
        </p:nvSpPr>
        <p:spPr>
          <a:xfrm>
            <a:off x="7471413" y="4155825"/>
            <a:ext cx="168900" cy="17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5"/>
          <p:cNvCxnSpPr/>
          <p:nvPr/>
        </p:nvCxnSpPr>
        <p:spPr>
          <a:xfrm flipH="1" rot="5400000">
            <a:off x="6754969" y="3120141"/>
            <a:ext cx="117600" cy="144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64" name="Google Shape;264;p35"/>
          <p:cNvCxnSpPr>
            <a:stCxn id="260" idx="2"/>
          </p:cNvCxnSpPr>
          <p:nvPr/>
        </p:nvCxnSpPr>
        <p:spPr>
          <a:xfrm flipH="1" rot="-5400000">
            <a:off x="6806575" y="3339863"/>
            <a:ext cx="6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65" name="Google Shape;265;p35"/>
          <p:cNvCxnSpPr>
            <a:stCxn id="260" idx="2"/>
            <a:endCxn id="260" idx="2"/>
          </p:cNvCxnSpPr>
          <p:nvPr/>
        </p:nvCxnSpPr>
        <p:spPr>
          <a:xfrm>
            <a:off x="6806575" y="3339863"/>
            <a:ext cx="0" cy="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35"/>
          <p:cNvCxnSpPr>
            <a:stCxn id="260" idx="2"/>
            <a:endCxn id="259" idx="0"/>
          </p:cNvCxnSpPr>
          <p:nvPr/>
        </p:nvCxnSpPr>
        <p:spPr>
          <a:xfrm>
            <a:off x="6806575" y="3339863"/>
            <a:ext cx="0" cy="990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5"/>
          <p:cNvCxnSpPr>
            <a:stCxn id="261" idx="1"/>
            <a:endCxn id="261" idx="1"/>
          </p:cNvCxnSpPr>
          <p:nvPr/>
        </p:nvCxnSpPr>
        <p:spPr>
          <a:xfrm>
            <a:off x="5972838" y="4241925"/>
            <a:ext cx="0" cy="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5"/>
          <p:cNvCxnSpPr>
            <a:stCxn id="261" idx="1"/>
            <a:endCxn id="256" idx="3"/>
          </p:cNvCxnSpPr>
          <p:nvPr/>
        </p:nvCxnSpPr>
        <p:spPr>
          <a:xfrm rot="10800000">
            <a:off x="5884938" y="4241925"/>
            <a:ext cx="87900" cy="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5"/>
          <p:cNvCxnSpPr>
            <a:stCxn id="261" idx="3"/>
            <a:endCxn id="261" idx="3"/>
          </p:cNvCxnSpPr>
          <p:nvPr/>
        </p:nvCxnSpPr>
        <p:spPr>
          <a:xfrm>
            <a:off x="6141738" y="4241925"/>
            <a:ext cx="0" cy="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5"/>
          <p:cNvCxnSpPr>
            <a:endCxn id="259" idx="1"/>
          </p:cNvCxnSpPr>
          <p:nvPr/>
        </p:nvCxnSpPr>
        <p:spPr>
          <a:xfrm flipH="1" rot="10800000">
            <a:off x="6141625" y="4184925"/>
            <a:ext cx="87900" cy="570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5"/>
          <p:cNvCxnSpPr>
            <a:stCxn id="259" idx="3"/>
            <a:endCxn id="262" idx="1"/>
          </p:cNvCxnSpPr>
          <p:nvPr/>
        </p:nvCxnSpPr>
        <p:spPr>
          <a:xfrm>
            <a:off x="7383625" y="4184925"/>
            <a:ext cx="87900" cy="570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5"/>
          <p:cNvCxnSpPr>
            <a:stCxn id="262" idx="3"/>
          </p:cNvCxnSpPr>
          <p:nvPr/>
        </p:nvCxnSpPr>
        <p:spPr>
          <a:xfrm>
            <a:off x="7640313" y="4241925"/>
            <a:ext cx="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5"/>
          <p:cNvCxnSpPr>
            <a:stCxn id="262" idx="3"/>
            <a:endCxn id="262" idx="3"/>
          </p:cNvCxnSpPr>
          <p:nvPr/>
        </p:nvCxnSpPr>
        <p:spPr>
          <a:xfrm>
            <a:off x="7640313" y="4241925"/>
            <a:ext cx="0" cy="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5"/>
          <p:cNvCxnSpPr>
            <a:stCxn id="262" idx="3"/>
            <a:endCxn id="257" idx="1"/>
          </p:cNvCxnSpPr>
          <p:nvPr/>
        </p:nvCxnSpPr>
        <p:spPr>
          <a:xfrm>
            <a:off x="7640313" y="4241925"/>
            <a:ext cx="87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 Associations</a:t>
            </a:r>
            <a:endParaRPr/>
          </a:p>
        </p:txBody>
      </p:sp>
      <p:sp>
        <p:nvSpPr>
          <p:cNvPr id="280" name="Google Shape;280;p3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While associations can have any kind of semantics, some associations are very commonly found, and characterized separately:</a:t>
            </a:r>
            <a:endParaRPr sz="1000"/>
          </a:p>
          <a:p>
            <a:pPr indent="0" lvl="0" marL="0" rtl="0" algn="l">
              <a:spcBef>
                <a:spcPts val="1600"/>
              </a:spcBef>
              <a:spcAft>
                <a:spcPts val="0"/>
              </a:spcAft>
              <a:buNone/>
            </a:pPr>
            <a:r>
              <a:rPr b="1" lang="en" sz="1000"/>
              <a:t>IS-A</a:t>
            </a:r>
            <a:endParaRPr b="1" sz="1000"/>
          </a:p>
          <a:p>
            <a:pPr indent="0" lvl="0" marL="0" rtl="0" algn="l">
              <a:spcBef>
                <a:spcPts val="1600"/>
              </a:spcBef>
              <a:spcAft>
                <a:spcPts val="0"/>
              </a:spcAft>
              <a:buNone/>
            </a:pPr>
            <a:r>
              <a:rPr lang="en" sz="1000"/>
              <a:t>Represents a superclass-subclass relationship. Also called “is a kind of”, “is a type of”. The relationship </a:t>
            </a:r>
            <a:endParaRPr sz="1000"/>
          </a:p>
          <a:p>
            <a:pPr indent="0" lvl="0" marL="457200" rtl="0" algn="l">
              <a:spcBef>
                <a:spcPts val="1600"/>
              </a:spcBef>
              <a:spcAft>
                <a:spcPts val="0"/>
              </a:spcAft>
              <a:buNone/>
            </a:pPr>
            <a:r>
              <a:rPr lang="en" sz="1000"/>
              <a:t>“B is-a A” </a:t>
            </a:r>
            <a:endParaRPr sz="1000"/>
          </a:p>
          <a:p>
            <a:pPr indent="0" lvl="0" marL="0" rtl="0" algn="l">
              <a:spcBef>
                <a:spcPts val="1600"/>
              </a:spcBef>
              <a:spcAft>
                <a:spcPts val="0"/>
              </a:spcAft>
              <a:buNone/>
            </a:pPr>
            <a:r>
              <a:rPr lang="en" sz="1000"/>
              <a:t>Implies: </a:t>
            </a:r>
            <a:endParaRPr sz="1000"/>
          </a:p>
          <a:p>
            <a:pPr indent="0" lvl="0" marL="0" rtl="0" algn="l">
              <a:spcBef>
                <a:spcPts val="1600"/>
              </a:spcBef>
              <a:spcAft>
                <a:spcPts val="0"/>
              </a:spcAft>
              <a:buNone/>
            </a:pPr>
            <a:r>
              <a:rPr lang="en" sz="1000"/>
              <a:t>Every B is a type of A. The set of all instances of A is a superset of the set of all instances of B. The set of all characteristic properties of B is a superset of the set of all characteristic properties of A. An instance of B can be used wherever we need an instance of A.</a:t>
            </a:r>
            <a:endParaRPr sz="1000"/>
          </a:p>
          <a:p>
            <a:pPr indent="0" lvl="0" marL="0" rtl="0" algn="l">
              <a:spcBef>
                <a:spcPts val="1600"/>
              </a:spcBef>
              <a:spcAft>
                <a:spcPts val="1600"/>
              </a:spcAft>
              <a:buNone/>
            </a:pPr>
            <a:r>
              <a:t/>
            </a:r>
            <a:endParaRPr sz="1000"/>
          </a:p>
        </p:txBody>
      </p:sp>
      <p:sp>
        <p:nvSpPr>
          <p:cNvPr id="281" name="Google Shape;281;p36"/>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IS-IN</a:t>
            </a:r>
            <a:r>
              <a:rPr lang="en" sz="1000"/>
              <a:t> </a:t>
            </a:r>
            <a:endParaRPr sz="1000"/>
          </a:p>
          <a:p>
            <a:pPr indent="0" lvl="0" marL="0" rtl="0" algn="l">
              <a:spcBef>
                <a:spcPts val="1600"/>
              </a:spcBef>
              <a:spcAft>
                <a:spcPts val="0"/>
              </a:spcAft>
              <a:buNone/>
            </a:pPr>
            <a:r>
              <a:rPr lang="en" sz="1000"/>
              <a:t>Represents a container-part relationship. Also called “is contained in”, “is a part of”. The relationship </a:t>
            </a:r>
            <a:endParaRPr sz="1000"/>
          </a:p>
          <a:p>
            <a:pPr indent="0" lvl="0" marL="457200" rtl="0" algn="l">
              <a:spcBef>
                <a:spcPts val="1600"/>
              </a:spcBef>
              <a:spcAft>
                <a:spcPts val="0"/>
              </a:spcAft>
              <a:buNone/>
            </a:pPr>
            <a:r>
              <a:rPr lang="en" sz="1000"/>
              <a:t>“B is-in A” </a:t>
            </a:r>
            <a:endParaRPr sz="1000"/>
          </a:p>
          <a:p>
            <a:pPr indent="0" lvl="0" marL="0" rtl="0" algn="l">
              <a:spcBef>
                <a:spcPts val="1600"/>
              </a:spcBef>
              <a:spcAft>
                <a:spcPts val="0"/>
              </a:spcAft>
              <a:buNone/>
            </a:pPr>
            <a:r>
              <a:rPr lang="en" sz="1000"/>
              <a:t>Implies: </a:t>
            </a:r>
            <a:endParaRPr sz="1000"/>
          </a:p>
          <a:p>
            <a:pPr indent="0" lvl="0" marL="0" rtl="0" algn="l">
              <a:spcBef>
                <a:spcPts val="1600"/>
              </a:spcBef>
              <a:spcAft>
                <a:spcPts val="0"/>
              </a:spcAft>
              <a:buNone/>
            </a:pPr>
            <a:r>
              <a:rPr lang="en" sz="1000"/>
              <a:t>If A is inaccessible (due to physical or normative reasons), then so is B. </a:t>
            </a:r>
            <a:endParaRPr sz="1000"/>
          </a:p>
          <a:p>
            <a:pPr indent="0" lvl="0" marL="0" rtl="0" algn="l">
              <a:spcBef>
                <a:spcPts val="1600"/>
              </a:spcBef>
              <a:spcAft>
                <a:spcPts val="0"/>
              </a:spcAft>
              <a:buNone/>
            </a:pPr>
            <a:r>
              <a:rPr lang="en" sz="1000"/>
              <a:t>If A is destroyed/deleted, then so is B. </a:t>
            </a:r>
            <a:endParaRPr sz="1000"/>
          </a:p>
          <a:p>
            <a:pPr indent="0" lvl="0" marL="0" rtl="0" algn="l">
              <a:spcBef>
                <a:spcPts val="1600"/>
              </a:spcBef>
              <a:spcAft>
                <a:spcPts val="0"/>
              </a:spcAft>
              <a:buNone/>
            </a:pPr>
            <a:r>
              <a:rPr lang="en" sz="1000"/>
              <a:t>Ownership of A implies ownership of B. </a:t>
            </a:r>
            <a:endParaRPr sz="1000"/>
          </a:p>
          <a:p>
            <a:pPr indent="0" lvl="0" marL="0" rtl="0" algn="l">
              <a:spcBef>
                <a:spcPts val="1600"/>
              </a:spcBef>
              <a:spcAft>
                <a:spcPts val="160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Aboutness</a:t>
            </a:r>
            <a:endParaRPr/>
          </a:p>
        </p:txBody>
      </p:sp>
      <p:sp>
        <p:nvSpPr>
          <p:cNvPr id="287" name="Google Shape;287;p3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“Relevance” relationship between a group of concepts and another concept (or set of concepts) </a:t>
            </a:r>
            <a:endParaRPr sz="1200"/>
          </a:p>
          <a:p>
            <a:pPr indent="0" lvl="0" marL="0" rtl="0" algn="l">
              <a:spcBef>
                <a:spcPts val="1600"/>
              </a:spcBef>
              <a:spcAft>
                <a:spcPts val="0"/>
              </a:spcAft>
              <a:buNone/>
            </a:pPr>
            <a:r>
              <a:rPr lang="en" sz="1200"/>
              <a:t>Example:</a:t>
            </a:r>
            <a:endParaRPr sz="1200"/>
          </a:p>
          <a:p>
            <a:pPr indent="0" lvl="0" marL="0" rtl="0" algn="l">
              <a:spcBef>
                <a:spcPts val="1600"/>
              </a:spcBef>
              <a:spcAft>
                <a:spcPts val="0"/>
              </a:spcAft>
              <a:buNone/>
            </a:pPr>
            <a:r>
              <a:rPr lang="en" sz="1200"/>
              <a:t>{insulin, hypertension, blood sugar} are collectively “about” diabetes </a:t>
            </a:r>
            <a:endParaRPr sz="1200"/>
          </a:p>
          <a:p>
            <a:pPr indent="0" lvl="0" marL="457200" rtl="0" algn="l">
              <a:spcBef>
                <a:spcPts val="1600"/>
              </a:spcBef>
              <a:spcAft>
                <a:spcPts val="0"/>
              </a:spcAft>
              <a:buNone/>
            </a:pPr>
            <a:r>
              <a:rPr lang="en" sz="1000"/>
              <a:t>(and also about several other concepts, including “English words”)</a:t>
            </a:r>
            <a:endParaRPr sz="1000"/>
          </a:p>
          <a:p>
            <a:pPr indent="0" lvl="0" marL="0" rtl="0" algn="l">
              <a:spcBef>
                <a:spcPts val="1600"/>
              </a:spcBef>
              <a:spcAft>
                <a:spcPts val="1600"/>
              </a:spcAft>
              <a:buNone/>
            </a:pPr>
            <a:r>
              <a:rPr lang="en" sz="1200"/>
              <a:t>Aboutness represents a graded “topic” relationship between a concept and a set of other concepts. </a:t>
            </a:r>
            <a:endParaRPr sz="1200"/>
          </a:p>
        </p:txBody>
      </p:sp>
      <p:pic>
        <p:nvPicPr>
          <p:cNvPr id="288" name="Google Shape;288;p37"/>
          <p:cNvPicPr preferRelativeResize="0"/>
          <p:nvPr/>
        </p:nvPicPr>
        <p:blipFill>
          <a:blip r:embed="rId3">
            <a:alphaModFix/>
          </a:blip>
          <a:stretch>
            <a:fillRect/>
          </a:stretch>
        </p:blipFill>
        <p:spPr>
          <a:xfrm>
            <a:off x="4842000" y="1341688"/>
            <a:ext cx="3676676" cy="246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Terms and Concepts</a:t>
            </a:r>
            <a:endParaRPr/>
          </a:p>
        </p:txBody>
      </p:sp>
      <p:sp>
        <p:nvSpPr>
          <p:cNvPr id="294" name="Google Shape;294;p3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Association between terms and concepts are established by use, and evolves over time. </a:t>
            </a:r>
            <a:endParaRPr sz="1000"/>
          </a:p>
          <a:p>
            <a:pPr indent="0" lvl="0" marL="0" rtl="0" algn="l">
              <a:spcBef>
                <a:spcPts val="1600"/>
              </a:spcBef>
              <a:spcAft>
                <a:spcPts val="0"/>
              </a:spcAft>
              <a:buNone/>
            </a:pPr>
            <a:r>
              <a:rPr b="1" lang="en" sz="1000"/>
              <a:t>Hypernyms and Hyponyms</a:t>
            </a:r>
            <a:endParaRPr b="1" sz="1000"/>
          </a:p>
          <a:p>
            <a:pPr indent="0" lvl="0" marL="457200" rtl="0" algn="l">
              <a:spcBef>
                <a:spcPts val="1600"/>
              </a:spcBef>
              <a:spcAft>
                <a:spcPts val="0"/>
              </a:spcAft>
              <a:buNone/>
            </a:pPr>
            <a:r>
              <a:rPr lang="en" sz="1000"/>
              <a:t>Given two terms u and v, u is said to be a hypernym of v (and v a hyponym of u) if u represents a more generalized concept of v. </a:t>
            </a:r>
            <a:endParaRPr sz="1000"/>
          </a:p>
          <a:p>
            <a:pPr indent="0" lvl="0" marL="457200" rtl="0" algn="l">
              <a:spcBef>
                <a:spcPts val="1600"/>
              </a:spcBef>
              <a:spcAft>
                <a:spcPts val="0"/>
              </a:spcAft>
              <a:buNone/>
            </a:pPr>
            <a:r>
              <a:rPr lang="en" sz="1000"/>
              <a:t>Example: “animal” and “cat”</a:t>
            </a:r>
            <a:endParaRPr sz="1000"/>
          </a:p>
          <a:p>
            <a:pPr indent="0" lvl="0" marL="0" rtl="0" algn="l">
              <a:spcBef>
                <a:spcPts val="1600"/>
              </a:spcBef>
              <a:spcAft>
                <a:spcPts val="0"/>
              </a:spcAft>
              <a:buNone/>
            </a:pPr>
            <a:r>
              <a:rPr b="1" lang="en" sz="1000"/>
              <a:t>Antonyms</a:t>
            </a:r>
            <a:endParaRPr b="1" sz="1000"/>
          </a:p>
          <a:p>
            <a:pPr indent="0" lvl="0" marL="457200" rtl="0" algn="l">
              <a:spcBef>
                <a:spcPts val="1600"/>
              </a:spcBef>
              <a:spcAft>
                <a:spcPts val="0"/>
              </a:spcAft>
              <a:buNone/>
            </a:pPr>
            <a:r>
              <a:rPr lang="en" sz="1000"/>
              <a:t>Two terms u and v are said to be antonyms of one another if they represent concepts that have mutually opposing characteristics. </a:t>
            </a:r>
            <a:endParaRPr sz="1000"/>
          </a:p>
          <a:p>
            <a:pPr indent="0" lvl="0" marL="457200" rtl="0" algn="l">
              <a:spcBef>
                <a:spcPts val="1600"/>
              </a:spcBef>
              <a:spcAft>
                <a:spcPts val="1600"/>
              </a:spcAft>
              <a:buNone/>
            </a:pPr>
            <a:r>
              <a:rPr lang="en" sz="1000"/>
              <a:t>Example: “hot” and “cold”</a:t>
            </a:r>
            <a:endParaRPr sz="1000"/>
          </a:p>
        </p:txBody>
      </p:sp>
      <p:sp>
        <p:nvSpPr>
          <p:cNvPr id="295" name="Google Shape;295;p3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Meronyms and Holonyms</a:t>
            </a:r>
            <a:endParaRPr b="1" sz="1000"/>
          </a:p>
          <a:p>
            <a:pPr indent="0" lvl="0" marL="457200" rtl="0" algn="l">
              <a:spcBef>
                <a:spcPts val="1600"/>
              </a:spcBef>
              <a:spcAft>
                <a:spcPts val="0"/>
              </a:spcAft>
              <a:buNone/>
            </a:pPr>
            <a:r>
              <a:rPr lang="en" sz="1000"/>
              <a:t>Given two terms u and v, u is said to be a holonym of v (and v a meronym of u) if there is a “part-of” relationship between u and v. </a:t>
            </a:r>
            <a:endParaRPr sz="1000"/>
          </a:p>
          <a:p>
            <a:pPr indent="0" lvl="0" marL="457200" rtl="0" algn="l">
              <a:spcBef>
                <a:spcPts val="1600"/>
              </a:spcBef>
              <a:spcAft>
                <a:spcPts val="0"/>
              </a:spcAft>
              <a:buNone/>
            </a:pPr>
            <a:r>
              <a:rPr lang="en" sz="1000"/>
              <a:t>Example: “car” and “engine”</a:t>
            </a:r>
            <a:endParaRPr sz="1000"/>
          </a:p>
          <a:p>
            <a:pPr indent="0" lvl="0" marL="0" rtl="0" algn="l">
              <a:spcBef>
                <a:spcPts val="1600"/>
              </a:spcBef>
              <a:spcAft>
                <a:spcPts val="0"/>
              </a:spcAft>
              <a:buNone/>
            </a:pPr>
            <a:r>
              <a:rPr b="1" lang="en" sz="1000"/>
              <a:t>Synonyms</a:t>
            </a:r>
            <a:endParaRPr b="1" sz="1000"/>
          </a:p>
          <a:p>
            <a:pPr indent="0" lvl="0" marL="457200" rtl="0" algn="l">
              <a:spcBef>
                <a:spcPts val="1600"/>
              </a:spcBef>
              <a:spcAft>
                <a:spcPts val="0"/>
              </a:spcAft>
              <a:buNone/>
            </a:pPr>
            <a:r>
              <a:rPr lang="en" sz="1000"/>
              <a:t>Disparate terms that represent the same (or very similar) concepts. Example: “Sidewalk” and “Footpath”</a:t>
            </a:r>
            <a:endParaRPr sz="1000"/>
          </a:p>
          <a:p>
            <a:pPr indent="0" lvl="0" marL="0" rtl="0" algn="l">
              <a:spcBef>
                <a:spcPts val="1600"/>
              </a:spcBef>
              <a:spcAft>
                <a:spcPts val="0"/>
              </a:spcAft>
              <a:buNone/>
            </a:pPr>
            <a:r>
              <a:rPr b="1" lang="en" sz="1000"/>
              <a:t>Homonymy and Polysemy</a:t>
            </a:r>
            <a:endParaRPr b="1" sz="1000"/>
          </a:p>
          <a:p>
            <a:pPr indent="0" lvl="0" marL="457200" rtl="0" algn="l">
              <a:spcBef>
                <a:spcPts val="1600"/>
              </a:spcBef>
              <a:spcAft>
                <a:spcPts val="1600"/>
              </a:spcAft>
              <a:buNone/>
            </a:pPr>
            <a:r>
              <a:rPr lang="en" sz="1000"/>
              <a:t>If a word represents two are more unrelated concepts, it is called homonymy. If the senses are related, it is called polysemy. Example: duck (the bird, to bend down, zero)</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Terms and Concepts</a:t>
            </a:r>
            <a:endParaRPr/>
          </a:p>
        </p:txBody>
      </p:sp>
      <p:sp>
        <p:nvSpPr>
          <p:cNvPr id="301" name="Google Shape;301;p3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Principle of Compositionality and its violations</a:t>
            </a:r>
            <a:endParaRPr b="1" sz="1000"/>
          </a:p>
          <a:p>
            <a:pPr indent="0" lvl="0" marL="0" rtl="0" algn="l">
              <a:spcBef>
                <a:spcPts val="1600"/>
              </a:spcBef>
              <a:spcAft>
                <a:spcPts val="0"/>
              </a:spcAft>
              <a:buNone/>
            </a:pPr>
            <a:r>
              <a:rPr lang="en" sz="1000"/>
              <a:t>When two words representing specific concepts are combined, in the sense of their concepts, the combined phrase may or may not represent the composition of the constituent concepts.</a:t>
            </a:r>
            <a:endParaRPr sz="1000"/>
          </a:p>
          <a:p>
            <a:pPr indent="0" lvl="0" marL="0" rtl="0" algn="l">
              <a:spcBef>
                <a:spcPts val="1600"/>
              </a:spcBef>
              <a:spcAft>
                <a:spcPts val="0"/>
              </a:spcAft>
              <a:buNone/>
            </a:pPr>
            <a:r>
              <a:rPr lang="en" sz="1000"/>
              <a:t>Compositionality retained:</a:t>
            </a:r>
            <a:endParaRPr sz="1000"/>
          </a:p>
          <a:p>
            <a:pPr indent="0" lvl="0" marL="457200" rtl="0" algn="l">
              <a:spcBef>
                <a:spcPts val="1600"/>
              </a:spcBef>
              <a:spcAft>
                <a:spcPts val="0"/>
              </a:spcAft>
              <a:buNone/>
            </a:pPr>
            <a:r>
              <a:rPr lang="en" sz="1000"/>
              <a:t>Red ball, heavy bag, round cake</a:t>
            </a:r>
            <a:endParaRPr sz="1000"/>
          </a:p>
          <a:p>
            <a:pPr indent="0" lvl="0" marL="0" rtl="0" algn="l">
              <a:spcBef>
                <a:spcPts val="1600"/>
              </a:spcBef>
              <a:spcAft>
                <a:spcPts val="0"/>
              </a:spcAft>
              <a:buNone/>
            </a:pPr>
            <a:r>
              <a:rPr lang="en" sz="1000"/>
              <a:t>Compositionality violated:</a:t>
            </a:r>
            <a:endParaRPr sz="1000"/>
          </a:p>
          <a:p>
            <a:pPr indent="0" lvl="0" marL="0" rtl="0" algn="l">
              <a:spcBef>
                <a:spcPts val="1600"/>
              </a:spcBef>
              <a:spcAft>
                <a:spcPts val="1600"/>
              </a:spcAft>
              <a:buNone/>
            </a:pPr>
            <a:r>
              <a:rPr lang="en" sz="1000"/>
              <a:t>	Red handed, heavy duty, round table</a:t>
            </a:r>
            <a:endParaRPr sz="1000"/>
          </a:p>
        </p:txBody>
      </p:sp>
      <p:sp>
        <p:nvSpPr>
          <p:cNvPr id="302" name="Google Shape;302;p3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Collocations </a:t>
            </a:r>
            <a:endParaRPr b="1" sz="1000"/>
          </a:p>
          <a:p>
            <a:pPr indent="0" lvl="0" marL="0" rtl="0" algn="l">
              <a:spcBef>
                <a:spcPts val="1600"/>
              </a:spcBef>
              <a:spcAft>
                <a:spcPts val="1600"/>
              </a:spcAft>
              <a:buNone/>
            </a:pPr>
            <a:r>
              <a:rPr lang="en" sz="1000"/>
              <a:t>Collocations represent phrases, where the combined meaning is the sum of the meaning of its constituent parts, plus an extra dimension that cannot be predicted from the meaning of the parts. </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WordNet</a:t>
            </a:r>
            <a:endParaRPr/>
          </a:p>
        </p:txBody>
      </p:sp>
      <p:sp>
        <p:nvSpPr>
          <p:cNvPr id="308" name="Google Shape;308;p4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 lexical database for English, useful for semantic processing </a:t>
            </a:r>
            <a:endParaRPr sz="1200"/>
          </a:p>
          <a:p>
            <a:pPr indent="0" lvl="0" marL="0" rtl="0" algn="l">
              <a:spcBef>
                <a:spcPts val="1600"/>
              </a:spcBef>
              <a:spcAft>
                <a:spcPts val="0"/>
              </a:spcAft>
              <a:buNone/>
            </a:pPr>
            <a:r>
              <a:rPr lang="en" sz="1200"/>
              <a:t>Groups words into cognitive synonyms called synsets, each representing a different concept </a:t>
            </a:r>
            <a:endParaRPr sz="1200"/>
          </a:p>
          <a:p>
            <a:pPr indent="0" lvl="0" marL="0" rtl="0" algn="l">
              <a:spcBef>
                <a:spcPts val="1600"/>
              </a:spcBef>
              <a:spcAft>
                <a:spcPts val="0"/>
              </a:spcAft>
              <a:buNone/>
            </a:pPr>
            <a:r>
              <a:rPr lang="en" sz="1200"/>
              <a:t>Synsets interlinked by means of conceptual and lexical relations </a:t>
            </a:r>
            <a:endParaRPr sz="1200"/>
          </a:p>
          <a:p>
            <a:pPr indent="0" lvl="0" marL="457200" rtl="0" algn="l">
              <a:spcBef>
                <a:spcPts val="1600"/>
              </a:spcBef>
              <a:spcAft>
                <a:spcPts val="0"/>
              </a:spcAft>
              <a:buNone/>
            </a:pPr>
            <a:r>
              <a:rPr lang="en" sz="1200"/>
              <a:t>Most widely encoded relations include hypernymy-hyponymy, meronymy-holonymy </a:t>
            </a:r>
            <a:endParaRPr sz="1200"/>
          </a:p>
          <a:p>
            <a:pPr indent="0" lvl="0" marL="0" rtl="0" algn="l">
              <a:spcBef>
                <a:spcPts val="1600"/>
              </a:spcBef>
              <a:spcAft>
                <a:spcPts val="0"/>
              </a:spcAft>
              <a:buNone/>
            </a:pPr>
            <a:r>
              <a:rPr lang="en" sz="1200"/>
              <a:t>Interlinks not just words -- but also their senses</a:t>
            </a:r>
            <a:endParaRPr sz="1200"/>
          </a:p>
          <a:p>
            <a:pPr indent="0" lvl="0" marL="0" rtl="0" algn="l">
              <a:spcBef>
                <a:spcPts val="1600"/>
              </a:spcBef>
              <a:spcAft>
                <a:spcPts val="1600"/>
              </a:spcAft>
              <a:buNone/>
            </a:pPr>
            <a:r>
              <a:t/>
            </a:r>
            <a:endParaRPr sz="1200"/>
          </a:p>
        </p:txBody>
      </p:sp>
      <p:sp>
        <p:nvSpPr>
          <p:cNvPr id="309" name="Google Shape;309;p40"/>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https://wordnet.princeton.edu/</a:t>
            </a:r>
            <a:r>
              <a:rPr lang="en" sz="1200"/>
              <a:t> </a:t>
            </a:r>
            <a:endParaRPr sz="1200"/>
          </a:p>
          <a:p>
            <a:pPr indent="0" lvl="0" marL="0" rtl="0" algn="l">
              <a:spcBef>
                <a:spcPts val="1600"/>
              </a:spcBef>
              <a:spcAft>
                <a:spcPts val="0"/>
              </a:spcAft>
              <a:buNone/>
            </a:pPr>
            <a:r>
              <a:rPr lang="en" sz="1200"/>
              <a:t>Synset graph freely available for download</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Both nouns and verbs organized using the hypernym hierarchy</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WordNet</a:t>
            </a:r>
            <a:endParaRPr/>
          </a:p>
        </p:txBody>
      </p:sp>
      <p:sp>
        <p:nvSpPr>
          <p:cNvPr id="315" name="Google Shape;315;p4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As of Nov 2012, WordNet database contains 155,327 words organized in 175,979 synsets </a:t>
            </a:r>
            <a:endParaRPr sz="1200"/>
          </a:p>
          <a:p>
            <a:pPr indent="0" lvl="0" marL="0" rtl="0" algn="l">
              <a:spcBef>
                <a:spcPts val="1600"/>
              </a:spcBef>
              <a:spcAft>
                <a:spcPts val="0"/>
              </a:spcAft>
              <a:buNone/>
            </a:pPr>
            <a:r>
              <a:rPr lang="en" sz="1200"/>
              <a:t>Includes lexical categories of nouns, verbs, adjectives and adverbs</a:t>
            </a:r>
            <a:endParaRPr sz="1200"/>
          </a:p>
          <a:p>
            <a:pPr indent="0" lvl="0" marL="0" rtl="0" algn="l">
              <a:spcBef>
                <a:spcPts val="1600"/>
              </a:spcBef>
              <a:spcAft>
                <a:spcPts val="0"/>
              </a:spcAft>
              <a:buNone/>
            </a:pPr>
            <a:r>
              <a:rPr lang="en" sz="1200"/>
              <a:t>Synsets comprise of roughly synonymous words belonging to the same lexical category </a:t>
            </a:r>
            <a:endParaRPr sz="1200"/>
          </a:p>
          <a:p>
            <a:pPr indent="0" lvl="0" marL="0" rtl="0" algn="l">
              <a:spcBef>
                <a:spcPts val="1600"/>
              </a:spcBef>
              <a:spcAft>
                <a:spcPts val="1600"/>
              </a:spcAft>
              <a:buNone/>
            </a:pPr>
            <a:r>
              <a:rPr lang="en" sz="1200"/>
              <a:t>Different senses of a word grouped into different synsets, and identified by a sense hash (Example: duck#1, duck#2, etc.) </a:t>
            </a:r>
            <a:endParaRPr sz="1200"/>
          </a:p>
        </p:txBody>
      </p:sp>
      <p:pic>
        <p:nvPicPr>
          <p:cNvPr id="316" name="Google Shape;316;p41"/>
          <p:cNvPicPr preferRelativeResize="0"/>
          <p:nvPr/>
        </p:nvPicPr>
        <p:blipFill>
          <a:blip r:embed="rId3">
            <a:alphaModFix/>
          </a:blip>
          <a:stretch>
            <a:fillRect/>
          </a:stretch>
        </p:blipFill>
        <p:spPr>
          <a:xfrm>
            <a:off x="5055925" y="726013"/>
            <a:ext cx="3450503" cy="3691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ConceptNet</a:t>
            </a:r>
            <a:endParaRPr/>
          </a:p>
        </p:txBody>
      </p:sp>
      <p:sp>
        <p:nvSpPr>
          <p:cNvPr id="322" name="Google Shape;322;p4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Disambiguation using ConceptNet </a:t>
            </a:r>
            <a:endParaRPr b="1"/>
          </a:p>
          <a:p>
            <a:pPr indent="0" lvl="0" marL="0" rtl="0" algn="l">
              <a:spcBef>
                <a:spcPts val="1600"/>
              </a:spcBef>
              <a:spcAft>
                <a:spcPts val="0"/>
              </a:spcAft>
              <a:buNone/>
            </a:pPr>
            <a:r>
              <a:rPr lang="en" sz="1200"/>
              <a:t>ConceptNet.io </a:t>
            </a:r>
            <a:r>
              <a:rPr lang="en" sz="1200" u="sng">
                <a:solidFill>
                  <a:schemeClr val="hlink"/>
                </a:solidFill>
                <a:hlinkClick r:id="rId3"/>
              </a:rPr>
              <a:t>http://conceptnet.io/</a:t>
            </a:r>
            <a:r>
              <a:rPr lang="en" sz="1200"/>
              <a:t> -- a freely available “common sense” semantic network characterizing meanings of words and relationships between them </a:t>
            </a:r>
            <a:endParaRPr sz="1200"/>
          </a:p>
          <a:p>
            <a:pPr indent="0" lvl="0" marL="0" rtl="0" algn="l">
              <a:spcBef>
                <a:spcPts val="1600"/>
              </a:spcBef>
              <a:spcAft>
                <a:spcPts val="0"/>
              </a:spcAft>
              <a:buNone/>
            </a:pPr>
            <a:r>
              <a:rPr lang="en" sz="1200"/>
              <a:t>Originated from the MIT OpenMind Commonsense, crowdsourcing project</a:t>
            </a:r>
            <a:endParaRPr sz="1200"/>
          </a:p>
          <a:p>
            <a:pPr indent="0" lvl="0" marL="0" rtl="0" algn="l">
              <a:spcBef>
                <a:spcPts val="1600"/>
              </a:spcBef>
              <a:spcAft>
                <a:spcPts val="1600"/>
              </a:spcAft>
              <a:buNone/>
            </a:pPr>
            <a:r>
              <a:rPr lang="en" sz="1200"/>
              <a:t>Provides several semantic properties like: Synonyms, Related terms, Part-of, Type-of, etc.</a:t>
            </a:r>
            <a:endParaRPr sz="1200"/>
          </a:p>
        </p:txBody>
      </p:sp>
      <p:pic>
        <p:nvPicPr>
          <p:cNvPr id="323" name="Google Shape;323;p42"/>
          <p:cNvPicPr preferRelativeResize="0"/>
          <p:nvPr/>
        </p:nvPicPr>
        <p:blipFill>
          <a:blip r:embed="rId4">
            <a:alphaModFix/>
          </a:blip>
          <a:stretch>
            <a:fillRect/>
          </a:stretch>
        </p:blipFill>
        <p:spPr>
          <a:xfrm>
            <a:off x="4384025" y="1022825"/>
            <a:ext cx="4235674" cy="398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Sense Disambiguation</a:t>
            </a:r>
            <a:endParaRPr/>
          </a:p>
        </p:txBody>
      </p:sp>
      <p:sp>
        <p:nvSpPr>
          <p:cNvPr id="329" name="Google Shape;329;p4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Given the fluid nature of association between terms and concepts, we often need to “disambiguate” the “sense” in which a given word is used in a context. </a:t>
            </a:r>
            <a:endParaRPr sz="1200"/>
          </a:p>
          <a:p>
            <a:pPr indent="0" lvl="0" marL="0" rtl="0" algn="l">
              <a:spcBef>
                <a:spcPts val="1600"/>
              </a:spcBef>
              <a:spcAft>
                <a:spcPts val="0"/>
              </a:spcAft>
              <a:buNone/>
            </a:pPr>
            <a:r>
              <a:rPr lang="en" sz="1200"/>
              <a:t>Example: The batsman had to duck in order to avoid a duck that was flying too low, because of which, he was out for a duck.</a:t>
            </a:r>
            <a:endParaRPr sz="1200"/>
          </a:p>
          <a:p>
            <a:pPr indent="0" lvl="0" marL="0" rtl="0" algn="l">
              <a:spcBef>
                <a:spcPts val="1600"/>
              </a:spcBef>
              <a:spcAft>
                <a:spcPts val="1600"/>
              </a:spcAft>
              <a:buNone/>
            </a:pPr>
            <a:r>
              <a:t/>
            </a:r>
            <a:endParaRPr sz="1200"/>
          </a:p>
        </p:txBody>
      </p:sp>
      <p:sp>
        <p:nvSpPr>
          <p:cNvPr id="330" name="Google Shape;330;p43"/>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Supervised WSD algorithms</a:t>
            </a:r>
            <a:endParaRPr b="1" sz="1200"/>
          </a:p>
          <a:p>
            <a:pPr indent="0" lvl="0" marL="0" rtl="0" algn="l">
              <a:spcBef>
                <a:spcPts val="1600"/>
              </a:spcBef>
              <a:spcAft>
                <a:spcPts val="0"/>
              </a:spcAft>
              <a:buNone/>
            </a:pPr>
            <a:r>
              <a:rPr lang="en" sz="1200"/>
              <a:t>Assumes senses of a word to be tagged by a “context” or “sense” label, in a training dataset. </a:t>
            </a:r>
            <a:endParaRPr sz="1200"/>
          </a:p>
          <a:p>
            <a:pPr indent="0" lvl="0" marL="457200" rtl="0" algn="l">
              <a:spcBef>
                <a:spcPts val="1600"/>
              </a:spcBef>
              <a:spcAft>
                <a:spcPts val="0"/>
              </a:spcAft>
              <a:buNone/>
            </a:pPr>
            <a:r>
              <a:rPr lang="en" sz="1200"/>
              <a:t> The batsman had to duck</a:t>
            </a:r>
            <a:r>
              <a:rPr lang="en" sz="1200">
                <a:solidFill>
                  <a:srgbClr val="FF0000"/>
                </a:solidFill>
              </a:rPr>
              <a:t>/bend</a:t>
            </a:r>
            <a:r>
              <a:rPr lang="en" sz="1200"/>
              <a:t> in order to avoid a duck</a:t>
            </a:r>
            <a:r>
              <a:rPr lang="en" sz="1200">
                <a:solidFill>
                  <a:srgbClr val="FF0000"/>
                </a:solidFill>
              </a:rPr>
              <a:t>/bird</a:t>
            </a:r>
            <a:r>
              <a:rPr lang="en" sz="1200"/>
              <a:t> that was flying too low, because of which, he was out for a duck</a:t>
            </a:r>
            <a:r>
              <a:rPr lang="en" sz="1200">
                <a:solidFill>
                  <a:srgbClr val="FF0000"/>
                </a:solidFill>
              </a:rPr>
              <a:t>/zero</a:t>
            </a:r>
            <a:r>
              <a:rPr lang="en" sz="1200"/>
              <a:t>.</a:t>
            </a:r>
            <a:endParaRPr sz="1200"/>
          </a:p>
          <a:p>
            <a:pPr indent="0" lvl="0" marL="0" rtl="0" algn="l">
              <a:spcBef>
                <a:spcPts val="1600"/>
              </a:spcBef>
              <a:spcAft>
                <a:spcPts val="0"/>
              </a:spcAft>
              <a:buNone/>
            </a:pPr>
            <a:r>
              <a:rPr lang="en" sz="1200"/>
              <a:t>Assigns sense labels by maximizing posterior probabilities</a:t>
            </a:r>
            <a:endParaRPr sz="1200"/>
          </a:p>
          <a:p>
            <a:pPr indent="0" lvl="0" marL="0" rtl="0" algn="l">
              <a:spcBef>
                <a:spcPts val="1600"/>
              </a:spcBef>
              <a:spcAft>
                <a:spcPts val="0"/>
              </a:spcAft>
              <a:buNone/>
            </a:pPr>
            <a:r>
              <a:rPr b="1" lang="en" sz="1200"/>
              <a:t>Unsupervised WSD algorithms</a:t>
            </a:r>
            <a:endParaRPr b="1" sz="1200"/>
          </a:p>
          <a:p>
            <a:pPr indent="0" lvl="0" marL="0" rtl="0" algn="l">
              <a:spcBef>
                <a:spcPts val="1600"/>
              </a:spcBef>
              <a:spcAft>
                <a:spcPts val="1600"/>
              </a:spcAft>
              <a:buNone/>
            </a:pPr>
            <a:r>
              <a:rPr lang="en" sz="1200"/>
              <a:t>Requires no sense label or training data. Clusters words of similar senses into a single cluster in an unsupervised fashion.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p:nvPr/>
        </p:nvSpPr>
        <p:spPr>
          <a:xfrm>
            <a:off x="3367025" y="3822150"/>
            <a:ext cx="2013900" cy="522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Text </a:t>
            </a:r>
            <a:endParaRPr sz="1100"/>
          </a:p>
          <a:p>
            <a:pPr indent="0" lvl="0" marL="0" rtl="0" algn="ctr">
              <a:spcBef>
                <a:spcPts val="0"/>
              </a:spcBef>
              <a:spcAft>
                <a:spcPts val="0"/>
              </a:spcAft>
              <a:buNone/>
            </a:pPr>
            <a:r>
              <a:rPr lang="en" sz="1100"/>
              <a:t>(User Generated Content)</a:t>
            </a:r>
            <a:endParaRPr sz="1100"/>
          </a:p>
        </p:txBody>
      </p:sp>
      <p:sp>
        <p:nvSpPr>
          <p:cNvPr id="124" name="Google Shape;124;p26"/>
          <p:cNvSpPr/>
          <p:nvPr/>
        </p:nvSpPr>
        <p:spPr>
          <a:xfrm>
            <a:off x="3372200" y="2765063"/>
            <a:ext cx="2013900" cy="522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Language</a:t>
            </a:r>
            <a:endParaRPr sz="1100"/>
          </a:p>
        </p:txBody>
      </p:sp>
      <p:sp>
        <p:nvSpPr>
          <p:cNvPr id="125" name="Google Shape;125;p26"/>
          <p:cNvSpPr/>
          <p:nvPr/>
        </p:nvSpPr>
        <p:spPr>
          <a:xfrm>
            <a:off x="3367025" y="562050"/>
            <a:ext cx="2013900" cy="522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Meaning</a:t>
            </a:r>
            <a:endParaRPr sz="1100"/>
          </a:p>
        </p:txBody>
      </p:sp>
      <p:cxnSp>
        <p:nvCxnSpPr>
          <p:cNvPr id="126" name="Google Shape;126;p26"/>
          <p:cNvCxnSpPr>
            <a:stCxn id="123" idx="0"/>
            <a:endCxn id="124" idx="2"/>
          </p:cNvCxnSpPr>
          <p:nvPr/>
        </p:nvCxnSpPr>
        <p:spPr>
          <a:xfrm rot="-5400000">
            <a:off x="4109375" y="3552450"/>
            <a:ext cx="534300" cy="5100"/>
          </a:xfrm>
          <a:prstGeom prst="bentConnector3">
            <a:avLst>
              <a:gd fmla="val 49989" name="adj1"/>
            </a:avLst>
          </a:prstGeom>
          <a:noFill/>
          <a:ln cap="flat" cmpd="sng" w="19050">
            <a:solidFill>
              <a:schemeClr val="dk2"/>
            </a:solidFill>
            <a:prstDash val="solid"/>
            <a:round/>
            <a:headEnd len="med" w="med" type="none"/>
            <a:tailEnd len="med" w="med" type="none"/>
          </a:ln>
        </p:spPr>
      </p:cxnSp>
      <p:cxnSp>
        <p:nvCxnSpPr>
          <p:cNvPr id="127" name="Google Shape;127;p26"/>
          <p:cNvCxnSpPr>
            <a:stCxn id="124" idx="0"/>
            <a:endCxn id="125" idx="2"/>
          </p:cNvCxnSpPr>
          <p:nvPr/>
        </p:nvCxnSpPr>
        <p:spPr>
          <a:xfrm flipH="1" rot="5400000">
            <a:off x="3536600" y="1922513"/>
            <a:ext cx="1680000" cy="5100"/>
          </a:xfrm>
          <a:prstGeom prst="bentConnector3">
            <a:avLst>
              <a:gd fmla="val 50003" name="adj1"/>
            </a:avLst>
          </a:prstGeom>
          <a:noFill/>
          <a:ln cap="flat" cmpd="sng" w="28575">
            <a:solidFill>
              <a:schemeClr val="dk2"/>
            </a:solidFill>
            <a:prstDash val="dot"/>
            <a:round/>
            <a:headEnd len="med" w="med" type="none"/>
            <a:tailEnd len="med" w="med" type="none"/>
          </a:ln>
        </p:spPr>
      </p:cxnSp>
      <p:sp>
        <p:nvSpPr>
          <p:cNvPr id="128" name="Google Shape;128;p26"/>
          <p:cNvSpPr/>
          <p:nvPr/>
        </p:nvSpPr>
        <p:spPr>
          <a:xfrm>
            <a:off x="6864425" y="745575"/>
            <a:ext cx="1551300" cy="5913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Machine </a:t>
            </a:r>
            <a:endParaRPr>
              <a:solidFill>
                <a:srgbClr val="EFEFEF"/>
              </a:solidFill>
            </a:endParaRPr>
          </a:p>
          <a:p>
            <a:pPr indent="0" lvl="0" marL="0" rtl="0" algn="ctr">
              <a:spcBef>
                <a:spcPts val="0"/>
              </a:spcBef>
              <a:spcAft>
                <a:spcPts val="0"/>
              </a:spcAft>
              <a:buNone/>
            </a:pPr>
            <a:r>
              <a:rPr lang="en">
                <a:solidFill>
                  <a:srgbClr val="EFEFEF"/>
                </a:solidFill>
              </a:rPr>
              <a:t>Translation</a:t>
            </a:r>
            <a:endParaRPr>
              <a:solidFill>
                <a:srgbClr val="EFEFEF"/>
              </a:solidFill>
            </a:endParaRPr>
          </a:p>
        </p:txBody>
      </p:sp>
      <p:sp>
        <p:nvSpPr>
          <p:cNvPr id="129" name="Google Shape;129;p26"/>
          <p:cNvSpPr/>
          <p:nvPr/>
        </p:nvSpPr>
        <p:spPr>
          <a:xfrm>
            <a:off x="6864425" y="1643550"/>
            <a:ext cx="1551300" cy="5913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Question </a:t>
            </a:r>
            <a:endParaRPr>
              <a:solidFill>
                <a:srgbClr val="EFEFEF"/>
              </a:solidFill>
            </a:endParaRPr>
          </a:p>
          <a:p>
            <a:pPr indent="0" lvl="0" marL="0" rtl="0" algn="ctr">
              <a:spcBef>
                <a:spcPts val="0"/>
              </a:spcBef>
              <a:spcAft>
                <a:spcPts val="0"/>
              </a:spcAft>
              <a:buNone/>
            </a:pPr>
            <a:r>
              <a:rPr lang="en">
                <a:solidFill>
                  <a:srgbClr val="EFEFEF"/>
                </a:solidFill>
              </a:rPr>
              <a:t>Answering</a:t>
            </a:r>
            <a:endParaRPr>
              <a:solidFill>
                <a:srgbClr val="EFEFEF"/>
              </a:solidFill>
            </a:endParaRPr>
          </a:p>
        </p:txBody>
      </p:sp>
      <p:sp>
        <p:nvSpPr>
          <p:cNvPr id="130" name="Google Shape;130;p26"/>
          <p:cNvSpPr/>
          <p:nvPr/>
        </p:nvSpPr>
        <p:spPr>
          <a:xfrm>
            <a:off x="6864425" y="2618675"/>
            <a:ext cx="1551300" cy="5913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rPr>
              <a:t>Conversational</a:t>
            </a:r>
            <a:endParaRPr>
              <a:solidFill>
                <a:srgbClr val="EFEFEF"/>
              </a:solidFill>
            </a:endParaRPr>
          </a:p>
          <a:p>
            <a:pPr indent="0" lvl="0" marL="0" rtl="0" algn="ctr">
              <a:spcBef>
                <a:spcPts val="0"/>
              </a:spcBef>
              <a:spcAft>
                <a:spcPts val="0"/>
              </a:spcAft>
              <a:buNone/>
            </a:pPr>
            <a:r>
              <a:rPr lang="en">
                <a:solidFill>
                  <a:srgbClr val="EFEFEF"/>
                </a:solidFill>
              </a:rPr>
              <a:t>UI</a:t>
            </a:r>
            <a:endParaRPr>
              <a:solidFill>
                <a:srgbClr val="EFEFEF"/>
              </a:solidFill>
            </a:endParaRPr>
          </a:p>
        </p:txBody>
      </p:sp>
      <p:cxnSp>
        <p:nvCxnSpPr>
          <p:cNvPr id="131" name="Google Shape;131;p26"/>
          <p:cNvCxnSpPr>
            <a:endCxn id="128" idx="1"/>
          </p:cNvCxnSpPr>
          <p:nvPr/>
        </p:nvCxnSpPr>
        <p:spPr>
          <a:xfrm>
            <a:off x="5380925" y="823425"/>
            <a:ext cx="1483500" cy="2178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6"/>
          <p:cNvCxnSpPr>
            <a:stCxn id="125" idx="3"/>
            <a:endCxn id="129" idx="1"/>
          </p:cNvCxnSpPr>
          <p:nvPr/>
        </p:nvCxnSpPr>
        <p:spPr>
          <a:xfrm>
            <a:off x="5380925" y="823500"/>
            <a:ext cx="1483500" cy="11157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6"/>
          <p:cNvCxnSpPr>
            <a:stCxn id="125" idx="3"/>
            <a:endCxn id="130" idx="1"/>
          </p:cNvCxnSpPr>
          <p:nvPr/>
        </p:nvCxnSpPr>
        <p:spPr>
          <a:xfrm>
            <a:off x="5380925" y="823500"/>
            <a:ext cx="1483500" cy="20907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26"/>
          <p:cNvSpPr txBox="1"/>
          <p:nvPr>
            <p:ph type="title"/>
          </p:nvPr>
        </p:nvSpPr>
        <p:spPr>
          <a:xfrm>
            <a:off x="248425" y="407300"/>
            <a:ext cx="2243400" cy="4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Analytics Stack</a:t>
            </a:r>
            <a:endParaRPr/>
          </a:p>
        </p:txBody>
      </p:sp>
      <p:sp>
        <p:nvSpPr>
          <p:cNvPr id="135" name="Google Shape;135;p26"/>
          <p:cNvSpPr/>
          <p:nvPr/>
        </p:nvSpPr>
        <p:spPr>
          <a:xfrm>
            <a:off x="3328475" y="3597475"/>
            <a:ext cx="2091000" cy="272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Lexical Processing</a:t>
            </a:r>
            <a:endParaRPr sz="1100"/>
          </a:p>
        </p:txBody>
      </p:sp>
      <p:sp>
        <p:nvSpPr>
          <p:cNvPr id="136" name="Google Shape;136;p26"/>
          <p:cNvSpPr/>
          <p:nvPr/>
        </p:nvSpPr>
        <p:spPr>
          <a:xfrm>
            <a:off x="3333650" y="3306525"/>
            <a:ext cx="2091000" cy="272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Tokenization and Shallow Parsing</a:t>
            </a:r>
            <a:endParaRPr sz="1000"/>
          </a:p>
        </p:txBody>
      </p:sp>
      <p:sp>
        <p:nvSpPr>
          <p:cNvPr id="137" name="Google Shape;137;p26"/>
          <p:cNvSpPr/>
          <p:nvPr/>
        </p:nvSpPr>
        <p:spPr>
          <a:xfrm>
            <a:off x="3333650" y="2453550"/>
            <a:ext cx="2091000" cy="272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Syntactic Processing</a:t>
            </a:r>
            <a:endParaRPr sz="1100"/>
          </a:p>
        </p:txBody>
      </p:sp>
      <p:sp>
        <p:nvSpPr>
          <p:cNvPr id="138" name="Google Shape;138;p26"/>
          <p:cNvSpPr/>
          <p:nvPr/>
        </p:nvSpPr>
        <p:spPr>
          <a:xfrm>
            <a:off x="3367025" y="1084950"/>
            <a:ext cx="2091000" cy="272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Semantic Processing</a:t>
            </a:r>
            <a:endParaRPr sz="1100"/>
          </a:p>
        </p:txBody>
      </p:sp>
      <p:sp>
        <p:nvSpPr>
          <p:cNvPr id="139" name="Google Shape;139;p26"/>
          <p:cNvSpPr/>
          <p:nvPr/>
        </p:nvSpPr>
        <p:spPr>
          <a:xfrm>
            <a:off x="3223175" y="1492350"/>
            <a:ext cx="2311956" cy="826200"/>
          </a:xfrm>
          <a:prstGeom prst="cloud">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General knowledge Domain Knowledge</a:t>
            </a:r>
            <a:endParaRPr sz="1100"/>
          </a:p>
          <a:p>
            <a:pPr indent="0" lvl="0" marL="0" rtl="0" algn="l">
              <a:spcBef>
                <a:spcPts val="0"/>
              </a:spcBef>
              <a:spcAft>
                <a:spcPts val="0"/>
              </a:spcAft>
              <a:buNone/>
            </a:pPr>
            <a:r>
              <a:rPr lang="en" sz="1100"/>
              <a:t>Discourse Context</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Sense Disambiguation</a:t>
            </a:r>
            <a:endParaRPr/>
          </a:p>
        </p:txBody>
      </p:sp>
      <p:sp>
        <p:nvSpPr>
          <p:cNvPr id="336" name="Google Shape;336;p4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WSD using a Naive Bayes Classifier</a:t>
            </a:r>
            <a:endParaRPr b="1" sz="1200"/>
          </a:p>
          <a:p>
            <a:pPr indent="0" lvl="0" marL="0" rtl="0" algn="l">
              <a:spcBef>
                <a:spcPts val="1600"/>
              </a:spcBef>
              <a:spcAft>
                <a:spcPts val="0"/>
              </a:spcAft>
              <a:buNone/>
            </a:pPr>
            <a:r>
              <a:rPr lang="en" sz="1200"/>
              <a:t>Given: a training dataset with words assigned different senses from a set of sense labels S</a:t>
            </a:r>
            <a:endParaRPr sz="1200"/>
          </a:p>
          <a:p>
            <a:pPr indent="0" lvl="0" marL="0" rtl="0" algn="l">
              <a:spcBef>
                <a:spcPts val="1600"/>
              </a:spcBef>
              <a:spcAft>
                <a:spcPts val="0"/>
              </a:spcAft>
              <a:buNone/>
            </a:pPr>
            <a:r>
              <a:rPr lang="en" sz="1200"/>
              <a:t>Posterior probability of sense s</a:t>
            </a:r>
            <a:r>
              <a:rPr baseline="-25000" lang="en" sz="1200"/>
              <a:t>k</a:t>
            </a:r>
            <a:r>
              <a:rPr lang="en" sz="1200"/>
              <a:t> for word w is given by: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Dropping the denominator (since it is constant across all senses) and computing the log probabilities (to prevent underflow), sense assignment is computed as: </a:t>
            </a:r>
            <a:endParaRPr sz="1200"/>
          </a:p>
          <a:p>
            <a:pPr indent="0" lvl="0" marL="0" rtl="0" algn="l">
              <a:spcBef>
                <a:spcPts val="1600"/>
              </a:spcBef>
              <a:spcAft>
                <a:spcPts val="1600"/>
              </a:spcAft>
              <a:buNone/>
            </a:pPr>
            <a:r>
              <a:t/>
            </a:r>
            <a:endParaRPr sz="1200"/>
          </a:p>
        </p:txBody>
      </p:sp>
      <p:sp>
        <p:nvSpPr>
          <p:cNvPr id="337" name="Google Shape;337;p4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Supervised Naive Bayes classifier works on a bag-of-words assumption -- ignoring co-occurring words in the context of a given word, to resolve the sense. </a:t>
            </a:r>
            <a:endParaRPr sz="1200"/>
          </a:p>
        </p:txBody>
      </p:sp>
      <p:pic>
        <p:nvPicPr>
          <p:cNvPr id="338" name="Google Shape;338;p44"/>
          <p:cNvPicPr preferRelativeResize="0"/>
          <p:nvPr/>
        </p:nvPicPr>
        <p:blipFill>
          <a:blip r:embed="rId3">
            <a:alphaModFix/>
          </a:blip>
          <a:stretch>
            <a:fillRect/>
          </a:stretch>
        </p:blipFill>
        <p:spPr>
          <a:xfrm>
            <a:off x="843300" y="2898775"/>
            <a:ext cx="1781100" cy="390750"/>
          </a:xfrm>
          <a:prstGeom prst="rect">
            <a:avLst/>
          </a:prstGeom>
          <a:noFill/>
          <a:ln>
            <a:noFill/>
          </a:ln>
        </p:spPr>
      </p:pic>
      <p:pic>
        <p:nvPicPr>
          <p:cNvPr id="339" name="Google Shape;339;p44"/>
          <p:cNvPicPr preferRelativeResize="0"/>
          <p:nvPr/>
        </p:nvPicPr>
        <p:blipFill>
          <a:blip r:embed="rId4">
            <a:alphaModFix/>
          </a:blip>
          <a:stretch>
            <a:fillRect/>
          </a:stretch>
        </p:blipFill>
        <p:spPr>
          <a:xfrm>
            <a:off x="620425" y="4366975"/>
            <a:ext cx="3592650" cy="27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Sense Disambiguation</a:t>
            </a:r>
            <a:endParaRPr/>
          </a:p>
        </p:txBody>
      </p:sp>
      <p:sp>
        <p:nvSpPr>
          <p:cNvPr id="345" name="Google Shape;345;p4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LESK algorithm</a:t>
            </a:r>
            <a:endParaRPr b="1" sz="1200"/>
          </a:p>
          <a:p>
            <a:pPr indent="0" lvl="0" marL="0" rtl="0" algn="l">
              <a:spcBef>
                <a:spcPts val="1600"/>
              </a:spcBef>
              <a:spcAft>
                <a:spcPts val="0"/>
              </a:spcAft>
              <a:buNone/>
            </a:pPr>
            <a:r>
              <a:rPr lang="en" sz="1200"/>
              <a:t> Unsupervised WSD algorithm based on comparing dictionary definitions of the word and its neighbouring words.</a:t>
            </a:r>
            <a:endParaRPr sz="1200"/>
          </a:p>
          <a:p>
            <a:pPr indent="0" lvl="0" marL="0" rtl="0" algn="l">
              <a:spcBef>
                <a:spcPts val="1600"/>
              </a:spcBef>
              <a:spcAft>
                <a:spcPts val="0"/>
              </a:spcAft>
              <a:buNone/>
            </a:pPr>
            <a:r>
              <a:rPr lang="en" sz="1200"/>
              <a:t>Implemented in NLTK</a:t>
            </a:r>
            <a:endParaRPr sz="1200"/>
          </a:p>
          <a:p>
            <a:pPr indent="0" lvl="0" marL="0" rtl="0" algn="l">
              <a:spcBef>
                <a:spcPts val="1600"/>
              </a:spcBef>
              <a:spcAft>
                <a:spcPts val="1600"/>
              </a:spcAft>
              <a:buNone/>
            </a:pPr>
            <a:r>
              <a:rPr lang="en" sz="1200"/>
              <a:t>In the example, terms Bank and Fish would be assigned to their first sense (Bank#1, Fish#1) given common terms in their definition (water).</a:t>
            </a:r>
            <a:endParaRPr sz="1200"/>
          </a:p>
        </p:txBody>
      </p:sp>
      <p:sp>
        <p:nvSpPr>
          <p:cNvPr id="346" name="Google Shape;346;p4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t>“A stork stood on the </a:t>
            </a:r>
            <a:r>
              <a:rPr lang="en" sz="1200">
                <a:solidFill>
                  <a:srgbClr val="FF0000"/>
                </a:solidFill>
              </a:rPr>
              <a:t>bank</a:t>
            </a:r>
            <a:r>
              <a:rPr lang="en" sz="1200"/>
              <a:t> looking at the </a:t>
            </a:r>
            <a:r>
              <a:rPr lang="en" sz="1200">
                <a:solidFill>
                  <a:srgbClr val="FF0000"/>
                </a:solidFill>
              </a:rPr>
              <a:t>fish</a:t>
            </a:r>
            <a:r>
              <a:rPr lang="en" sz="1200"/>
              <a:t>”</a:t>
            </a:r>
            <a:endParaRPr sz="1200"/>
          </a:p>
          <a:p>
            <a:pPr indent="0" lvl="0" marL="0" rtl="0" algn="l">
              <a:spcBef>
                <a:spcPts val="1600"/>
              </a:spcBef>
              <a:spcAft>
                <a:spcPts val="0"/>
              </a:spcAft>
              <a:buNone/>
            </a:pPr>
            <a:r>
              <a:rPr lang="en" sz="1200"/>
              <a:t>Bank: </a:t>
            </a:r>
            <a:endParaRPr sz="1200"/>
          </a:p>
          <a:p>
            <a:pPr indent="-304800" lvl="0" marL="457200" rtl="0" algn="l">
              <a:spcBef>
                <a:spcPts val="1600"/>
              </a:spcBef>
              <a:spcAft>
                <a:spcPts val="0"/>
              </a:spcAft>
              <a:buSzPts val="1200"/>
              <a:buAutoNum type="arabicPeriod"/>
            </a:pPr>
            <a:r>
              <a:rPr lang="en" sz="1100">
                <a:solidFill>
                  <a:srgbClr val="222222"/>
                </a:solidFill>
                <a:highlight>
                  <a:srgbClr val="FFFFFF"/>
                </a:highlight>
                <a:latin typeface="Arial"/>
                <a:ea typeface="Arial"/>
                <a:cs typeface="Arial"/>
                <a:sym typeface="Arial"/>
              </a:rPr>
              <a:t>The land alongside or sloping down to a body of water.</a:t>
            </a:r>
            <a:endParaRPr sz="1100">
              <a:solidFill>
                <a:srgbClr val="222222"/>
              </a:solidFill>
              <a:highlight>
                <a:srgbClr val="FFFFFF"/>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rgbClr val="FFFFFF"/>
                </a:highlight>
                <a:latin typeface="Arial"/>
                <a:ea typeface="Arial"/>
                <a:cs typeface="Arial"/>
                <a:sym typeface="Arial"/>
              </a:rPr>
              <a:t>A financial institution </a:t>
            </a:r>
            <a:endParaRPr sz="1100">
              <a:solidFill>
                <a:srgbClr val="222222"/>
              </a:solidFill>
              <a:highlight>
                <a:srgbClr val="FFFFFF"/>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rgbClr val="FFFFFF"/>
                </a:highlight>
                <a:latin typeface="Arial"/>
                <a:ea typeface="Arial"/>
                <a:cs typeface="Arial"/>
                <a:sym typeface="Arial"/>
              </a:rPr>
              <a:t>A long, high mass or mound of a particular substance.</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Fish:</a:t>
            </a:r>
            <a:endParaRPr sz="1100">
              <a:solidFill>
                <a:srgbClr val="222222"/>
              </a:solidFill>
              <a:highlight>
                <a:srgbClr val="FFFFFF"/>
              </a:highlight>
              <a:latin typeface="Arial"/>
              <a:ea typeface="Arial"/>
              <a:cs typeface="Arial"/>
              <a:sym typeface="Arial"/>
            </a:endParaRPr>
          </a:p>
          <a:p>
            <a:pPr indent="-298450" lvl="0" marL="457200" rtl="0" algn="l">
              <a:spcBef>
                <a:spcPts val="1600"/>
              </a:spcBef>
              <a:spcAft>
                <a:spcPts val="0"/>
              </a:spcAft>
              <a:buClr>
                <a:srgbClr val="222222"/>
              </a:buClr>
              <a:buSzPts val="1100"/>
              <a:buFont typeface="Arial"/>
              <a:buAutoNum type="arabicPeriod"/>
            </a:pPr>
            <a:r>
              <a:rPr lang="en" sz="1100">
                <a:solidFill>
                  <a:srgbClr val="222222"/>
                </a:solidFill>
                <a:highlight>
                  <a:srgbClr val="FFFFFF"/>
                </a:highlight>
                <a:latin typeface="Arial"/>
                <a:ea typeface="Arial"/>
                <a:cs typeface="Arial"/>
                <a:sym typeface="Arial"/>
              </a:rPr>
              <a:t>A limbless cold-blooded vertebrate animal with gills and fins living wholly in water. </a:t>
            </a:r>
            <a:endParaRPr sz="1100">
              <a:solidFill>
                <a:srgbClr val="222222"/>
              </a:solidFill>
              <a:highlight>
                <a:srgbClr val="FFFFFF"/>
              </a:highlight>
              <a:latin typeface="Arial"/>
              <a:ea typeface="Arial"/>
              <a:cs typeface="Arial"/>
              <a:sym typeface="Arial"/>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rgbClr val="FFFFFF"/>
                </a:highlight>
                <a:latin typeface="Arial"/>
                <a:ea typeface="Arial"/>
                <a:cs typeface="Arial"/>
                <a:sym typeface="Arial"/>
              </a:rPr>
              <a:t>Search by groping or feeling for something concealed.</a:t>
            </a:r>
            <a:endParaRPr sz="1100">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Sense Disambiguation</a:t>
            </a:r>
            <a:endParaRPr/>
          </a:p>
        </p:txBody>
      </p:sp>
      <p:sp>
        <p:nvSpPr>
          <p:cNvPr id="352" name="Google Shape;352;p4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LESK algorithm in NLTK </a:t>
            </a:r>
            <a:endParaRPr sz="1200"/>
          </a:p>
          <a:p>
            <a:pPr indent="0" lvl="0" marL="0" rtl="0" algn="l">
              <a:spcBef>
                <a:spcPts val="1600"/>
              </a:spcBef>
              <a:spcAft>
                <a:spcPts val="1600"/>
              </a:spcAft>
              <a:buNone/>
            </a:pPr>
            <a:r>
              <a:t/>
            </a:r>
            <a:endParaRPr sz="1200"/>
          </a:p>
        </p:txBody>
      </p:sp>
      <p:pic>
        <p:nvPicPr>
          <p:cNvPr id="353" name="Google Shape;353;p46"/>
          <p:cNvPicPr preferRelativeResize="0"/>
          <p:nvPr/>
        </p:nvPicPr>
        <p:blipFill>
          <a:blip r:embed="rId3">
            <a:alphaModFix/>
          </a:blip>
          <a:stretch>
            <a:fillRect/>
          </a:stretch>
        </p:blipFill>
        <p:spPr>
          <a:xfrm>
            <a:off x="0" y="1667800"/>
            <a:ext cx="9144000" cy="285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364" name="Google Shape;364;p4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Characterizing the semantics of terms based on its usage. </a:t>
            </a:r>
            <a:endParaRPr sz="1200"/>
          </a:p>
          <a:p>
            <a:pPr indent="0" lvl="0" marL="0" rtl="0" algn="l">
              <a:spcBef>
                <a:spcPts val="1600"/>
              </a:spcBef>
              <a:spcAft>
                <a:spcPts val="0"/>
              </a:spcAft>
              <a:buNone/>
            </a:pPr>
            <a:r>
              <a:rPr lang="en" sz="1200"/>
              <a:t>Basis for Ordinary Language Philosophy (OLP)</a:t>
            </a:r>
            <a:endParaRPr sz="1200"/>
          </a:p>
          <a:p>
            <a:pPr indent="0" lvl="0" marL="0" rtl="0" algn="l">
              <a:spcBef>
                <a:spcPts val="1600"/>
              </a:spcBef>
              <a:spcAft>
                <a:spcPts val="0"/>
              </a:spcAft>
              <a:buNone/>
            </a:pPr>
            <a:r>
              <a:rPr lang="en" sz="1200"/>
              <a:t>“A word is characterized by the company it keeps” </a:t>
            </a:r>
            <a:endParaRPr sz="1200"/>
          </a:p>
          <a:p>
            <a:pPr indent="0" lvl="0" marL="0" rtl="0" algn="l">
              <a:spcBef>
                <a:spcPts val="1600"/>
              </a:spcBef>
              <a:spcAft>
                <a:spcPts val="0"/>
              </a:spcAft>
              <a:buNone/>
            </a:pPr>
            <a:r>
              <a:rPr lang="en" sz="1200"/>
              <a:t>“Words with similar meanings tend to be used in similar contexts.” </a:t>
            </a:r>
            <a:endParaRPr sz="1200"/>
          </a:p>
          <a:p>
            <a:pPr indent="0" lvl="0" marL="0" rtl="0" algn="l">
              <a:spcBef>
                <a:spcPts val="1600"/>
              </a:spcBef>
              <a:spcAft>
                <a:spcPts val="1600"/>
              </a:spcAft>
              <a:buNone/>
            </a:pPr>
            <a:r>
              <a:t/>
            </a:r>
            <a:endParaRPr sz="1200"/>
          </a:p>
        </p:txBody>
      </p:sp>
      <p:sp>
        <p:nvSpPr>
          <p:cNvPr id="365" name="Google Shape;365;p4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0"/>
              </a:spcAft>
              <a:buNone/>
            </a:pPr>
            <a:r>
              <a:rPr lang="en" sz="1200"/>
              <a:t>Guess the meaning of the term </a:t>
            </a:r>
            <a:r>
              <a:rPr b="1" lang="en" sz="1200"/>
              <a:t>greebel</a:t>
            </a:r>
            <a:r>
              <a:rPr lang="en" sz="1200"/>
              <a:t> in the below paragraph: </a:t>
            </a:r>
            <a:endParaRPr sz="1200"/>
          </a:p>
          <a:p>
            <a:pPr indent="0" lvl="0" marL="0" rtl="0" algn="l">
              <a:spcBef>
                <a:spcPts val="1600"/>
              </a:spcBef>
              <a:spcAft>
                <a:spcPts val="1600"/>
              </a:spcAft>
              <a:buNone/>
            </a:pPr>
            <a:r>
              <a:rPr lang="en" sz="1200"/>
              <a:t>“Everyday, I go to work in a greebel. There are two options for me. The 8:15 slow greebel takes 45 minutes, while the 8:30 fast greebel takes me to work in 30 minutes. If I miss both, I can take the purple line greebel at 8:40, but will need to change twice before reaching office, an hour later.”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371" name="Google Shape;371;p4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Characterizing the neighbourhood of words</a:t>
            </a:r>
            <a:endParaRPr b="1" sz="1200"/>
          </a:p>
          <a:p>
            <a:pPr indent="0" lvl="0" marL="0" rtl="0" algn="l">
              <a:spcBef>
                <a:spcPts val="1600"/>
              </a:spcBef>
              <a:spcAft>
                <a:spcPts val="0"/>
              </a:spcAft>
              <a:buNone/>
            </a:pPr>
            <a:r>
              <a:rPr lang="en" sz="1200"/>
              <a:t>Distribution over Occurrence Contexts </a:t>
            </a:r>
            <a:endParaRPr sz="1200"/>
          </a:p>
          <a:p>
            <a:pPr indent="-304800" lvl="0" marL="457200" rtl="0" algn="l">
              <a:spcBef>
                <a:spcPts val="1600"/>
              </a:spcBef>
              <a:spcAft>
                <a:spcPts val="0"/>
              </a:spcAft>
              <a:buSzPts val="1200"/>
              <a:buChar char="●"/>
            </a:pPr>
            <a:r>
              <a:rPr lang="en" sz="1200"/>
              <a:t>Represented as a rectangular term x context (document) matrix</a:t>
            </a:r>
            <a:endParaRPr sz="1200"/>
          </a:p>
          <a:p>
            <a:pPr indent="-304800" lvl="0" marL="457200" rtl="0" algn="l">
              <a:spcBef>
                <a:spcPts val="0"/>
              </a:spcBef>
              <a:spcAft>
                <a:spcPts val="0"/>
              </a:spcAft>
              <a:buSzPts val="1200"/>
              <a:buChar char="●"/>
            </a:pPr>
            <a:r>
              <a:rPr lang="en" sz="1200"/>
              <a:t>Rows represent term vectors while columns represent context vectors</a:t>
            </a:r>
            <a:endParaRPr sz="1200"/>
          </a:p>
          <a:p>
            <a:pPr indent="-304800" lvl="0" marL="457200" rtl="0" algn="l">
              <a:spcBef>
                <a:spcPts val="0"/>
              </a:spcBef>
              <a:spcAft>
                <a:spcPts val="0"/>
              </a:spcAft>
              <a:buSzPts val="1200"/>
              <a:buChar char="●"/>
            </a:pPr>
            <a:r>
              <a:rPr lang="en" sz="1200"/>
              <a:t>Example: LSA</a:t>
            </a:r>
            <a:endParaRPr sz="1200"/>
          </a:p>
        </p:txBody>
      </p:sp>
      <p:sp>
        <p:nvSpPr>
          <p:cNvPr id="372" name="Google Shape;372;p4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0"/>
              </a:spcAft>
              <a:buNone/>
            </a:pPr>
            <a:r>
              <a:rPr lang="en" sz="1200"/>
              <a:t>Distribution over Co-occurrence of terms</a:t>
            </a:r>
            <a:endParaRPr sz="1200"/>
          </a:p>
          <a:p>
            <a:pPr indent="-304800" lvl="0" marL="457200" rtl="0" algn="l">
              <a:spcBef>
                <a:spcPts val="1600"/>
              </a:spcBef>
              <a:spcAft>
                <a:spcPts val="0"/>
              </a:spcAft>
              <a:buSzPts val="1200"/>
              <a:buChar char="●"/>
            </a:pPr>
            <a:r>
              <a:rPr lang="en" sz="1200"/>
              <a:t>Represented as a square matrix showing co-occurrence between terms in different occurrence contexts </a:t>
            </a:r>
            <a:endParaRPr sz="1200"/>
          </a:p>
          <a:p>
            <a:pPr indent="-304800" lvl="0" marL="457200" rtl="0" algn="l">
              <a:spcBef>
                <a:spcPts val="0"/>
              </a:spcBef>
              <a:spcAft>
                <a:spcPts val="0"/>
              </a:spcAft>
              <a:buSzPts val="1200"/>
              <a:buChar char="●"/>
            </a:pPr>
            <a:r>
              <a:rPr lang="en" sz="1200"/>
              <a:t>Also called Syntagmatic Distributional Semantics</a:t>
            </a:r>
            <a:endParaRPr sz="1200"/>
          </a:p>
          <a:p>
            <a:pPr indent="-304800" lvl="0" marL="457200" rtl="0" algn="l">
              <a:spcBef>
                <a:spcPts val="0"/>
              </a:spcBef>
              <a:spcAft>
                <a:spcPts val="0"/>
              </a:spcAft>
              <a:buSzPts val="1200"/>
              <a:buChar char="●"/>
            </a:pPr>
            <a:r>
              <a:rPr lang="en" sz="1200"/>
              <a:t>Example: HAL, Word2vec, GloVe</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378" name="Google Shape;378;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Occurrence Matrix</a:t>
            </a:r>
            <a:endParaRPr/>
          </a:p>
        </p:txBody>
      </p:sp>
      <p:cxnSp>
        <p:nvCxnSpPr>
          <p:cNvPr id="379" name="Google Shape;379;p50"/>
          <p:cNvCxnSpPr/>
          <p:nvPr/>
        </p:nvCxnSpPr>
        <p:spPr>
          <a:xfrm>
            <a:off x="2292675" y="1954975"/>
            <a:ext cx="35400" cy="26838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50"/>
          <p:cNvCxnSpPr/>
          <p:nvPr/>
        </p:nvCxnSpPr>
        <p:spPr>
          <a:xfrm flipH="1" rot="10800000">
            <a:off x="1946100" y="2239200"/>
            <a:ext cx="3670200" cy="35700"/>
          </a:xfrm>
          <a:prstGeom prst="straightConnector1">
            <a:avLst/>
          </a:prstGeom>
          <a:noFill/>
          <a:ln cap="flat" cmpd="sng" w="9525">
            <a:solidFill>
              <a:schemeClr val="dk2"/>
            </a:solidFill>
            <a:prstDash val="solid"/>
            <a:round/>
            <a:headEnd len="med" w="med" type="none"/>
            <a:tailEnd len="med" w="med" type="none"/>
          </a:ln>
        </p:spPr>
      </p:cxnSp>
      <p:sp>
        <p:nvSpPr>
          <p:cNvPr id="381" name="Google Shape;381;p50"/>
          <p:cNvSpPr txBox="1"/>
          <p:nvPr/>
        </p:nvSpPr>
        <p:spPr>
          <a:xfrm>
            <a:off x="2372650" y="1954050"/>
            <a:ext cx="51186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a:t>
            </a:r>
            <a:r>
              <a:rPr baseline="-25000" lang="en" sz="1200"/>
              <a:t>1</a:t>
            </a:r>
            <a:r>
              <a:rPr lang="en" sz="1200"/>
              <a:t>    C</a:t>
            </a:r>
            <a:r>
              <a:rPr baseline="-25000" lang="en" sz="1200"/>
              <a:t>2</a:t>
            </a:r>
            <a:r>
              <a:rPr lang="en" sz="1200"/>
              <a:t>    C</a:t>
            </a:r>
            <a:r>
              <a:rPr baseline="-25000" lang="en" sz="1200"/>
              <a:t>3</a:t>
            </a:r>
            <a:r>
              <a:rPr lang="en" sz="1200"/>
              <a:t>    C</a:t>
            </a:r>
            <a:r>
              <a:rPr baseline="-25000" lang="en" sz="1200"/>
              <a:t>4</a:t>
            </a:r>
            <a:r>
              <a:rPr lang="en" sz="1200"/>
              <a:t>    C</a:t>
            </a:r>
            <a:r>
              <a:rPr baseline="-25000" lang="en" sz="1200"/>
              <a:t>5</a:t>
            </a:r>
            <a:r>
              <a:rPr lang="en" sz="1200"/>
              <a:t>    ….    ….    C</a:t>
            </a:r>
            <a:r>
              <a:rPr baseline="-25000" lang="en" sz="1200"/>
              <a:t>n</a:t>
            </a:r>
            <a:endParaRPr baseline="-25000" sz="1200"/>
          </a:p>
        </p:txBody>
      </p:sp>
      <p:sp>
        <p:nvSpPr>
          <p:cNvPr id="382" name="Google Shape;382;p50"/>
          <p:cNvSpPr txBox="1"/>
          <p:nvPr/>
        </p:nvSpPr>
        <p:spPr>
          <a:xfrm>
            <a:off x="1946100" y="2273100"/>
            <a:ext cx="346500" cy="23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baseline="-25000" lang="en"/>
              <a:t>1</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2</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3</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4</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5</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383" name="Google Shape;383;p50"/>
          <p:cNvSpPr txBox="1"/>
          <p:nvPr/>
        </p:nvSpPr>
        <p:spPr>
          <a:xfrm>
            <a:off x="2292675" y="2283750"/>
            <a:ext cx="51186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f</a:t>
            </a:r>
            <a:r>
              <a:rPr baseline="-25000" lang="en" sz="1200"/>
              <a:t>1,1</a:t>
            </a:r>
            <a:r>
              <a:rPr lang="en" sz="1200"/>
              <a:t>    f</a:t>
            </a:r>
            <a:r>
              <a:rPr baseline="-25000" lang="en" sz="1200"/>
              <a:t>1,2</a:t>
            </a:r>
            <a:r>
              <a:rPr lang="en" sz="1200"/>
              <a:t>     f</a:t>
            </a:r>
            <a:r>
              <a:rPr baseline="-25000" lang="en" sz="1200"/>
              <a:t>1,3</a:t>
            </a:r>
            <a:r>
              <a:rPr lang="en" sz="1200"/>
              <a:t>    f</a:t>
            </a:r>
            <a:r>
              <a:rPr baseline="-25000" lang="en" sz="1200"/>
              <a:t>1,4</a:t>
            </a:r>
            <a:r>
              <a:rPr lang="en" sz="1200"/>
              <a:t>    f</a:t>
            </a:r>
            <a:r>
              <a:rPr baseline="-25000" lang="en" sz="1200"/>
              <a:t>1,5</a:t>
            </a:r>
            <a:r>
              <a:rPr lang="en" sz="1200"/>
              <a:t>  ….    ….    f</a:t>
            </a:r>
            <a:r>
              <a:rPr baseline="-25000" lang="en" sz="1200"/>
              <a:t>1,n</a:t>
            </a:r>
            <a:endParaRPr baseline="-25000"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f</a:t>
            </a:r>
            <a:r>
              <a:rPr baseline="-25000" lang="en" sz="1200"/>
              <a:t>2,1</a:t>
            </a:r>
            <a:r>
              <a:rPr lang="en" sz="1200"/>
              <a:t>    f</a:t>
            </a:r>
            <a:r>
              <a:rPr baseline="-25000" lang="en" sz="1200"/>
              <a:t>2,2</a:t>
            </a:r>
            <a:r>
              <a:rPr lang="en" sz="1200"/>
              <a:t>     f</a:t>
            </a:r>
            <a:r>
              <a:rPr baseline="-25000" lang="en" sz="1200"/>
              <a:t>2,3</a:t>
            </a:r>
            <a:r>
              <a:rPr lang="en" sz="1200"/>
              <a:t>    f</a:t>
            </a:r>
            <a:r>
              <a:rPr baseline="-25000" lang="en" sz="1200"/>
              <a:t>2,4</a:t>
            </a:r>
            <a:r>
              <a:rPr lang="en" sz="1200"/>
              <a:t>    f</a:t>
            </a:r>
            <a:r>
              <a:rPr baseline="-25000" lang="en" sz="1200"/>
              <a:t>2,5</a:t>
            </a:r>
            <a:r>
              <a:rPr lang="en" sz="1200"/>
              <a:t>  ….    ….     f</a:t>
            </a:r>
            <a:r>
              <a:rPr baseline="-25000" lang="en" sz="1200"/>
              <a:t>2,n</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p:txBody>
      </p:sp>
      <p:sp>
        <p:nvSpPr>
          <p:cNvPr id="384" name="Google Shape;384;p50"/>
          <p:cNvSpPr/>
          <p:nvPr/>
        </p:nvSpPr>
        <p:spPr>
          <a:xfrm>
            <a:off x="2381525" y="2354875"/>
            <a:ext cx="3154500" cy="276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0"/>
          <p:cNvSpPr txBox="1"/>
          <p:nvPr/>
        </p:nvSpPr>
        <p:spPr>
          <a:xfrm>
            <a:off x="5731675" y="2354875"/>
            <a:ext cx="1990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Term distributional vector</a:t>
            </a:r>
            <a:endParaRPr sz="1000"/>
          </a:p>
        </p:txBody>
      </p:sp>
      <p:sp>
        <p:nvSpPr>
          <p:cNvPr id="386" name="Google Shape;386;p50"/>
          <p:cNvSpPr/>
          <p:nvPr/>
        </p:nvSpPr>
        <p:spPr>
          <a:xfrm>
            <a:off x="2381525" y="2363750"/>
            <a:ext cx="346500" cy="232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0"/>
          <p:cNvSpPr txBox="1"/>
          <p:nvPr/>
        </p:nvSpPr>
        <p:spPr>
          <a:xfrm>
            <a:off x="1310675" y="4745275"/>
            <a:ext cx="24882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Context / document distributional vector</a:t>
            </a:r>
            <a:endParaRPr sz="1000"/>
          </a:p>
        </p:txBody>
      </p:sp>
      <p:sp>
        <p:nvSpPr>
          <p:cNvPr id="388" name="Google Shape;388;p50"/>
          <p:cNvSpPr txBox="1"/>
          <p:nvPr/>
        </p:nvSpPr>
        <p:spPr>
          <a:xfrm>
            <a:off x="6642325" y="3205400"/>
            <a:ext cx="2242800" cy="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Example occurrence contexts:</a:t>
            </a:r>
            <a:endParaRPr sz="1000"/>
          </a:p>
          <a:p>
            <a:pPr indent="-292100" lvl="0" marL="457200" rtl="0" algn="l">
              <a:spcBef>
                <a:spcPts val="0"/>
              </a:spcBef>
              <a:spcAft>
                <a:spcPts val="0"/>
              </a:spcAft>
              <a:buSzPts val="1000"/>
              <a:buChar char="●"/>
            </a:pPr>
            <a:r>
              <a:rPr lang="en" sz="1000"/>
              <a:t>Sentence</a:t>
            </a:r>
            <a:endParaRPr sz="1000"/>
          </a:p>
          <a:p>
            <a:pPr indent="-292100" lvl="0" marL="457200" rtl="0" algn="l">
              <a:spcBef>
                <a:spcPts val="0"/>
              </a:spcBef>
              <a:spcAft>
                <a:spcPts val="0"/>
              </a:spcAft>
              <a:buSzPts val="1000"/>
              <a:buChar char="●"/>
            </a:pPr>
            <a:r>
              <a:rPr lang="en" sz="1000"/>
              <a:t>Paragraph</a:t>
            </a:r>
            <a:endParaRPr sz="1000"/>
          </a:p>
          <a:p>
            <a:pPr indent="-292100" lvl="0" marL="457200" rtl="0" algn="l">
              <a:spcBef>
                <a:spcPts val="0"/>
              </a:spcBef>
              <a:spcAft>
                <a:spcPts val="0"/>
              </a:spcAft>
              <a:buSzPts val="1000"/>
              <a:buChar char="●"/>
            </a:pPr>
            <a:r>
              <a:rPr lang="en" sz="1000"/>
              <a:t>Tweet</a:t>
            </a:r>
            <a:endParaRPr sz="1000"/>
          </a:p>
          <a:p>
            <a:pPr indent="-292100" lvl="0" marL="457200" rtl="0" algn="l">
              <a:spcBef>
                <a:spcPts val="0"/>
              </a:spcBef>
              <a:spcAft>
                <a:spcPts val="0"/>
              </a:spcAft>
              <a:buSzPts val="1000"/>
              <a:buChar char="●"/>
            </a:pPr>
            <a:r>
              <a:rPr lang="en" sz="1000"/>
              <a:t>Comment</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394" name="Google Shape;394;p5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Co-occurrence Matrix </a:t>
            </a:r>
            <a:endParaRPr b="1" sz="1200"/>
          </a:p>
          <a:p>
            <a:pPr indent="0" lvl="0" marL="0" rtl="0" algn="l">
              <a:spcBef>
                <a:spcPts val="1600"/>
              </a:spcBef>
              <a:spcAft>
                <a:spcPts val="0"/>
              </a:spcAft>
              <a:buNone/>
            </a:pPr>
            <a:r>
              <a:rPr lang="en" sz="1200"/>
              <a:t>A square matrix C</a:t>
            </a:r>
            <a:r>
              <a:rPr baseline="-25000" lang="en" sz="1200"/>
              <a:t>m,m</a:t>
            </a:r>
            <a:r>
              <a:rPr lang="en" sz="1200"/>
              <a:t> where m is the number of terms in the corpus, depicting the co-occurrence of terms</a:t>
            </a:r>
            <a:endParaRPr sz="1200"/>
          </a:p>
          <a:p>
            <a:pPr indent="0" lvl="0" marL="0" rtl="0" algn="l">
              <a:spcBef>
                <a:spcPts val="1600"/>
              </a:spcBef>
              <a:spcAft>
                <a:spcPts val="0"/>
              </a:spcAft>
              <a:buNone/>
            </a:pPr>
            <a:r>
              <a:rPr lang="en" sz="1200"/>
              <a:t>Basic model of capturing co-occurrence frequency results in a symmetric matrix</a:t>
            </a:r>
            <a:endParaRPr sz="1200"/>
          </a:p>
          <a:p>
            <a:pPr indent="0" lvl="0" marL="0" rtl="0" algn="l">
              <a:spcBef>
                <a:spcPts val="1600"/>
              </a:spcBef>
              <a:spcAft>
                <a:spcPts val="1600"/>
              </a:spcAft>
              <a:buNone/>
            </a:pPr>
            <a:r>
              <a:rPr lang="en" sz="1200"/>
              <a:t>Variants like conditional probability of co-occurrence, results in non-symmetric matrix</a:t>
            </a:r>
            <a:endParaRPr sz="1200"/>
          </a:p>
        </p:txBody>
      </p:sp>
      <p:sp>
        <p:nvSpPr>
          <p:cNvPr id="395" name="Google Shape;395;p51"/>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Capturing co-occurrence </a:t>
            </a:r>
            <a:endParaRPr b="1" sz="1200"/>
          </a:p>
          <a:p>
            <a:pPr indent="0" lvl="0" marL="0" rtl="0" algn="l">
              <a:spcBef>
                <a:spcPts val="1600"/>
              </a:spcBef>
              <a:spcAft>
                <a:spcPts val="0"/>
              </a:spcAft>
              <a:buNone/>
            </a:pPr>
            <a:r>
              <a:rPr b="1" lang="en" sz="1200"/>
              <a:t>Occurrence context</a:t>
            </a:r>
            <a:endParaRPr b="1" sz="1200"/>
          </a:p>
          <a:p>
            <a:pPr indent="0" lvl="0" marL="0" rtl="0" algn="l">
              <a:spcBef>
                <a:spcPts val="1600"/>
              </a:spcBef>
              <a:spcAft>
                <a:spcPts val="0"/>
              </a:spcAft>
              <a:buNone/>
            </a:pPr>
            <a:r>
              <a:rPr lang="en" sz="1200"/>
              <a:t>Divide the corpus into occurrence contexts. A pair of terms said to co-occur if they occur in the same context</a:t>
            </a:r>
            <a:endParaRPr sz="1200"/>
          </a:p>
          <a:p>
            <a:pPr indent="0" lvl="0" marL="0" rtl="0" algn="l">
              <a:spcBef>
                <a:spcPts val="1600"/>
              </a:spcBef>
              <a:spcAft>
                <a:spcPts val="0"/>
              </a:spcAft>
              <a:buNone/>
            </a:pPr>
            <a:r>
              <a:rPr b="1" lang="en" sz="1200"/>
              <a:t>Skip-grams</a:t>
            </a:r>
            <a:endParaRPr b="1" sz="1200"/>
          </a:p>
          <a:p>
            <a:pPr indent="0" lvl="0" marL="0" rtl="0" algn="l">
              <a:spcBef>
                <a:spcPts val="1600"/>
              </a:spcBef>
              <a:spcAft>
                <a:spcPts val="0"/>
              </a:spcAft>
              <a:buNone/>
            </a:pPr>
            <a:r>
              <a:rPr lang="en" sz="1200"/>
              <a:t>A k-skip-N-gram is a sequence of N (not necessarily consecutive) words where the distance between any two words is at most k. </a:t>
            </a:r>
            <a:endParaRPr sz="1200"/>
          </a:p>
          <a:p>
            <a:pPr indent="0" lvl="0" marL="0" rtl="0" algn="l">
              <a:spcBef>
                <a:spcPts val="1600"/>
              </a:spcBef>
              <a:spcAft>
                <a:spcPts val="0"/>
              </a:spcAft>
              <a:buNone/>
            </a:pPr>
            <a:r>
              <a:rPr lang="en" sz="1200"/>
              <a:t>Generate all skip-grams from the corpus using a sliding window over the text stream. A pair of terms are said to co-occur if they appear in the same skip-gram.</a:t>
            </a:r>
            <a:endParaRPr sz="1200"/>
          </a:p>
          <a:p>
            <a:pPr indent="0" lvl="0" marL="0" rtl="0" algn="l">
              <a:spcBef>
                <a:spcPts val="1600"/>
              </a:spcBef>
              <a:spcAft>
                <a:spcPts val="160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401" name="Google Shape;401;p5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Input text</a:t>
            </a:r>
            <a:r>
              <a:rPr lang="en"/>
              <a:t> </a:t>
            </a:r>
            <a:endParaRPr/>
          </a:p>
          <a:p>
            <a:pPr indent="0" lvl="0" marL="0" rtl="0" algn="l">
              <a:spcBef>
                <a:spcPts val="1600"/>
              </a:spcBef>
              <a:spcAft>
                <a:spcPts val="0"/>
              </a:spcAft>
              <a:buNone/>
            </a:pPr>
            <a:r>
              <a:rPr lang="en"/>
              <a:t>There is a fly sitting on the wall. The cat is sitting on the fence.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3-skip-2-grams</a:t>
            </a:r>
            <a:endParaRPr b="1"/>
          </a:p>
          <a:p>
            <a:pPr indent="0" lvl="0" marL="0" rtl="0" algn="l">
              <a:spcBef>
                <a:spcPts val="1600"/>
              </a:spcBef>
              <a:spcAft>
                <a:spcPts val="1600"/>
              </a:spcAft>
              <a:buNone/>
            </a:pPr>
            <a:r>
              <a:rPr lang="en"/>
              <a:t>fly sitting, sitting wall, wall cat, cat sitting, sitting fence</a:t>
            </a:r>
            <a:endParaRPr/>
          </a:p>
        </p:txBody>
      </p:sp>
      <p:graphicFrame>
        <p:nvGraphicFramePr>
          <p:cNvPr id="402" name="Google Shape;402;p52"/>
          <p:cNvGraphicFramePr/>
          <p:nvPr/>
        </p:nvGraphicFramePr>
        <p:xfrm>
          <a:off x="5354400" y="676300"/>
          <a:ext cx="3000000" cy="3000000"/>
        </p:xfrm>
        <a:graphic>
          <a:graphicData uri="http://schemas.openxmlformats.org/drawingml/2006/table">
            <a:tbl>
              <a:tblPr>
                <a:noFill/>
                <a:tableStyleId>{2DDD27AF-CB60-4743-8045-92D03BBF72D0}</a:tableStyleId>
              </a:tblPr>
              <a:tblGrid>
                <a:gridCol w="492650"/>
                <a:gridCol w="492650"/>
                <a:gridCol w="492650"/>
                <a:gridCol w="492650"/>
                <a:gridCol w="492650"/>
                <a:gridCol w="492650"/>
              </a:tblGrid>
              <a:tr h="282675">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fly </a:t>
                      </a:r>
                      <a:endParaRPr sz="900"/>
                    </a:p>
                  </a:txBody>
                  <a:tcPr marT="91425" marB="91425" marR="91425" marL="91425"/>
                </a:tc>
                <a:tc>
                  <a:txBody>
                    <a:bodyPr/>
                    <a:lstStyle/>
                    <a:p>
                      <a:pPr indent="0" lvl="0" marL="0" rtl="0" algn="l">
                        <a:spcBef>
                          <a:spcPts val="0"/>
                        </a:spcBef>
                        <a:spcAft>
                          <a:spcPts val="0"/>
                        </a:spcAft>
                        <a:buNone/>
                      </a:pPr>
                      <a:r>
                        <a:rPr lang="en" sz="900"/>
                        <a:t>sitting </a:t>
                      </a:r>
                      <a:endParaRPr sz="900"/>
                    </a:p>
                  </a:txBody>
                  <a:tcPr marT="91425" marB="91425" marR="91425" marL="91425"/>
                </a:tc>
                <a:tc>
                  <a:txBody>
                    <a:bodyPr/>
                    <a:lstStyle/>
                    <a:p>
                      <a:pPr indent="0" lvl="0" marL="0" rtl="0" algn="l">
                        <a:spcBef>
                          <a:spcPts val="0"/>
                        </a:spcBef>
                        <a:spcAft>
                          <a:spcPts val="0"/>
                        </a:spcAft>
                        <a:buNone/>
                      </a:pPr>
                      <a:r>
                        <a:rPr lang="en" sz="900"/>
                        <a:t>wall</a:t>
                      </a:r>
                      <a:endParaRPr sz="900"/>
                    </a:p>
                  </a:txBody>
                  <a:tcPr marT="91425" marB="91425" marR="91425" marL="91425"/>
                </a:tc>
                <a:tc>
                  <a:txBody>
                    <a:bodyPr/>
                    <a:lstStyle/>
                    <a:p>
                      <a:pPr indent="0" lvl="0" marL="0" rtl="0" algn="l">
                        <a:spcBef>
                          <a:spcPts val="0"/>
                        </a:spcBef>
                        <a:spcAft>
                          <a:spcPts val="0"/>
                        </a:spcAft>
                        <a:buNone/>
                      </a:pPr>
                      <a:r>
                        <a:rPr lang="en" sz="900"/>
                        <a:t>cat</a:t>
                      </a:r>
                      <a:endParaRPr sz="900"/>
                    </a:p>
                  </a:txBody>
                  <a:tcPr marT="91425" marB="91425" marR="91425" marL="91425"/>
                </a:tc>
                <a:tc>
                  <a:txBody>
                    <a:bodyPr/>
                    <a:lstStyle/>
                    <a:p>
                      <a:pPr indent="0" lvl="0" marL="0" rtl="0" algn="l">
                        <a:spcBef>
                          <a:spcPts val="0"/>
                        </a:spcBef>
                        <a:spcAft>
                          <a:spcPts val="0"/>
                        </a:spcAft>
                        <a:buNone/>
                      </a:pPr>
                      <a:r>
                        <a:rPr lang="en" sz="900"/>
                        <a:t>fence</a:t>
                      </a:r>
                      <a:endParaRPr sz="900"/>
                    </a:p>
                  </a:txBody>
                  <a:tcPr marT="91425" marB="91425" marR="91425" marL="91425"/>
                </a:tc>
              </a:tr>
              <a:tr h="282675">
                <a:tc>
                  <a:txBody>
                    <a:bodyPr/>
                    <a:lstStyle/>
                    <a:p>
                      <a:pPr indent="0" lvl="0" marL="0" rtl="0" algn="l">
                        <a:spcBef>
                          <a:spcPts val="0"/>
                        </a:spcBef>
                        <a:spcAft>
                          <a:spcPts val="0"/>
                        </a:spcAft>
                        <a:buNone/>
                      </a:pPr>
                      <a:r>
                        <a:rPr lang="en" sz="900"/>
                        <a:t>fly</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r>
              <a:tr h="282675">
                <a:tc>
                  <a:txBody>
                    <a:bodyPr/>
                    <a:lstStyle/>
                    <a:p>
                      <a:pPr indent="0" lvl="0" marL="0" rtl="0" algn="l">
                        <a:spcBef>
                          <a:spcPts val="0"/>
                        </a:spcBef>
                        <a:spcAft>
                          <a:spcPts val="0"/>
                        </a:spcAft>
                        <a:buNone/>
                      </a:pPr>
                      <a:r>
                        <a:rPr lang="en" sz="900"/>
                        <a:t>sitting</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r>
              <a:tr h="282675">
                <a:tc>
                  <a:txBody>
                    <a:bodyPr/>
                    <a:lstStyle/>
                    <a:p>
                      <a:pPr indent="0" lvl="0" marL="0" rtl="0" algn="l">
                        <a:spcBef>
                          <a:spcPts val="0"/>
                        </a:spcBef>
                        <a:spcAft>
                          <a:spcPts val="0"/>
                        </a:spcAft>
                        <a:buNone/>
                      </a:pPr>
                      <a:r>
                        <a:rPr lang="en" sz="900"/>
                        <a:t>wall</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r>
              <a:tr h="282675">
                <a:tc>
                  <a:txBody>
                    <a:bodyPr/>
                    <a:lstStyle/>
                    <a:p>
                      <a:pPr indent="0" lvl="0" marL="0" rtl="0" algn="l">
                        <a:spcBef>
                          <a:spcPts val="0"/>
                        </a:spcBef>
                        <a:spcAft>
                          <a:spcPts val="0"/>
                        </a:spcAft>
                        <a:buNone/>
                      </a:pPr>
                      <a:r>
                        <a:rPr lang="en" sz="900"/>
                        <a:t>cat</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r>
              <a:tr h="282675">
                <a:tc>
                  <a:txBody>
                    <a:bodyPr/>
                    <a:lstStyle/>
                    <a:p>
                      <a:pPr indent="0" lvl="0" marL="0" rtl="0" algn="l">
                        <a:spcBef>
                          <a:spcPts val="0"/>
                        </a:spcBef>
                        <a:spcAft>
                          <a:spcPts val="0"/>
                        </a:spcAft>
                        <a:buNone/>
                      </a:pPr>
                      <a:r>
                        <a:rPr lang="en" sz="900"/>
                        <a:t>fence</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r>
            </a:tbl>
          </a:graphicData>
        </a:graphic>
      </p:graphicFrame>
      <p:graphicFrame>
        <p:nvGraphicFramePr>
          <p:cNvPr id="403" name="Google Shape;403;p52"/>
          <p:cNvGraphicFramePr/>
          <p:nvPr/>
        </p:nvGraphicFramePr>
        <p:xfrm>
          <a:off x="5354400" y="2881425"/>
          <a:ext cx="3000000" cy="3000000"/>
        </p:xfrm>
        <a:graphic>
          <a:graphicData uri="http://schemas.openxmlformats.org/drawingml/2006/table">
            <a:tbl>
              <a:tblPr>
                <a:noFill/>
                <a:tableStyleId>{2DDD27AF-CB60-4743-8045-92D03BBF72D0}</a:tableStyleId>
              </a:tblPr>
              <a:tblGrid>
                <a:gridCol w="492650"/>
                <a:gridCol w="492650"/>
                <a:gridCol w="492650"/>
                <a:gridCol w="492650"/>
                <a:gridCol w="492650"/>
                <a:gridCol w="492650"/>
              </a:tblGrid>
              <a:tr h="282675">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fly </a:t>
                      </a:r>
                      <a:endParaRPr sz="900"/>
                    </a:p>
                  </a:txBody>
                  <a:tcPr marT="91425" marB="91425" marR="91425" marL="91425"/>
                </a:tc>
                <a:tc>
                  <a:txBody>
                    <a:bodyPr/>
                    <a:lstStyle/>
                    <a:p>
                      <a:pPr indent="0" lvl="0" marL="0" rtl="0" algn="l">
                        <a:spcBef>
                          <a:spcPts val="0"/>
                        </a:spcBef>
                        <a:spcAft>
                          <a:spcPts val="0"/>
                        </a:spcAft>
                        <a:buNone/>
                      </a:pPr>
                      <a:r>
                        <a:rPr lang="en" sz="900"/>
                        <a:t>sitting </a:t>
                      </a:r>
                      <a:endParaRPr sz="900"/>
                    </a:p>
                  </a:txBody>
                  <a:tcPr marT="91425" marB="91425" marR="91425" marL="91425"/>
                </a:tc>
                <a:tc>
                  <a:txBody>
                    <a:bodyPr/>
                    <a:lstStyle/>
                    <a:p>
                      <a:pPr indent="0" lvl="0" marL="0" rtl="0" algn="l">
                        <a:spcBef>
                          <a:spcPts val="0"/>
                        </a:spcBef>
                        <a:spcAft>
                          <a:spcPts val="0"/>
                        </a:spcAft>
                        <a:buNone/>
                      </a:pPr>
                      <a:r>
                        <a:rPr lang="en" sz="900"/>
                        <a:t>wall</a:t>
                      </a:r>
                      <a:endParaRPr sz="900"/>
                    </a:p>
                  </a:txBody>
                  <a:tcPr marT="91425" marB="91425" marR="91425" marL="91425"/>
                </a:tc>
                <a:tc>
                  <a:txBody>
                    <a:bodyPr/>
                    <a:lstStyle/>
                    <a:p>
                      <a:pPr indent="0" lvl="0" marL="0" rtl="0" algn="l">
                        <a:spcBef>
                          <a:spcPts val="0"/>
                        </a:spcBef>
                        <a:spcAft>
                          <a:spcPts val="0"/>
                        </a:spcAft>
                        <a:buNone/>
                      </a:pPr>
                      <a:r>
                        <a:rPr lang="en" sz="900"/>
                        <a:t>cat</a:t>
                      </a:r>
                      <a:endParaRPr sz="900"/>
                    </a:p>
                  </a:txBody>
                  <a:tcPr marT="91425" marB="91425" marR="91425" marL="91425"/>
                </a:tc>
                <a:tc>
                  <a:txBody>
                    <a:bodyPr/>
                    <a:lstStyle/>
                    <a:p>
                      <a:pPr indent="0" lvl="0" marL="0" rtl="0" algn="l">
                        <a:spcBef>
                          <a:spcPts val="0"/>
                        </a:spcBef>
                        <a:spcAft>
                          <a:spcPts val="0"/>
                        </a:spcAft>
                        <a:buNone/>
                      </a:pPr>
                      <a:r>
                        <a:rPr lang="en" sz="900"/>
                        <a:t>fence</a:t>
                      </a:r>
                      <a:endParaRPr sz="900"/>
                    </a:p>
                  </a:txBody>
                  <a:tcPr marT="91425" marB="91425" marR="91425" marL="91425"/>
                </a:tc>
              </a:tr>
              <a:tr h="282675">
                <a:tc>
                  <a:txBody>
                    <a:bodyPr/>
                    <a:lstStyle/>
                    <a:p>
                      <a:pPr indent="0" lvl="0" marL="0" rtl="0" algn="l">
                        <a:spcBef>
                          <a:spcPts val="0"/>
                        </a:spcBef>
                        <a:spcAft>
                          <a:spcPts val="0"/>
                        </a:spcAft>
                        <a:buNone/>
                      </a:pPr>
                      <a:r>
                        <a:rPr lang="en" sz="900"/>
                        <a:t>fly</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r>
              <a:tr h="282675">
                <a:tc>
                  <a:txBody>
                    <a:bodyPr/>
                    <a:lstStyle/>
                    <a:p>
                      <a:pPr indent="0" lvl="0" marL="0" rtl="0" algn="l">
                        <a:spcBef>
                          <a:spcPts val="0"/>
                        </a:spcBef>
                        <a:spcAft>
                          <a:spcPts val="0"/>
                        </a:spcAft>
                        <a:buNone/>
                      </a:pPr>
                      <a:r>
                        <a:rPr lang="en" sz="900"/>
                        <a:t>sitting</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r>
              <a:tr h="282675">
                <a:tc>
                  <a:txBody>
                    <a:bodyPr/>
                    <a:lstStyle/>
                    <a:p>
                      <a:pPr indent="0" lvl="0" marL="0" rtl="0" algn="l">
                        <a:spcBef>
                          <a:spcPts val="0"/>
                        </a:spcBef>
                        <a:spcAft>
                          <a:spcPts val="0"/>
                        </a:spcAft>
                        <a:buNone/>
                      </a:pPr>
                      <a:r>
                        <a:rPr lang="en" sz="900"/>
                        <a:t>wall</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r>
              <a:tr h="282675">
                <a:tc>
                  <a:txBody>
                    <a:bodyPr/>
                    <a:lstStyle/>
                    <a:p>
                      <a:pPr indent="0" lvl="0" marL="0" rtl="0" algn="l">
                        <a:spcBef>
                          <a:spcPts val="0"/>
                        </a:spcBef>
                        <a:spcAft>
                          <a:spcPts val="0"/>
                        </a:spcAft>
                        <a:buNone/>
                      </a:pPr>
                      <a:r>
                        <a:rPr lang="en" sz="900"/>
                        <a:t>cat</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r>
              <a:tr h="282675">
                <a:tc>
                  <a:txBody>
                    <a:bodyPr/>
                    <a:lstStyle/>
                    <a:p>
                      <a:pPr indent="0" lvl="0" marL="0" rtl="0" algn="l">
                        <a:spcBef>
                          <a:spcPts val="0"/>
                        </a:spcBef>
                        <a:spcAft>
                          <a:spcPts val="0"/>
                        </a:spcAft>
                        <a:buNone/>
                      </a:pPr>
                      <a:r>
                        <a:rPr lang="en" sz="900"/>
                        <a:t>fence</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0</a:t>
                      </a:r>
                      <a:endParaRPr sz="900"/>
                    </a:p>
                  </a:txBody>
                  <a:tcPr marT="91425" marB="91425" marR="91425" marL="91425"/>
                </a:tc>
                <a:tc>
                  <a:txBody>
                    <a:bodyPr/>
                    <a:lstStyle/>
                    <a:p>
                      <a:pPr indent="0" lvl="0" marL="0" rtl="0" algn="l">
                        <a:spcBef>
                          <a:spcPts val="0"/>
                        </a:spcBef>
                        <a:spcAft>
                          <a:spcPts val="0"/>
                        </a:spcAft>
                        <a:buNone/>
                      </a:pPr>
                      <a:r>
                        <a:rPr lang="en" sz="900"/>
                        <a:t>1</a:t>
                      </a:r>
                      <a:endParaRPr sz="900"/>
                    </a:p>
                  </a:txBody>
                  <a:tcPr marT="91425" marB="91425" marR="91425" marL="91425"/>
                </a:tc>
              </a:tr>
            </a:tbl>
          </a:graphicData>
        </a:graphic>
      </p:graphicFrame>
      <p:sp>
        <p:nvSpPr>
          <p:cNvPr id="404" name="Google Shape;404;p52"/>
          <p:cNvSpPr txBox="1"/>
          <p:nvPr/>
        </p:nvSpPr>
        <p:spPr>
          <a:xfrm>
            <a:off x="4595975" y="2363750"/>
            <a:ext cx="12069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Context co-occurrence</a:t>
            </a:r>
            <a:endParaRPr sz="1000"/>
          </a:p>
        </p:txBody>
      </p:sp>
      <p:sp>
        <p:nvSpPr>
          <p:cNvPr id="405" name="Google Shape;405;p52"/>
          <p:cNvSpPr txBox="1"/>
          <p:nvPr/>
        </p:nvSpPr>
        <p:spPr>
          <a:xfrm>
            <a:off x="4595975" y="4631100"/>
            <a:ext cx="1206900" cy="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skip-gram co-occurrence</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411" name="Google Shape;411;p5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Distributional incidence Matrix</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Distributional frequency Matrix</a:t>
            </a:r>
            <a:endParaRPr b="1"/>
          </a:p>
          <a:p>
            <a:pPr indent="0" lvl="0" marL="0" rtl="0" algn="l">
              <a:spcBef>
                <a:spcPts val="1600"/>
              </a:spcBef>
              <a:spcAft>
                <a:spcPts val="1600"/>
              </a:spcAft>
              <a:buNone/>
            </a:pPr>
            <a:r>
              <a:t/>
            </a:r>
            <a:endParaRPr/>
          </a:p>
        </p:txBody>
      </p:sp>
      <p:sp>
        <p:nvSpPr>
          <p:cNvPr id="412" name="Google Shape;412;p53"/>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Distributional Relevancy Matrix (tf-idf)</a:t>
            </a:r>
            <a:endParaRPr b="1"/>
          </a:p>
          <a:p>
            <a:pPr indent="0" lvl="0" marL="0" rtl="0" algn="l">
              <a:spcBef>
                <a:spcPts val="1600"/>
              </a:spcBef>
              <a:spcAft>
                <a:spcPts val="0"/>
              </a:spcAft>
              <a:buNone/>
            </a:pPr>
            <a:r>
              <a:t/>
            </a:r>
            <a:endParaRPr/>
          </a:p>
          <a:p>
            <a:pPr indent="0" lvl="0" marL="0" rtl="0" algn="l">
              <a:spcBef>
                <a:spcPts val="1600"/>
              </a:spcBef>
              <a:spcAft>
                <a:spcPts val="0"/>
              </a:spcAft>
              <a:buNone/>
            </a:pPr>
            <a:r>
              <a:rPr lang="en" sz="1200"/>
              <a:t>where </a:t>
            </a:r>
            <a:endParaRPr sz="1200"/>
          </a:p>
          <a:p>
            <a:pPr indent="0" lvl="0" marL="0" rtl="0" algn="l">
              <a:spcBef>
                <a:spcPts val="1600"/>
              </a:spcBef>
              <a:spcAft>
                <a:spcPts val="0"/>
              </a:spcAft>
              <a:buNone/>
            </a:pPr>
            <a:r>
              <a:rPr lang="en" sz="1200"/>
              <a:t>|C| is the number of occurrence contexts and |C</a:t>
            </a:r>
            <a:r>
              <a:rPr baseline="-25000" lang="en" sz="1200"/>
              <a:t>ti</a:t>
            </a:r>
            <a:r>
              <a:rPr lang="en" sz="1200"/>
              <a:t>| is the number of contexts where t</a:t>
            </a:r>
            <a:r>
              <a:rPr baseline="-25000" lang="en" sz="1200"/>
              <a:t>i</a:t>
            </a:r>
            <a:r>
              <a:rPr lang="en" sz="1200"/>
              <a:t> has occurred. </a:t>
            </a:r>
            <a:endParaRPr sz="1200"/>
          </a:p>
          <a:p>
            <a:pPr indent="0" lvl="0" marL="0" rtl="0" algn="l">
              <a:spcBef>
                <a:spcPts val="1600"/>
              </a:spcBef>
              <a:spcAft>
                <a:spcPts val="1600"/>
              </a:spcAft>
              <a:buNone/>
            </a:pPr>
            <a:r>
              <a:rPr lang="en" sz="1200"/>
              <a:t>Idf can be seen as the self information (uniqueness, surprisal) of a term appearing in any context </a:t>
            </a:r>
            <a:endParaRPr sz="1200"/>
          </a:p>
        </p:txBody>
      </p:sp>
      <p:pic>
        <p:nvPicPr>
          <p:cNvPr id="413" name="Google Shape;413;p53"/>
          <p:cNvPicPr preferRelativeResize="0"/>
          <p:nvPr/>
        </p:nvPicPr>
        <p:blipFill>
          <a:blip r:embed="rId3">
            <a:alphaModFix/>
          </a:blip>
          <a:stretch>
            <a:fillRect/>
          </a:stretch>
        </p:blipFill>
        <p:spPr>
          <a:xfrm>
            <a:off x="634750" y="1724250"/>
            <a:ext cx="2509675" cy="600150"/>
          </a:xfrm>
          <a:prstGeom prst="rect">
            <a:avLst/>
          </a:prstGeom>
          <a:noFill/>
          <a:ln>
            <a:noFill/>
          </a:ln>
        </p:spPr>
      </p:pic>
      <p:pic>
        <p:nvPicPr>
          <p:cNvPr id="414" name="Google Shape;414;p53"/>
          <p:cNvPicPr preferRelativeResize="0"/>
          <p:nvPr/>
        </p:nvPicPr>
        <p:blipFill>
          <a:blip r:embed="rId4">
            <a:alphaModFix/>
          </a:blip>
          <a:stretch>
            <a:fillRect/>
          </a:stretch>
        </p:blipFill>
        <p:spPr>
          <a:xfrm>
            <a:off x="634750" y="3043225"/>
            <a:ext cx="2924600" cy="493525"/>
          </a:xfrm>
          <a:prstGeom prst="rect">
            <a:avLst/>
          </a:prstGeom>
          <a:noFill/>
          <a:ln>
            <a:noFill/>
          </a:ln>
        </p:spPr>
      </p:pic>
      <p:pic>
        <p:nvPicPr>
          <p:cNvPr id="415" name="Google Shape;415;p53"/>
          <p:cNvPicPr preferRelativeResize="0"/>
          <p:nvPr/>
        </p:nvPicPr>
        <p:blipFill>
          <a:blip r:embed="rId5">
            <a:alphaModFix/>
          </a:blip>
          <a:stretch>
            <a:fillRect/>
          </a:stretch>
        </p:blipFill>
        <p:spPr>
          <a:xfrm>
            <a:off x="5608600" y="3878550"/>
            <a:ext cx="2729675" cy="449075"/>
          </a:xfrm>
          <a:prstGeom prst="rect">
            <a:avLst/>
          </a:prstGeom>
          <a:noFill/>
          <a:ln>
            <a:noFill/>
          </a:ln>
        </p:spPr>
      </p:pic>
      <p:pic>
        <p:nvPicPr>
          <p:cNvPr id="416" name="Google Shape;416;p53"/>
          <p:cNvPicPr preferRelativeResize="0"/>
          <p:nvPr/>
        </p:nvPicPr>
        <p:blipFill>
          <a:blip r:embed="rId6">
            <a:alphaModFix/>
          </a:blip>
          <a:stretch>
            <a:fillRect/>
          </a:stretch>
        </p:blipFill>
        <p:spPr>
          <a:xfrm>
            <a:off x="5786175" y="1600500"/>
            <a:ext cx="1581150" cy="72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Semantics Essentials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422" name="Google Shape;422;p5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b="1" lang="en"/>
              <a:t>Comparing Word Vectors</a:t>
            </a:r>
            <a:endParaRPr b="1"/>
          </a:p>
          <a:p>
            <a:pPr indent="0" lvl="0" marL="0" rtl="0" algn="l">
              <a:lnSpc>
                <a:spcPct val="138000"/>
              </a:lnSpc>
              <a:spcBef>
                <a:spcPts val="1600"/>
              </a:spcBef>
              <a:spcAft>
                <a:spcPts val="0"/>
              </a:spcAft>
              <a:buClr>
                <a:schemeClr val="dk1"/>
              </a:buClr>
              <a:buSzPts val="1100"/>
              <a:buFont typeface="Arial"/>
              <a:buNone/>
            </a:pPr>
            <a:r>
              <a:rPr b="1" lang="en" sz="1200"/>
              <a:t>L</a:t>
            </a:r>
            <a:r>
              <a:rPr b="1" baseline="-25000" lang="en" sz="1200"/>
              <a:t>p</a:t>
            </a:r>
            <a:r>
              <a:rPr b="1" lang="en" sz="1200"/>
              <a:t> Norm</a:t>
            </a:r>
            <a:endParaRPr b="1" sz="1200"/>
          </a:p>
          <a:p>
            <a:pPr indent="0" lvl="0" marL="0" rtl="0" algn="l">
              <a:lnSpc>
                <a:spcPct val="138000"/>
              </a:lnSpc>
              <a:spcBef>
                <a:spcPts val="1600"/>
              </a:spcBef>
              <a:spcAft>
                <a:spcPts val="0"/>
              </a:spcAft>
              <a:buNone/>
            </a:pPr>
            <a:r>
              <a:rPr lang="en" sz="1200"/>
              <a:t>Given t</a:t>
            </a:r>
            <a:r>
              <a:rPr baseline="-25000" lang="en" sz="1200"/>
              <a:t>i</a:t>
            </a:r>
            <a:r>
              <a:rPr lang="en" sz="1200"/>
              <a:t> = (f</a:t>
            </a:r>
            <a:r>
              <a:rPr baseline="-25000" lang="en" sz="1200"/>
              <a:t>i,1</a:t>
            </a:r>
            <a:r>
              <a:rPr lang="en" sz="1200"/>
              <a:t>, f</a:t>
            </a:r>
            <a:r>
              <a:rPr baseline="-25000" lang="en" sz="1200"/>
              <a:t>i,2</a:t>
            </a:r>
            <a:r>
              <a:rPr lang="en" sz="1200"/>
              <a:t>, …, f</a:t>
            </a:r>
            <a:r>
              <a:rPr baseline="-25000" lang="en" sz="1200"/>
              <a:t>i,n</a:t>
            </a:r>
            <a:r>
              <a:rPr lang="en" sz="1200"/>
              <a:t>) and t</a:t>
            </a:r>
            <a:r>
              <a:rPr baseline="-25000" lang="en" sz="1200"/>
              <a:t>j</a:t>
            </a:r>
            <a:r>
              <a:rPr lang="en" sz="1200"/>
              <a:t> = (f</a:t>
            </a:r>
            <a:r>
              <a:rPr baseline="-25000" lang="en" sz="1200"/>
              <a:t>j,1</a:t>
            </a:r>
            <a:r>
              <a:rPr lang="en" sz="1200"/>
              <a:t>, f</a:t>
            </a:r>
            <a:r>
              <a:rPr baseline="-25000" lang="en" sz="1200"/>
              <a:t>j,2</a:t>
            </a:r>
            <a:r>
              <a:rPr lang="en" sz="1200"/>
              <a:t>, …, f</a:t>
            </a:r>
            <a:r>
              <a:rPr baseline="-25000" lang="en" sz="1200"/>
              <a:t>j,n</a:t>
            </a:r>
            <a:r>
              <a:rPr lang="en" sz="1200"/>
              <a:t>)</a:t>
            </a:r>
            <a:endParaRPr sz="1200"/>
          </a:p>
          <a:p>
            <a:pPr indent="0" lvl="0" marL="0" rtl="0" algn="l">
              <a:lnSpc>
                <a:spcPct val="138000"/>
              </a:lnSpc>
              <a:spcBef>
                <a:spcPts val="1600"/>
              </a:spcBef>
              <a:spcAft>
                <a:spcPts val="0"/>
              </a:spcAft>
              <a:buNone/>
            </a:pPr>
            <a:r>
              <a:t/>
            </a:r>
            <a:endParaRPr sz="1200"/>
          </a:p>
          <a:p>
            <a:pPr indent="0" lvl="0" marL="0" rtl="0" algn="l">
              <a:lnSpc>
                <a:spcPct val="138000"/>
              </a:lnSpc>
              <a:spcBef>
                <a:spcPts val="1600"/>
              </a:spcBef>
              <a:spcAft>
                <a:spcPts val="0"/>
              </a:spcAft>
              <a:buNone/>
            </a:pPr>
            <a:r>
              <a:t/>
            </a:r>
            <a:endParaRPr sz="1200"/>
          </a:p>
          <a:p>
            <a:pPr indent="0" lvl="0" marL="0" rtl="0" algn="l">
              <a:lnSpc>
                <a:spcPct val="138000"/>
              </a:lnSpc>
              <a:spcBef>
                <a:spcPts val="1600"/>
              </a:spcBef>
              <a:spcAft>
                <a:spcPts val="0"/>
              </a:spcAft>
              <a:buNone/>
            </a:pPr>
            <a:r>
              <a:rPr lang="en" sz="1200"/>
              <a:t>p=1: Manhattan distance </a:t>
            </a:r>
            <a:endParaRPr sz="1200"/>
          </a:p>
          <a:p>
            <a:pPr indent="0" lvl="0" marL="0" rtl="0" algn="l">
              <a:lnSpc>
                <a:spcPct val="138000"/>
              </a:lnSpc>
              <a:spcBef>
                <a:spcPts val="1600"/>
              </a:spcBef>
              <a:spcAft>
                <a:spcPts val="1600"/>
              </a:spcAft>
              <a:buNone/>
            </a:pPr>
            <a:r>
              <a:rPr lang="en" sz="1200"/>
              <a:t>p=2: Eucledian distance </a:t>
            </a:r>
            <a:endParaRPr sz="1200"/>
          </a:p>
        </p:txBody>
      </p:sp>
      <p:sp>
        <p:nvSpPr>
          <p:cNvPr id="423" name="Google Shape;423;p5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t>Cosine similarity </a:t>
            </a:r>
            <a:endParaRPr b="1"/>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Since distributional values are all non-negative, cosine similarity values range between 0 and 1.</a:t>
            </a:r>
            <a:endParaRPr sz="1200"/>
          </a:p>
        </p:txBody>
      </p:sp>
      <p:pic>
        <p:nvPicPr>
          <p:cNvPr id="424" name="Google Shape;424;p54"/>
          <p:cNvPicPr preferRelativeResize="0"/>
          <p:nvPr/>
        </p:nvPicPr>
        <p:blipFill>
          <a:blip r:embed="rId3">
            <a:alphaModFix/>
          </a:blip>
          <a:stretch>
            <a:fillRect/>
          </a:stretch>
        </p:blipFill>
        <p:spPr>
          <a:xfrm>
            <a:off x="391650" y="2697250"/>
            <a:ext cx="2724150" cy="762000"/>
          </a:xfrm>
          <a:prstGeom prst="rect">
            <a:avLst/>
          </a:prstGeom>
          <a:noFill/>
          <a:ln>
            <a:noFill/>
          </a:ln>
        </p:spPr>
      </p:pic>
      <p:pic>
        <p:nvPicPr>
          <p:cNvPr id="425" name="Google Shape;425;p54"/>
          <p:cNvPicPr preferRelativeResize="0"/>
          <p:nvPr/>
        </p:nvPicPr>
        <p:blipFill>
          <a:blip r:embed="rId4">
            <a:alphaModFix/>
          </a:blip>
          <a:stretch>
            <a:fillRect/>
          </a:stretch>
        </p:blipFill>
        <p:spPr>
          <a:xfrm>
            <a:off x="4400375" y="2234475"/>
            <a:ext cx="4324350" cy="1047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Embeddings</a:t>
            </a:r>
            <a:endParaRPr/>
          </a:p>
        </p:txBody>
      </p:sp>
      <p:sp>
        <p:nvSpPr>
          <p:cNvPr id="431" name="Google Shape;431;p5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Raw matrix (either term-document or term co-occurrence) too noisy due to following factors: </a:t>
            </a:r>
            <a:endParaRPr sz="1200"/>
          </a:p>
          <a:p>
            <a:pPr indent="-304800" lvl="0" marL="457200" rtl="0" algn="l">
              <a:spcBef>
                <a:spcPts val="1600"/>
              </a:spcBef>
              <a:spcAft>
                <a:spcPts val="0"/>
              </a:spcAft>
              <a:buSzPts val="1200"/>
              <a:buChar char="●"/>
            </a:pPr>
            <a:r>
              <a:rPr lang="en" sz="1200"/>
              <a:t>Spurious terms increasing dimensionality</a:t>
            </a:r>
            <a:endParaRPr sz="1200"/>
          </a:p>
          <a:p>
            <a:pPr indent="-304800" lvl="0" marL="457200" rtl="0" algn="l">
              <a:spcBef>
                <a:spcPts val="0"/>
              </a:spcBef>
              <a:spcAft>
                <a:spcPts val="0"/>
              </a:spcAft>
              <a:buSzPts val="1200"/>
              <a:buChar char="●"/>
            </a:pPr>
            <a:r>
              <a:rPr lang="en" sz="1200"/>
              <a:t>Correlations between dimensions</a:t>
            </a:r>
            <a:endParaRPr sz="1200"/>
          </a:p>
          <a:p>
            <a:pPr indent="-304800" lvl="0" marL="457200" rtl="0" algn="l">
              <a:spcBef>
                <a:spcPts val="0"/>
              </a:spcBef>
              <a:spcAft>
                <a:spcPts val="0"/>
              </a:spcAft>
              <a:buSzPts val="1200"/>
              <a:buChar char="●"/>
            </a:pPr>
            <a:r>
              <a:rPr lang="en" sz="1200"/>
              <a:t>Sparse matrices</a:t>
            </a:r>
            <a:endParaRPr sz="1200"/>
          </a:p>
          <a:p>
            <a:pPr indent="0" lvl="0" marL="0" rtl="0" algn="l">
              <a:spcBef>
                <a:spcPts val="1600"/>
              </a:spcBef>
              <a:spcAft>
                <a:spcPts val="1600"/>
              </a:spcAft>
              <a:buNone/>
            </a:pPr>
            <a:r>
              <a:rPr lang="en" sz="1200"/>
              <a:t>Word embedding is a process of mapping words (terms) to a (typically smaller dimension) vector space that preserves their distributional semantics</a:t>
            </a:r>
            <a:endParaRPr sz="1200"/>
          </a:p>
        </p:txBody>
      </p:sp>
      <p:sp>
        <p:nvSpPr>
          <p:cNvPr id="432" name="Google Shape;432;p55"/>
          <p:cNvSpPr/>
          <p:nvPr/>
        </p:nvSpPr>
        <p:spPr>
          <a:xfrm>
            <a:off x="5439100" y="1506475"/>
            <a:ext cx="1226100" cy="12261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HD raw vectors</a:t>
            </a:r>
            <a:endParaRPr sz="1000"/>
          </a:p>
          <a:p>
            <a:pPr indent="0" lvl="0" marL="0" rtl="0" algn="l">
              <a:spcBef>
                <a:spcPts val="0"/>
              </a:spcBef>
              <a:spcAft>
                <a:spcPts val="0"/>
              </a:spcAft>
              <a:buNone/>
            </a:pPr>
            <a:r>
              <a:rPr lang="en" sz="1000"/>
              <a:t>(millions of dimensions)</a:t>
            </a:r>
            <a:endParaRPr sz="1000"/>
          </a:p>
        </p:txBody>
      </p:sp>
      <p:sp>
        <p:nvSpPr>
          <p:cNvPr id="433" name="Google Shape;433;p55"/>
          <p:cNvSpPr/>
          <p:nvPr/>
        </p:nvSpPr>
        <p:spPr>
          <a:xfrm>
            <a:off x="7278425" y="2697650"/>
            <a:ext cx="884700" cy="134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LD word embeddings</a:t>
            </a:r>
            <a:endParaRPr sz="1000"/>
          </a:p>
          <a:p>
            <a:pPr indent="0" lvl="0" marL="0" rtl="0" algn="l">
              <a:spcBef>
                <a:spcPts val="0"/>
              </a:spcBef>
              <a:spcAft>
                <a:spcPts val="0"/>
              </a:spcAft>
              <a:buNone/>
            </a:pPr>
            <a:r>
              <a:rPr lang="en" sz="1000"/>
              <a:t>(hundreds of dimensions)</a:t>
            </a:r>
            <a:endParaRPr sz="1000"/>
          </a:p>
        </p:txBody>
      </p:sp>
      <p:sp>
        <p:nvSpPr>
          <p:cNvPr id="434" name="Google Shape;434;p55"/>
          <p:cNvSpPr/>
          <p:nvPr/>
        </p:nvSpPr>
        <p:spPr>
          <a:xfrm flipH="1" rot="10800000">
            <a:off x="5929575" y="2908050"/>
            <a:ext cx="1103700" cy="656700"/>
          </a:xfrm>
          <a:prstGeom prst="bentArrow">
            <a:avLst>
              <a:gd fmla="val 25000" name="adj1"/>
              <a:gd fmla="val 25000" name="adj2"/>
              <a:gd fmla="val 25000" name="adj3"/>
              <a:gd fmla="val 43750" name="adj4"/>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
          <p:cNvSpPr txBox="1"/>
          <p:nvPr/>
        </p:nvSpPr>
        <p:spPr>
          <a:xfrm>
            <a:off x="5929575" y="3477150"/>
            <a:ext cx="8847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SVD / </a:t>
            </a:r>
            <a:endParaRPr sz="900"/>
          </a:p>
          <a:p>
            <a:pPr indent="0" lvl="0" marL="0" rtl="0" algn="l">
              <a:spcBef>
                <a:spcPts val="0"/>
              </a:spcBef>
              <a:spcAft>
                <a:spcPts val="0"/>
              </a:spcAft>
              <a:buNone/>
            </a:pPr>
            <a:r>
              <a:rPr lang="en" sz="900"/>
              <a:t>PCA /</a:t>
            </a:r>
            <a:endParaRPr sz="900"/>
          </a:p>
          <a:p>
            <a:pPr indent="0" lvl="0" marL="0" rtl="0" algn="l">
              <a:spcBef>
                <a:spcPts val="0"/>
              </a:spcBef>
              <a:spcAft>
                <a:spcPts val="0"/>
              </a:spcAft>
              <a:buNone/>
            </a:pPr>
            <a:r>
              <a:rPr lang="en" sz="900"/>
              <a:t>CBOW /</a:t>
            </a:r>
            <a:endParaRPr sz="900"/>
          </a:p>
          <a:p>
            <a:pPr indent="0" lvl="0" marL="0" rtl="0" algn="l">
              <a:spcBef>
                <a:spcPts val="0"/>
              </a:spcBef>
              <a:spcAft>
                <a:spcPts val="0"/>
              </a:spcAft>
              <a:buNone/>
            </a:pPr>
            <a:r>
              <a:rPr lang="en" sz="900"/>
              <a:t>Skipgrams</a:t>
            </a:r>
            <a:endParaRPr sz="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Embeddings</a:t>
            </a:r>
            <a:endParaRPr/>
          </a:p>
        </p:txBody>
      </p:sp>
      <p:sp>
        <p:nvSpPr>
          <p:cNvPr id="441" name="Google Shape;441;p5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broad types of approaches to compute word vectors: </a:t>
            </a:r>
            <a:endParaRPr/>
          </a:p>
          <a:p>
            <a:pPr indent="-317500" lvl="0" marL="457200" rtl="0" algn="l">
              <a:spcBef>
                <a:spcPts val="1600"/>
              </a:spcBef>
              <a:spcAft>
                <a:spcPts val="0"/>
              </a:spcAft>
              <a:buSzPts val="1400"/>
              <a:buChar char="●"/>
            </a:pPr>
            <a:r>
              <a:rPr lang="en"/>
              <a:t>Frequency based approaches</a:t>
            </a:r>
            <a:endParaRPr/>
          </a:p>
          <a:p>
            <a:pPr indent="-317500" lvl="0" marL="457200" rtl="0" algn="l">
              <a:spcBef>
                <a:spcPts val="0"/>
              </a:spcBef>
              <a:spcAft>
                <a:spcPts val="0"/>
              </a:spcAft>
              <a:buSzPts val="1400"/>
              <a:buChar char="●"/>
            </a:pPr>
            <a:r>
              <a:rPr lang="en"/>
              <a:t>Prediction based approaches</a:t>
            </a:r>
            <a:endParaRPr/>
          </a:p>
        </p:txBody>
      </p:sp>
      <p:sp>
        <p:nvSpPr>
          <p:cNvPr id="442" name="Google Shape;442;p56"/>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Frequency based embedding models</a:t>
            </a:r>
            <a:endParaRPr>
              <a:solidFill>
                <a:schemeClr val="accent1"/>
              </a:solidFill>
            </a:endParaRPr>
          </a:p>
          <a:p>
            <a:pPr indent="0" lvl="0" marL="0" rtl="0" algn="l">
              <a:spcBef>
                <a:spcPts val="1600"/>
              </a:spcBef>
              <a:spcAft>
                <a:spcPts val="0"/>
              </a:spcAft>
              <a:buNone/>
            </a:pPr>
            <a:r>
              <a:rPr lang="en"/>
              <a:t>Dimensionality reduction over term-context incidence matrix using matrix factorization techniques like eigendecomposition and SVD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accent1"/>
                </a:solidFill>
              </a:rPr>
              <a:t>Prediction based embedding models</a:t>
            </a:r>
            <a:r>
              <a:rPr lang="en"/>
              <a:t> </a:t>
            </a:r>
            <a:endParaRPr/>
          </a:p>
          <a:p>
            <a:pPr indent="0" lvl="0" marL="0" rtl="0" algn="l">
              <a:spcBef>
                <a:spcPts val="1600"/>
              </a:spcBef>
              <a:spcAft>
                <a:spcPts val="1600"/>
              </a:spcAft>
              <a:buNone/>
            </a:pPr>
            <a:r>
              <a:rPr lang="en"/>
              <a:t>Maximizes probability of generation of terms given occurrence contexts. Examples: Skip-grams, CBOW</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Embeddings using SVD</a:t>
            </a:r>
            <a:endParaRPr/>
          </a:p>
        </p:txBody>
      </p:sp>
      <p:sp>
        <p:nvSpPr>
          <p:cNvPr id="448" name="Google Shape;448;p5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Latent Semantic Analysis (LSA)</a:t>
            </a:r>
            <a:endParaRPr b="1"/>
          </a:p>
          <a:p>
            <a:pPr indent="0" lvl="0" marL="0" rtl="0" algn="l">
              <a:spcBef>
                <a:spcPts val="1600"/>
              </a:spcBef>
              <a:spcAft>
                <a:spcPts val="0"/>
              </a:spcAft>
              <a:buNone/>
            </a:pPr>
            <a:r>
              <a:rPr lang="en"/>
              <a:t>Given a term-context matrix A of size m x n depicting occurrence frequencies of terms across different contexts, factorize the matrix as follows: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Where r is the rank of matrix A.</a:t>
            </a:r>
            <a:endParaRPr/>
          </a:p>
          <a:p>
            <a:pPr indent="0" lvl="0" marL="0" rtl="0" algn="l">
              <a:spcBef>
                <a:spcPts val="1600"/>
              </a:spcBef>
              <a:spcAft>
                <a:spcPts val="1600"/>
              </a:spcAft>
              <a:buNone/>
            </a:pPr>
            <a:r>
              <a:t/>
            </a:r>
            <a:endParaRPr/>
          </a:p>
        </p:txBody>
      </p:sp>
      <p:sp>
        <p:nvSpPr>
          <p:cNvPr id="449" name="Google Shape;449;p5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matrix U represents the r dominant eigenvectors of A A</a:t>
            </a:r>
            <a:r>
              <a:rPr baseline="30000" lang="en"/>
              <a:t>T</a:t>
            </a:r>
            <a:endParaRPr baseline="30000"/>
          </a:p>
          <a:p>
            <a:pPr indent="0" lvl="0" marL="0" rtl="0" algn="l">
              <a:spcBef>
                <a:spcPts val="1600"/>
              </a:spcBef>
              <a:spcAft>
                <a:spcPts val="0"/>
              </a:spcAft>
              <a:buNone/>
            </a:pPr>
            <a:r>
              <a:t/>
            </a:r>
            <a:endParaRPr/>
          </a:p>
          <a:p>
            <a:pPr indent="0" lvl="0" marL="0" rtl="0" algn="l">
              <a:spcBef>
                <a:spcPts val="1600"/>
              </a:spcBef>
              <a:spcAft>
                <a:spcPts val="0"/>
              </a:spcAft>
              <a:buNone/>
            </a:pPr>
            <a:r>
              <a:rPr lang="en"/>
              <a:t>The matrix V represents the r dominant eigenvectors of A</a:t>
            </a:r>
            <a:r>
              <a:rPr baseline="30000" lang="en"/>
              <a:t>T</a:t>
            </a:r>
            <a:r>
              <a:rPr lang="en"/>
              <a:t>A</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is a diagonal matrix represent the r non-zero singular values of A, computed as the square roots of the non-zero eigenvalues of A</a:t>
            </a:r>
            <a:r>
              <a:rPr baseline="30000" lang="en"/>
              <a:t>T</a:t>
            </a:r>
            <a:r>
              <a:rPr lang="en"/>
              <a:t>A and AA</a:t>
            </a:r>
            <a:r>
              <a:rPr baseline="30000" lang="en"/>
              <a:t>T</a:t>
            </a:r>
            <a:r>
              <a:rPr lang="en"/>
              <a:t>. </a:t>
            </a:r>
            <a:endParaRPr/>
          </a:p>
        </p:txBody>
      </p:sp>
      <p:pic>
        <p:nvPicPr>
          <p:cNvPr id="450" name="Google Shape;450;p57"/>
          <p:cNvPicPr preferRelativeResize="0"/>
          <p:nvPr/>
        </p:nvPicPr>
        <p:blipFill>
          <a:blip r:embed="rId3">
            <a:alphaModFix/>
          </a:blip>
          <a:stretch>
            <a:fillRect/>
          </a:stretch>
        </p:blipFill>
        <p:spPr>
          <a:xfrm>
            <a:off x="857250" y="2940925"/>
            <a:ext cx="2873950" cy="295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Embeddings using SVD</a:t>
            </a:r>
            <a:endParaRPr/>
          </a:p>
        </p:txBody>
      </p:sp>
      <p:sp>
        <p:nvSpPr>
          <p:cNvPr id="456" name="Google Shape;456;p5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Latent Semantic Analysis (LSA) uses SVD to decompose a term-context matrix to a rank-k approximation </a:t>
            </a:r>
            <a:endParaRPr/>
          </a:p>
          <a:p>
            <a:pPr indent="0" lvl="0" marL="0" rtl="0" algn="l">
              <a:spcBef>
                <a:spcPts val="1600"/>
              </a:spcBef>
              <a:spcAft>
                <a:spcPts val="0"/>
              </a:spcAft>
              <a:buNone/>
            </a:pPr>
            <a:r>
              <a:rPr lang="en"/>
              <a:t>That is, only retain the top k singular values and the corresponding eigenvectors from U and V</a:t>
            </a:r>
            <a:r>
              <a:rPr baseline="30000" lang="en"/>
              <a:t>T</a:t>
            </a:r>
            <a:r>
              <a:rPr lang="en"/>
              <a:t> to compute the lower dimensional factorization:</a:t>
            </a:r>
            <a:endParaRPr/>
          </a:p>
          <a:p>
            <a:pPr indent="0" lvl="0" marL="0" rtl="0" algn="l">
              <a:spcBef>
                <a:spcPts val="1600"/>
              </a:spcBef>
              <a:spcAft>
                <a:spcPts val="1600"/>
              </a:spcAft>
              <a:buNone/>
            </a:pPr>
            <a:r>
              <a:t/>
            </a:r>
            <a:endParaRPr/>
          </a:p>
        </p:txBody>
      </p:sp>
      <p:sp>
        <p:nvSpPr>
          <p:cNvPr id="457" name="Google Shape;457;p5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Rows of U now represent term embeddings in k-dimensional space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Rows of V</a:t>
            </a:r>
            <a:r>
              <a:rPr baseline="30000" lang="en"/>
              <a:t>T</a:t>
            </a:r>
            <a:r>
              <a:rPr lang="en"/>
              <a:t> now represent context (document) embeddings in k-dimensional space</a:t>
            </a:r>
            <a:endParaRPr/>
          </a:p>
        </p:txBody>
      </p:sp>
      <p:pic>
        <p:nvPicPr>
          <p:cNvPr id="458" name="Google Shape;458;p58"/>
          <p:cNvPicPr preferRelativeResize="0"/>
          <p:nvPr/>
        </p:nvPicPr>
        <p:blipFill>
          <a:blip r:embed="rId3">
            <a:alphaModFix/>
          </a:blip>
          <a:stretch>
            <a:fillRect/>
          </a:stretch>
        </p:blipFill>
        <p:spPr>
          <a:xfrm>
            <a:off x="885825" y="3836275"/>
            <a:ext cx="2609850" cy="293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Word2Vec </a:t>
            </a:r>
            <a:endParaRPr/>
          </a:p>
        </p:txBody>
      </p:sp>
      <p:sp>
        <p:nvSpPr>
          <p:cNvPr id="464" name="Google Shape;464;p5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 Embeddings using Skipgrams </a:t>
            </a:r>
            <a:endParaRPr/>
          </a:p>
          <a:p>
            <a:pPr indent="0" lvl="0" marL="0" rtl="0" algn="l">
              <a:spcBef>
                <a:spcPts val="1600"/>
              </a:spcBef>
              <a:spcAft>
                <a:spcPts val="0"/>
              </a:spcAft>
              <a:buNone/>
            </a:pPr>
            <a:r>
              <a:rPr lang="en"/>
              <a:t>Prediction based embedding models based on maximizing the probability of generation of a term given a surrounding context or vice versa.</a:t>
            </a:r>
            <a:endParaRPr/>
          </a:p>
          <a:p>
            <a:pPr indent="0" lvl="0" marL="0" rtl="0" algn="l">
              <a:spcBef>
                <a:spcPts val="1600"/>
              </a:spcBef>
              <a:spcAft>
                <a:spcPts val="0"/>
              </a:spcAft>
              <a:buNone/>
            </a:pPr>
            <a:r>
              <a:rPr lang="en"/>
              <a:t>Ex:	“what will be will be”</a:t>
            </a:r>
            <a:endParaRPr/>
          </a:p>
          <a:p>
            <a:pPr indent="0" lvl="0" marL="0" rtl="0" algn="l">
              <a:spcBef>
                <a:spcPts val="1600"/>
              </a:spcBef>
              <a:spcAft>
                <a:spcPts val="0"/>
              </a:spcAft>
              <a:buNone/>
            </a:pPr>
            <a:r>
              <a:rPr lang="en"/>
              <a:t>Skipgrams training sets:</a:t>
            </a:r>
            <a:endParaRPr/>
          </a:p>
          <a:p>
            <a:pPr indent="0" lvl="0" marL="0" rtl="0" algn="l">
              <a:spcBef>
                <a:spcPts val="1600"/>
              </a:spcBef>
              <a:spcAft>
                <a:spcPts val="1600"/>
              </a:spcAft>
              <a:buNone/>
            </a:pPr>
            <a:r>
              <a:rPr lang="en"/>
              <a:t>([will], what), ([what, be], will), ([will,will], be), ([will], be)</a:t>
            </a:r>
            <a:endParaRPr/>
          </a:p>
        </p:txBody>
      </p:sp>
      <p:sp>
        <p:nvSpPr>
          <p:cNvPr id="465" name="Google Shape;465;p59"/>
          <p:cNvSpPr txBox="1"/>
          <p:nvPr>
            <p:ph idx="2" type="body"/>
          </p:nvPr>
        </p:nvSpPr>
        <p:spPr>
          <a:xfrm>
            <a:off x="4832400" y="1225225"/>
            <a:ext cx="3999900" cy="4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Skipgrams</a:t>
            </a:r>
            <a:endParaRPr b="1"/>
          </a:p>
        </p:txBody>
      </p:sp>
      <p:sp>
        <p:nvSpPr>
          <p:cNvPr id="466" name="Google Shape;466;p59"/>
          <p:cNvSpPr/>
          <p:nvPr/>
        </p:nvSpPr>
        <p:spPr>
          <a:xfrm>
            <a:off x="4972050" y="2045975"/>
            <a:ext cx="209400" cy="213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9"/>
          <p:cNvSpPr/>
          <p:nvPr/>
        </p:nvSpPr>
        <p:spPr>
          <a:xfrm>
            <a:off x="5962650" y="2379350"/>
            <a:ext cx="228600" cy="1447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9"/>
          <p:cNvSpPr/>
          <p:nvPr/>
        </p:nvSpPr>
        <p:spPr>
          <a:xfrm>
            <a:off x="7191375" y="2169800"/>
            <a:ext cx="209400" cy="213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59"/>
          <p:cNvCxnSpPr>
            <a:stCxn id="466" idx="0"/>
            <a:endCxn id="467" idx="0"/>
          </p:cNvCxnSpPr>
          <p:nvPr/>
        </p:nvCxnSpPr>
        <p:spPr>
          <a:xfrm>
            <a:off x="5076750" y="2045975"/>
            <a:ext cx="1000200" cy="3333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59"/>
          <p:cNvCxnSpPr>
            <a:stCxn id="466" idx="2"/>
            <a:endCxn id="467" idx="2"/>
          </p:cNvCxnSpPr>
          <p:nvPr/>
        </p:nvCxnSpPr>
        <p:spPr>
          <a:xfrm flipH="1" rot="10800000">
            <a:off x="5076750" y="3827075"/>
            <a:ext cx="1000200" cy="3525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59"/>
          <p:cNvCxnSpPr>
            <a:stCxn id="467" idx="0"/>
            <a:endCxn id="468" idx="0"/>
          </p:cNvCxnSpPr>
          <p:nvPr/>
        </p:nvCxnSpPr>
        <p:spPr>
          <a:xfrm flipH="1" rot="10800000">
            <a:off x="6076950" y="2169650"/>
            <a:ext cx="1219200" cy="2097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59"/>
          <p:cNvCxnSpPr>
            <a:stCxn id="467" idx="2"/>
            <a:endCxn id="468" idx="2"/>
          </p:cNvCxnSpPr>
          <p:nvPr/>
        </p:nvCxnSpPr>
        <p:spPr>
          <a:xfrm>
            <a:off x="6076950" y="3827150"/>
            <a:ext cx="1219200" cy="476400"/>
          </a:xfrm>
          <a:prstGeom prst="straightConnector1">
            <a:avLst/>
          </a:prstGeom>
          <a:noFill/>
          <a:ln cap="flat" cmpd="sng" w="9525">
            <a:solidFill>
              <a:schemeClr val="dk2"/>
            </a:solidFill>
            <a:prstDash val="solid"/>
            <a:round/>
            <a:headEnd len="med" w="med" type="none"/>
            <a:tailEnd len="med" w="med" type="none"/>
          </a:ln>
        </p:spPr>
      </p:cxnSp>
      <p:sp>
        <p:nvSpPr>
          <p:cNvPr id="473" name="Google Shape;473;p59"/>
          <p:cNvSpPr txBox="1"/>
          <p:nvPr/>
        </p:nvSpPr>
        <p:spPr>
          <a:xfrm>
            <a:off x="5124450" y="2950850"/>
            <a:ext cx="11430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Input matrix</a:t>
            </a:r>
            <a:endParaRPr sz="1100"/>
          </a:p>
          <a:p>
            <a:pPr indent="0" lvl="0" marL="0" rtl="0" algn="l">
              <a:spcBef>
                <a:spcPts val="0"/>
              </a:spcBef>
              <a:spcAft>
                <a:spcPts val="0"/>
              </a:spcAft>
              <a:buNone/>
            </a:pPr>
            <a:r>
              <a:rPr lang="en" sz="1100"/>
              <a:t>V x N</a:t>
            </a:r>
            <a:endParaRPr sz="1100"/>
          </a:p>
        </p:txBody>
      </p:sp>
      <p:sp>
        <p:nvSpPr>
          <p:cNvPr id="474" name="Google Shape;474;p59"/>
          <p:cNvSpPr txBox="1"/>
          <p:nvPr/>
        </p:nvSpPr>
        <p:spPr>
          <a:xfrm>
            <a:off x="4972050" y="4303400"/>
            <a:ext cx="2286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a:t>
            </a:r>
            <a:endParaRPr sz="1200"/>
          </a:p>
        </p:txBody>
      </p:sp>
      <p:sp>
        <p:nvSpPr>
          <p:cNvPr id="475" name="Google Shape;475;p59"/>
          <p:cNvSpPr txBox="1"/>
          <p:nvPr/>
        </p:nvSpPr>
        <p:spPr>
          <a:xfrm>
            <a:off x="5962650" y="3836675"/>
            <a:ext cx="2286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a:t>
            </a:r>
            <a:endParaRPr sz="1200"/>
          </a:p>
        </p:txBody>
      </p:sp>
      <p:sp>
        <p:nvSpPr>
          <p:cNvPr id="476" name="Google Shape;476;p59"/>
          <p:cNvSpPr txBox="1"/>
          <p:nvPr/>
        </p:nvSpPr>
        <p:spPr>
          <a:xfrm>
            <a:off x="7181850" y="4303400"/>
            <a:ext cx="2286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a:t>
            </a:r>
            <a:endParaRPr sz="1200"/>
          </a:p>
        </p:txBody>
      </p:sp>
      <p:sp>
        <p:nvSpPr>
          <p:cNvPr id="477" name="Google Shape;477;p59"/>
          <p:cNvSpPr txBox="1"/>
          <p:nvPr/>
        </p:nvSpPr>
        <p:spPr>
          <a:xfrm>
            <a:off x="6115038" y="2950850"/>
            <a:ext cx="11430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Output matrix</a:t>
            </a:r>
            <a:endParaRPr sz="1100"/>
          </a:p>
          <a:p>
            <a:pPr indent="0" lvl="0" marL="0" rtl="0" algn="l">
              <a:spcBef>
                <a:spcPts val="0"/>
              </a:spcBef>
              <a:spcAft>
                <a:spcPts val="0"/>
              </a:spcAft>
              <a:buNone/>
            </a:pPr>
            <a:r>
              <a:rPr lang="en" sz="1100"/>
              <a:t>V x N</a:t>
            </a:r>
            <a:endParaRPr sz="1100"/>
          </a:p>
        </p:txBody>
      </p:sp>
      <p:sp>
        <p:nvSpPr>
          <p:cNvPr id="478" name="Google Shape;478;p59"/>
          <p:cNvSpPr/>
          <p:nvPr/>
        </p:nvSpPr>
        <p:spPr>
          <a:xfrm>
            <a:off x="4972050" y="3179450"/>
            <a:ext cx="209400" cy="11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9"/>
          <p:cNvSpPr/>
          <p:nvPr/>
        </p:nvSpPr>
        <p:spPr>
          <a:xfrm>
            <a:off x="7191375" y="3056138"/>
            <a:ext cx="209400" cy="11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9"/>
          <p:cNvSpPr/>
          <p:nvPr/>
        </p:nvSpPr>
        <p:spPr>
          <a:xfrm>
            <a:off x="7191375" y="3818138"/>
            <a:ext cx="209400" cy="11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9"/>
          <p:cNvSpPr txBox="1"/>
          <p:nvPr/>
        </p:nvSpPr>
        <p:spPr>
          <a:xfrm>
            <a:off x="4311600" y="3131750"/>
            <a:ext cx="4269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will</a:t>
            </a:r>
            <a:endParaRPr sz="900"/>
          </a:p>
        </p:txBody>
      </p:sp>
      <p:cxnSp>
        <p:nvCxnSpPr>
          <p:cNvPr id="482" name="Google Shape;482;p59"/>
          <p:cNvCxnSpPr>
            <a:stCxn id="481" idx="3"/>
            <a:endCxn id="478" idx="1"/>
          </p:cNvCxnSpPr>
          <p:nvPr/>
        </p:nvCxnSpPr>
        <p:spPr>
          <a:xfrm>
            <a:off x="4738500" y="3236600"/>
            <a:ext cx="233700" cy="600"/>
          </a:xfrm>
          <a:prstGeom prst="curvedConnector3">
            <a:avLst>
              <a:gd fmla="val 49968" name="adj1"/>
            </a:avLst>
          </a:prstGeom>
          <a:noFill/>
          <a:ln cap="flat" cmpd="sng" w="9525">
            <a:solidFill>
              <a:schemeClr val="dk2"/>
            </a:solidFill>
            <a:prstDash val="solid"/>
            <a:round/>
            <a:headEnd len="med" w="med" type="none"/>
            <a:tailEnd len="med" w="med" type="stealth"/>
          </a:ln>
        </p:spPr>
      </p:cxnSp>
      <p:sp>
        <p:nvSpPr>
          <p:cNvPr id="483" name="Google Shape;483;p59"/>
          <p:cNvSpPr txBox="1"/>
          <p:nvPr/>
        </p:nvSpPr>
        <p:spPr>
          <a:xfrm>
            <a:off x="7590825" y="2950850"/>
            <a:ext cx="4269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what</a:t>
            </a:r>
            <a:endParaRPr sz="900"/>
          </a:p>
        </p:txBody>
      </p:sp>
      <p:sp>
        <p:nvSpPr>
          <p:cNvPr id="484" name="Google Shape;484;p59"/>
          <p:cNvSpPr txBox="1"/>
          <p:nvPr/>
        </p:nvSpPr>
        <p:spPr>
          <a:xfrm>
            <a:off x="7590825" y="3770450"/>
            <a:ext cx="4269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be</a:t>
            </a:r>
            <a:endParaRPr sz="900"/>
          </a:p>
        </p:txBody>
      </p:sp>
      <p:cxnSp>
        <p:nvCxnSpPr>
          <p:cNvPr id="485" name="Google Shape;485;p59"/>
          <p:cNvCxnSpPr>
            <a:stCxn id="484" idx="1"/>
            <a:endCxn id="480" idx="3"/>
          </p:cNvCxnSpPr>
          <p:nvPr/>
        </p:nvCxnSpPr>
        <p:spPr>
          <a:xfrm flipH="1">
            <a:off x="7400925" y="3875300"/>
            <a:ext cx="189900" cy="600"/>
          </a:xfrm>
          <a:prstGeom prst="curvedConnector3">
            <a:avLst>
              <a:gd fmla="val 49961" name="adj1"/>
            </a:avLst>
          </a:prstGeom>
          <a:noFill/>
          <a:ln cap="flat" cmpd="sng" w="9525">
            <a:solidFill>
              <a:schemeClr val="dk2"/>
            </a:solidFill>
            <a:prstDash val="solid"/>
            <a:round/>
            <a:headEnd len="med" w="med" type="none"/>
            <a:tailEnd len="med" w="med" type="stealth"/>
          </a:ln>
        </p:spPr>
      </p:cxnSp>
      <p:cxnSp>
        <p:nvCxnSpPr>
          <p:cNvPr id="486" name="Google Shape;486;p59"/>
          <p:cNvCxnSpPr>
            <a:stCxn id="483" idx="1"/>
            <a:endCxn id="479" idx="3"/>
          </p:cNvCxnSpPr>
          <p:nvPr/>
        </p:nvCxnSpPr>
        <p:spPr>
          <a:xfrm flipH="1">
            <a:off x="7400925" y="3055700"/>
            <a:ext cx="189900" cy="57600"/>
          </a:xfrm>
          <a:prstGeom prst="curvedConnector3">
            <a:avLst>
              <a:gd fmla="val 4996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Word2vec</a:t>
            </a:r>
            <a:endParaRPr/>
          </a:p>
        </p:txBody>
      </p:sp>
      <p:sp>
        <p:nvSpPr>
          <p:cNvPr id="492" name="Google Shape;492;p6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Skipgram based embeddings are based on predicting the co-occurrence context, given a word</a:t>
            </a:r>
            <a:endParaRPr sz="1200"/>
          </a:p>
          <a:p>
            <a:pPr indent="0" lvl="0" marL="0" rtl="0" algn="l">
              <a:spcBef>
                <a:spcPts val="1600"/>
              </a:spcBef>
              <a:spcAft>
                <a:spcPts val="0"/>
              </a:spcAft>
              <a:buNone/>
            </a:pPr>
            <a:r>
              <a:rPr lang="en" sz="1200"/>
              <a:t>Embeddings computed by training a shallow neural network with a single hidden layer of N neurons (dimensionality of the word vector), with one input layer of size V providing inputs as 1-hot vectors, and training outputs as c 1-hot vectors, where c is the window size. </a:t>
            </a:r>
            <a:endParaRPr sz="1200"/>
          </a:p>
          <a:p>
            <a:pPr indent="0" lvl="0" marL="0" rtl="0" algn="l">
              <a:spcBef>
                <a:spcPts val="1600"/>
              </a:spcBef>
              <a:spcAft>
                <a:spcPts val="1600"/>
              </a:spcAft>
              <a:buNone/>
            </a:pPr>
            <a:r>
              <a:rPr lang="en" sz="1200"/>
              <a:t>The input word is typically in the middle of the context with c/2 words in either direction.</a:t>
            </a:r>
            <a:endParaRPr sz="1200"/>
          </a:p>
        </p:txBody>
      </p:sp>
      <p:sp>
        <p:nvSpPr>
          <p:cNvPr id="493" name="Google Shape;493;p60"/>
          <p:cNvSpPr txBox="1"/>
          <p:nvPr>
            <p:ph idx="2" type="body"/>
          </p:nvPr>
        </p:nvSpPr>
        <p:spPr>
          <a:xfrm>
            <a:off x="4832400" y="1225225"/>
            <a:ext cx="3999900" cy="6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Objective function: maximize the average log probability of the context, given a word</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Where w</a:t>
            </a:r>
            <a:r>
              <a:rPr baseline="30000" lang="en" sz="1200"/>
              <a:t>c</a:t>
            </a:r>
            <a:r>
              <a:rPr baseline="-25000" lang="en" sz="1200"/>
              <a:t>i </a:t>
            </a:r>
            <a:r>
              <a:rPr lang="en" sz="1200"/>
              <a:t>is the context around word w</a:t>
            </a:r>
            <a:r>
              <a:rPr baseline="-25000" lang="en" sz="1200"/>
              <a:t>i</a:t>
            </a:r>
            <a:r>
              <a:rPr lang="en" sz="1200"/>
              <a:t>, and w</a:t>
            </a:r>
            <a:r>
              <a:rPr baseline="30000" lang="en" sz="1200"/>
              <a:t>c</a:t>
            </a:r>
            <a:r>
              <a:rPr lang="en" sz="1200"/>
              <a:t> is the set of all contexts for all words in the vocabulary </a:t>
            </a:r>
            <a:endParaRPr sz="1200"/>
          </a:p>
        </p:txBody>
      </p:sp>
      <p:pic>
        <p:nvPicPr>
          <p:cNvPr id="494" name="Google Shape;494;p60"/>
          <p:cNvPicPr preferRelativeResize="0"/>
          <p:nvPr/>
        </p:nvPicPr>
        <p:blipFill>
          <a:blip r:embed="rId3">
            <a:alphaModFix/>
          </a:blip>
          <a:stretch>
            <a:fillRect/>
          </a:stretch>
        </p:blipFill>
        <p:spPr>
          <a:xfrm>
            <a:off x="5401150" y="1987225"/>
            <a:ext cx="2971800" cy="714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Distributional Semantics</a:t>
            </a:r>
            <a:endParaRPr/>
          </a:p>
        </p:txBody>
      </p:sp>
      <p:sp>
        <p:nvSpPr>
          <p:cNvPr id="500" name="Google Shape;500;p6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 Embeddings using Skipgrams</a:t>
            </a:r>
            <a:endParaRPr b="1"/>
          </a:p>
          <a:p>
            <a:pPr indent="0" lvl="0" marL="0" rtl="0" algn="l">
              <a:spcBef>
                <a:spcPts val="1600"/>
              </a:spcBef>
              <a:spcAft>
                <a:spcPts val="0"/>
              </a:spcAft>
              <a:buNone/>
            </a:pPr>
            <a:r>
              <a:rPr lang="en">
                <a:solidFill>
                  <a:srgbClr val="FF0000"/>
                </a:solidFill>
              </a:rPr>
              <a:t>Example sentence:</a:t>
            </a:r>
            <a:r>
              <a:rPr lang="en"/>
              <a:t> </a:t>
            </a:r>
            <a:endParaRPr/>
          </a:p>
          <a:p>
            <a:pPr indent="0" lvl="0" marL="0" rtl="0" algn="l">
              <a:spcBef>
                <a:spcPts val="1600"/>
              </a:spcBef>
              <a:spcAft>
                <a:spcPts val="0"/>
              </a:spcAft>
              <a:buNone/>
            </a:pPr>
            <a:r>
              <a:rPr lang="en"/>
              <a:t>I think, therefore I am</a:t>
            </a:r>
            <a:endParaRPr/>
          </a:p>
          <a:p>
            <a:pPr indent="0" lvl="0" marL="0" rtl="0" algn="l">
              <a:spcBef>
                <a:spcPts val="1600"/>
              </a:spcBef>
              <a:spcAft>
                <a:spcPts val="0"/>
              </a:spcAft>
              <a:buNone/>
            </a:pPr>
            <a:r>
              <a:rPr lang="en">
                <a:solidFill>
                  <a:srgbClr val="FF0000"/>
                </a:solidFill>
              </a:rPr>
              <a:t>Training samples (with c=2):</a:t>
            </a:r>
            <a:endParaRPr>
              <a:solidFill>
                <a:srgbClr val="FF0000"/>
              </a:solidFill>
            </a:endParaRPr>
          </a:p>
          <a:p>
            <a:pPr indent="0" lvl="0" marL="0" rtl="0" algn="l">
              <a:spcBef>
                <a:spcPts val="1600"/>
              </a:spcBef>
              <a:spcAft>
                <a:spcPts val="0"/>
              </a:spcAft>
              <a:buNone/>
            </a:pPr>
            <a:r>
              <a:rPr lang="en"/>
              <a:t>(I, think)	(think, I)	(think, therefore)</a:t>
            </a:r>
            <a:endParaRPr/>
          </a:p>
          <a:p>
            <a:pPr indent="0" lvl="0" marL="0" rtl="0" algn="l">
              <a:spcBef>
                <a:spcPts val="1600"/>
              </a:spcBef>
              <a:spcAft>
                <a:spcPts val="0"/>
              </a:spcAft>
              <a:buNone/>
            </a:pPr>
            <a:r>
              <a:rPr lang="en"/>
              <a:t>(therefore, think)	(therefore, I)</a:t>
            </a:r>
            <a:endParaRPr/>
          </a:p>
          <a:p>
            <a:pPr indent="0" lvl="0" marL="0" rtl="0" algn="l">
              <a:spcBef>
                <a:spcPts val="1600"/>
              </a:spcBef>
              <a:spcAft>
                <a:spcPts val="1600"/>
              </a:spcAft>
              <a:buNone/>
            </a:pPr>
            <a:r>
              <a:rPr lang="en"/>
              <a:t>(I, therefore), 	(I, am) </a:t>
            </a:r>
            <a:endParaRPr/>
          </a:p>
        </p:txBody>
      </p:sp>
      <p:sp>
        <p:nvSpPr>
          <p:cNvPr id="501" name="Google Shape;501;p61"/>
          <p:cNvSpPr txBox="1"/>
          <p:nvPr>
            <p:ph idx="2" type="body"/>
          </p:nvPr>
        </p:nvSpPr>
        <p:spPr>
          <a:xfrm>
            <a:off x="47562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P(w</a:t>
            </a:r>
            <a:r>
              <a:rPr baseline="30000" lang="en"/>
              <a:t>c</a:t>
            </a:r>
            <a:r>
              <a:rPr baseline="-25000" lang="en"/>
              <a:t>i</a:t>
            </a:r>
            <a:r>
              <a:rPr lang="en"/>
              <a:t>|w</a:t>
            </a:r>
            <a:r>
              <a:rPr baseline="-25000" lang="en"/>
              <a:t>i</a:t>
            </a:r>
            <a:r>
              <a:rPr lang="en"/>
              <a:t>) is modeled as a softmax function over the input and output word vectors v(w</a:t>
            </a:r>
            <a:r>
              <a:rPr baseline="-25000" lang="en"/>
              <a:t>O</a:t>
            </a:r>
            <a:r>
              <a:rPr lang="en"/>
              <a:t>) and v(w</a:t>
            </a:r>
            <a:r>
              <a:rPr baseline="-25000" lang="en"/>
              <a:t>I</a:t>
            </a:r>
            <a:r>
              <a:rPr lang="en"/>
              <a:t>) averaged over all words in the vocabulary:</a:t>
            </a:r>
            <a:endParaRPr/>
          </a:p>
          <a:p>
            <a:pPr indent="0" lvl="0" marL="0" rtl="0" algn="l">
              <a:spcBef>
                <a:spcPts val="1600"/>
              </a:spcBef>
              <a:spcAft>
                <a:spcPts val="1600"/>
              </a:spcAft>
              <a:buNone/>
            </a:pPr>
            <a:r>
              <a:t/>
            </a:r>
            <a:endParaRPr/>
          </a:p>
        </p:txBody>
      </p:sp>
      <p:pic>
        <p:nvPicPr>
          <p:cNvPr id="502" name="Google Shape;502;p61"/>
          <p:cNvPicPr preferRelativeResize="0"/>
          <p:nvPr/>
        </p:nvPicPr>
        <p:blipFill>
          <a:blip r:embed="rId3">
            <a:alphaModFix/>
          </a:blip>
          <a:stretch>
            <a:fillRect/>
          </a:stretch>
        </p:blipFill>
        <p:spPr>
          <a:xfrm>
            <a:off x="4832388" y="2757488"/>
            <a:ext cx="3457575" cy="1152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Word2vec demo</a:t>
            </a:r>
            <a:endParaRPr/>
          </a:p>
        </p:txBody>
      </p:sp>
      <p:sp>
        <p:nvSpPr>
          <p:cNvPr id="508" name="Google Shape;508;p62"/>
          <p:cNvSpPr txBox="1"/>
          <p:nvPr>
            <p:ph idx="1" type="body"/>
          </p:nvPr>
        </p:nvSpPr>
        <p:spPr>
          <a:xfrm>
            <a:off x="311700" y="1225225"/>
            <a:ext cx="4934700" cy="32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Demo source: </a:t>
            </a:r>
            <a:r>
              <a:rPr lang="en" u="sng">
                <a:solidFill>
                  <a:schemeClr val="hlink"/>
                </a:solidFill>
                <a:hlinkClick r:id="rId3"/>
              </a:rPr>
              <a:t>http://bionlp-www.utu.fi/wv_demo/</a:t>
            </a:r>
            <a:r>
              <a:rPr lang="en"/>
              <a:t>  </a:t>
            </a:r>
            <a:endParaRPr/>
          </a:p>
        </p:txBody>
      </p:sp>
      <p:pic>
        <p:nvPicPr>
          <p:cNvPr id="509" name="Google Shape;509;p62"/>
          <p:cNvPicPr preferRelativeResize="0"/>
          <p:nvPr/>
        </p:nvPicPr>
        <p:blipFill>
          <a:blip r:embed="rId4">
            <a:alphaModFix/>
          </a:blip>
          <a:stretch>
            <a:fillRect/>
          </a:stretch>
        </p:blipFill>
        <p:spPr>
          <a:xfrm>
            <a:off x="152400" y="1702825"/>
            <a:ext cx="8559501" cy="3288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3"/>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Topic Modeling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Terms vs Concepts</a:t>
            </a:r>
            <a:endParaRPr/>
          </a:p>
        </p:txBody>
      </p:sp>
      <p:sp>
        <p:nvSpPr>
          <p:cNvPr id="150" name="Google Shape;150;p2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Terms are “linguistic handles” to concepts -- which are latent</a:t>
            </a:r>
            <a:endParaRPr/>
          </a:p>
          <a:p>
            <a:pPr indent="0" lvl="0" marL="0" rtl="0" algn="l">
              <a:spcBef>
                <a:spcPts val="1600"/>
              </a:spcBef>
              <a:spcAft>
                <a:spcPts val="0"/>
              </a:spcAft>
              <a:buNone/>
            </a:pPr>
            <a:r>
              <a:rPr lang="en"/>
              <a:t>Some concepts have a physical or sensory experience associated with it, while there are several concepts that are purely latent</a:t>
            </a:r>
            <a:endParaRPr/>
          </a:p>
          <a:p>
            <a:pPr indent="0" lvl="0" marL="0" rtl="0" algn="l">
              <a:spcBef>
                <a:spcPts val="1600"/>
              </a:spcBef>
              <a:spcAft>
                <a:spcPts val="0"/>
              </a:spcAft>
              <a:buNone/>
            </a:pPr>
            <a:r>
              <a:rPr lang="en"/>
              <a:t>Examples of sensory concepts: </a:t>
            </a:r>
            <a:endParaRPr/>
          </a:p>
          <a:p>
            <a:pPr indent="0" lvl="0" marL="457200" rtl="0" algn="l">
              <a:spcBef>
                <a:spcPts val="1600"/>
              </a:spcBef>
              <a:spcAft>
                <a:spcPts val="0"/>
              </a:spcAft>
              <a:buNone/>
            </a:pPr>
            <a:r>
              <a:rPr lang="en"/>
              <a:t>c</a:t>
            </a:r>
            <a:r>
              <a:rPr lang="en"/>
              <a:t>at, horse, house, sour, thunder, soft </a:t>
            </a:r>
            <a:endParaRPr/>
          </a:p>
          <a:p>
            <a:pPr indent="0" lvl="0" marL="0" rtl="0" algn="l">
              <a:spcBef>
                <a:spcPts val="1600"/>
              </a:spcBef>
              <a:spcAft>
                <a:spcPts val="0"/>
              </a:spcAft>
              <a:buNone/>
            </a:pPr>
            <a:r>
              <a:rPr lang="en"/>
              <a:t>Examples of latent concepts:</a:t>
            </a:r>
            <a:endParaRPr/>
          </a:p>
          <a:p>
            <a:pPr indent="0" lvl="0" marL="457200" rtl="0" algn="l">
              <a:spcBef>
                <a:spcPts val="1600"/>
              </a:spcBef>
              <a:spcAft>
                <a:spcPts val="1600"/>
              </a:spcAft>
              <a:buNone/>
            </a:pPr>
            <a:r>
              <a:rPr lang="en"/>
              <a:t>o</a:t>
            </a:r>
            <a:r>
              <a:rPr lang="en"/>
              <a:t>wnership, tenancy, </a:t>
            </a:r>
            <a:r>
              <a:rPr lang="en"/>
              <a:t>sovereignty</a:t>
            </a:r>
            <a:r>
              <a:rPr lang="en"/>
              <a:t>, freedom, compassion</a:t>
            </a:r>
            <a:endParaRPr/>
          </a:p>
        </p:txBody>
      </p:sp>
      <p:pic>
        <p:nvPicPr>
          <p:cNvPr id="151" name="Google Shape;151;p28"/>
          <p:cNvPicPr preferRelativeResize="0"/>
          <p:nvPr/>
        </p:nvPicPr>
        <p:blipFill>
          <a:blip r:embed="rId3">
            <a:alphaModFix/>
          </a:blip>
          <a:stretch>
            <a:fillRect/>
          </a:stretch>
        </p:blipFill>
        <p:spPr>
          <a:xfrm>
            <a:off x="6210450" y="1773188"/>
            <a:ext cx="1104675" cy="1597126"/>
          </a:xfrm>
          <a:prstGeom prst="rect">
            <a:avLst/>
          </a:prstGeom>
          <a:noFill/>
          <a:ln>
            <a:noFill/>
          </a:ln>
        </p:spPr>
      </p:pic>
      <p:sp>
        <p:nvSpPr>
          <p:cNvPr id="152" name="Google Shape;152;p28"/>
          <p:cNvSpPr txBox="1"/>
          <p:nvPr/>
        </p:nvSpPr>
        <p:spPr>
          <a:xfrm>
            <a:off x="4803075" y="1225225"/>
            <a:ext cx="8025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a:t>
            </a:r>
            <a:r>
              <a:rPr lang="en"/>
              <a:t>atze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ಬೆಕ್ಕು</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बिल्ली</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貓</a:t>
            </a:r>
            <a:endParaRPr/>
          </a:p>
        </p:txBody>
      </p:sp>
      <p:cxnSp>
        <p:nvCxnSpPr>
          <p:cNvPr id="153" name="Google Shape;153;p28"/>
          <p:cNvCxnSpPr/>
          <p:nvPr/>
        </p:nvCxnSpPr>
        <p:spPr>
          <a:xfrm>
            <a:off x="5395300" y="1471450"/>
            <a:ext cx="779400" cy="6570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8"/>
          <p:cNvCxnSpPr>
            <a:endCxn id="151" idx="1"/>
          </p:cNvCxnSpPr>
          <p:nvPr/>
        </p:nvCxnSpPr>
        <p:spPr>
          <a:xfrm>
            <a:off x="5456550" y="2084550"/>
            <a:ext cx="753900" cy="4872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8"/>
          <p:cNvCxnSpPr/>
          <p:nvPr/>
        </p:nvCxnSpPr>
        <p:spPr>
          <a:xfrm flipH="1" rot="10800000">
            <a:off x="5369025" y="2732750"/>
            <a:ext cx="744600" cy="87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8"/>
          <p:cNvCxnSpPr/>
          <p:nvPr/>
        </p:nvCxnSpPr>
        <p:spPr>
          <a:xfrm flipH="1" rot="10800000">
            <a:off x="5526700" y="3083050"/>
            <a:ext cx="586800" cy="2715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8"/>
          <p:cNvCxnSpPr/>
          <p:nvPr/>
        </p:nvCxnSpPr>
        <p:spPr>
          <a:xfrm flipH="1" rot="10800000">
            <a:off x="5246425" y="3371975"/>
            <a:ext cx="945900" cy="56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a:t>
            </a:r>
            <a:endParaRPr/>
          </a:p>
        </p:txBody>
      </p:sp>
      <p:sp>
        <p:nvSpPr>
          <p:cNvPr id="520" name="Google Shape;520;p6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Represents the semantic “aboutness” of a set of concepts </a:t>
            </a:r>
            <a:endParaRPr sz="1200"/>
          </a:p>
          <a:p>
            <a:pPr indent="0" lvl="0" marL="0" rtl="0" algn="l">
              <a:spcBef>
                <a:spcPts val="1600"/>
              </a:spcBef>
              <a:spcAft>
                <a:spcPts val="0"/>
              </a:spcAft>
              <a:buNone/>
            </a:pPr>
            <a:r>
              <a:rPr lang="en" sz="1200"/>
              <a:t>A given concept is relevant to (“is about”) several concepts. But given a set of concepts, they are collectively “about” a smaller set of other concepts (topics). </a:t>
            </a:r>
            <a:endParaRPr sz="1200"/>
          </a:p>
          <a:p>
            <a:pPr indent="0" lvl="0" marL="0" rtl="0" algn="l">
              <a:spcBef>
                <a:spcPts val="1600"/>
              </a:spcBef>
              <a:spcAft>
                <a:spcPts val="0"/>
              </a:spcAft>
              <a:buNone/>
            </a:pPr>
            <a:r>
              <a:rPr lang="en" sz="1200"/>
              <a:t>A given document may be about several topics with varying levels of importance. For example: a document that is “about” Sachin Tendulkar, may also talk “about” Mumbai, “about” Rajya Sabha, etc. to various levels.</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521" name="Google Shape;521;p64"/>
          <p:cNvSpPr txBox="1"/>
          <p:nvPr/>
        </p:nvSpPr>
        <p:spPr>
          <a:xfrm>
            <a:off x="4944300" y="1225225"/>
            <a:ext cx="38880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Sweets                 Molasses</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a:t>
            </a:r>
            <a:r>
              <a:rPr lang="en" sz="1000">
                <a:solidFill>
                  <a:srgbClr val="0000FF"/>
                </a:solidFill>
              </a:rPr>
              <a:t>Diabetes </a:t>
            </a:r>
            <a:r>
              <a:rPr lang="en" sz="1000"/>
              <a:t>                  </a:t>
            </a:r>
            <a:r>
              <a:rPr lang="en" sz="1000">
                <a:solidFill>
                  <a:srgbClr val="FF0000"/>
                </a:solidFill>
              </a:rPr>
              <a:t>Insulin</a:t>
            </a:r>
            <a:endParaRPr sz="1000">
              <a:solidFill>
                <a:srgbClr val="FF0000"/>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1000"/>
              <a:t>                </a:t>
            </a:r>
            <a:r>
              <a:rPr lang="en" sz="1000">
                <a:solidFill>
                  <a:srgbClr val="FF0000"/>
                </a:solidFill>
              </a:rPr>
              <a:t>Sugar</a:t>
            </a:r>
            <a:r>
              <a:rPr lang="en" sz="1000"/>
              <a:t>                                                    Carrot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Sucrose                        Glucose                  </a:t>
            </a:r>
            <a:r>
              <a:rPr lang="en" sz="1000">
                <a:solidFill>
                  <a:srgbClr val="FF0000"/>
                </a:solidFill>
              </a:rPr>
              <a:t>Hypertension</a:t>
            </a:r>
            <a:endParaRPr sz="1000">
              <a:solidFill>
                <a:srgbClr val="FF0000"/>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Hydrocarbon                     Blood pressure          Music</a:t>
            </a:r>
            <a:endParaRPr sz="1000"/>
          </a:p>
        </p:txBody>
      </p:sp>
      <p:cxnSp>
        <p:nvCxnSpPr>
          <p:cNvPr id="522" name="Google Shape;522;p64"/>
          <p:cNvCxnSpPr/>
          <p:nvPr/>
        </p:nvCxnSpPr>
        <p:spPr>
          <a:xfrm rot="10800000">
            <a:off x="5393250" y="1478100"/>
            <a:ext cx="418500" cy="4254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64"/>
          <p:cNvCxnSpPr/>
          <p:nvPr/>
        </p:nvCxnSpPr>
        <p:spPr>
          <a:xfrm flipH="1" rot="10800000">
            <a:off x="5798250" y="1768650"/>
            <a:ext cx="702000" cy="114600"/>
          </a:xfrm>
          <a:prstGeom prst="straightConnector1">
            <a:avLst/>
          </a:prstGeom>
          <a:noFill/>
          <a:ln cap="flat" cmpd="sng" w="9525">
            <a:solidFill>
              <a:srgbClr val="FF0000"/>
            </a:solidFill>
            <a:prstDash val="solid"/>
            <a:round/>
            <a:headEnd len="med" w="med" type="none"/>
            <a:tailEnd len="med" w="med" type="none"/>
          </a:ln>
        </p:spPr>
      </p:cxnSp>
      <p:cxnSp>
        <p:nvCxnSpPr>
          <p:cNvPr id="524" name="Google Shape;524;p64"/>
          <p:cNvCxnSpPr/>
          <p:nvPr/>
        </p:nvCxnSpPr>
        <p:spPr>
          <a:xfrm flipH="1" rot="10800000">
            <a:off x="5805000" y="1485000"/>
            <a:ext cx="391500" cy="391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64"/>
          <p:cNvCxnSpPr/>
          <p:nvPr/>
        </p:nvCxnSpPr>
        <p:spPr>
          <a:xfrm rot="10800000">
            <a:off x="7033350" y="1694250"/>
            <a:ext cx="506400" cy="0"/>
          </a:xfrm>
          <a:prstGeom prst="straightConnector1">
            <a:avLst/>
          </a:prstGeom>
          <a:noFill/>
          <a:ln cap="flat" cmpd="sng" w="9525">
            <a:solidFill>
              <a:srgbClr val="FF0000"/>
            </a:solidFill>
            <a:prstDash val="solid"/>
            <a:round/>
            <a:headEnd len="med" w="med" type="none"/>
            <a:tailEnd len="med" w="med" type="none"/>
          </a:ln>
        </p:spPr>
      </p:cxnSp>
      <p:cxnSp>
        <p:nvCxnSpPr>
          <p:cNvPr id="526" name="Google Shape;526;p64"/>
          <p:cNvCxnSpPr/>
          <p:nvPr/>
        </p:nvCxnSpPr>
        <p:spPr>
          <a:xfrm rot="10800000">
            <a:off x="6027750" y="1998000"/>
            <a:ext cx="1714500" cy="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64"/>
          <p:cNvCxnSpPr/>
          <p:nvPr/>
        </p:nvCxnSpPr>
        <p:spPr>
          <a:xfrm flipH="1">
            <a:off x="5312250" y="2112750"/>
            <a:ext cx="459000" cy="2634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64"/>
          <p:cNvCxnSpPr/>
          <p:nvPr/>
        </p:nvCxnSpPr>
        <p:spPr>
          <a:xfrm flipH="1" rot="10800000">
            <a:off x="5582250" y="2457000"/>
            <a:ext cx="715500" cy="13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64"/>
          <p:cNvCxnSpPr/>
          <p:nvPr/>
        </p:nvCxnSpPr>
        <p:spPr>
          <a:xfrm>
            <a:off x="5892750" y="2106000"/>
            <a:ext cx="607500" cy="2364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64"/>
          <p:cNvCxnSpPr/>
          <p:nvPr/>
        </p:nvCxnSpPr>
        <p:spPr>
          <a:xfrm rot="10800000">
            <a:off x="6783750" y="1802100"/>
            <a:ext cx="918000" cy="519900"/>
          </a:xfrm>
          <a:prstGeom prst="straightConnector1">
            <a:avLst/>
          </a:prstGeom>
          <a:noFill/>
          <a:ln cap="flat" cmpd="sng" w="9525">
            <a:solidFill>
              <a:srgbClr val="FF0000"/>
            </a:solidFill>
            <a:prstDash val="solid"/>
            <a:round/>
            <a:headEnd len="med" w="med" type="none"/>
            <a:tailEnd len="med" w="med" type="none"/>
          </a:ln>
        </p:spPr>
      </p:cxnSp>
      <p:cxnSp>
        <p:nvCxnSpPr>
          <p:cNvPr id="531" name="Google Shape;531;p64"/>
          <p:cNvCxnSpPr/>
          <p:nvPr/>
        </p:nvCxnSpPr>
        <p:spPr>
          <a:xfrm flipH="1">
            <a:off x="7613850" y="2571750"/>
            <a:ext cx="168900" cy="2499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64"/>
          <p:cNvCxnSpPr/>
          <p:nvPr/>
        </p:nvCxnSpPr>
        <p:spPr>
          <a:xfrm>
            <a:off x="5852250" y="2112750"/>
            <a:ext cx="6900" cy="6546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64"/>
          <p:cNvCxnSpPr/>
          <p:nvPr/>
        </p:nvCxnSpPr>
        <p:spPr>
          <a:xfrm flipH="1">
            <a:off x="5939850" y="2538000"/>
            <a:ext cx="587400" cy="256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64"/>
          <p:cNvCxnSpPr/>
          <p:nvPr/>
        </p:nvCxnSpPr>
        <p:spPr>
          <a:xfrm>
            <a:off x="7850250" y="2558250"/>
            <a:ext cx="627900" cy="2160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64"/>
          <p:cNvCxnSpPr/>
          <p:nvPr/>
        </p:nvCxnSpPr>
        <p:spPr>
          <a:xfrm flipH="1">
            <a:off x="7843350" y="2112750"/>
            <a:ext cx="1284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a:t>
            </a:r>
            <a:endParaRPr/>
          </a:p>
        </p:txBody>
      </p:sp>
      <p:sp>
        <p:nvSpPr>
          <p:cNvPr id="541" name="Google Shape;541;p6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Generative stochastic model representing the distribution of topics in a document and terms in a topic</a:t>
            </a:r>
            <a:endParaRPr/>
          </a:p>
          <a:p>
            <a:pPr indent="0" lvl="0" marL="0" rtl="0" algn="l">
              <a:spcBef>
                <a:spcPts val="1600"/>
              </a:spcBef>
              <a:spcAft>
                <a:spcPts val="1600"/>
              </a:spcAft>
              <a:buNone/>
            </a:pPr>
            <a:r>
              <a:rPr lang="en"/>
              <a:t>Topic modeling represented as a problem of estimating the parameters of the generative model </a:t>
            </a:r>
            <a:endParaRPr/>
          </a:p>
        </p:txBody>
      </p:sp>
      <p:sp>
        <p:nvSpPr>
          <p:cNvPr id="542" name="Google Shape;542;p6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 Topic Models</a:t>
            </a:r>
            <a:endParaRPr b="1"/>
          </a:p>
          <a:p>
            <a:pPr indent="0" lvl="0" marL="0" rtl="0" algn="l">
              <a:spcBef>
                <a:spcPts val="1600"/>
              </a:spcBef>
              <a:spcAft>
                <a:spcPts val="0"/>
              </a:spcAft>
              <a:buNone/>
            </a:pPr>
            <a:r>
              <a:rPr lang="en"/>
              <a:t>Probabilistic Latent Semantic Analysis </a:t>
            </a:r>
            <a:endParaRPr/>
          </a:p>
          <a:p>
            <a:pPr indent="0" lvl="0" marL="0" rtl="0" algn="l">
              <a:spcBef>
                <a:spcPts val="1600"/>
              </a:spcBef>
              <a:spcAft>
                <a:spcPts val="0"/>
              </a:spcAft>
              <a:buNone/>
            </a:pPr>
            <a:r>
              <a:rPr lang="en"/>
              <a:t>Latent Dirichlet Allocation </a:t>
            </a:r>
            <a:endParaRPr/>
          </a:p>
          <a:p>
            <a:pPr indent="0" lvl="0" marL="0" rtl="0" algn="l">
              <a:spcBef>
                <a:spcPts val="1600"/>
              </a:spcBef>
              <a:spcAft>
                <a:spcPts val="1600"/>
              </a:spcAft>
              <a:buNone/>
            </a:pPr>
            <a:r>
              <a:rPr lang="en"/>
              <a:t>Explicit Semantic Analysis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ESA</a:t>
            </a:r>
            <a:endParaRPr/>
          </a:p>
        </p:txBody>
      </p:sp>
      <p:sp>
        <p:nvSpPr>
          <p:cNvPr id="548" name="Google Shape;548;p6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Explicit Semantic Analysis (ESA) is a variant of the term-document matrix in the following ways: </a:t>
            </a:r>
            <a:endParaRPr sz="1200"/>
          </a:p>
          <a:p>
            <a:pPr indent="0" lvl="0" marL="0" rtl="0" algn="l">
              <a:spcBef>
                <a:spcPts val="1600"/>
              </a:spcBef>
              <a:spcAft>
                <a:spcPts val="0"/>
              </a:spcAft>
              <a:buNone/>
            </a:pPr>
            <a:r>
              <a:rPr lang="en" sz="1200"/>
              <a:t>Term vectors represent the tf-idf distribution over documents</a:t>
            </a:r>
            <a:endParaRPr sz="1200"/>
          </a:p>
          <a:p>
            <a:pPr indent="0" lvl="0" marL="0" rtl="0" algn="l">
              <a:spcBef>
                <a:spcPts val="1600"/>
              </a:spcBef>
              <a:spcAft>
                <a:spcPts val="0"/>
              </a:spcAft>
              <a:buNone/>
            </a:pPr>
            <a:r>
              <a:rPr lang="en" sz="1200"/>
              <a:t>Documents are represented as centroids of all terms that occur in them</a:t>
            </a:r>
            <a:endParaRPr sz="1200"/>
          </a:p>
          <a:p>
            <a:pPr indent="0" lvl="0" marL="0" rtl="0" algn="l">
              <a:spcBef>
                <a:spcPts val="1600"/>
              </a:spcBef>
              <a:spcAft>
                <a:spcPts val="1600"/>
              </a:spcAft>
              <a:buNone/>
            </a:pPr>
            <a:r>
              <a:rPr lang="en" sz="1200"/>
              <a:t>Topical relatedness between documents u,v measured using cosine similarity: </a:t>
            </a:r>
            <a:endParaRPr sz="1200"/>
          </a:p>
        </p:txBody>
      </p:sp>
      <p:cxnSp>
        <p:nvCxnSpPr>
          <p:cNvPr id="549" name="Google Shape;549;p66"/>
          <p:cNvCxnSpPr/>
          <p:nvPr/>
        </p:nvCxnSpPr>
        <p:spPr>
          <a:xfrm>
            <a:off x="5024326" y="1516643"/>
            <a:ext cx="34200" cy="25905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66"/>
          <p:cNvCxnSpPr/>
          <p:nvPr/>
        </p:nvCxnSpPr>
        <p:spPr>
          <a:xfrm flipH="1" rot="10800000">
            <a:off x="4689300" y="1790956"/>
            <a:ext cx="3547800" cy="34500"/>
          </a:xfrm>
          <a:prstGeom prst="straightConnector1">
            <a:avLst/>
          </a:prstGeom>
          <a:noFill/>
          <a:ln cap="flat" cmpd="sng" w="9525">
            <a:solidFill>
              <a:schemeClr val="dk2"/>
            </a:solidFill>
            <a:prstDash val="solid"/>
            <a:round/>
            <a:headEnd len="med" w="med" type="none"/>
            <a:tailEnd len="med" w="med" type="none"/>
          </a:ln>
        </p:spPr>
      </p:cxnSp>
      <p:sp>
        <p:nvSpPr>
          <p:cNvPr id="551" name="Google Shape;551;p66"/>
          <p:cNvSpPr txBox="1"/>
          <p:nvPr/>
        </p:nvSpPr>
        <p:spPr>
          <a:xfrm>
            <a:off x="5101636" y="1515750"/>
            <a:ext cx="4947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a:t>
            </a:r>
            <a:r>
              <a:rPr baseline="-25000" lang="en" sz="1200"/>
              <a:t>1</a:t>
            </a:r>
            <a:r>
              <a:rPr lang="en" sz="1200"/>
              <a:t>    d</a:t>
            </a:r>
            <a:r>
              <a:rPr baseline="-25000" lang="en" sz="1200"/>
              <a:t>2</a:t>
            </a:r>
            <a:r>
              <a:rPr lang="en" sz="1200"/>
              <a:t>    d</a:t>
            </a:r>
            <a:r>
              <a:rPr baseline="-25000" lang="en" sz="1200"/>
              <a:t>3</a:t>
            </a:r>
            <a:r>
              <a:rPr lang="en" sz="1200"/>
              <a:t>     d</a:t>
            </a:r>
            <a:r>
              <a:rPr baseline="-25000" lang="en" sz="1200"/>
              <a:t>4</a:t>
            </a:r>
            <a:r>
              <a:rPr lang="en" sz="1200"/>
              <a:t>    d</a:t>
            </a:r>
            <a:r>
              <a:rPr baseline="-25000" lang="en" sz="1200"/>
              <a:t>5</a:t>
            </a:r>
            <a:r>
              <a:rPr lang="en" sz="1200"/>
              <a:t>    ….    ….    d</a:t>
            </a:r>
            <a:r>
              <a:rPr baseline="-25000" lang="en" sz="1200"/>
              <a:t>n</a:t>
            </a:r>
            <a:endParaRPr baseline="-25000" sz="1200"/>
          </a:p>
        </p:txBody>
      </p:sp>
      <p:sp>
        <p:nvSpPr>
          <p:cNvPr id="552" name="Google Shape;552;p66"/>
          <p:cNvSpPr txBox="1"/>
          <p:nvPr/>
        </p:nvSpPr>
        <p:spPr>
          <a:xfrm>
            <a:off x="4689300" y="1823718"/>
            <a:ext cx="335100" cy="22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baseline="-25000" lang="en"/>
              <a:t>1</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2</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3</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4</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t</a:t>
            </a:r>
            <a:r>
              <a:rPr baseline="-25000" lang="en"/>
              <a:t>5</a:t>
            </a:r>
            <a:endParaRPr baseline="-25000"/>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553" name="Google Shape;553;p66"/>
          <p:cNvSpPr txBox="1"/>
          <p:nvPr/>
        </p:nvSpPr>
        <p:spPr>
          <a:xfrm>
            <a:off x="5024326" y="1833998"/>
            <a:ext cx="49479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f</a:t>
            </a:r>
            <a:r>
              <a:rPr baseline="-25000" lang="en" sz="1200"/>
              <a:t>1,1</a:t>
            </a:r>
            <a:r>
              <a:rPr lang="en" sz="1200"/>
              <a:t>    f</a:t>
            </a:r>
            <a:r>
              <a:rPr baseline="-25000" lang="en" sz="1200"/>
              <a:t>1,2</a:t>
            </a:r>
            <a:r>
              <a:rPr lang="en" sz="1200"/>
              <a:t>     f</a:t>
            </a:r>
            <a:r>
              <a:rPr baseline="-25000" lang="en" sz="1200"/>
              <a:t>1,3</a:t>
            </a:r>
            <a:r>
              <a:rPr lang="en" sz="1200"/>
              <a:t>    f</a:t>
            </a:r>
            <a:r>
              <a:rPr baseline="-25000" lang="en" sz="1200"/>
              <a:t>1,4</a:t>
            </a:r>
            <a:r>
              <a:rPr lang="en" sz="1200"/>
              <a:t>    f</a:t>
            </a:r>
            <a:r>
              <a:rPr baseline="-25000" lang="en" sz="1200"/>
              <a:t>1,5</a:t>
            </a:r>
            <a:r>
              <a:rPr lang="en" sz="1200"/>
              <a:t>  ….    ….    f</a:t>
            </a:r>
            <a:r>
              <a:rPr baseline="-25000" lang="en" sz="1200"/>
              <a:t>1,n</a:t>
            </a:r>
            <a:endParaRPr baseline="-25000"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f</a:t>
            </a:r>
            <a:r>
              <a:rPr baseline="-25000" lang="en" sz="1200"/>
              <a:t>2,1</a:t>
            </a:r>
            <a:r>
              <a:rPr lang="en" sz="1200"/>
              <a:t>    f</a:t>
            </a:r>
            <a:r>
              <a:rPr baseline="-25000" lang="en" sz="1200"/>
              <a:t>2,2</a:t>
            </a:r>
            <a:r>
              <a:rPr lang="en" sz="1200"/>
              <a:t>     f</a:t>
            </a:r>
            <a:r>
              <a:rPr baseline="-25000" lang="en" sz="1200"/>
              <a:t>2,3</a:t>
            </a:r>
            <a:r>
              <a:rPr lang="en" sz="1200"/>
              <a:t>    f</a:t>
            </a:r>
            <a:r>
              <a:rPr baseline="-25000" lang="en" sz="1200"/>
              <a:t>2,4</a:t>
            </a:r>
            <a:r>
              <a:rPr lang="en" sz="1200"/>
              <a:t>    f</a:t>
            </a:r>
            <a:r>
              <a:rPr baseline="-25000" lang="en" sz="1200"/>
              <a:t>2,5</a:t>
            </a:r>
            <a:r>
              <a:rPr lang="en" sz="1200"/>
              <a:t>  ….    ….     f</a:t>
            </a:r>
            <a:r>
              <a:rPr baseline="-25000" lang="en" sz="1200"/>
              <a:t>2,n</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p:txBody>
      </p:sp>
      <p:sp>
        <p:nvSpPr>
          <p:cNvPr id="554" name="Google Shape;554;p66"/>
          <p:cNvSpPr/>
          <p:nvPr/>
        </p:nvSpPr>
        <p:spPr>
          <a:xfrm>
            <a:off x="5110215" y="1902653"/>
            <a:ext cx="3049500" cy="266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5" name="Google Shape;555;p66"/>
          <p:cNvPicPr preferRelativeResize="0"/>
          <p:nvPr/>
        </p:nvPicPr>
        <p:blipFill>
          <a:blip r:embed="rId3">
            <a:alphaModFix/>
          </a:blip>
          <a:stretch>
            <a:fillRect/>
          </a:stretch>
        </p:blipFill>
        <p:spPr>
          <a:xfrm>
            <a:off x="627675" y="3940000"/>
            <a:ext cx="3516825" cy="701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PLSA</a:t>
            </a:r>
            <a:endParaRPr/>
          </a:p>
        </p:txBody>
      </p:sp>
      <p:sp>
        <p:nvSpPr>
          <p:cNvPr id="561" name="Google Shape;561;p6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Models a document as a distribution over topics, and a topic as a distribution over terms. While document (d) and word (w) are observable variables, topic </a:t>
            </a:r>
            <a:r>
              <a:rPr lang="en" sz="1200"/>
              <a:t>(c)</a:t>
            </a:r>
            <a:r>
              <a:rPr lang="en" sz="1200"/>
              <a:t>  is latent.</a:t>
            </a:r>
            <a:endParaRPr sz="1200"/>
          </a:p>
          <a:p>
            <a:pPr indent="0" lvl="0" marL="0" rtl="0" algn="l">
              <a:spcBef>
                <a:spcPts val="1600"/>
              </a:spcBef>
              <a:spcAft>
                <a:spcPts val="0"/>
              </a:spcAft>
              <a:buNone/>
            </a:pPr>
            <a:r>
              <a:rPr lang="en" sz="1200"/>
              <a:t>Called the “aspect” model for latent semantics. </a:t>
            </a:r>
            <a:endParaRPr sz="1200"/>
          </a:p>
          <a:p>
            <a:pPr indent="0" lvl="0" marL="0" rtl="0" algn="l">
              <a:spcBef>
                <a:spcPts val="1600"/>
              </a:spcBef>
              <a:spcAft>
                <a:spcPts val="0"/>
              </a:spcAft>
              <a:buNone/>
            </a:pPr>
            <a:r>
              <a:rPr lang="en" sz="1200"/>
              <a:t>Joint probability of a word occurring in a document P(w,d) is given by: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The number of topics is a “hyperparameter” specified at the start of the computation.</a:t>
            </a:r>
            <a:endParaRPr sz="1200"/>
          </a:p>
          <a:p>
            <a:pPr indent="0" lvl="0" marL="0" rtl="0" algn="l">
              <a:spcBef>
                <a:spcPts val="1600"/>
              </a:spcBef>
              <a:spcAft>
                <a:spcPts val="1600"/>
              </a:spcAft>
              <a:buNone/>
            </a:pPr>
            <a:r>
              <a:t/>
            </a:r>
            <a:endParaRPr sz="1200"/>
          </a:p>
        </p:txBody>
      </p:sp>
      <p:pic>
        <p:nvPicPr>
          <p:cNvPr id="562" name="Google Shape;562;p67"/>
          <p:cNvPicPr preferRelativeResize="0"/>
          <p:nvPr/>
        </p:nvPicPr>
        <p:blipFill>
          <a:blip r:embed="rId3">
            <a:alphaModFix/>
          </a:blip>
          <a:stretch>
            <a:fillRect/>
          </a:stretch>
        </p:blipFill>
        <p:spPr>
          <a:xfrm>
            <a:off x="5260025" y="1147225"/>
            <a:ext cx="3343100" cy="1440750"/>
          </a:xfrm>
          <a:prstGeom prst="rect">
            <a:avLst/>
          </a:prstGeom>
          <a:noFill/>
          <a:ln>
            <a:noFill/>
          </a:ln>
        </p:spPr>
      </p:pic>
      <p:sp>
        <p:nvSpPr>
          <p:cNvPr id="563" name="Google Shape;563;p67"/>
          <p:cNvSpPr txBox="1"/>
          <p:nvPr/>
        </p:nvSpPr>
        <p:spPr>
          <a:xfrm>
            <a:off x="5182925" y="2752050"/>
            <a:ext cx="38331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Plate notation for the latent class mixture model of PLSA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Image source: By Bkkbrad, EduardoValle - http://en.wikipedia.org/wiki/File:Plsi.svg, CC BY-SA 3.0, https://commons.wikimedia.org/w/index.php?curid=25295245</a:t>
            </a:r>
            <a:endParaRPr sz="800"/>
          </a:p>
        </p:txBody>
      </p:sp>
      <p:pic>
        <p:nvPicPr>
          <p:cNvPr id="564" name="Google Shape;564;p67"/>
          <p:cNvPicPr preferRelativeResize="0"/>
          <p:nvPr/>
        </p:nvPicPr>
        <p:blipFill>
          <a:blip r:embed="rId4">
            <a:alphaModFix/>
          </a:blip>
          <a:stretch>
            <a:fillRect/>
          </a:stretch>
        </p:blipFill>
        <p:spPr>
          <a:xfrm>
            <a:off x="441000" y="3371400"/>
            <a:ext cx="3543300" cy="361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PLSA</a:t>
            </a:r>
            <a:endParaRPr/>
          </a:p>
        </p:txBody>
      </p:sp>
      <p:sp>
        <p:nvSpPr>
          <p:cNvPr id="570" name="Google Shape;570;p6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Given a collection of documents D, a vocabulary of terms W that occur in D, and a set of latent topics C, where |C| = k: </a:t>
            </a:r>
            <a:endParaRPr sz="1200"/>
          </a:p>
          <a:p>
            <a:pPr indent="0" lvl="0" marL="0" rtl="0" algn="l">
              <a:spcBef>
                <a:spcPts val="1600"/>
              </a:spcBef>
              <a:spcAft>
                <a:spcPts val="1600"/>
              </a:spcAft>
              <a:buNone/>
            </a:pPr>
            <a:r>
              <a:rPr lang="en" sz="1200"/>
              <a:t>PLSA tries to maximize the posterior probability P(c|d,w) using Expectation Maximization (EM) algorithm.</a:t>
            </a:r>
            <a:endParaRPr sz="1200"/>
          </a:p>
        </p:txBody>
      </p:sp>
      <p:sp>
        <p:nvSpPr>
          <p:cNvPr id="571" name="Google Shape;571;p6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E-step calculation: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M-step calculations: </a:t>
            </a:r>
            <a:endParaRPr sz="1200"/>
          </a:p>
          <a:p>
            <a:pPr indent="0" lvl="0" marL="0" rtl="0" algn="l">
              <a:spcBef>
                <a:spcPts val="1600"/>
              </a:spcBef>
              <a:spcAft>
                <a:spcPts val="1600"/>
              </a:spcAft>
              <a:buNone/>
            </a:pPr>
            <a:r>
              <a:t/>
            </a:r>
            <a:endParaRPr sz="1200"/>
          </a:p>
        </p:txBody>
      </p:sp>
      <p:pic>
        <p:nvPicPr>
          <p:cNvPr id="572" name="Google Shape;572;p68"/>
          <p:cNvPicPr preferRelativeResize="0"/>
          <p:nvPr/>
        </p:nvPicPr>
        <p:blipFill>
          <a:blip r:embed="rId3">
            <a:alphaModFix/>
          </a:blip>
          <a:stretch>
            <a:fillRect/>
          </a:stretch>
        </p:blipFill>
        <p:spPr>
          <a:xfrm>
            <a:off x="5342100" y="1737675"/>
            <a:ext cx="2590800" cy="628650"/>
          </a:xfrm>
          <a:prstGeom prst="rect">
            <a:avLst/>
          </a:prstGeom>
          <a:noFill/>
          <a:ln>
            <a:noFill/>
          </a:ln>
        </p:spPr>
      </p:pic>
      <p:pic>
        <p:nvPicPr>
          <p:cNvPr id="573" name="Google Shape;573;p68"/>
          <p:cNvPicPr preferRelativeResize="0"/>
          <p:nvPr/>
        </p:nvPicPr>
        <p:blipFill>
          <a:blip r:embed="rId4">
            <a:alphaModFix/>
          </a:blip>
          <a:stretch>
            <a:fillRect/>
          </a:stretch>
        </p:blipFill>
        <p:spPr>
          <a:xfrm>
            <a:off x="5068650" y="2956763"/>
            <a:ext cx="3429000" cy="1762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LDA</a:t>
            </a:r>
            <a:endParaRPr/>
          </a:p>
        </p:txBody>
      </p:sp>
      <p:sp>
        <p:nvSpPr>
          <p:cNvPr id="579" name="Google Shape;579;p6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Latent Dirichlet Allocation (LDA) has an identical latent topics model as that of PLSA. However, it assumes a sparse Dirichlet prior for the distribution of topics P(c) </a:t>
            </a:r>
            <a:endParaRPr sz="1200"/>
          </a:p>
          <a:p>
            <a:pPr indent="0" lvl="0" marL="0" rtl="0" algn="l">
              <a:spcBef>
                <a:spcPts val="1600"/>
              </a:spcBef>
              <a:spcAft>
                <a:spcPts val="0"/>
              </a:spcAft>
              <a:buNone/>
            </a:pPr>
            <a:r>
              <a:rPr lang="en" sz="1200"/>
              <a:t>Helps in disambiguating terms with polysemy and homonymy</a:t>
            </a:r>
            <a:endParaRPr sz="1200"/>
          </a:p>
          <a:p>
            <a:pPr indent="0" lvl="0" marL="0" rtl="0" algn="l">
              <a:spcBef>
                <a:spcPts val="1600"/>
              </a:spcBef>
              <a:spcAft>
                <a:spcPts val="1600"/>
              </a:spcAft>
              <a:buNone/>
            </a:pPr>
            <a:r>
              <a:rPr lang="en" sz="1200"/>
              <a:t>PLSA can be seen as a special case of LDA with uniform distributions for priors.</a:t>
            </a:r>
            <a:endParaRPr sz="1200"/>
          </a:p>
        </p:txBody>
      </p:sp>
      <p:sp>
        <p:nvSpPr>
          <p:cNvPr id="580" name="Google Shape;580;p6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Dirichlet Process: Models a “rich-get-richer” stochastic process resulting in a set of distributions around a “base” distribution H.</a:t>
            </a:r>
            <a:endParaRPr sz="1000"/>
          </a:p>
          <a:p>
            <a:pPr indent="0" lvl="0" marL="0" rtl="0" algn="l">
              <a:spcBef>
                <a:spcPts val="1600"/>
              </a:spcBef>
              <a:spcAft>
                <a:spcPts val="0"/>
              </a:spcAft>
              <a:buNone/>
            </a:pPr>
            <a:r>
              <a:rPr lang="en" sz="1000"/>
              <a:t>Random variable X can take on k possible values, with an initial base distribution H. Subsequent draws will be affected not just by H, but also the number of times a particular value has already been chosen. </a:t>
            </a:r>
            <a:endParaRPr sz="1000"/>
          </a:p>
          <a:p>
            <a:pPr indent="0" lvl="0" marL="0" rtl="0" algn="l">
              <a:spcBef>
                <a:spcPts val="1600"/>
              </a:spcBef>
              <a:spcAft>
                <a:spcPts val="0"/>
              </a:spcAft>
              <a:buNone/>
            </a:pPr>
            <a:r>
              <a:rPr lang="en" sz="1000"/>
              <a:t>Related processes: Polya’s Urn, Chinese restaurant process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pic>
        <p:nvPicPr>
          <p:cNvPr id="581" name="Google Shape;581;p69"/>
          <p:cNvPicPr preferRelativeResize="0"/>
          <p:nvPr/>
        </p:nvPicPr>
        <p:blipFill>
          <a:blip r:embed="rId3">
            <a:alphaModFix/>
          </a:blip>
          <a:stretch>
            <a:fillRect/>
          </a:stretch>
        </p:blipFill>
        <p:spPr>
          <a:xfrm>
            <a:off x="1605499" y="3618475"/>
            <a:ext cx="7226801" cy="1077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LDA</a:t>
            </a:r>
            <a:endParaRPr/>
          </a:p>
        </p:txBody>
      </p:sp>
      <p:sp>
        <p:nvSpPr>
          <p:cNvPr id="587" name="Google Shape;587;p7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Elements of an LDA process: </a:t>
            </a:r>
            <a:endParaRPr sz="1200"/>
          </a:p>
          <a:p>
            <a:pPr indent="0" lvl="0" marL="0" rtl="0" algn="l">
              <a:spcBef>
                <a:spcPts val="1600"/>
              </a:spcBef>
              <a:spcAft>
                <a:spcPts val="0"/>
              </a:spcAft>
              <a:buNone/>
            </a:pPr>
            <a:r>
              <a:rPr lang="en" sz="1200"/>
              <a:t>α</a:t>
            </a:r>
            <a:r>
              <a:rPr lang="en" sz="1200"/>
              <a:t> : Parameter for Dirichlet prior on per-document topic distribution</a:t>
            </a:r>
            <a:endParaRPr sz="1200"/>
          </a:p>
          <a:p>
            <a:pPr indent="0" lvl="0" marL="0" rtl="0" algn="l">
              <a:spcBef>
                <a:spcPts val="1600"/>
              </a:spcBef>
              <a:spcAft>
                <a:spcPts val="0"/>
              </a:spcAft>
              <a:buNone/>
            </a:pPr>
            <a:r>
              <a:rPr lang="en" sz="1200"/>
              <a:t>β</a:t>
            </a:r>
            <a:r>
              <a:rPr lang="en" sz="1200"/>
              <a:t> : Parameter for Dirichlet prior on per-topic word distribution </a:t>
            </a:r>
            <a:endParaRPr sz="1200"/>
          </a:p>
          <a:p>
            <a:pPr indent="0" lvl="0" marL="0" rtl="0" algn="l">
              <a:spcBef>
                <a:spcPts val="1600"/>
              </a:spcBef>
              <a:spcAft>
                <a:spcPts val="0"/>
              </a:spcAft>
              <a:buNone/>
            </a:pPr>
            <a:r>
              <a:rPr lang="en" sz="1200"/>
              <a:t>θ</a:t>
            </a:r>
            <a:r>
              <a:rPr baseline="-25000" lang="en" sz="1200"/>
              <a:t>m</a:t>
            </a:r>
            <a:r>
              <a:rPr lang="en" sz="1200"/>
              <a:t> : Topic distribution for document m </a:t>
            </a:r>
            <a:endParaRPr sz="1200"/>
          </a:p>
          <a:p>
            <a:pPr indent="0" lvl="0" marL="0" rtl="0" algn="l">
              <a:spcBef>
                <a:spcPts val="1600"/>
              </a:spcBef>
              <a:spcAft>
                <a:spcPts val="0"/>
              </a:spcAft>
              <a:buNone/>
            </a:pPr>
            <a:r>
              <a:rPr lang="en" sz="1200"/>
              <a:t>φ</a:t>
            </a:r>
            <a:r>
              <a:rPr baseline="-25000" lang="en" sz="1200"/>
              <a:t>k</a:t>
            </a:r>
            <a:r>
              <a:rPr lang="en" sz="1200"/>
              <a:t> : Word distribution for topic k </a:t>
            </a:r>
            <a:endParaRPr sz="1200"/>
          </a:p>
          <a:p>
            <a:pPr indent="0" lvl="0" marL="0" rtl="0" algn="l">
              <a:spcBef>
                <a:spcPts val="1600"/>
              </a:spcBef>
              <a:spcAft>
                <a:spcPts val="0"/>
              </a:spcAft>
              <a:buNone/>
            </a:pPr>
            <a:r>
              <a:rPr lang="en" sz="1200"/>
              <a:t>z</a:t>
            </a:r>
            <a:r>
              <a:rPr baseline="-25000" lang="en" sz="1200"/>
              <a:t>mn</a:t>
            </a:r>
            <a:r>
              <a:rPr lang="en" sz="1200"/>
              <a:t> : Topic for the n</a:t>
            </a:r>
            <a:r>
              <a:rPr baseline="30000" lang="en" sz="1200"/>
              <a:t>th</a:t>
            </a:r>
            <a:r>
              <a:rPr lang="en" sz="1200"/>
              <a:t> word in document m </a:t>
            </a:r>
            <a:endParaRPr sz="1200"/>
          </a:p>
          <a:p>
            <a:pPr indent="0" lvl="0" marL="0" rtl="0" algn="l">
              <a:spcBef>
                <a:spcPts val="1600"/>
              </a:spcBef>
              <a:spcAft>
                <a:spcPts val="1600"/>
              </a:spcAft>
              <a:buNone/>
            </a:pPr>
            <a:r>
              <a:rPr lang="en" sz="1200"/>
              <a:t>w</a:t>
            </a:r>
            <a:r>
              <a:rPr baseline="-25000" lang="en" sz="1200"/>
              <a:t>mn</a:t>
            </a:r>
            <a:r>
              <a:rPr lang="en" sz="1200"/>
              <a:t> : n</a:t>
            </a:r>
            <a:r>
              <a:rPr baseline="30000" lang="en" sz="1200"/>
              <a:t>th</a:t>
            </a:r>
            <a:r>
              <a:rPr lang="en" sz="1200"/>
              <a:t> word in document m</a:t>
            </a:r>
            <a:endParaRPr sz="1200"/>
          </a:p>
        </p:txBody>
      </p:sp>
      <p:sp>
        <p:nvSpPr>
          <p:cNvPr id="588" name="Google Shape;588;p70"/>
          <p:cNvSpPr txBox="1"/>
          <p:nvPr>
            <p:ph idx="2" type="body"/>
          </p:nvPr>
        </p:nvSpPr>
        <p:spPr>
          <a:xfrm>
            <a:off x="4832400" y="2622025"/>
            <a:ext cx="39999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Plate notation for LDA</a:t>
            </a:r>
            <a:endParaRPr sz="900"/>
          </a:p>
          <a:p>
            <a:pPr indent="0" lvl="0" marL="0" rtl="0" algn="l">
              <a:spcBef>
                <a:spcPts val="1600"/>
              </a:spcBef>
              <a:spcAft>
                <a:spcPts val="1600"/>
              </a:spcAft>
              <a:buNone/>
            </a:pPr>
            <a:r>
              <a:rPr lang="en" sz="900"/>
              <a:t>By Slxu.public - Own work, CC BY-SA 3.0, https://commons.wikimedia.org/w/index.php?curid=7922733</a:t>
            </a:r>
            <a:endParaRPr sz="900"/>
          </a:p>
        </p:txBody>
      </p:sp>
      <p:pic>
        <p:nvPicPr>
          <p:cNvPr id="589" name="Google Shape;589;p70"/>
          <p:cNvPicPr preferRelativeResize="0"/>
          <p:nvPr/>
        </p:nvPicPr>
        <p:blipFill>
          <a:blip r:embed="rId3">
            <a:alphaModFix/>
          </a:blip>
          <a:stretch>
            <a:fillRect/>
          </a:stretch>
        </p:blipFill>
        <p:spPr>
          <a:xfrm>
            <a:off x="5200800" y="619950"/>
            <a:ext cx="3631500" cy="1793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LDA</a:t>
            </a:r>
            <a:endParaRPr/>
          </a:p>
        </p:txBody>
      </p:sp>
      <p:sp>
        <p:nvSpPr>
          <p:cNvPr id="595" name="Google Shape;595;p7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Input:</a:t>
            </a:r>
            <a:r>
              <a:rPr lang="en" sz="1200"/>
              <a:t> </a:t>
            </a:r>
            <a:endParaRPr sz="1200"/>
          </a:p>
          <a:p>
            <a:pPr indent="0" lvl="0" marL="0" rtl="0" algn="l">
              <a:spcBef>
                <a:spcPts val="1600"/>
              </a:spcBef>
              <a:spcAft>
                <a:spcPts val="0"/>
              </a:spcAft>
              <a:buNone/>
            </a:pPr>
            <a:r>
              <a:rPr lang="en" sz="1200"/>
              <a:t>Document corpus as a term-document matrix A</a:t>
            </a:r>
            <a:r>
              <a:rPr baseline="-25000" lang="en" sz="1200"/>
              <a:t>m x n</a:t>
            </a:r>
            <a:endParaRPr baseline="-25000" sz="1200"/>
          </a:p>
          <a:p>
            <a:pPr indent="0" lvl="0" marL="0" rtl="0" algn="l">
              <a:spcBef>
                <a:spcPts val="1600"/>
              </a:spcBef>
              <a:spcAft>
                <a:spcPts val="0"/>
              </a:spcAft>
              <a:buNone/>
            </a:pPr>
            <a:r>
              <a:t/>
            </a:r>
            <a:endParaRPr sz="1200"/>
          </a:p>
          <a:p>
            <a:pPr indent="0" lvl="0" marL="0" rtl="0" algn="l">
              <a:spcBef>
                <a:spcPts val="1600"/>
              </a:spcBef>
              <a:spcAft>
                <a:spcPts val="0"/>
              </a:spcAft>
              <a:buNone/>
            </a:pPr>
            <a:r>
              <a:rPr b="1" lang="en" sz="1200"/>
              <a:t>Outputs: </a:t>
            </a:r>
            <a:endParaRPr b="1" sz="1200"/>
          </a:p>
          <a:p>
            <a:pPr indent="0" lvl="0" marL="0" rtl="0" algn="l">
              <a:spcBef>
                <a:spcPts val="1600"/>
              </a:spcBef>
              <a:spcAft>
                <a:spcPts val="0"/>
              </a:spcAft>
              <a:buNone/>
            </a:pPr>
            <a:r>
              <a:rPr lang="en" sz="1200"/>
              <a:t>Document-topic matrix: C</a:t>
            </a:r>
            <a:r>
              <a:rPr baseline="-25000" lang="en" sz="1200"/>
              <a:t>n x k</a:t>
            </a:r>
            <a:r>
              <a:rPr lang="en" sz="1200"/>
              <a:t> </a:t>
            </a:r>
            <a:endParaRPr sz="1200"/>
          </a:p>
          <a:p>
            <a:pPr indent="0" lvl="0" marL="0" rtl="0" algn="l">
              <a:spcBef>
                <a:spcPts val="1600"/>
              </a:spcBef>
              <a:spcAft>
                <a:spcPts val="1600"/>
              </a:spcAft>
              <a:buNone/>
            </a:pPr>
            <a:r>
              <a:rPr lang="en" sz="1200"/>
              <a:t>Topic-term matrix: W</a:t>
            </a:r>
            <a:r>
              <a:rPr baseline="-25000" lang="en" sz="1200"/>
              <a:t>k x m</a:t>
            </a:r>
            <a:r>
              <a:rPr lang="en" sz="1200"/>
              <a:t>  </a:t>
            </a:r>
            <a:endParaRPr sz="1200"/>
          </a:p>
        </p:txBody>
      </p:sp>
      <p:graphicFrame>
        <p:nvGraphicFramePr>
          <p:cNvPr id="596" name="Google Shape;596;p71"/>
          <p:cNvGraphicFramePr/>
          <p:nvPr/>
        </p:nvGraphicFramePr>
        <p:xfrm>
          <a:off x="5083500" y="1076725"/>
          <a:ext cx="3000000" cy="3000000"/>
        </p:xfrm>
        <a:graphic>
          <a:graphicData uri="http://schemas.openxmlformats.org/drawingml/2006/table">
            <a:tbl>
              <a:tblPr>
                <a:noFill/>
                <a:tableStyleId>{2DDD27AF-CB60-4743-8045-92D03BBF72D0}</a:tableStyleId>
              </a:tblPr>
              <a:tblGrid>
                <a:gridCol w="776500"/>
                <a:gridCol w="776500"/>
                <a:gridCol w="776500"/>
                <a:gridCol w="776500"/>
              </a:tblGrid>
              <a:tr h="331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sz="1200"/>
                        <a:t>d</a:t>
                      </a:r>
                      <a:r>
                        <a:rPr baseline="-25000" lang="en" sz="1200"/>
                        <a:t>1</a:t>
                      </a:r>
                      <a:endParaRPr baseline="-25000" sz="1200"/>
                    </a:p>
                  </a:txBody>
                  <a:tcPr marT="91425" marB="91425" marR="91425" marL="91425"/>
                </a:tc>
                <a:tc>
                  <a:txBody>
                    <a:bodyPr/>
                    <a:lstStyle/>
                    <a:p>
                      <a:pPr indent="0" lvl="0" marL="0" rtl="0" algn="ctr">
                        <a:spcBef>
                          <a:spcPts val="0"/>
                        </a:spcBef>
                        <a:spcAft>
                          <a:spcPts val="0"/>
                        </a:spcAft>
                        <a:buNone/>
                      </a:pPr>
                      <a:r>
                        <a:rPr lang="en" sz="1200"/>
                        <a:t>d</a:t>
                      </a:r>
                      <a:r>
                        <a:rPr baseline="-25000" lang="en" sz="1200"/>
                        <a:t>2</a:t>
                      </a:r>
                      <a:endParaRPr baseline="-25000" sz="1200"/>
                    </a:p>
                  </a:txBody>
                  <a:tcPr marT="91425" marB="91425" marR="91425" marL="91425"/>
                </a:tc>
                <a:tc>
                  <a:txBody>
                    <a:bodyPr/>
                    <a:lstStyle/>
                    <a:p>
                      <a:pPr indent="0" lvl="0" marL="0" rtl="0" algn="ctr">
                        <a:spcBef>
                          <a:spcPts val="0"/>
                        </a:spcBef>
                        <a:spcAft>
                          <a:spcPts val="0"/>
                        </a:spcAft>
                        <a:buNone/>
                      </a:pPr>
                      <a:r>
                        <a:rPr lang="en" sz="1200"/>
                        <a:t>d</a:t>
                      </a:r>
                      <a:r>
                        <a:rPr baseline="-25000" lang="en" sz="1200"/>
                        <a:t>3</a:t>
                      </a:r>
                      <a:endParaRPr baseline="-25000" sz="1200"/>
                    </a:p>
                  </a:txBody>
                  <a:tcPr marT="91425" marB="91425" marR="91425" marL="91425"/>
                </a:tc>
              </a:tr>
              <a:tr h="334550">
                <a:tc>
                  <a:txBody>
                    <a:bodyPr/>
                    <a:lstStyle/>
                    <a:p>
                      <a:pPr indent="0" lvl="0" marL="0" rtl="0" algn="ctr">
                        <a:spcBef>
                          <a:spcPts val="0"/>
                        </a:spcBef>
                        <a:spcAft>
                          <a:spcPts val="0"/>
                        </a:spcAft>
                        <a:buNone/>
                      </a:pPr>
                      <a:r>
                        <a:rPr lang="en" sz="1200"/>
                        <a:t>w</a:t>
                      </a:r>
                      <a:r>
                        <a:rPr baseline="-25000" lang="en" sz="1200"/>
                        <a:t>1</a:t>
                      </a:r>
                      <a:endParaRPr baseline="-25000" sz="1200"/>
                    </a:p>
                  </a:txBody>
                  <a:tcPr marT="91425" marB="91425" marR="91425" marL="91425"/>
                </a:tc>
                <a:tc>
                  <a:txBody>
                    <a:bodyPr/>
                    <a:lstStyle/>
                    <a:p>
                      <a:pPr indent="0" lvl="0" marL="0" rtl="0" algn="ctr">
                        <a:spcBef>
                          <a:spcPts val="0"/>
                        </a:spcBef>
                        <a:spcAft>
                          <a:spcPts val="0"/>
                        </a:spcAft>
                        <a:buNone/>
                      </a:pPr>
                      <a:r>
                        <a:rPr lang="en" sz="1200"/>
                        <a:t>n(d</a:t>
                      </a:r>
                      <a:r>
                        <a:rPr baseline="-25000" lang="en" sz="1200"/>
                        <a:t>1</a:t>
                      </a:r>
                      <a:r>
                        <a:rPr lang="en" sz="1200"/>
                        <a:t>,w</a:t>
                      </a:r>
                      <a:r>
                        <a:rPr baseline="-25000" lang="en" sz="1200"/>
                        <a:t>1</a:t>
                      </a:r>
                      <a:r>
                        <a:rPr lang="en" sz="1200"/>
                        <a:t>)</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n(d</a:t>
                      </a:r>
                      <a:r>
                        <a:rPr baseline="-25000" lang="en" sz="1200">
                          <a:solidFill>
                            <a:schemeClr val="dk1"/>
                          </a:solidFill>
                        </a:rPr>
                        <a:t>2</a:t>
                      </a:r>
                      <a:r>
                        <a:rPr lang="en" sz="1200">
                          <a:solidFill>
                            <a:schemeClr val="dk1"/>
                          </a:solidFill>
                        </a:rPr>
                        <a:t>,w</a:t>
                      </a:r>
                      <a:r>
                        <a:rPr baseline="-25000" lang="en" sz="1200">
                          <a:solidFill>
                            <a:schemeClr val="dk1"/>
                          </a:solidFill>
                        </a:rPr>
                        <a:t>1</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n(d</a:t>
                      </a:r>
                      <a:r>
                        <a:rPr baseline="-25000" lang="en" sz="1200">
                          <a:solidFill>
                            <a:schemeClr val="dk1"/>
                          </a:solidFill>
                        </a:rPr>
                        <a:t>3</a:t>
                      </a:r>
                      <a:r>
                        <a:rPr lang="en" sz="1200">
                          <a:solidFill>
                            <a:schemeClr val="dk1"/>
                          </a:solidFill>
                        </a:rPr>
                        <a:t>,w</a:t>
                      </a:r>
                      <a:r>
                        <a:rPr baseline="-25000" lang="en" sz="1200">
                          <a:solidFill>
                            <a:schemeClr val="dk1"/>
                          </a:solidFill>
                        </a:rPr>
                        <a:t>1</a:t>
                      </a:r>
                      <a:r>
                        <a:rPr lang="en" sz="1200">
                          <a:solidFill>
                            <a:schemeClr val="dk1"/>
                          </a:solidFill>
                        </a:rPr>
                        <a:t>)</a:t>
                      </a:r>
                      <a:endParaRPr sz="1200"/>
                    </a:p>
                  </a:txBody>
                  <a:tcPr marT="91425" marB="91425" marR="91425" marL="91425"/>
                </a:tc>
              </a:tr>
              <a:tr h="304525">
                <a:tc>
                  <a:txBody>
                    <a:bodyPr/>
                    <a:lstStyle/>
                    <a:p>
                      <a:pPr indent="0" lvl="0" marL="0" rtl="0" algn="ctr">
                        <a:spcBef>
                          <a:spcPts val="0"/>
                        </a:spcBef>
                        <a:spcAft>
                          <a:spcPts val="0"/>
                        </a:spcAft>
                        <a:buNone/>
                      </a:pPr>
                      <a:r>
                        <a:rPr lang="en" sz="1200"/>
                        <a:t>w</a:t>
                      </a:r>
                      <a:r>
                        <a:rPr baseline="-25000" lang="en" sz="1200"/>
                        <a:t>2</a:t>
                      </a:r>
                      <a:endParaRPr baseline="-25000"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n(d</a:t>
                      </a:r>
                      <a:r>
                        <a:rPr baseline="-25000" lang="en" sz="1200">
                          <a:solidFill>
                            <a:schemeClr val="dk1"/>
                          </a:solidFill>
                        </a:rPr>
                        <a:t>1</a:t>
                      </a:r>
                      <a:r>
                        <a:rPr lang="en" sz="1200">
                          <a:solidFill>
                            <a:schemeClr val="dk1"/>
                          </a:solidFill>
                        </a:rPr>
                        <a:t>,w</a:t>
                      </a:r>
                      <a:r>
                        <a:rPr baseline="-25000" lang="en" sz="1200">
                          <a:solidFill>
                            <a:schemeClr val="dk1"/>
                          </a:solidFill>
                        </a:rPr>
                        <a:t>2</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n(d</a:t>
                      </a:r>
                      <a:r>
                        <a:rPr baseline="-25000" lang="en" sz="1200">
                          <a:solidFill>
                            <a:schemeClr val="dk1"/>
                          </a:solidFill>
                        </a:rPr>
                        <a:t>2</a:t>
                      </a:r>
                      <a:r>
                        <a:rPr lang="en" sz="1200">
                          <a:solidFill>
                            <a:schemeClr val="dk1"/>
                          </a:solidFill>
                        </a:rPr>
                        <a:t>,w</a:t>
                      </a:r>
                      <a:r>
                        <a:rPr baseline="-25000" lang="en" sz="1200">
                          <a:solidFill>
                            <a:schemeClr val="dk1"/>
                          </a:solidFill>
                        </a:rPr>
                        <a:t>2</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n(d</a:t>
                      </a:r>
                      <a:r>
                        <a:rPr baseline="-25000" lang="en" sz="1200">
                          <a:solidFill>
                            <a:schemeClr val="dk1"/>
                          </a:solidFill>
                        </a:rPr>
                        <a:t>3</a:t>
                      </a:r>
                      <a:r>
                        <a:rPr lang="en" sz="1200">
                          <a:solidFill>
                            <a:schemeClr val="dk1"/>
                          </a:solidFill>
                        </a:rPr>
                        <a:t>,w</a:t>
                      </a:r>
                      <a:r>
                        <a:rPr baseline="-25000" lang="en" sz="1200">
                          <a:solidFill>
                            <a:schemeClr val="dk1"/>
                          </a:solidFill>
                        </a:rPr>
                        <a:t>2</a:t>
                      </a:r>
                      <a:r>
                        <a:rPr lang="en" sz="1200">
                          <a:solidFill>
                            <a:schemeClr val="dk1"/>
                          </a:solidFill>
                        </a:rPr>
                        <a:t>)</a:t>
                      </a:r>
                      <a:endParaRPr sz="1200"/>
                    </a:p>
                  </a:txBody>
                  <a:tcPr marT="91425" marB="91425" marR="91425" marL="91425"/>
                </a:tc>
              </a:tr>
            </a:tbl>
          </a:graphicData>
        </a:graphic>
      </p:graphicFrame>
      <p:graphicFrame>
        <p:nvGraphicFramePr>
          <p:cNvPr id="597" name="Google Shape;597;p71"/>
          <p:cNvGraphicFramePr/>
          <p:nvPr/>
        </p:nvGraphicFramePr>
        <p:xfrm>
          <a:off x="3156900" y="2342200"/>
          <a:ext cx="3000000" cy="3000000"/>
        </p:xfrm>
        <a:graphic>
          <a:graphicData uri="http://schemas.openxmlformats.org/drawingml/2006/table">
            <a:tbl>
              <a:tblPr>
                <a:noFill/>
                <a:tableStyleId>{2DDD27AF-CB60-4743-8045-92D03BBF72D0}</a:tableStyleId>
              </a:tblPr>
              <a:tblGrid>
                <a:gridCol w="776500"/>
                <a:gridCol w="776500"/>
                <a:gridCol w="776500"/>
                <a:gridCol w="776500"/>
              </a:tblGrid>
              <a:tr h="331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sz="1200"/>
                        <a:t>c</a:t>
                      </a:r>
                      <a:r>
                        <a:rPr baseline="-25000" lang="en" sz="1200"/>
                        <a:t>1</a:t>
                      </a:r>
                      <a:endParaRPr baseline="-25000" sz="1200"/>
                    </a:p>
                  </a:txBody>
                  <a:tcPr marT="91425" marB="91425" marR="91425" marL="91425"/>
                </a:tc>
                <a:tc>
                  <a:txBody>
                    <a:bodyPr/>
                    <a:lstStyle/>
                    <a:p>
                      <a:pPr indent="0" lvl="0" marL="0" rtl="0" algn="ctr">
                        <a:spcBef>
                          <a:spcPts val="0"/>
                        </a:spcBef>
                        <a:spcAft>
                          <a:spcPts val="0"/>
                        </a:spcAft>
                        <a:buNone/>
                      </a:pPr>
                      <a:r>
                        <a:rPr lang="en" sz="1200"/>
                        <a:t>c</a:t>
                      </a:r>
                      <a:r>
                        <a:rPr baseline="-25000" lang="en" sz="1200"/>
                        <a:t>2</a:t>
                      </a:r>
                      <a:endParaRPr baseline="-25000" sz="1200"/>
                    </a:p>
                  </a:txBody>
                  <a:tcPr marT="91425" marB="91425" marR="91425" marL="91425"/>
                </a:tc>
                <a:tc>
                  <a:txBody>
                    <a:bodyPr/>
                    <a:lstStyle/>
                    <a:p>
                      <a:pPr indent="0" lvl="0" marL="0" rtl="0" algn="ctr">
                        <a:spcBef>
                          <a:spcPts val="0"/>
                        </a:spcBef>
                        <a:spcAft>
                          <a:spcPts val="0"/>
                        </a:spcAft>
                        <a:buNone/>
                      </a:pPr>
                      <a:r>
                        <a:rPr lang="en" sz="1200"/>
                        <a:t>c</a:t>
                      </a:r>
                      <a:r>
                        <a:rPr baseline="-25000" lang="en" sz="1200"/>
                        <a:t>3</a:t>
                      </a:r>
                      <a:endParaRPr baseline="-25000" sz="1200"/>
                    </a:p>
                  </a:txBody>
                  <a:tcPr marT="91425" marB="91425" marR="91425" marL="91425"/>
                </a:tc>
              </a:tr>
              <a:tr h="334550">
                <a:tc>
                  <a:txBody>
                    <a:bodyPr/>
                    <a:lstStyle/>
                    <a:p>
                      <a:pPr indent="0" lvl="0" marL="0" rtl="0" algn="ctr">
                        <a:spcBef>
                          <a:spcPts val="0"/>
                        </a:spcBef>
                        <a:spcAft>
                          <a:spcPts val="0"/>
                        </a:spcAft>
                        <a:buNone/>
                      </a:pPr>
                      <a:r>
                        <a:rPr lang="en" sz="1200"/>
                        <a:t>d</a:t>
                      </a:r>
                      <a:r>
                        <a:rPr baseline="-25000" lang="en" sz="1200"/>
                        <a:t>1</a:t>
                      </a:r>
                      <a:endParaRPr baseline="-25000" sz="1200"/>
                    </a:p>
                  </a:txBody>
                  <a:tcPr marT="91425" marB="91425" marR="91425" marL="91425"/>
                </a:tc>
                <a:tc>
                  <a:txBody>
                    <a:bodyPr/>
                    <a:lstStyle/>
                    <a:p>
                      <a:pPr indent="0" lvl="0" marL="0" rtl="0" algn="ctr">
                        <a:spcBef>
                          <a:spcPts val="0"/>
                        </a:spcBef>
                        <a:spcAft>
                          <a:spcPts val="0"/>
                        </a:spcAft>
                        <a:buNone/>
                      </a:pPr>
                      <a:r>
                        <a:rPr lang="en" sz="1200"/>
                        <a:t>P(d</a:t>
                      </a:r>
                      <a:r>
                        <a:rPr baseline="-25000" lang="en" sz="1200"/>
                        <a:t>1</a:t>
                      </a:r>
                      <a:r>
                        <a:rPr lang="en" sz="1200"/>
                        <a:t>|c</a:t>
                      </a:r>
                      <a:r>
                        <a:rPr baseline="-25000" lang="en" sz="1200"/>
                        <a:t>1</a:t>
                      </a:r>
                      <a:r>
                        <a:rPr lang="en" sz="1200"/>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P(d</a:t>
                      </a:r>
                      <a:r>
                        <a:rPr baseline="-25000" lang="en" sz="1200">
                          <a:solidFill>
                            <a:schemeClr val="dk1"/>
                          </a:solidFill>
                        </a:rPr>
                        <a:t>1</a:t>
                      </a:r>
                      <a:r>
                        <a:rPr lang="en" sz="1200">
                          <a:solidFill>
                            <a:schemeClr val="dk1"/>
                          </a:solidFill>
                        </a:rPr>
                        <a:t>|c</a:t>
                      </a:r>
                      <a:r>
                        <a:rPr baseline="-25000" lang="en" sz="1200">
                          <a:solidFill>
                            <a:schemeClr val="dk1"/>
                          </a:solidFill>
                        </a:rPr>
                        <a:t>2</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P(d</a:t>
                      </a:r>
                      <a:r>
                        <a:rPr baseline="-25000" lang="en" sz="1200">
                          <a:solidFill>
                            <a:schemeClr val="dk1"/>
                          </a:solidFill>
                        </a:rPr>
                        <a:t>1</a:t>
                      </a:r>
                      <a:r>
                        <a:rPr lang="en" sz="1200">
                          <a:solidFill>
                            <a:schemeClr val="dk1"/>
                          </a:solidFill>
                        </a:rPr>
                        <a:t>|c</a:t>
                      </a:r>
                      <a:r>
                        <a:rPr baseline="-25000" lang="en" sz="1200">
                          <a:solidFill>
                            <a:schemeClr val="dk1"/>
                          </a:solidFill>
                        </a:rPr>
                        <a:t>3</a:t>
                      </a:r>
                      <a:r>
                        <a:rPr lang="en" sz="1200">
                          <a:solidFill>
                            <a:schemeClr val="dk1"/>
                          </a:solidFill>
                        </a:rPr>
                        <a:t>)</a:t>
                      </a:r>
                      <a:endParaRPr sz="1200"/>
                    </a:p>
                  </a:txBody>
                  <a:tcPr marT="91425" marB="91425" marR="91425" marL="91425"/>
                </a:tc>
              </a:tr>
              <a:tr h="304525">
                <a:tc>
                  <a:txBody>
                    <a:bodyPr/>
                    <a:lstStyle/>
                    <a:p>
                      <a:pPr indent="0" lvl="0" marL="0" rtl="0" algn="ctr">
                        <a:spcBef>
                          <a:spcPts val="0"/>
                        </a:spcBef>
                        <a:spcAft>
                          <a:spcPts val="0"/>
                        </a:spcAft>
                        <a:buNone/>
                      </a:pPr>
                      <a:r>
                        <a:rPr lang="en" sz="1200"/>
                        <a:t>d</a:t>
                      </a:r>
                      <a:r>
                        <a:rPr baseline="-25000" lang="en" sz="1200"/>
                        <a:t>2</a:t>
                      </a:r>
                      <a:endParaRPr baseline="-25000"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P(d</a:t>
                      </a:r>
                      <a:r>
                        <a:rPr baseline="-25000" lang="en" sz="1200">
                          <a:solidFill>
                            <a:schemeClr val="dk1"/>
                          </a:solidFill>
                        </a:rPr>
                        <a:t>2</a:t>
                      </a:r>
                      <a:r>
                        <a:rPr lang="en" sz="1200">
                          <a:solidFill>
                            <a:schemeClr val="dk1"/>
                          </a:solidFill>
                        </a:rPr>
                        <a:t>|c</a:t>
                      </a:r>
                      <a:r>
                        <a:rPr baseline="-25000" lang="en" sz="1200">
                          <a:solidFill>
                            <a:schemeClr val="dk1"/>
                          </a:solidFill>
                        </a:rPr>
                        <a:t>1</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P(d</a:t>
                      </a:r>
                      <a:r>
                        <a:rPr baseline="-25000" lang="en" sz="1200">
                          <a:solidFill>
                            <a:schemeClr val="dk1"/>
                          </a:solidFill>
                        </a:rPr>
                        <a:t>2</a:t>
                      </a:r>
                      <a:r>
                        <a:rPr lang="en" sz="1200">
                          <a:solidFill>
                            <a:schemeClr val="dk1"/>
                          </a:solidFill>
                        </a:rPr>
                        <a:t>|c</a:t>
                      </a:r>
                      <a:r>
                        <a:rPr baseline="-25000" lang="en" sz="1200">
                          <a:solidFill>
                            <a:schemeClr val="dk1"/>
                          </a:solidFill>
                        </a:rPr>
                        <a:t>2</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P(d</a:t>
                      </a:r>
                      <a:r>
                        <a:rPr baseline="-25000" lang="en" sz="1200">
                          <a:solidFill>
                            <a:schemeClr val="dk1"/>
                          </a:solidFill>
                        </a:rPr>
                        <a:t>2</a:t>
                      </a:r>
                      <a:r>
                        <a:rPr lang="en" sz="1200">
                          <a:solidFill>
                            <a:schemeClr val="dk1"/>
                          </a:solidFill>
                        </a:rPr>
                        <a:t>|c</a:t>
                      </a:r>
                      <a:r>
                        <a:rPr baseline="-25000" lang="en" sz="1200">
                          <a:solidFill>
                            <a:schemeClr val="dk1"/>
                          </a:solidFill>
                        </a:rPr>
                        <a:t>3</a:t>
                      </a:r>
                      <a:r>
                        <a:rPr lang="en" sz="1200">
                          <a:solidFill>
                            <a:schemeClr val="dk1"/>
                          </a:solidFill>
                        </a:rPr>
                        <a:t>)</a:t>
                      </a:r>
                      <a:endParaRPr sz="1200"/>
                    </a:p>
                  </a:txBody>
                  <a:tcPr marT="91425" marB="91425" marR="91425" marL="91425"/>
                </a:tc>
              </a:tr>
            </a:tbl>
          </a:graphicData>
        </a:graphic>
      </p:graphicFrame>
      <p:graphicFrame>
        <p:nvGraphicFramePr>
          <p:cNvPr id="598" name="Google Shape;598;p71"/>
          <p:cNvGraphicFramePr/>
          <p:nvPr/>
        </p:nvGraphicFramePr>
        <p:xfrm>
          <a:off x="5159700" y="3638200"/>
          <a:ext cx="3000000" cy="3000000"/>
        </p:xfrm>
        <a:graphic>
          <a:graphicData uri="http://schemas.openxmlformats.org/drawingml/2006/table">
            <a:tbl>
              <a:tblPr>
                <a:noFill/>
                <a:tableStyleId>{2DDD27AF-CB60-4743-8045-92D03BBF72D0}</a:tableStyleId>
              </a:tblPr>
              <a:tblGrid>
                <a:gridCol w="776500"/>
                <a:gridCol w="776500"/>
                <a:gridCol w="776500"/>
                <a:gridCol w="776500"/>
              </a:tblGrid>
              <a:tr h="331325">
                <a:tc>
                  <a:txBody>
                    <a:bodyPr/>
                    <a:lstStyle/>
                    <a:p>
                      <a:pPr indent="0" lvl="0" marL="0" rtl="0" algn="ctr">
                        <a:spcBef>
                          <a:spcPts val="0"/>
                        </a:spcBef>
                        <a:spcAft>
                          <a:spcPts val="0"/>
                        </a:spcAft>
                        <a:buNone/>
                      </a:pPr>
                      <a:r>
                        <a:rPr lang="en"/>
                        <a:t>W</a:t>
                      </a:r>
                      <a:endParaRPr/>
                    </a:p>
                  </a:txBody>
                  <a:tcPr marT="91425" marB="91425" marR="91425" marL="91425"/>
                </a:tc>
                <a:tc>
                  <a:txBody>
                    <a:bodyPr/>
                    <a:lstStyle/>
                    <a:p>
                      <a:pPr indent="0" lvl="0" marL="0" rtl="0" algn="ctr">
                        <a:spcBef>
                          <a:spcPts val="0"/>
                        </a:spcBef>
                        <a:spcAft>
                          <a:spcPts val="0"/>
                        </a:spcAft>
                        <a:buNone/>
                      </a:pPr>
                      <a:r>
                        <a:rPr lang="en" sz="1200"/>
                        <a:t>w</a:t>
                      </a:r>
                      <a:r>
                        <a:rPr baseline="-25000" lang="en" sz="1200"/>
                        <a:t>1</a:t>
                      </a:r>
                      <a:endParaRPr baseline="-25000" sz="1200"/>
                    </a:p>
                  </a:txBody>
                  <a:tcPr marT="91425" marB="91425" marR="91425" marL="91425"/>
                </a:tc>
                <a:tc>
                  <a:txBody>
                    <a:bodyPr/>
                    <a:lstStyle/>
                    <a:p>
                      <a:pPr indent="0" lvl="0" marL="0" rtl="0" algn="ctr">
                        <a:spcBef>
                          <a:spcPts val="0"/>
                        </a:spcBef>
                        <a:spcAft>
                          <a:spcPts val="0"/>
                        </a:spcAft>
                        <a:buNone/>
                      </a:pPr>
                      <a:r>
                        <a:rPr lang="en" sz="1200"/>
                        <a:t>w</a:t>
                      </a:r>
                      <a:r>
                        <a:rPr baseline="-25000" lang="en" sz="1200"/>
                        <a:t>2</a:t>
                      </a:r>
                      <a:endParaRPr baseline="-25000" sz="1200"/>
                    </a:p>
                  </a:txBody>
                  <a:tcPr marT="91425" marB="91425" marR="91425" marL="91425"/>
                </a:tc>
                <a:tc>
                  <a:txBody>
                    <a:bodyPr/>
                    <a:lstStyle/>
                    <a:p>
                      <a:pPr indent="0" lvl="0" marL="0" rtl="0" algn="ctr">
                        <a:spcBef>
                          <a:spcPts val="0"/>
                        </a:spcBef>
                        <a:spcAft>
                          <a:spcPts val="0"/>
                        </a:spcAft>
                        <a:buNone/>
                      </a:pPr>
                      <a:r>
                        <a:rPr lang="en" sz="1200"/>
                        <a:t>w</a:t>
                      </a:r>
                      <a:r>
                        <a:rPr baseline="-25000" lang="en" sz="1200"/>
                        <a:t>3</a:t>
                      </a:r>
                      <a:endParaRPr baseline="-25000" sz="1200"/>
                    </a:p>
                  </a:txBody>
                  <a:tcPr marT="91425" marB="91425" marR="91425" marL="91425"/>
                </a:tc>
              </a:tr>
              <a:tr h="334550">
                <a:tc>
                  <a:txBody>
                    <a:bodyPr/>
                    <a:lstStyle/>
                    <a:p>
                      <a:pPr indent="0" lvl="0" marL="0" rtl="0" algn="ctr">
                        <a:spcBef>
                          <a:spcPts val="0"/>
                        </a:spcBef>
                        <a:spcAft>
                          <a:spcPts val="0"/>
                        </a:spcAft>
                        <a:buNone/>
                      </a:pPr>
                      <a:r>
                        <a:rPr lang="en" sz="1200"/>
                        <a:t>c</a:t>
                      </a:r>
                      <a:r>
                        <a:rPr baseline="-25000" lang="en" sz="1200"/>
                        <a:t>1</a:t>
                      </a:r>
                      <a:endParaRPr baseline="-25000" sz="1200"/>
                    </a:p>
                  </a:txBody>
                  <a:tcPr marT="91425" marB="91425" marR="91425" marL="91425"/>
                </a:tc>
                <a:tc>
                  <a:txBody>
                    <a:bodyPr/>
                    <a:lstStyle/>
                    <a:p>
                      <a:pPr indent="0" lvl="0" marL="0" rtl="0" algn="ctr">
                        <a:spcBef>
                          <a:spcPts val="0"/>
                        </a:spcBef>
                        <a:spcAft>
                          <a:spcPts val="0"/>
                        </a:spcAft>
                        <a:buNone/>
                      </a:pPr>
                      <a:r>
                        <a:rPr lang="en" sz="1200"/>
                        <a:t>P(w</a:t>
                      </a:r>
                      <a:r>
                        <a:rPr baseline="-25000" lang="en" sz="1200"/>
                        <a:t>1</a:t>
                      </a:r>
                      <a:r>
                        <a:rPr lang="en" sz="1200"/>
                        <a:t>|c</a:t>
                      </a:r>
                      <a:r>
                        <a:rPr baseline="-25000" lang="en" sz="1200"/>
                        <a:t>1</a:t>
                      </a:r>
                      <a:r>
                        <a:rPr lang="en" sz="1200"/>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P(w</a:t>
                      </a:r>
                      <a:r>
                        <a:rPr baseline="-25000" lang="en" sz="1200">
                          <a:solidFill>
                            <a:schemeClr val="dk1"/>
                          </a:solidFill>
                        </a:rPr>
                        <a:t>2</a:t>
                      </a:r>
                      <a:r>
                        <a:rPr lang="en" sz="1200">
                          <a:solidFill>
                            <a:schemeClr val="dk1"/>
                          </a:solidFill>
                        </a:rPr>
                        <a:t>|c</a:t>
                      </a:r>
                      <a:r>
                        <a:rPr baseline="-25000" lang="en" sz="1200">
                          <a:solidFill>
                            <a:schemeClr val="dk1"/>
                          </a:solidFill>
                        </a:rPr>
                        <a:t>1</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P(w</a:t>
                      </a:r>
                      <a:r>
                        <a:rPr baseline="-25000" lang="en" sz="1200">
                          <a:solidFill>
                            <a:schemeClr val="dk1"/>
                          </a:solidFill>
                        </a:rPr>
                        <a:t>3</a:t>
                      </a:r>
                      <a:r>
                        <a:rPr lang="en" sz="1200">
                          <a:solidFill>
                            <a:schemeClr val="dk1"/>
                          </a:solidFill>
                        </a:rPr>
                        <a:t>|c</a:t>
                      </a:r>
                      <a:r>
                        <a:rPr baseline="-25000" lang="en" sz="1200">
                          <a:solidFill>
                            <a:schemeClr val="dk1"/>
                          </a:solidFill>
                        </a:rPr>
                        <a:t>1</a:t>
                      </a:r>
                      <a:r>
                        <a:rPr lang="en" sz="1200">
                          <a:solidFill>
                            <a:schemeClr val="dk1"/>
                          </a:solidFill>
                        </a:rPr>
                        <a:t>)</a:t>
                      </a:r>
                      <a:endParaRPr sz="1200"/>
                    </a:p>
                  </a:txBody>
                  <a:tcPr marT="91425" marB="91425" marR="91425" marL="91425"/>
                </a:tc>
              </a:tr>
              <a:tr h="304525">
                <a:tc>
                  <a:txBody>
                    <a:bodyPr/>
                    <a:lstStyle/>
                    <a:p>
                      <a:pPr indent="0" lvl="0" marL="0" rtl="0" algn="ctr">
                        <a:spcBef>
                          <a:spcPts val="0"/>
                        </a:spcBef>
                        <a:spcAft>
                          <a:spcPts val="0"/>
                        </a:spcAft>
                        <a:buNone/>
                      </a:pPr>
                      <a:r>
                        <a:rPr lang="en" sz="1200"/>
                        <a:t>c</a:t>
                      </a:r>
                      <a:r>
                        <a:rPr baseline="-25000" lang="en" sz="1200"/>
                        <a:t>2</a:t>
                      </a:r>
                      <a:endParaRPr baseline="-25000"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P(w</a:t>
                      </a:r>
                      <a:r>
                        <a:rPr baseline="-25000" lang="en" sz="1200">
                          <a:solidFill>
                            <a:schemeClr val="dk1"/>
                          </a:solidFill>
                        </a:rPr>
                        <a:t>1</a:t>
                      </a:r>
                      <a:r>
                        <a:rPr lang="en" sz="1200">
                          <a:solidFill>
                            <a:schemeClr val="dk1"/>
                          </a:solidFill>
                        </a:rPr>
                        <a:t>|c</a:t>
                      </a:r>
                      <a:r>
                        <a:rPr baseline="-25000" lang="en" sz="1200">
                          <a:solidFill>
                            <a:schemeClr val="dk1"/>
                          </a:solidFill>
                        </a:rPr>
                        <a:t>2</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P(w</a:t>
                      </a:r>
                      <a:r>
                        <a:rPr baseline="-25000" lang="en" sz="1200">
                          <a:solidFill>
                            <a:schemeClr val="dk1"/>
                          </a:solidFill>
                        </a:rPr>
                        <a:t>2</a:t>
                      </a:r>
                      <a:r>
                        <a:rPr lang="en" sz="1200">
                          <a:solidFill>
                            <a:schemeClr val="dk1"/>
                          </a:solidFill>
                        </a:rPr>
                        <a:t>|c</a:t>
                      </a:r>
                      <a:r>
                        <a:rPr baseline="-25000" lang="en" sz="1200">
                          <a:solidFill>
                            <a:schemeClr val="dk1"/>
                          </a:solidFill>
                        </a:rPr>
                        <a:t>2</a:t>
                      </a:r>
                      <a:r>
                        <a:rPr lang="en" sz="1200">
                          <a:solidFill>
                            <a:schemeClr val="dk1"/>
                          </a:solidFill>
                        </a:rPr>
                        <a:t>)</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P(w</a:t>
                      </a:r>
                      <a:r>
                        <a:rPr baseline="-25000" lang="en" sz="1200">
                          <a:solidFill>
                            <a:schemeClr val="dk1"/>
                          </a:solidFill>
                        </a:rPr>
                        <a:t>3</a:t>
                      </a:r>
                      <a:r>
                        <a:rPr lang="en" sz="1200">
                          <a:solidFill>
                            <a:schemeClr val="dk1"/>
                          </a:solidFill>
                        </a:rPr>
                        <a:t>|c</a:t>
                      </a:r>
                      <a:r>
                        <a:rPr baseline="-25000" lang="en" sz="1200">
                          <a:solidFill>
                            <a:schemeClr val="dk1"/>
                          </a:solidFill>
                        </a:rPr>
                        <a:t>2</a:t>
                      </a:r>
                      <a:r>
                        <a:rPr lang="en" sz="1200">
                          <a:solidFill>
                            <a:schemeClr val="dk1"/>
                          </a:solidFill>
                        </a:rPr>
                        <a:t>)</a:t>
                      </a:r>
                      <a:endParaRPr sz="1200"/>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LDA</a:t>
            </a:r>
            <a:endParaRPr/>
          </a:p>
        </p:txBody>
      </p:sp>
      <p:pic>
        <p:nvPicPr>
          <p:cNvPr id="604" name="Google Shape;604;p72"/>
          <p:cNvPicPr preferRelativeResize="0"/>
          <p:nvPr/>
        </p:nvPicPr>
        <p:blipFill>
          <a:blip r:embed="rId3">
            <a:alphaModFix/>
          </a:blip>
          <a:stretch>
            <a:fillRect/>
          </a:stretch>
        </p:blipFill>
        <p:spPr>
          <a:xfrm>
            <a:off x="152400" y="1299625"/>
            <a:ext cx="8839202" cy="954778"/>
          </a:xfrm>
          <a:prstGeom prst="rect">
            <a:avLst/>
          </a:prstGeom>
          <a:noFill/>
          <a:ln>
            <a:noFill/>
          </a:ln>
        </p:spPr>
      </p:pic>
      <p:pic>
        <p:nvPicPr>
          <p:cNvPr id="605" name="Google Shape;605;p72"/>
          <p:cNvPicPr preferRelativeResize="0"/>
          <p:nvPr/>
        </p:nvPicPr>
        <p:blipFill>
          <a:blip r:embed="rId4">
            <a:alphaModFix/>
          </a:blip>
          <a:stretch>
            <a:fillRect/>
          </a:stretch>
        </p:blipFill>
        <p:spPr>
          <a:xfrm>
            <a:off x="91650" y="2791553"/>
            <a:ext cx="8839200" cy="1407886"/>
          </a:xfrm>
          <a:prstGeom prst="rect">
            <a:avLst/>
          </a:prstGeom>
          <a:noFill/>
          <a:ln>
            <a:noFill/>
          </a:ln>
        </p:spPr>
      </p:pic>
      <p:sp>
        <p:nvSpPr>
          <p:cNvPr id="606" name="Google Shape;606;p72"/>
          <p:cNvSpPr txBox="1"/>
          <p:nvPr/>
        </p:nvSpPr>
        <p:spPr>
          <a:xfrm>
            <a:off x="2821500" y="2254400"/>
            <a:ext cx="3888000" cy="4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Create a sample corpora</a:t>
            </a:r>
            <a:endParaRPr sz="1200"/>
          </a:p>
        </p:txBody>
      </p:sp>
      <p:sp>
        <p:nvSpPr>
          <p:cNvPr id="607" name="Google Shape;607;p72"/>
          <p:cNvSpPr txBox="1"/>
          <p:nvPr/>
        </p:nvSpPr>
        <p:spPr>
          <a:xfrm>
            <a:off x="3186000" y="4283000"/>
            <a:ext cx="3888000" cy="4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Clean the data by removing stopwords, punctuation, and lemmatizing the words</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 Model: LDA</a:t>
            </a:r>
            <a:endParaRPr/>
          </a:p>
        </p:txBody>
      </p:sp>
      <p:pic>
        <p:nvPicPr>
          <p:cNvPr id="613" name="Google Shape;613;p73"/>
          <p:cNvPicPr preferRelativeResize="0"/>
          <p:nvPr/>
        </p:nvPicPr>
        <p:blipFill>
          <a:blip r:embed="rId3">
            <a:alphaModFix/>
          </a:blip>
          <a:stretch>
            <a:fillRect/>
          </a:stretch>
        </p:blipFill>
        <p:spPr>
          <a:xfrm>
            <a:off x="152400" y="1299625"/>
            <a:ext cx="7600950" cy="895350"/>
          </a:xfrm>
          <a:prstGeom prst="rect">
            <a:avLst/>
          </a:prstGeom>
          <a:noFill/>
          <a:ln>
            <a:noFill/>
          </a:ln>
        </p:spPr>
      </p:pic>
      <p:sp>
        <p:nvSpPr>
          <p:cNvPr id="614" name="Google Shape;614;p73"/>
          <p:cNvSpPr txBox="1"/>
          <p:nvPr/>
        </p:nvSpPr>
        <p:spPr>
          <a:xfrm>
            <a:off x="1863000" y="2274750"/>
            <a:ext cx="4792500" cy="45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Create a term-document matrix using the gensim Dictionary class</a:t>
            </a:r>
            <a:endParaRPr sz="1200"/>
          </a:p>
        </p:txBody>
      </p:sp>
      <p:pic>
        <p:nvPicPr>
          <p:cNvPr id="615" name="Google Shape;615;p73"/>
          <p:cNvPicPr preferRelativeResize="0"/>
          <p:nvPr/>
        </p:nvPicPr>
        <p:blipFill>
          <a:blip r:embed="rId4">
            <a:alphaModFix/>
          </a:blip>
          <a:stretch>
            <a:fillRect/>
          </a:stretch>
        </p:blipFill>
        <p:spPr>
          <a:xfrm>
            <a:off x="152400" y="2808125"/>
            <a:ext cx="8839198" cy="532277"/>
          </a:xfrm>
          <a:prstGeom prst="rect">
            <a:avLst/>
          </a:prstGeom>
          <a:noFill/>
          <a:ln>
            <a:noFill/>
          </a:ln>
        </p:spPr>
      </p:pic>
      <p:sp>
        <p:nvSpPr>
          <p:cNvPr id="616" name="Google Shape;616;p73"/>
          <p:cNvSpPr txBox="1"/>
          <p:nvPr/>
        </p:nvSpPr>
        <p:spPr>
          <a:xfrm>
            <a:off x="1961400" y="3420175"/>
            <a:ext cx="5450100" cy="45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Run LDA using the gensim LdaModel class. Hyperparameter k specified as num_topics </a:t>
            </a:r>
            <a:endParaRPr sz="1200"/>
          </a:p>
        </p:txBody>
      </p:sp>
      <p:sp>
        <p:nvSpPr>
          <p:cNvPr id="617" name="Google Shape;617;p73"/>
          <p:cNvSpPr txBox="1"/>
          <p:nvPr/>
        </p:nvSpPr>
        <p:spPr>
          <a:xfrm>
            <a:off x="344250" y="4232250"/>
            <a:ext cx="59400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Acknowledgment: LDA example adapted from </a:t>
            </a:r>
            <a:r>
              <a:rPr lang="en" sz="800" u="sng">
                <a:solidFill>
                  <a:schemeClr val="hlink"/>
                </a:solidFill>
                <a:hlinkClick r:id="rId5"/>
              </a:rPr>
              <a:t>https://www.analyticsvidhya.com/blog/2016/08/beginners-guide-to-topic-modeling-in-python/</a:t>
            </a:r>
            <a:r>
              <a:rPr lang="en" sz="800"/>
              <a:t>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Terms vs Concepts</a:t>
            </a:r>
            <a:endParaRPr/>
          </a:p>
        </p:txBody>
      </p:sp>
      <p:sp>
        <p:nvSpPr>
          <p:cNvPr id="163" name="Google Shape;163;p2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Terms are linguistic “handles” to concepts that are purely abstract </a:t>
            </a:r>
            <a:endParaRPr sz="1200"/>
          </a:p>
          <a:p>
            <a:pPr indent="0" lvl="0" marL="0" rtl="0" algn="l">
              <a:spcBef>
                <a:spcPts val="1600"/>
              </a:spcBef>
              <a:spcAft>
                <a:spcPts val="0"/>
              </a:spcAft>
              <a:buNone/>
            </a:pPr>
            <a:r>
              <a:rPr lang="en" sz="1200"/>
              <a:t>Ordinary Language Philosophy (OLP)</a:t>
            </a:r>
            <a:endParaRPr sz="1200"/>
          </a:p>
          <a:p>
            <a:pPr indent="0" lvl="0" marL="457200" rtl="0" algn="l">
              <a:spcBef>
                <a:spcPts val="1600"/>
              </a:spcBef>
              <a:spcAft>
                <a:spcPts val="0"/>
              </a:spcAft>
              <a:buNone/>
            </a:pPr>
            <a:r>
              <a:rPr lang="en" sz="1200"/>
              <a:t>Association of terms to concepts is not static, and emerges by use</a:t>
            </a:r>
            <a:endParaRPr sz="1200"/>
          </a:p>
          <a:p>
            <a:pPr indent="0" lvl="0" marL="457200" rtl="0" algn="l">
              <a:spcBef>
                <a:spcPts val="1600"/>
              </a:spcBef>
              <a:spcAft>
                <a:spcPts val="0"/>
              </a:spcAft>
              <a:buNone/>
            </a:pPr>
            <a:r>
              <a:rPr lang="en" sz="1200"/>
              <a:t>Example: “Awful” and “Artificial” as compliments </a:t>
            </a:r>
            <a:endParaRPr sz="1200"/>
          </a:p>
          <a:p>
            <a:pPr indent="0" lvl="0" marL="0" rtl="0" algn="l">
              <a:spcBef>
                <a:spcPts val="1600"/>
              </a:spcBef>
              <a:spcAft>
                <a:spcPts val="0"/>
              </a:spcAft>
              <a:buNone/>
            </a:pPr>
            <a:r>
              <a:rPr lang="en" sz="1200"/>
              <a:t>Distributional Hypothesis</a:t>
            </a:r>
            <a:endParaRPr sz="1200"/>
          </a:p>
          <a:p>
            <a:pPr indent="0" lvl="0" marL="457200" rtl="0" algn="l">
              <a:spcBef>
                <a:spcPts val="1600"/>
              </a:spcBef>
              <a:spcAft>
                <a:spcPts val="1600"/>
              </a:spcAft>
              <a:buNone/>
            </a:pPr>
            <a:r>
              <a:rPr lang="en" sz="1200"/>
              <a:t>Terms having similar meanings tend to appear in similar contexts</a:t>
            </a:r>
            <a:endParaRPr sz="1200"/>
          </a:p>
        </p:txBody>
      </p:sp>
      <p:sp>
        <p:nvSpPr>
          <p:cNvPr id="164" name="Google Shape;164;p2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Guess the meaning of the term </a:t>
            </a:r>
            <a:r>
              <a:rPr b="1" lang="en" sz="1200"/>
              <a:t>greebel</a:t>
            </a:r>
            <a:r>
              <a:rPr lang="en" sz="1200"/>
              <a:t> in the below paragraph: </a:t>
            </a:r>
            <a:endParaRPr sz="1200"/>
          </a:p>
          <a:p>
            <a:pPr indent="0" lvl="0" marL="0" rtl="0" algn="l">
              <a:spcBef>
                <a:spcPts val="1600"/>
              </a:spcBef>
              <a:spcAft>
                <a:spcPts val="1600"/>
              </a:spcAft>
              <a:buClr>
                <a:schemeClr val="dk1"/>
              </a:buClr>
              <a:buSzPts val="1100"/>
              <a:buFont typeface="Arial"/>
              <a:buNone/>
            </a:pPr>
            <a:r>
              <a:rPr lang="en" sz="1200"/>
              <a:t>“Everyday, I go to work in a greebel. There are two options for me. The 8:15 slow greebel takes 45 minutes, while the 8:30 fast greebel takes me to work in 30 minutes. If I miss both, I can take the purple line greebel at 8:40, but will need to change twice before reaching office, an hour later.”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4"/>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Generative NLP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Generative NLP</a:t>
            </a:r>
            <a:endParaRPr/>
          </a:p>
        </p:txBody>
      </p:sp>
      <p:sp>
        <p:nvSpPr>
          <p:cNvPr id="628" name="Google Shape;628;p7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current NLP applications use </a:t>
            </a:r>
            <a:r>
              <a:rPr lang="en"/>
              <a:t>large</a:t>
            </a:r>
            <a:r>
              <a:rPr lang="en"/>
              <a:t> language models (LLMs) based on generative NLP </a:t>
            </a:r>
            <a:endParaRPr/>
          </a:p>
          <a:p>
            <a:pPr indent="0" lvl="0" marL="0" rtl="0" algn="l">
              <a:spcBef>
                <a:spcPts val="1600"/>
              </a:spcBef>
              <a:spcAft>
                <a:spcPts val="0"/>
              </a:spcAft>
              <a:buNone/>
            </a:pPr>
            <a:r>
              <a:rPr lang="en"/>
              <a:t>Generative models are pre-trained transformer models that can generate a textual sequence, given a prompt </a:t>
            </a:r>
            <a:endParaRPr/>
          </a:p>
          <a:p>
            <a:pPr indent="0" lvl="0" marL="0" rtl="0" algn="l">
              <a:spcBef>
                <a:spcPts val="1600"/>
              </a:spcBef>
              <a:spcAft>
                <a:spcPts val="1600"/>
              </a:spcAft>
              <a:buNone/>
            </a:pPr>
            <a:r>
              <a:rPr i="1" lang="en"/>
              <a:t>Prompt engineering</a:t>
            </a:r>
            <a:r>
              <a:rPr lang="en"/>
              <a:t> refers to fine-tuning generative NLP models to specific application tasks like conversation, summarization, etc. </a:t>
            </a:r>
            <a:endParaRPr/>
          </a:p>
        </p:txBody>
      </p:sp>
      <p:pic>
        <p:nvPicPr>
          <p:cNvPr id="629" name="Google Shape;629;p75"/>
          <p:cNvPicPr preferRelativeResize="0"/>
          <p:nvPr/>
        </p:nvPicPr>
        <p:blipFill>
          <a:blip r:embed="rId3">
            <a:alphaModFix/>
          </a:blip>
          <a:stretch>
            <a:fillRect/>
          </a:stretch>
        </p:blipFill>
        <p:spPr>
          <a:xfrm>
            <a:off x="4464000" y="1111163"/>
            <a:ext cx="4527597" cy="2921180"/>
          </a:xfrm>
          <a:prstGeom prst="rect">
            <a:avLst/>
          </a:prstGeom>
          <a:noFill/>
          <a:ln>
            <a:noFill/>
          </a:ln>
        </p:spPr>
      </p:pic>
      <p:sp>
        <p:nvSpPr>
          <p:cNvPr id="630" name="Google Shape;630;p75"/>
          <p:cNvSpPr txBox="1"/>
          <p:nvPr/>
        </p:nvSpPr>
        <p:spPr>
          <a:xfrm>
            <a:off x="4848450" y="4133900"/>
            <a:ext cx="375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LLMs and number of parameters used. Source:  </a:t>
            </a:r>
            <a:r>
              <a:rPr lang="en" sz="700" u="sng">
                <a:solidFill>
                  <a:schemeClr val="hlink"/>
                </a:solidFill>
                <a:latin typeface="Open Sans"/>
                <a:ea typeface="Open Sans"/>
                <a:cs typeface="Open Sans"/>
                <a:sym typeface="Open Sans"/>
                <a:hlinkClick r:id="rId4"/>
              </a:rPr>
              <a:t>https://www.microsoft.com/en-us/research/blog/using-deepspeed-and-megatron-to-train-megatron-turing-nlg-530b-the-worlds-largest-and-most-powerful-generative-language-model/</a:t>
            </a:r>
            <a:r>
              <a:rPr lang="en" sz="700">
                <a:latin typeface="Open Sans"/>
                <a:ea typeface="Open Sans"/>
                <a:cs typeface="Open Sans"/>
                <a:sym typeface="Open Sans"/>
              </a:rPr>
              <a:t> </a:t>
            </a:r>
            <a:endParaRPr sz="700">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Large Language Models</a:t>
            </a:r>
            <a:endParaRPr/>
          </a:p>
        </p:txBody>
      </p:sp>
      <p:sp>
        <p:nvSpPr>
          <p:cNvPr id="636" name="Google Shape;636;p76"/>
          <p:cNvSpPr txBox="1"/>
          <p:nvPr>
            <p:ph idx="2" type="body"/>
          </p:nvPr>
        </p:nvSpPr>
        <p:spPr>
          <a:xfrm>
            <a:off x="4832400" y="4092975"/>
            <a:ext cx="39999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Performance of several LLMs benchmarked against random choice, with increase in number of parameters</a:t>
            </a:r>
            <a:endParaRPr sz="1100"/>
          </a:p>
          <a:p>
            <a:pPr indent="0" lvl="0" marL="0" rtl="0" algn="l">
              <a:spcBef>
                <a:spcPts val="1600"/>
              </a:spcBef>
              <a:spcAft>
                <a:spcPts val="1600"/>
              </a:spcAft>
              <a:buNone/>
            </a:pPr>
            <a:r>
              <a:rPr lang="en" sz="1100">
                <a:latin typeface="Arial"/>
                <a:ea typeface="Arial"/>
                <a:cs typeface="Arial"/>
                <a:sym typeface="Arial"/>
              </a:rPr>
              <a:t>Jason Wei et al -</a:t>
            </a:r>
            <a:r>
              <a:rPr lang="en" sz="1100">
                <a:uFill>
                  <a:noFill/>
                </a:uFill>
                <a:latin typeface="Arial"/>
                <a:ea typeface="Arial"/>
                <a:cs typeface="Arial"/>
                <a:sym typeface="Arial"/>
                <a:hlinkClick r:id="rId3"/>
              </a:rPr>
              <a:t> </a:t>
            </a:r>
            <a:r>
              <a:rPr lang="en" sz="1100" u="sng">
                <a:solidFill>
                  <a:schemeClr val="hlink"/>
                </a:solidFill>
                <a:latin typeface="Arial"/>
                <a:ea typeface="Arial"/>
                <a:cs typeface="Arial"/>
                <a:sym typeface="Arial"/>
                <a:hlinkClick r:id="rId4"/>
              </a:rPr>
              <a:t>https://arxiv.org/abs/2206.07682</a:t>
            </a:r>
            <a:r>
              <a:rPr lang="en" sz="1100"/>
              <a:t> </a:t>
            </a:r>
            <a:endParaRPr sz="1100"/>
          </a:p>
        </p:txBody>
      </p:sp>
      <p:sp>
        <p:nvSpPr>
          <p:cNvPr id="637" name="Google Shape;637;p7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neural networks typically based on MLM transformer architecture with number of parameters in the order of billions or more </a:t>
            </a:r>
            <a:endParaRPr/>
          </a:p>
          <a:p>
            <a:pPr indent="0" lvl="0" marL="0" rtl="0" algn="l">
              <a:spcBef>
                <a:spcPts val="1600"/>
              </a:spcBef>
              <a:spcAft>
                <a:spcPts val="0"/>
              </a:spcAft>
              <a:buNone/>
            </a:pPr>
            <a:r>
              <a:rPr i="1" lang="en"/>
              <a:t>Size matters:</a:t>
            </a:r>
            <a:r>
              <a:rPr lang="en"/>
              <a:t> MLM architectures have been found to be no better than random choice, until, number of parameters cross critical thresholds (typically ~10</a:t>
            </a:r>
            <a:r>
              <a:rPr baseline="30000" lang="en"/>
              <a:t>24</a:t>
            </a:r>
            <a:r>
              <a:rPr lang="en"/>
              <a:t> or more parameters) </a:t>
            </a:r>
            <a:endParaRPr/>
          </a:p>
          <a:p>
            <a:pPr indent="0" lvl="0" marL="0" rtl="0" algn="l">
              <a:spcBef>
                <a:spcPts val="1600"/>
              </a:spcBef>
              <a:spcAft>
                <a:spcPts val="0"/>
              </a:spcAft>
              <a:buNone/>
            </a:pPr>
            <a:r>
              <a:rPr lang="en"/>
              <a:t>Very expensive to train from scratch. As of 2020, training a 1.5 billion parameter LLM cost upwards of $1.6 million </a:t>
            </a:r>
            <a:endParaRPr/>
          </a:p>
          <a:p>
            <a:pPr indent="0" lvl="0" marL="0" rtl="0" algn="l">
              <a:spcBef>
                <a:spcPts val="1600"/>
              </a:spcBef>
              <a:spcAft>
                <a:spcPts val="1600"/>
              </a:spcAft>
              <a:buNone/>
            </a:pPr>
            <a:r>
              <a:t/>
            </a:r>
            <a:endParaRPr/>
          </a:p>
        </p:txBody>
      </p:sp>
      <p:pic>
        <p:nvPicPr>
          <p:cNvPr id="638" name="Google Shape;638;p76"/>
          <p:cNvPicPr preferRelativeResize="0"/>
          <p:nvPr/>
        </p:nvPicPr>
        <p:blipFill>
          <a:blip r:embed="rId5">
            <a:alphaModFix/>
          </a:blip>
          <a:stretch>
            <a:fillRect/>
          </a:stretch>
        </p:blipFill>
        <p:spPr>
          <a:xfrm>
            <a:off x="4464000" y="1299625"/>
            <a:ext cx="3992205" cy="2640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Fine-tuning LLMs</a:t>
            </a:r>
            <a:endParaRPr/>
          </a:p>
        </p:txBody>
      </p:sp>
      <p:sp>
        <p:nvSpPr>
          <p:cNvPr id="644" name="Google Shape;644;p7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LLMs are adapted to various downstream NLP tasks by fine-tuning them </a:t>
            </a:r>
            <a:endParaRPr/>
          </a:p>
          <a:p>
            <a:pPr indent="0" lvl="0" marL="0" rtl="0" algn="l">
              <a:spcBef>
                <a:spcPts val="1600"/>
              </a:spcBef>
              <a:spcAft>
                <a:spcPts val="0"/>
              </a:spcAft>
              <a:buNone/>
            </a:pPr>
            <a:r>
              <a:rPr lang="en"/>
              <a:t>Fine-tuning is a form of transfer learning, where existing weights are adjusted for new training data </a:t>
            </a:r>
            <a:endParaRPr/>
          </a:p>
          <a:p>
            <a:pPr indent="0" lvl="0" marL="0" rtl="0" algn="l">
              <a:spcBef>
                <a:spcPts val="1600"/>
              </a:spcBef>
              <a:spcAft>
                <a:spcPts val="0"/>
              </a:spcAft>
              <a:buNone/>
            </a:pPr>
            <a:r>
              <a:rPr i="1" lang="en"/>
              <a:t>Subset fine tuning:</a:t>
            </a:r>
            <a:r>
              <a:rPr lang="en"/>
              <a:t> Freeze the initial layers of the LLM and train only the final few layers on the new dataset </a:t>
            </a:r>
            <a:endParaRPr/>
          </a:p>
          <a:p>
            <a:pPr indent="0" lvl="0" marL="0" rtl="0" algn="l">
              <a:spcBef>
                <a:spcPts val="1600"/>
              </a:spcBef>
              <a:spcAft>
                <a:spcPts val="1600"/>
              </a:spcAft>
              <a:buNone/>
            </a:pPr>
            <a:r>
              <a:rPr i="1" lang="en"/>
              <a:t>Complete fine tuning:</a:t>
            </a:r>
            <a:r>
              <a:rPr lang="en"/>
              <a:t> Adjust weights from all layers of the LLM using the new dataset </a:t>
            </a:r>
            <a:endParaRPr/>
          </a:p>
        </p:txBody>
      </p:sp>
      <p:sp>
        <p:nvSpPr>
          <p:cNvPr id="645" name="Google Shape;645;p7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Examples of fine tuning of GPT-2 for different kinds of example tasks: </a:t>
            </a:r>
            <a:r>
              <a:rPr lang="en" u="sng">
                <a:solidFill>
                  <a:schemeClr val="hlink"/>
                </a:solidFill>
                <a:hlinkClick r:id="rId3"/>
              </a:rPr>
              <a:t>https://towardsdatascience.com/how-to-fine-tune-gpt-2-for-text-generation-ae2ea53bc272</a:t>
            </a:r>
            <a:r>
              <a:rPr lang="en"/>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Tutorial on LLMs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9"/>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End of Mandate 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Concepts, </a:t>
            </a:r>
            <a:r>
              <a:rPr lang="en">
                <a:solidFill>
                  <a:srgbClr val="CC0000"/>
                </a:solidFill>
              </a:rPr>
              <a:t>Entity Types</a:t>
            </a:r>
            <a:r>
              <a:rPr lang="en"/>
              <a:t> and </a:t>
            </a:r>
            <a:r>
              <a:rPr lang="en">
                <a:solidFill>
                  <a:srgbClr val="38761D"/>
                </a:solidFill>
              </a:rPr>
              <a:t>Entities</a:t>
            </a:r>
            <a:endParaRPr>
              <a:solidFill>
                <a:srgbClr val="38761D"/>
              </a:solidFill>
            </a:endParaRPr>
          </a:p>
        </p:txBody>
      </p:sp>
      <p:sp>
        <p:nvSpPr>
          <p:cNvPr id="170" name="Google Shape;170;p3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Concepts are abstractions that exist “simpliciter” and that form the basis on which semantics are constructed</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Concepts that can be “instantiated” -- that is, whose manifestation can be found in the physical world, are called “Entity types”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Instances of entity types that exist in the physical world, are called “Entities”</a:t>
            </a:r>
            <a:endParaRPr sz="1200"/>
          </a:p>
        </p:txBody>
      </p:sp>
      <p:sp>
        <p:nvSpPr>
          <p:cNvPr id="171" name="Google Shape;171;p30"/>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Animal</a:t>
            </a:r>
            <a:endParaRPr sz="1200"/>
          </a:p>
          <a:p>
            <a:pPr indent="0" lvl="0" marL="0" rtl="0" algn="ctr">
              <a:spcBef>
                <a:spcPts val="1600"/>
              </a:spcBef>
              <a:spcAft>
                <a:spcPts val="0"/>
              </a:spcAft>
              <a:buNone/>
            </a:pPr>
            <a:r>
              <a:t/>
            </a:r>
            <a:endParaRPr sz="1200"/>
          </a:p>
          <a:p>
            <a:pPr indent="0" lvl="0" marL="0" rtl="0" algn="ctr">
              <a:spcBef>
                <a:spcPts val="1600"/>
              </a:spcBef>
              <a:spcAft>
                <a:spcPts val="0"/>
              </a:spcAft>
              <a:buNone/>
            </a:pPr>
            <a:r>
              <a:rPr lang="en" sz="1200"/>
              <a:t>Mammal</a:t>
            </a:r>
            <a:endParaRPr sz="1200"/>
          </a:p>
          <a:p>
            <a:pPr indent="0" lvl="0" marL="0" rtl="0" algn="ctr">
              <a:spcBef>
                <a:spcPts val="1600"/>
              </a:spcBef>
              <a:spcAft>
                <a:spcPts val="0"/>
              </a:spcAft>
              <a:buNone/>
            </a:pPr>
            <a:r>
              <a:t/>
            </a:r>
            <a:endParaRPr sz="1200"/>
          </a:p>
          <a:p>
            <a:pPr indent="0" lvl="0" marL="0" rtl="0" algn="ctr">
              <a:spcBef>
                <a:spcPts val="1600"/>
              </a:spcBef>
              <a:spcAft>
                <a:spcPts val="0"/>
              </a:spcAft>
              <a:buNone/>
            </a:pPr>
            <a:r>
              <a:rPr lang="en" sz="1200">
                <a:solidFill>
                  <a:srgbClr val="CC0000"/>
                </a:solidFill>
              </a:rPr>
              <a:t>Human</a:t>
            </a:r>
            <a:r>
              <a:rPr lang="en" sz="1200"/>
              <a:t>              </a:t>
            </a:r>
            <a:r>
              <a:rPr lang="en" sz="1200">
                <a:solidFill>
                  <a:srgbClr val="CC0000"/>
                </a:solidFill>
              </a:rPr>
              <a:t> Whale</a:t>
            </a:r>
            <a:endParaRPr sz="1200">
              <a:solidFill>
                <a:srgbClr val="CC0000"/>
              </a:solidFill>
            </a:endParaRPr>
          </a:p>
          <a:p>
            <a:pPr indent="0" lvl="0" marL="0" rtl="0" algn="ctr">
              <a:spcBef>
                <a:spcPts val="1600"/>
              </a:spcBef>
              <a:spcAft>
                <a:spcPts val="0"/>
              </a:spcAft>
              <a:buNone/>
            </a:pPr>
            <a:r>
              <a:t/>
            </a:r>
            <a:endParaRPr sz="1200"/>
          </a:p>
          <a:p>
            <a:pPr indent="0" lvl="0" marL="0" rtl="0" algn="ctr">
              <a:spcBef>
                <a:spcPts val="1600"/>
              </a:spcBef>
              <a:spcAft>
                <a:spcPts val="1600"/>
              </a:spcAft>
              <a:buNone/>
            </a:pPr>
            <a:r>
              <a:rPr lang="en" sz="1200">
                <a:solidFill>
                  <a:srgbClr val="38761D"/>
                </a:solidFill>
              </a:rPr>
              <a:t>Sachin                Billy</a:t>
            </a:r>
            <a:endParaRPr sz="1200">
              <a:solidFill>
                <a:srgbClr val="38761D"/>
              </a:solidFill>
            </a:endParaRPr>
          </a:p>
        </p:txBody>
      </p:sp>
      <p:cxnSp>
        <p:nvCxnSpPr>
          <p:cNvPr id="172" name="Google Shape;172;p30"/>
          <p:cNvCxnSpPr/>
          <p:nvPr/>
        </p:nvCxnSpPr>
        <p:spPr>
          <a:xfrm>
            <a:off x="6851250" y="1532250"/>
            <a:ext cx="20100" cy="5874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30"/>
          <p:cNvCxnSpPr/>
          <p:nvPr/>
        </p:nvCxnSpPr>
        <p:spPr>
          <a:xfrm>
            <a:off x="6891750" y="2322000"/>
            <a:ext cx="6900" cy="2904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30"/>
          <p:cNvCxnSpPr/>
          <p:nvPr/>
        </p:nvCxnSpPr>
        <p:spPr>
          <a:xfrm flipH="1" rot="10800000">
            <a:off x="6351750" y="2619300"/>
            <a:ext cx="1026300" cy="132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30"/>
          <p:cNvCxnSpPr/>
          <p:nvPr/>
        </p:nvCxnSpPr>
        <p:spPr>
          <a:xfrm>
            <a:off x="6336300" y="2639250"/>
            <a:ext cx="0" cy="3240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30"/>
          <p:cNvCxnSpPr/>
          <p:nvPr/>
        </p:nvCxnSpPr>
        <p:spPr>
          <a:xfrm>
            <a:off x="7384500" y="2632500"/>
            <a:ext cx="6900" cy="3039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30"/>
          <p:cNvCxnSpPr/>
          <p:nvPr/>
        </p:nvCxnSpPr>
        <p:spPr>
          <a:xfrm>
            <a:off x="6331500" y="3165750"/>
            <a:ext cx="6900" cy="580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30"/>
          <p:cNvCxnSpPr/>
          <p:nvPr/>
        </p:nvCxnSpPr>
        <p:spPr>
          <a:xfrm>
            <a:off x="7431750" y="3159000"/>
            <a:ext cx="13500" cy="573900"/>
          </a:xfrm>
          <a:prstGeom prst="straightConnector1">
            <a:avLst/>
          </a:prstGeom>
          <a:noFill/>
          <a:ln cap="flat" cmpd="sng" w="9525">
            <a:solidFill>
              <a:schemeClr val="dk2"/>
            </a:solidFill>
            <a:prstDash val="solid"/>
            <a:round/>
            <a:headEnd len="med" w="med" type="none"/>
            <a:tailEnd len="med" w="med" type="none"/>
          </a:ln>
        </p:spPr>
      </p:cxnSp>
      <p:pic>
        <p:nvPicPr>
          <p:cNvPr id="179" name="Google Shape;179;p30"/>
          <p:cNvPicPr preferRelativeResize="0"/>
          <p:nvPr/>
        </p:nvPicPr>
        <p:blipFill>
          <a:blip r:embed="rId3">
            <a:alphaModFix/>
          </a:blip>
          <a:stretch>
            <a:fillRect/>
          </a:stretch>
        </p:blipFill>
        <p:spPr>
          <a:xfrm>
            <a:off x="5428475" y="3746250"/>
            <a:ext cx="635366" cy="587400"/>
          </a:xfrm>
          <a:prstGeom prst="rect">
            <a:avLst/>
          </a:prstGeom>
          <a:noFill/>
          <a:ln>
            <a:noFill/>
          </a:ln>
        </p:spPr>
      </p:pic>
      <p:pic>
        <p:nvPicPr>
          <p:cNvPr id="180" name="Google Shape;180;p30"/>
          <p:cNvPicPr preferRelativeResize="0"/>
          <p:nvPr/>
        </p:nvPicPr>
        <p:blipFill>
          <a:blip r:embed="rId4">
            <a:alphaModFix/>
          </a:blip>
          <a:stretch>
            <a:fillRect/>
          </a:stretch>
        </p:blipFill>
        <p:spPr>
          <a:xfrm>
            <a:off x="7593550" y="3737943"/>
            <a:ext cx="1026300" cy="604020"/>
          </a:xfrm>
          <a:prstGeom prst="rect">
            <a:avLst/>
          </a:prstGeom>
          <a:noFill/>
          <a:ln>
            <a:noFill/>
          </a:ln>
        </p:spPr>
      </p:pic>
      <p:sp>
        <p:nvSpPr>
          <p:cNvPr id="181" name="Google Shape;181;p30"/>
          <p:cNvSpPr txBox="1"/>
          <p:nvPr/>
        </p:nvSpPr>
        <p:spPr>
          <a:xfrm>
            <a:off x="5428475" y="4542750"/>
            <a:ext cx="16203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Acknowledgment</a:t>
            </a:r>
            <a:r>
              <a:rPr lang="en" sz="700"/>
              <a:t>: Images sourced from Google Image search</a:t>
            </a:r>
            <a:endParaRPr sz="700"/>
          </a:p>
        </p:txBody>
      </p:sp>
      <p:cxnSp>
        <p:nvCxnSpPr>
          <p:cNvPr id="182" name="Google Shape;182;p30"/>
          <p:cNvCxnSpPr/>
          <p:nvPr/>
        </p:nvCxnSpPr>
        <p:spPr>
          <a:xfrm flipH="1" rot="10800000">
            <a:off x="5211000" y="3327750"/>
            <a:ext cx="3321000" cy="135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30"/>
          <p:cNvSpPr txBox="1"/>
          <p:nvPr/>
        </p:nvSpPr>
        <p:spPr>
          <a:xfrm>
            <a:off x="7708500" y="3057900"/>
            <a:ext cx="13770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Conceptual world</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Physical world</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 Associations</a:t>
            </a:r>
            <a:endParaRPr/>
          </a:p>
        </p:txBody>
      </p:sp>
      <p:sp>
        <p:nvSpPr>
          <p:cNvPr id="189" name="Google Shape;189;p3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Semantic associations are represented as a “predicate” or a “relationship type” that relates one or more “entity types”</a:t>
            </a:r>
            <a:endParaRPr sz="1200"/>
          </a:p>
          <a:p>
            <a:pPr indent="0" lvl="0" marL="0" rtl="0" algn="l">
              <a:spcBef>
                <a:spcPts val="1600"/>
              </a:spcBef>
              <a:spcAft>
                <a:spcPts val="0"/>
              </a:spcAft>
              <a:buNone/>
            </a:pPr>
            <a:r>
              <a:rPr lang="en" sz="1200"/>
              <a:t>The number of entity types participating in a relationship type is called the “arity” of the relationship type. Arity 1 are called unary relationships, and arity 2 are called binary relationships </a:t>
            </a:r>
            <a:endParaRPr sz="1200"/>
          </a:p>
          <a:p>
            <a:pPr indent="0" lvl="0" marL="457200" rtl="0" algn="l">
              <a:spcBef>
                <a:spcPts val="1600"/>
              </a:spcBef>
              <a:spcAft>
                <a:spcPts val="0"/>
              </a:spcAft>
              <a:buNone/>
            </a:pPr>
            <a:r>
              <a:rPr lang="en" sz="1200"/>
              <a:t>Note that arity of a relationship type and that of a relationship instance, may be different</a:t>
            </a:r>
            <a:endParaRPr sz="1200"/>
          </a:p>
          <a:p>
            <a:pPr indent="0" lvl="0" marL="457200" rtl="0" algn="l">
              <a:spcBef>
                <a:spcPts val="1600"/>
              </a:spcBef>
              <a:spcAft>
                <a:spcPts val="0"/>
              </a:spcAft>
              <a:buNone/>
            </a:pPr>
            <a:r>
              <a:rPr lang="en" sz="1200"/>
              <a:t>In Fig (a), the relationship type has arity 1, while its instances have arity 2.</a:t>
            </a:r>
            <a:endParaRPr sz="1200"/>
          </a:p>
          <a:p>
            <a:pPr indent="0" lvl="0" marL="457200" rtl="0" algn="l">
              <a:spcBef>
                <a:spcPts val="1600"/>
              </a:spcBef>
              <a:spcAft>
                <a:spcPts val="0"/>
              </a:spcAft>
              <a:buNone/>
            </a:pPr>
            <a:r>
              <a:t/>
            </a:r>
            <a:endParaRPr sz="1200"/>
          </a:p>
          <a:p>
            <a:pPr indent="0" lvl="0" marL="457200" rtl="0" algn="l">
              <a:spcBef>
                <a:spcPts val="1600"/>
              </a:spcBef>
              <a:spcAft>
                <a:spcPts val="1600"/>
              </a:spcAft>
              <a:buNone/>
            </a:pPr>
            <a:r>
              <a:t/>
            </a:r>
            <a:endParaRPr sz="1200"/>
          </a:p>
        </p:txBody>
      </p:sp>
      <p:sp>
        <p:nvSpPr>
          <p:cNvPr id="190" name="Google Shape;190;p31"/>
          <p:cNvSpPr/>
          <p:nvPr/>
        </p:nvSpPr>
        <p:spPr>
          <a:xfrm>
            <a:off x="6392250" y="1883250"/>
            <a:ext cx="1545600" cy="5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Employee</a:t>
            </a:r>
            <a:endParaRPr sz="1000"/>
          </a:p>
        </p:txBody>
      </p:sp>
      <p:sp>
        <p:nvSpPr>
          <p:cNvPr id="191" name="Google Shape;191;p31"/>
          <p:cNvSpPr/>
          <p:nvPr/>
        </p:nvSpPr>
        <p:spPr>
          <a:xfrm>
            <a:off x="6513750" y="951750"/>
            <a:ext cx="1302900" cy="546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ctr">
              <a:spcBef>
                <a:spcPts val="0"/>
              </a:spcBef>
              <a:spcAft>
                <a:spcPts val="0"/>
              </a:spcAft>
              <a:buNone/>
            </a:pPr>
            <a:r>
              <a:rPr lang="en" sz="1000"/>
              <a:t>Reports</a:t>
            </a:r>
            <a:endParaRPr sz="1000"/>
          </a:p>
          <a:p>
            <a:pPr indent="0" lvl="0" marL="0" rtl="0" algn="ctr">
              <a:spcBef>
                <a:spcPts val="0"/>
              </a:spcBef>
              <a:spcAft>
                <a:spcPts val="0"/>
              </a:spcAft>
              <a:buNone/>
            </a:pPr>
            <a:r>
              <a:rPr lang="en" sz="1000"/>
              <a:t> to</a:t>
            </a:r>
            <a:endParaRPr sz="1000"/>
          </a:p>
        </p:txBody>
      </p:sp>
      <p:cxnSp>
        <p:nvCxnSpPr>
          <p:cNvPr id="192" name="Google Shape;192;p31"/>
          <p:cNvCxnSpPr>
            <a:stCxn id="191" idx="1"/>
          </p:cNvCxnSpPr>
          <p:nvPr/>
        </p:nvCxnSpPr>
        <p:spPr>
          <a:xfrm>
            <a:off x="6513750" y="1225050"/>
            <a:ext cx="6900" cy="6447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31"/>
          <p:cNvCxnSpPr>
            <a:stCxn id="191" idx="3"/>
          </p:cNvCxnSpPr>
          <p:nvPr/>
        </p:nvCxnSpPr>
        <p:spPr>
          <a:xfrm flipH="1">
            <a:off x="7816350" y="1225050"/>
            <a:ext cx="300" cy="66510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31"/>
          <p:cNvSpPr/>
          <p:nvPr/>
        </p:nvSpPr>
        <p:spPr>
          <a:xfrm>
            <a:off x="4539900" y="4229400"/>
            <a:ext cx="1545600" cy="513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Component</a:t>
            </a:r>
            <a:endParaRPr sz="1000"/>
          </a:p>
        </p:txBody>
      </p:sp>
      <p:sp>
        <p:nvSpPr>
          <p:cNvPr id="195" name="Google Shape;195;p31"/>
          <p:cNvSpPr/>
          <p:nvPr/>
        </p:nvSpPr>
        <p:spPr>
          <a:xfrm>
            <a:off x="7372050" y="4229400"/>
            <a:ext cx="1545600" cy="513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Project</a:t>
            </a:r>
            <a:endParaRPr sz="1000"/>
          </a:p>
        </p:txBody>
      </p:sp>
      <p:sp>
        <p:nvSpPr>
          <p:cNvPr id="196" name="Google Shape;196;p31"/>
          <p:cNvSpPr/>
          <p:nvPr/>
        </p:nvSpPr>
        <p:spPr>
          <a:xfrm>
            <a:off x="5857200" y="2607375"/>
            <a:ext cx="1545600" cy="513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Supplier</a:t>
            </a:r>
            <a:endParaRPr sz="1000"/>
          </a:p>
        </p:txBody>
      </p:sp>
      <p:sp>
        <p:nvSpPr>
          <p:cNvPr id="197" name="Google Shape;197;p31"/>
          <p:cNvSpPr/>
          <p:nvPr/>
        </p:nvSpPr>
        <p:spPr>
          <a:xfrm>
            <a:off x="5751600" y="3331500"/>
            <a:ext cx="1756800" cy="546600"/>
          </a:xfrm>
          <a:prstGeom prst="diamon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Procurement</a:t>
            </a:r>
            <a:endParaRPr sz="900"/>
          </a:p>
        </p:txBody>
      </p:sp>
      <p:cxnSp>
        <p:nvCxnSpPr>
          <p:cNvPr id="198" name="Google Shape;198;p31"/>
          <p:cNvCxnSpPr>
            <a:stCxn id="197" idx="0"/>
            <a:endCxn id="196" idx="2"/>
          </p:cNvCxnSpPr>
          <p:nvPr/>
        </p:nvCxnSpPr>
        <p:spPr>
          <a:xfrm rot="-5400000">
            <a:off x="6524700" y="3225600"/>
            <a:ext cx="211200" cy="600"/>
          </a:xfrm>
          <a:prstGeom prst="bentConnector3">
            <a:avLst>
              <a:gd fmla="val 49982" name="adj1"/>
            </a:avLst>
          </a:prstGeom>
          <a:noFill/>
          <a:ln cap="flat" cmpd="sng" w="9525">
            <a:solidFill>
              <a:schemeClr val="dk2"/>
            </a:solidFill>
            <a:prstDash val="solid"/>
            <a:round/>
            <a:headEnd len="med" w="med" type="none"/>
            <a:tailEnd len="med" w="med" type="none"/>
          </a:ln>
        </p:spPr>
      </p:cxnSp>
      <p:cxnSp>
        <p:nvCxnSpPr>
          <p:cNvPr id="199" name="Google Shape;199;p31"/>
          <p:cNvCxnSpPr>
            <a:stCxn id="197" idx="1"/>
            <a:endCxn id="194" idx="0"/>
          </p:cNvCxnSpPr>
          <p:nvPr/>
        </p:nvCxnSpPr>
        <p:spPr>
          <a:xfrm flipH="1">
            <a:off x="5312700" y="3604800"/>
            <a:ext cx="438900" cy="624600"/>
          </a:xfrm>
          <a:prstGeom prst="bentConnector2">
            <a:avLst/>
          </a:prstGeom>
          <a:noFill/>
          <a:ln cap="flat" cmpd="sng" w="9525">
            <a:solidFill>
              <a:schemeClr val="dk2"/>
            </a:solidFill>
            <a:prstDash val="solid"/>
            <a:round/>
            <a:headEnd len="med" w="med" type="none"/>
            <a:tailEnd len="med" w="med" type="none"/>
          </a:ln>
        </p:spPr>
      </p:cxnSp>
      <p:cxnSp>
        <p:nvCxnSpPr>
          <p:cNvPr id="200" name="Google Shape;200;p31"/>
          <p:cNvCxnSpPr>
            <a:stCxn id="197" idx="3"/>
            <a:endCxn id="195" idx="0"/>
          </p:cNvCxnSpPr>
          <p:nvPr/>
        </p:nvCxnSpPr>
        <p:spPr>
          <a:xfrm>
            <a:off x="7508400" y="3604800"/>
            <a:ext cx="636600" cy="624600"/>
          </a:xfrm>
          <a:prstGeom prst="bentConnector2">
            <a:avLst/>
          </a:prstGeom>
          <a:noFill/>
          <a:ln cap="flat" cmpd="sng" w="9525">
            <a:solidFill>
              <a:schemeClr val="dk2"/>
            </a:solidFill>
            <a:prstDash val="solid"/>
            <a:round/>
            <a:headEnd len="med" w="med" type="none"/>
            <a:tailEnd len="med" w="med" type="none"/>
          </a:ln>
        </p:spPr>
      </p:cxnSp>
      <p:sp>
        <p:nvSpPr>
          <p:cNvPr id="201" name="Google Shape;201;p31"/>
          <p:cNvSpPr txBox="1"/>
          <p:nvPr/>
        </p:nvSpPr>
        <p:spPr>
          <a:xfrm>
            <a:off x="8208000" y="1734750"/>
            <a:ext cx="371100" cy="16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(b)</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 Associations</a:t>
            </a:r>
            <a:endParaRPr/>
          </a:p>
        </p:txBody>
      </p:sp>
      <p:sp>
        <p:nvSpPr>
          <p:cNvPr id="207" name="Google Shape;207;p3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Relationship types can be represented as “Predicates” of first order logic:</a:t>
            </a:r>
            <a:endParaRPr sz="1200"/>
          </a:p>
          <a:p>
            <a:pPr indent="0" lvl="0" marL="0" rtl="0" algn="l">
              <a:spcBef>
                <a:spcPts val="1600"/>
              </a:spcBef>
              <a:spcAft>
                <a:spcPts val="0"/>
              </a:spcAft>
              <a:buNone/>
            </a:pPr>
            <a:r>
              <a:rPr lang="en" sz="1200"/>
              <a:t>The diagram on the right becomes the following predicate:</a:t>
            </a:r>
            <a:endParaRPr sz="1200"/>
          </a:p>
          <a:p>
            <a:pPr indent="0" lvl="0" marL="457200" rtl="0" algn="l">
              <a:spcBef>
                <a:spcPts val="1600"/>
              </a:spcBef>
              <a:spcAft>
                <a:spcPts val="0"/>
              </a:spcAft>
              <a:buNone/>
            </a:pPr>
            <a:r>
              <a:rPr lang="en" sz="1200"/>
              <a:t>Procurement(s,c,p)</a:t>
            </a:r>
            <a:endParaRPr sz="1200"/>
          </a:p>
          <a:p>
            <a:pPr indent="0" lvl="0" marL="0" rtl="0" algn="l">
              <a:spcBef>
                <a:spcPts val="1600"/>
              </a:spcBef>
              <a:spcAft>
                <a:spcPts val="1600"/>
              </a:spcAft>
              <a:buNone/>
            </a:pPr>
            <a:r>
              <a:rPr lang="en" sz="1200"/>
              <a:t>w</a:t>
            </a:r>
            <a:r>
              <a:rPr lang="en" sz="1200"/>
              <a:t>here s, c, and p are “free variables” over the domains:  (set of all) Suppliers, Components, and Project, respectively  </a:t>
            </a:r>
            <a:endParaRPr sz="1200"/>
          </a:p>
        </p:txBody>
      </p:sp>
      <p:sp>
        <p:nvSpPr>
          <p:cNvPr id="208" name="Google Shape;208;p32"/>
          <p:cNvSpPr/>
          <p:nvPr/>
        </p:nvSpPr>
        <p:spPr>
          <a:xfrm>
            <a:off x="5225700" y="2721117"/>
            <a:ext cx="1278300" cy="438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Component</a:t>
            </a:r>
            <a:endParaRPr sz="1000"/>
          </a:p>
        </p:txBody>
      </p:sp>
      <p:sp>
        <p:nvSpPr>
          <p:cNvPr id="209" name="Google Shape;209;p32"/>
          <p:cNvSpPr/>
          <p:nvPr/>
        </p:nvSpPr>
        <p:spPr>
          <a:xfrm>
            <a:off x="7568180" y="2721117"/>
            <a:ext cx="1278300" cy="438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Project</a:t>
            </a:r>
            <a:endParaRPr sz="1000"/>
          </a:p>
        </p:txBody>
      </p:sp>
      <p:sp>
        <p:nvSpPr>
          <p:cNvPr id="210" name="Google Shape;210;p32"/>
          <p:cNvSpPr/>
          <p:nvPr/>
        </p:nvSpPr>
        <p:spPr>
          <a:xfrm>
            <a:off x="6315243" y="1336599"/>
            <a:ext cx="1278300" cy="438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Supplier</a:t>
            </a:r>
            <a:endParaRPr sz="1000"/>
          </a:p>
        </p:txBody>
      </p:sp>
      <p:sp>
        <p:nvSpPr>
          <p:cNvPr id="211" name="Google Shape;211;p32"/>
          <p:cNvSpPr/>
          <p:nvPr/>
        </p:nvSpPr>
        <p:spPr>
          <a:xfrm>
            <a:off x="6227901" y="1954693"/>
            <a:ext cx="1453200" cy="466500"/>
          </a:xfrm>
          <a:prstGeom prst="diamon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Procurement</a:t>
            </a:r>
            <a:endParaRPr sz="900"/>
          </a:p>
        </p:txBody>
      </p:sp>
      <p:cxnSp>
        <p:nvCxnSpPr>
          <p:cNvPr id="212" name="Google Shape;212;p32"/>
          <p:cNvCxnSpPr>
            <a:stCxn id="211" idx="0"/>
            <a:endCxn id="210" idx="2"/>
          </p:cNvCxnSpPr>
          <p:nvPr/>
        </p:nvCxnSpPr>
        <p:spPr>
          <a:xfrm rot="-5400000">
            <a:off x="6864801" y="1864393"/>
            <a:ext cx="180000" cy="600"/>
          </a:xfrm>
          <a:prstGeom prst="bentConnector3">
            <a:avLst>
              <a:gd fmla="val 49982" name="adj1"/>
            </a:avLst>
          </a:prstGeom>
          <a:noFill/>
          <a:ln cap="flat" cmpd="sng" w="9525">
            <a:solidFill>
              <a:schemeClr val="dk2"/>
            </a:solidFill>
            <a:prstDash val="solid"/>
            <a:round/>
            <a:headEnd len="med" w="med" type="none"/>
            <a:tailEnd len="med" w="med" type="none"/>
          </a:ln>
        </p:spPr>
      </p:cxnSp>
      <p:cxnSp>
        <p:nvCxnSpPr>
          <p:cNvPr id="213" name="Google Shape;213;p32"/>
          <p:cNvCxnSpPr>
            <a:stCxn id="211" idx="1"/>
            <a:endCxn id="208" idx="0"/>
          </p:cNvCxnSpPr>
          <p:nvPr/>
        </p:nvCxnSpPr>
        <p:spPr>
          <a:xfrm flipH="1">
            <a:off x="5864901" y="2187943"/>
            <a:ext cx="363000" cy="533100"/>
          </a:xfrm>
          <a:prstGeom prst="bentConnector2">
            <a:avLst/>
          </a:prstGeom>
          <a:noFill/>
          <a:ln cap="flat" cmpd="sng" w="9525">
            <a:solidFill>
              <a:schemeClr val="dk2"/>
            </a:solidFill>
            <a:prstDash val="solid"/>
            <a:round/>
            <a:headEnd len="med" w="med" type="none"/>
            <a:tailEnd len="med" w="med" type="none"/>
          </a:ln>
        </p:spPr>
      </p:cxnSp>
      <p:cxnSp>
        <p:nvCxnSpPr>
          <p:cNvPr id="214" name="Google Shape;214;p32"/>
          <p:cNvCxnSpPr>
            <a:stCxn id="211" idx="3"/>
            <a:endCxn id="209" idx="0"/>
          </p:cNvCxnSpPr>
          <p:nvPr/>
        </p:nvCxnSpPr>
        <p:spPr>
          <a:xfrm>
            <a:off x="7681101" y="2187943"/>
            <a:ext cx="526200" cy="5331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Semantic Associations</a:t>
            </a:r>
            <a:endParaRPr/>
          </a:p>
        </p:txBody>
      </p:sp>
      <p:sp>
        <p:nvSpPr>
          <p:cNvPr id="220" name="Google Shape;220;p3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Higher arity associations carry more “meaning” and cannot always be broken down to associations with lower arity</a:t>
            </a:r>
            <a:endParaRPr sz="1000"/>
          </a:p>
          <a:p>
            <a:pPr indent="0" lvl="0" marL="0" rtl="0" algn="l">
              <a:spcBef>
                <a:spcPts val="1600"/>
              </a:spcBef>
              <a:spcAft>
                <a:spcPts val="0"/>
              </a:spcAft>
              <a:buNone/>
            </a:pPr>
            <a:r>
              <a:rPr lang="en" sz="1000"/>
              <a:t>Figure shows a ternary relation of the form:</a:t>
            </a:r>
            <a:endParaRPr sz="1000"/>
          </a:p>
          <a:p>
            <a:pPr indent="0" lvl="0" marL="457200" rtl="0" algn="l">
              <a:spcBef>
                <a:spcPts val="1600"/>
              </a:spcBef>
              <a:spcAft>
                <a:spcPts val="0"/>
              </a:spcAft>
              <a:buNone/>
            </a:pPr>
            <a:r>
              <a:rPr lang="en" sz="1000"/>
              <a:t>Teaching(t,c,s)</a:t>
            </a:r>
            <a:endParaRPr sz="1000"/>
          </a:p>
          <a:p>
            <a:pPr indent="0" lvl="0" marL="0" rtl="0" algn="l">
              <a:spcBef>
                <a:spcPts val="1600"/>
              </a:spcBef>
              <a:spcAft>
                <a:spcPts val="0"/>
              </a:spcAft>
              <a:buNone/>
            </a:pPr>
            <a:r>
              <a:rPr lang="en" sz="1000"/>
              <a:t>“Teacher t teaches course c, in semester s”</a:t>
            </a:r>
            <a:endParaRPr sz="1000"/>
          </a:p>
          <a:p>
            <a:pPr indent="0" lvl="0" marL="0" rtl="0" algn="l">
              <a:spcBef>
                <a:spcPts val="1600"/>
              </a:spcBef>
              <a:spcAft>
                <a:spcPts val="0"/>
              </a:spcAft>
              <a:buNone/>
            </a:pPr>
            <a:r>
              <a:rPr lang="en" sz="1000"/>
              <a:t>Suppose this were broken down into three binary predicates, which (say) are all true: </a:t>
            </a:r>
            <a:endParaRPr sz="1000"/>
          </a:p>
          <a:p>
            <a:pPr indent="0" lvl="0" marL="457200" rtl="0" algn="l">
              <a:spcBef>
                <a:spcPts val="1600"/>
              </a:spcBef>
              <a:spcAft>
                <a:spcPts val="0"/>
              </a:spcAft>
              <a:buNone/>
            </a:pPr>
            <a:r>
              <a:rPr lang="en" sz="1000"/>
              <a:t>TeachesIn(t,s), InstructorOf(c,t), Offers(s,c)</a:t>
            </a:r>
            <a:endParaRPr sz="1000"/>
          </a:p>
          <a:p>
            <a:pPr indent="0" lvl="0" marL="0" rtl="0" algn="l">
              <a:spcBef>
                <a:spcPts val="1600"/>
              </a:spcBef>
              <a:spcAft>
                <a:spcPts val="0"/>
              </a:spcAft>
              <a:buNone/>
            </a:pPr>
            <a:r>
              <a:rPr lang="en" sz="1000"/>
              <a:t>“Teacher t teaches in semester s, Teacher t is the instructor of course c, Course c is offered in semester s” </a:t>
            </a:r>
            <a:endParaRPr sz="1000"/>
          </a:p>
          <a:p>
            <a:pPr indent="0" lvl="0" marL="0" rtl="0" algn="l">
              <a:spcBef>
                <a:spcPts val="1600"/>
              </a:spcBef>
              <a:spcAft>
                <a:spcPts val="0"/>
              </a:spcAft>
              <a:buNone/>
            </a:pPr>
            <a:r>
              <a:t/>
            </a:r>
            <a:endParaRPr sz="1000"/>
          </a:p>
          <a:p>
            <a:pPr indent="0" lvl="0" marL="0" rtl="0" algn="l">
              <a:spcBef>
                <a:spcPts val="1600"/>
              </a:spcBef>
              <a:spcAft>
                <a:spcPts val="1600"/>
              </a:spcAft>
              <a:buNone/>
            </a:pPr>
            <a:r>
              <a:t/>
            </a:r>
            <a:endParaRPr sz="1000"/>
          </a:p>
        </p:txBody>
      </p:sp>
      <p:sp>
        <p:nvSpPr>
          <p:cNvPr id="221" name="Google Shape;221;p33"/>
          <p:cNvSpPr/>
          <p:nvPr/>
        </p:nvSpPr>
        <p:spPr>
          <a:xfrm>
            <a:off x="5301900" y="2700522"/>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Semester</a:t>
            </a:r>
            <a:endParaRPr sz="1000"/>
          </a:p>
        </p:txBody>
      </p:sp>
      <p:sp>
        <p:nvSpPr>
          <p:cNvPr id="222" name="Google Shape;222;p33"/>
          <p:cNvSpPr/>
          <p:nvPr/>
        </p:nvSpPr>
        <p:spPr>
          <a:xfrm>
            <a:off x="7609445" y="2700522"/>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Course</a:t>
            </a:r>
            <a:endParaRPr sz="1000"/>
          </a:p>
        </p:txBody>
      </p:sp>
      <p:sp>
        <p:nvSpPr>
          <p:cNvPr id="223" name="Google Shape;223;p33"/>
          <p:cNvSpPr/>
          <p:nvPr/>
        </p:nvSpPr>
        <p:spPr>
          <a:xfrm>
            <a:off x="6375194" y="1378941"/>
            <a:ext cx="1259400" cy="417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Teacher</a:t>
            </a:r>
            <a:endParaRPr sz="1000"/>
          </a:p>
        </p:txBody>
      </p:sp>
      <p:sp>
        <p:nvSpPr>
          <p:cNvPr id="224" name="Google Shape;224;p33"/>
          <p:cNvSpPr/>
          <p:nvPr/>
        </p:nvSpPr>
        <p:spPr>
          <a:xfrm>
            <a:off x="6289154" y="1968938"/>
            <a:ext cx="1431300" cy="445500"/>
          </a:xfrm>
          <a:prstGeom prst="diamon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Teaching</a:t>
            </a:r>
            <a:endParaRPr sz="900"/>
          </a:p>
        </p:txBody>
      </p:sp>
      <p:cxnSp>
        <p:nvCxnSpPr>
          <p:cNvPr id="225" name="Google Shape;225;p33"/>
          <p:cNvCxnSpPr>
            <a:stCxn id="224" idx="0"/>
            <a:endCxn id="223" idx="2"/>
          </p:cNvCxnSpPr>
          <p:nvPr/>
        </p:nvCxnSpPr>
        <p:spPr>
          <a:xfrm rot="-5400000">
            <a:off x="6919004" y="1882538"/>
            <a:ext cx="172200" cy="600"/>
          </a:xfrm>
          <a:prstGeom prst="bentConnector3">
            <a:avLst>
              <a:gd fmla="val 49982" name="adj1"/>
            </a:avLst>
          </a:prstGeom>
          <a:noFill/>
          <a:ln cap="flat" cmpd="sng" w="9525">
            <a:solidFill>
              <a:schemeClr val="dk2"/>
            </a:solidFill>
            <a:prstDash val="solid"/>
            <a:round/>
            <a:headEnd len="med" w="med" type="none"/>
            <a:tailEnd len="med" w="med" type="none"/>
          </a:ln>
        </p:spPr>
      </p:cxnSp>
      <p:cxnSp>
        <p:nvCxnSpPr>
          <p:cNvPr id="226" name="Google Shape;226;p33"/>
          <p:cNvCxnSpPr>
            <a:stCxn id="224" idx="1"/>
            <a:endCxn id="221" idx="0"/>
          </p:cNvCxnSpPr>
          <p:nvPr/>
        </p:nvCxnSpPr>
        <p:spPr>
          <a:xfrm flipH="1">
            <a:off x="5931554" y="2191688"/>
            <a:ext cx="357600" cy="508800"/>
          </a:xfrm>
          <a:prstGeom prst="bentConnector2">
            <a:avLst/>
          </a:prstGeom>
          <a:noFill/>
          <a:ln cap="flat" cmpd="sng" w="9525">
            <a:solidFill>
              <a:schemeClr val="dk2"/>
            </a:solidFill>
            <a:prstDash val="solid"/>
            <a:round/>
            <a:headEnd len="med" w="med" type="none"/>
            <a:tailEnd len="med" w="med" type="none"/>
          </a:ln>
        </p:spPr>
      </p:cxnSp>
      <p:cxnSp>
        <p:nvCxnSpPr>
          <p:cNvPr id="227" name="Google Shape;227;p33"/>
          <p:cNvCxnSpPr>
            <a:stCxn id="224" idx="3"/>
            <a:endCxn id="222" idx="0"/>
          </p:cNvCxnSpPr>
          <p:nvPr/>
        </p:nvCxnSpPr>
        <p:spPr>
          <a:xfrm>
            <a:off x="7720454" y="2191688"/>
            <a:ext cx="518700" cy="508800"/>
          </a:xfrm>
          <a:prstGeom prst="bentConnector2">
            <a:avLst/>
          </a:prstGeom>
          <a:noFill/>
          <a:ln cap="flat" cmpd="sng" w="9525">
            <a:solidFill>
              <a:schemeClr val="dk2"/>
            </a:solidFill>
            <a:prstDash val="solid"/>
            <a:round/>
            <a:headEnd len="med" w="med" type="none"/>
            <a:tailEnd len="med" w="med" type="none"/>
          </a:ln>
        </p:spPr>
      </p:cxnSp>
      <p:sp>
        <p:nvSpPr>
          <p:cNvPr id="228" name="Google Shape;228;p33"/>
          <p:cNvSpPr/>
          <p:nvPr/>
        </p:nvSpPr>
        <p:spPr>
          <a:xfrm>
            <a:off x="6616625" y="2647825"/>
            <a:ext cx="937500" cy="508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Offers</a:t>
            </a:r>
            <a:endParaRPr sz="800"/>
          </a:p>
        </p:txBody>
      </p:sp>
      <p:sp>
        <p:nvSpPr>
          <p:cNvPr id="229" name="Google Shape;229;p33"/>
          <p:cNvSpPr/>
          <p:nvPr/>
        </p:nvSpPr>
        <p:spPr>
          <a:xfrm>
            <a:off x="5115275" y="1333500"/>
            <a:ext cx="937500" cy="508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teachesIn</a:t>
            </a:r>
            <a:endParaRPr sz="800"/>
          </a:p>
        </p:txBody>
      </p:sp>
      <p:cxnSp>
        <p:nvCxnSpPr>
          <p:cNvPr id="230" name="Google Shape;230;p33"/>
          <p:cNvCxnSpPr>
            <a:stCxn id="229" idx="3"/>
            <a:endCxn id="223" idx="1"/>
          </p:cNvCxnSpPr>
          <p:nvPr/>
        </p:nvCxnSpPr>
        <p:spPr>
          <a:xfrm>
            <a:off x="6052775" y="1587900"/>
            <a:ext cx="322500" cy="6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231" name="Google Shape;231;p33"/>
          <p:cNvCxnSpPr>
            <a:stCxn id="229" idx="2"/>
          </p:cNvCxnSpPr>
          <p:nvPr/>
        </p:nvCxnSpPr>
        <p:spPr>
          <a:xfrm rot="5400000">
            <a:off x="5154275" y="2256750"/>
            <a:ext cx="844200" cy="153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32" name="Google Shape;232;p33"/>
          <p:cNvSpPr/>
          <p:nvPr/>
        </p:nvSpPr>
        <p:spPr>
          <a:xfrm>
            <a:off x="7994675" y="1333800"/>
            <a:ext cx="937500" cy="508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InstructorOf</a:t>
            </a:r>
            <a:endParaRPr sz="800"/>
          </a:p>
        </p:txBody>
      </p:sp>
      <p:cxnSp>
        <p:nvCxnSpPr>
          <p:cNvPr id="233" name="Google Shape;233;p33"/>
          <p:cNvCxnSpPr>
            <a:stCxn id="223" idx="3"/>
            <a:endCxn id="232" idx="1"/>
          </p:cNvCxnSpPr>
          <p:nvPr/>
        </p:nvCxnSpPr>
        <p:spPr>
          <a:xfrm>
            <a:off x="7634594" y="1587891"/>
            <a:ext cx="360000" cy="6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234" name="Google Shape;234;p33"/>
          <p:cNvCxnSpPr>
            <a:stCxn id="232" idx="2"/>
          </p:cNvCxnSpPr>
          <p:nvPr/>
        </p:nvCxnSpPr>
        <p:spPr>
          <a:xfrm flipH="1" rot="-5400000">
            <a:off x="8028575" y="2277450"/>
            <a:ext cx="870900" cy="12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35" name="Google Shape;235;p33"/>
          <p:cNvSpPr txBox="1"/>
          <p:nvPr/>
        </p:nvSpPr>
        <p:spPr>
          <a:xfrm>
            <a:off x="4819500" y="3744975"/>
            <a:ext cx="38880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Even if all three binary associations are true, it does not imply the existence of the ternary association instance!</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