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6C0291-E2D3-4D83-BAEC-7A017E7A2692}">
  <a:tblStyle styleId="{A66C0291-E2D3-4D83-BAEC-7A017E7A26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9dfb7e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9dfb7e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9dfb7e31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9dfb7e31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9dfb7e31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9dfb7e31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9dfb7e31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9dfb7e3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9dfb7e31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9dfb7e31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9dfb7e31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9dfb7e31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9dfb7e31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9dfb7e31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9dfb7e31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9dfb7e31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9dfb7e31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9dfb7e31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9dfb7e31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9dfb7e31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9dfb7e31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9dfb7e31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9dfb7e3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9dfb7e3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preserves meaning, transliteration preserves sounds/pronunciation.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9dfb7e31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9dfb7e31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655e460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655e460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9dfb7e31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9dfb7e31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9dfb7e31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9dfb7e31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655e460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655e460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655e460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655e460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9dfb7e31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9dfb7e31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i4bharat.iitm.ac.in/samanantar" TargetMode="External"/><Relationship Id="rId4" Type="http://schemas.openxmlformats.org/officeDocument/2006/relationships/hyperlink" Target="https://ai4bharat.iitm.ac.in/bpcc/" TargetMode="External"/><Relationship Id="rId5" Type="http://schemas.openxmlformats.org/officeDocument/2006/relationships/hyperlink" Target="https://github.com/libindic/indic-trans" TargetMode="External"/><Relationship Id="rId6" Type="http://schemas.openxmlformats.org/officeDocument/2006/relationships/hyperlink" Target="https://storage.googleapis.com/gresearch/dakshina/dakshina_dataset_v1.0.ta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lab.research.google.com/drive/1PHdMfM4zTi7GtU_V3bd3JGySCgovIQ9G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i4bharat.iitm.ac.in/indictrans/" TargetMode="External"/><Relationship Id="rId4" Type="http://schemas.openxmlformats.org/officeDocument/2006/relationships/hyperlink" Target="https://ai4bharat.iitm.ac.in/indic-trans2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odels.ai4bharat.org/#/nmt/v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6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Indic-English translation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0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1002750" y="4535625"/>
            <a:ext cx="7138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Fig5. </a:t>
            </a:r>
            <a:r>
              <a:rPr lang="en" sz="1800">
                <a:solidFill>
                  <a:schemeClr val="dk2"/>
                </a:solidFill>
              </a:rPr>
              <a:t>Translate (English-Telugu) using IndicTrans2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8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/>
        </p:nvSpPr>
        <p:spPr>
          <a:xfrm>
            <a:off x="1002750" y="4535625"/>
            <a:ext cx="7138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Fig5. Translate (Sanskrit-Hindi) using IndicTrans2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1002750" y="4535625"/>
            <a:ext cx="7138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Fig7. </a:t>
            </a:r>
            <a:r>
              <a:rPr lang="en" sz="1800">
                <a:solidFill>
                  <a:schemeClr val="dk2"/>
                </a:solidFill>
              </a:rPr>
              <a:t>Translate (Bangla-Tamil) using IndicTrans2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2109300"/>
            <a:ext cx="85206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Shortcomings?</a:t>
            </a:r>
            <a:endParaRPr sz="3600"/>
          </a:p>
        </p:txBody>
      </p:sp>
      <p:sp>
        <p:nvSpPr>
          <p:cNvPr id="125" name="Google Shape;125;p25"/>
          <p:cNvSpPr txBox="1"/>
          <p:nvPr/>
        </p:nvSpPr>
        <p:spPr>
          <a:xfrm>
            <a:off x="1002750" y="4535625"/>
            <a:ext cx="7138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(Transliteration option turned off in the IndicTrans2 demo site)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Wrong language code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1002750" y="4520025"/>
            <a:ext cx="7138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Fig6. T</a:t>
            </a:r>
            <a:r>
              <a:rPr lang="en" sz="1800">
                <a:solidFill>
                  <a:schemeClr val="dk2"/>
                </a:solidFill>
              </a:rPr>
              <a:t>ranslate</a:t>
            </a:r>
            <a:r>
              <a:rPr lang="en" sz="1800">
                <a:solidFill>
                  <a:schemeClr val="dk2"/>
                </a:solidFill>
              </a:rPr>
              <a:t> (Assamese-Kannada) but input is in Hindi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4691500" y="2291200"/>
            <a:ext cx="2899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( why are you sleeping? )</a:t>
            </a:r>
            <a:endParaRPr i="1" sz="1600">
              <a:solidFill>
                <a:schemeClr val="dk2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230350" y="2291200"/>
            <a:ext cx="22635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( who is </a:t>
            </a:r>
            <a:r>
              <a:rPr i="1" lang="en" sz="1600">
                <a:solidFill>
                  <a:schemeClr val="dk2"/>
                </a:solidFill>
              </a:rPr>
              <a:t>sleepy</a:t>
            </a:r>
            <a:r>
              <a:rPr i="1" lang="en" sz="1600">
                <a:solidFill>
                  <a:schemeClr val="dk2"/>
                </a:solidFill>
              </a:rPr>
              <a:t>? )</a:t>
            </a:r>
            <a:endParaRPr i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Different script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0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1002750" y="4520025"/>
            <a:ext cx="7138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Fig7. Translate (Sanskrit-English) but input is transliterated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Samanantar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Bharat Parallel Corpus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indic-trans</a:t>
            </a:r>
            <a:r>
              <a:rPr lang="en"/>
              <a:t> (transliteration)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DakshinaDataset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285750" y="1000050"/>
            <a:ext cx="85725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Colab notebook-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https://colab.research.google.com/drive/1PHdMfM4zTi7GtU_V3bd3JGySCgovIQ9G?usp=sharing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Transliteration</a:t>
            </a:r>
            <a:endParaRPr u="sng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7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Translation </a:t>
            </a:r>
            <a:r>
              <a:rPr lang="en">
                <a:solidFill>
                  <a:schemeClr val="dk1"/>
                </a:solidFill>
              </a:rPr>
              <a:t>: meaning of a given text is rendered from one language to another.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are you -&gt; </a:t>
            </a:r>
            <a:r>
              <a:rPr lang="en" sz="2100">
                <a:solidFill>
                  <a:schemeClr val="dk1"/>
                </a:solidFill>
                <a:highlight>
                  <a:srgbClr val="F8F9FA"/>
                </a:highlight>
              </a:rPr>
              <a:t>आप कैसे हैं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Transliteration </a:t>
            </a:r>
            <a:r>
              <a:rPr lang="en">
                <a:solidFill>
                  <a:schemeClr val="dk1"/>
                </a:solidFill>
              </a:rPr>
              <a:t>: conversion of text from one script to another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how are you -&gt; हौ आर यू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IndicTrans models</a:t>
            </a:r>
            <a:endParaRPr u="sng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293675"/>
            <a:ext cx="85206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IndicTrans models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multilingual NMT models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based on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transformer architecture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Supports </a:t>
            </a:r>
            <a:r>
              <a:rPr lang="en">
                <a:solidFill>
                  <a:schemeClr val="dk1"/>
                </a:solidFill>
              </a:rPr>
              <a:t>Indic-Indic, Indic-English and English-Indic translation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u="sng"/>
              <a:t>IndicTrans models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311700" y="13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{A66C0291-E2D3-4D83-BAEC-7A017E7A2692}</a:tableStyleId>
              </a:tblPr>
              <a:tblGrid>
                <a:gridCol w="3053800"/>
                <a:gridCol w="2413000"/>
                <a:gridCol w="3053800"/>
              </a:tblGrid>
              <a:tr h="7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IndicTrans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IndicTrans2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Languages supported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22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(all scheduled languages)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Training dataset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Samanantar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BPCC (Bharat Parallel Corpus Collection) and BPCC-back translation (BPCC-BT)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Reference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chemeClr val="hlink"/>
                          </a:solidFill>
                          <a:hlinkClick r:id="rId3"/>
                        </a:rPr>
                        <a:t>https://ai4bharat.iitm.ac.in/indictrans/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chemeClr val="hlink"/>
                          </a:solidFill>
                          <a:hlinkClick r:id="rId4"/>
                        </a:rPr>
                        <a:t>https://ai4bharat.iitm.ac.in/indic-trans2/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313100"/>
            <a:ext cx="85206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Try out the demo site -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https://models.ai4bharat.org/#/nmt/v2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5" y="224275"/>
            <a:ext cx="9008926" cy="38533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1002750" y="4504450"/>
            <a:ext cx="7138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Fig1. Translate (Hindi-</a:t>
            </a:r>
            <a:r>
              <a:rPr lang="en" sz="1800">
                <a:solidFill>
                  <a:schemeClr val="dk2"/>
                </a:solidFill>
              </a:rPr>
              <a:t>English</a:t>
            </a:r>
            <a:r>
              <a:rPr lang="en" sz="1800">
                <a:solidFill>
                  <a:schemeClr val="dk2"/>
                </a:solidFill>
              </a:rPr>
              <a:t>) using IndicTrans2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68000"/>
            <a:ext cx="6457950" cy="34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441600" y="4520050"/>
            <a:ext cx="8260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Fig2. Back-translate (</a:t>
            </a:r>
            <a:r>
              <a:rPr lang="en" sz="1800">
                <a:solidFill>
                  <a:schemeClr val="dk2"/>
                </a:solidFill>
              </a:rPr>
              <a:t>English-</a:t>
            </a:r>
            <a:r>
              <a:rPr lang="en" sz="1800">
                <a:solidFill>
                  <a:schemeClr val="dk2"/>
                </a:solidFill>
              </a:rPr>
              <a:t>Hindi) the previous output using Google Translate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9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678000" y="4535625"/>
            <a:ext cx="7788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Fig3. Back-translate (English-Hindi) the previous output using IndicTrans2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1002750" y="4535625"/>
            <a:ext cx="7138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Fig4. Translate (</a:t>
            </a:r>
            <a:r>
              <a:rPr lang="en" sz="1800">
                <a:solidFill>
                  <a:schemeClr val="dk2"/>
                </a:solidFill>
              </a:rPr>
              <a:t>English-</a:t>
            </a:r>
            <a:r>
              <a:rPr lang="en" sz="1800">
                <a:solidFill>
                  <a:schemeClr val="dk2"/>
                </a:solidFill>
              </a:rPr>
              <a:t>Kannada) using IndicTrans2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