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9" roundtripDataSignature="AMtx7mhyqovuTxtODtq5aGi3L7dNViPC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5ced7452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5ced7452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5ced7452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5ced7452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5ced7452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5ced7452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5ced7452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5ced7452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5ced7452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5ced7452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5ce37884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5ce37884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ffbc655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ffbc655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ffbc655e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ffbc655e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ffbc655e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ffbc655e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ffbc655e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ffbc655e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5ce3788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5ce3788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ffbc655e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affbc655e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ffbc655e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ffbc655e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ffbc655e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ffbc655e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affbc655e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affbc655e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ffbc655e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ffbc655e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5ce37884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5ce3788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5ce37884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5ce37884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ffbc655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ffbc655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ffbc655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ffbc655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5ce37884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5ce37884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5ced745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5ced745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5ced7452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5ced7452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2"/>
          <p:cNvGrpSpPr/>
          <p:nvPr/>
        </p:nvGrpSpPr>
        <p:grpSpPr>
          <a:xfrm>
            <a:off x="830392" y="1191256"/>
            <a:ext cx="745763" cy="45826"/>
            <a:chOff x="4580561" y="2589004"/>
            <a:chExt cx="1064464" cy="25200"/>
          </a:xfrm>
        </p:grpSpPr>
        <p:sp>
          <p:nvSpPr>
            <p:cNvPr id="12" name="Google Shape;12;p2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2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1"/>
          <p:cNvGrpSpPr/>
          <p:nvPr/>
        </p:nvGrpSpPr>
        <p:grpSpPr>
          <a:xfrm>
            <a:off x="830392" y="4169130"/>
            <a:ext cx="745763" cy="45826"/>
            <a:chOff x="4580561" y="2589004"/>
            <a:chExt cx="1064464" cy="25200"/>
          </a:xfrm>
        </p:grpSpPr>
        <p:sp>
          <p:nvSpPr>
            <p:cNvPr id="75" name="Google Shape;75;p3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23"/>
          <p:cNvGrpSpPr/>
          <p:nvPr/>
        </p:nvGrpSpPr>
        <p:grpSpPr>
          <a:xfrm>
            <a:off x="830392" y="1191256"/>
            <a:ext cx="745763" cy="45826"/>
            <a:chOff x="4580561" y="2589004"/>
            <a:chExt cx="1064464" cy="25200"/>
          </a:xfrm>
        </p:grpSpPr>
        <p:sp>
          <p:nvSpPr>
            <p:cNvPr id="19" name="Google Shape;19;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23"/>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 name="Google Shape;25;p24"/>
          <p:cNvGrpSpPr/>
          <p:nvPr/>
        </p:nvGrpSpPr>
        <p:grpSpPr>
          <a:xfrm>
            <a:off x="830392" y="1191256"/>
            <a:ext cx="745763" cy="45826"/>
            <a:chOff x="4580561" y="2589004"/>
            <a:chExt cx="1064464" cy="25200"/>
          </a:xfrm>
        </p:grpSpPr>
        <p:sp>
          <p:nvSpPr>
            <p:cNvPr id="26" name="Google Shape;26;p2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9" name="Google Shape;29;p2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0" name="Google Shape;30;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2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25"/>
          <p:cNvGrpSpPr/>
          <p:nvPr/>
        </p:nvGrpSpPr>
        <p:grpSpPr>
          <a:xfrm>
            <a:off x="830392" y="1191256"/>
            <a:ext cx="745763" cy="45826"/>
            <a:chOff x="4580561" y="2589004"/>
            <a:chExt cx="1064464" cy="25200"/>
          </a:xfrm>
        </p:grpSpPr>
        <p:sp>
          <p:nvSpPr>
            <p:cNvPr id="34" name="Google Shape;34;p2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2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2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2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26"/>
          <p:cNvGrpSpPr/>
          <p:nvPr/>
        </p:nvGrpSpPr>
        <p:grpSpPr>
          <a:xfrm>
            <a:off x="830392" y="1191256"/>
            <a:ext cx="745763" cy="45826"/>
            <a:chOff x="4580561" y="2589004"/>
            <a:chExt cx="1064464" cy="25200"/>
          </a:xfrm>
        </p:grpSpPr>
        <p:sp>
          <p:nvSpPr>
            <p:cNvPr id="43" name="Google Shape;43;p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2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2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27"/>
          <p:cNvGrpSpPr/>
          <p:nvPr/>
        </p:nvGrpSpPr>
        <p:grpSpPr>
          <a:xfrm>
            <a:off x="830392" y="1191256"/>
            <a:ext cx="745763" cy="45826"/>
            <a:chOff x="4580561" y="2589004"/>
            <a:chExt cx="1064464" cy="25200"/>
          </a:xfrm>
        </p:grpSpPr>
        <p:sp>
          <p:nvSpPr>
            <p:cNvPr id="50" name="Google Shape;50;p2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2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2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28"/>
          <p:cNvGrpSpPr/>
          <p:nvPr/>
        </p:nvGrpSpPr>
        <p:grpSpPr>
          <a:xfrm>
            <a:off x="830392" y="4169130"/>
            <a:ext cx="745763" cy="45826"/>
            <a:chOff x="4580561" y="2589004"/>
            <a:chExt cx="1064464" cy="25200"/>
          </a:xfrm>
        </p:grpSpPr>
        <p:sp>
          <p:nvSpPr>
            <p:cNvPr id="57" name="Google Shape;57;p2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2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2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29"/>
          <p:cNvGrpSpPr/>
          <p:nvPr/>
        </p:nvGrpSpPr>
        <p:grpSpPr>
          <a:xfrm>
            <a:off x="830392" y="1191256"/>
            <a:ext cx="745763" cy="45826"/>
            <a:chOff x="4580561" y="2589004"/>
            <a:chExt cx="1064464" cy="25200"/>
          </a:xfrm>
        </p:grpSpPr>
        <p:sp>
          <p:nvSpPr>
            <p:cNvPr id="64" name="Google Shape;64;p2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2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2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2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dhruvawasthi.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fasttext.c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i.meta.com/research/publications/llama-2-open-foundation-and-fine-tuned-chat-models/" TargetMode="External"/><Relationship Id="rId4" Type="http://schemas.openxmlformats.org/officeDocument/2006/relationships/hyperlink" Target="https://www.llama2.ai/" TargetMode="External"/><Relationship Id="rId5" Type="http://schemas.openxmlformats.org/officeDocument/2006/relationships/hyperlink" Target="https://ai.meta.com/blog/code-llama-large-language-model-coding/" TargetMode="External"/><Relationship Id="rId6" Type="http://schemas.openxmlformats.org/officeDocument/2006/relationships/hyperlink" Target="https://github.com/facebookresearch/llama/tree/mai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arxiv.org/abs/2302.13971" TargetMode="External"/><Relationship Id="rId4" Type="http://schemas.openxmlformats.org/officeDocument/2006/relationships/hyperlink" Target="https://github.com/facebookresearch/llama/tree/llama_v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GB"/>
              <a:t>Mandate 1.1 - Tutorial on Large Language Models</a:t>
            </a:r>
            <a:endParaRPr/>
          </a:p>
        </p:txBody>
      </p:sp>
      <p:sp>
        <p:nvSpPr>
          <p:cNvPr id="87" name="Google Shape;87;p1"/>
          <p:cNvSpPr txBox="1"/>
          <p:nvPr>
            <p:ph idx="1" type="subTitle"/>
          </p:nvPr>
        </p:nvSpPr>
        <p:spPr>
          <a:xfrm>
            <a:off x="729625" y="3172900"/>
            <a:ext cx="7688100" cy="43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GB"/>
              <a:t>(Part II)</a:t>
            </a:r>
            <a:endParaRPr/>
          </a:p>
        </p:txBody>
      </p:sp>
      <p:sp>
        <p:nvSpPr>
          <p:cNvPr id="88" name="Google Shape;88;p1"/>
          <p:cNvSpPr txBox="1"/>
          <p:nvPr/>
        </p:nvSpPr>
        <p:spPr>
          <a:xfrm>
            <a:off x="6928425" y="4531525"/>
            <a:ext cx="1930500" cy="39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accent1"/>
                </a:solidFill>
                <a:latin typeface="Lato"/>
                <a:ea typeface="Lato"/>
                <a:cs typeface="Lato"/>
                <a:sym typeface="Lato"/>
              </a:rPr>
              <a:t>Author: </a:t>
            </a:r>
            <a:r>
              <a:rPr b="0" i="0" lang="en-GB" sz="1300" u="sng" cap="none" strike="noStrike">
                <a:solidFill>
                  <a:schemeClr val="hlink"/>
                </a:solidFill>
                <a:latin typeface="Lato"/>
                <a:ea typeface="Lato"/>
                <a:cs typeface="Lato"/>
                <a:sym typeface="Lato"/>
                <a:hlinkClick r:id="rId3"/>
              </a:rPr>
              <a:t>Dhruv Awasthi</a:t>
            </a:r>
            <a:endParaRPr b="0" i="0" sz="1300" u="none" cap="none" strike="noStrike">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65ced74521_0_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Preparation</a:t>
            </a:r>
            <a:endParaRPr/>
          </a:p>
        </p:txBody>
      </p:sp>
      <p:sp>
        <p:nvSpPr>
          <p:cNvPr id="142" name="Google Shape;142;g265ced74521_0_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Deduplication of data</a:t>
            </a:r>
            <a:endParaRPr/>
          </a:p>
          <a:p>
            <a:pPr indent="-311150" lvl="0" marL="457200" rtl="0" algn="l">
              <a:spcBef>
                <a:spcPts val="0"/>
              </a:spcBef>
              <a:spcAft>
                <a:spcPts val="0"/>
              </a:spcAft>
              <a:buSzPts val="1300"/>
              <a:buChar char="●"/>
            </a:pPr>
            <a:r>
              <a:rPr lang="en-GB"/>
              <a:t>Language identification with a </a:t>
            </a:r>
            <a:r>
              <a:rPr lang="en-GB" u="sng">
                <a:solidFill>
                  <a:schemeClr val="hlink"/>
                </a:solidFill>
                <a:hlinkClick r:id="rId3"/>
              </a:rPr>
              <a:t>fastText</a:t>
            </a:r>
            <a:r>
              <a:rPr lang="en-GB"/>
              <a:t> linear classifier to remove non-English pages</a:t>
            </a:r>
            <a:endParaRPr/>
          </a:p>
          <a:p>
            <a:pPr indent="-311150" lvl="0" marL="457200" rtl="0" algn="l">
              <a:spcBef>
                <a:spcPts val="0"/>
              </a:spcBef>
              <a:spcAft>
                <a:spcPts val="0"/>
              </a:spcAft>
              <a:buSzPts val="1300"/>
              <a:buChar char="●"/>
            </a:pPr>
            <a:r>
              <a:rPr lang="en-GB"/>
              <a:t>Filter low quality content with an n-gram language model</a:t>
            </a:r>
            <a:endParaRPr/>
          </a:p>
          <a:p>
            <a:pPr indent="-311150" lvl="0" marL="457200" rtl="0" algn="l">
              <a:spcBef>
                <a:spcPts val="0"/>
              </a:spcBef>
              <a:spcAft>
                <a:spcPts val="0"/>
              </a:spcAft>
              <a:buSzPts val="1300"/>
              <a:buChar char="●"/>
            </a:pPr>
            <a:r>
              <a:rPr lang="en-GB"/>
              <a:t>For GitHub, only kept projects that are distributed under </a:t>
            </a:r>
            <a:r>
              <a:rPr b="1" lang="en-GB"/>
              <a:t>Apache, BSD, and MIT</a:t>
            </a:r>
            <a:r>
              <a:rPr lang="en-GB"/>
              <a:t> licenses. </a:t>
            </a:r>
            <a:endParaRPr/>
          </a:p>
          <a:p>
            <a:pPr indent="-311150" lvl="0" marL="457200" rtl="0" algn="l">
              <a:spcBef>
                <a:spcPts val="0"/>
              </a:spcBef>
              <a:spcAft>
                <a:spcPts val="0"/>
              </a:spcAft>
              <a:buSzPts val="1300"/>
              <a:buChar char="●"/>
            </a:pPr>
            <a:r>
              <a:rPr lang="en-GB"/>
              <a:t>Remove boilerplate codes, such as headers, with regular expressions</a:t>
            </a:r>
            <a:endParaRPr/>
          </a:p>
          <a:p>
            <a:pPr indent="-311150" lvl="0" marL="457200" rtl="0" algn="l">
              <a:spcBef>
                <a:spcPts val="0"/>
              </a:spcBef>
              <a:spcAft>
                <a:spcPts val="0"/>
              </a:spcAft>
              <a:buSzPts val="1300"/>
              <a:buChar char="●"/>
            </a:pPr>
            <a:r>
              <a:rPr lang="en-GB"/>
              <a:t>For Wikipedia, remove hyperlinks, comments, and other formatting boilerplate</a:t>
            </a:r>
            <a:endParaRPr/>
          </a:p>
          <a:p>
            <a:pPr indent="-311150" lvl="0" marL="457200" rtl="0" algn="l">
              <a:spcBef>
                <a:spcPts val="0"/>
              </a:spcBef>
              <a:spcAft>
                <a:spcPts val="0"/>
              </a:spcAft>
              <a:buSzPts val="1300"/>
              <a:buChar char="●"/>
            </a:pPr>
            <a:r>
              <a:rPr lang="en-GB"/>
              <a:t>For ArXiv, removed everything before first section, as well as bibliography</a:t>
            </a:r>
            <a:endParaRPr/>
          </a:p>
          <a:p>
            <a:pPr indent="-311150" lvl="0" marL="457200" rtl="0" algn="l">
              <a:spcBef>
                <a:spcPts val="0"/>
              </a:spcBef>
              <a:spcAft>
                <a:spcPts val="0"/>
              </a:spcAft>
              <a:buSzPts val="1300"/>
              <a:buChar char="●"/>
            </a:pPr>
            <a:r>
              <a:rPr lang="en-GB"/>
              <a:t>For Stack Exchange, kept data from 28 websites, removed HTML tags from text and sorted the answers by score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65ced74521_0_15"/>
          <p:cNvSpPr txBox="1"/>
          <p:nvPr>
            <p:ph type="title"/>
          </p:nvPr>
        </p:nvSpPr>
        <p:spPr>
          <a:xfrm>
            <a:off x="729450" y="1318650"/>
            <a:ext cx="8340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Size, </a:t>
            </a:r>
            <a:r>
              <a:rPr lang="en-GB"/>
              <a:t>Architecture</a:t>
            </a:r>
            <a:r>
              <a:rPr lang="en-GB"/>
              <a:t> &amp; Optimization Hyperparameter</a:t>
            </a:r>
            <a:endParaRPr/>
          </a:p>
        </p:txBody>
      </p:sp>
      <p:pic>
        <p:nvPicPr>
          <p:cNvPr id="148" name="Google Shape;148;g265ced74521_0_15"/>
          <p:cNvPicPr preferRelativeResize="0"/>
          <p:nvPr/>
        </p:nvPicPr>
        <p:blipFill>
          <a:blip r:embed="rId3">
            <a:alphaModFix/>
          </a:blip>
          <a:stretch>
            <a:fillRect/>
          </a:stretch>
        </p:blipFill>
        <p:spPr>
          <a:xfrm>
            <a:off x="762000" y="2920650"/>
            <a:ext cx="7472676" cy="1819725"/>
          </a:xfrm>
          <a:prstGeom prst="rect">
            <a:avLst/>
          </a:prstGeom>
          <a:noFill/>
          <a:ln>
            <a:noFill/>
          </a:ln>
        </p:spPr>
      </p:pic>
      <p:sp>
        <p:nvSpPr>
          <p:cNvPr id="149" name="Google Shape;149;g265ced74521_0_15"/>
          <p:cNvSpPr txBox="1"/>
          <p:nvPr>
            <p:ph idx="1" type="body"/>
          </p:nvPr>
        </p:nvSpPr>
        <p:spPr>
          <a:xfrm>
            <a:off x="729450" y="2078875"/>
            <a:ext cx="7688700" cy="72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LLaMA-33B and LLaMA-65B </a:t>
            </a:r>
            <a:r>
              <a:rPr lang="en-GB"/>
              <a:t>were trained on </a:t>
            </a:r>
            <a:r>
              <a:rPr b="1" lang="en-GB"/>
              <a:t>1.4T tokens</a:t>
            </a:r>
            <a:r>
              <a:rPr lang="en-GB"/>
              <a:t> while </a:t>
            </a:r>
            <a:r>
              <a:rPr b="1" lang="en-GB"/>
              <a:t>LLaMA-7B and LLaMA-13B</a:t>
            </a:r>
            <a:r>
              <a:rPr lang="en-GB"/>
              <a:t> were trained on </a:t>
            </a:r>
            <a:r>
              <a:rPr b="1" lang="en-GB"/>
              <a:t>1.0T</a:t>
            </a:r>
            <a:r>
              <a:rPr lang="en-GB"/>
              <a:t> tokens.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65ced74521_0_2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LLaMA 2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65ced74521_0_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LLaMA 2</a:t>
            </a:r>
            <a:endParaRPr/>
          </a:p>
        </p:txBody>
      </p:sp>
      <p:sp>
        <p:nvSpPr>
          <p:cNvPr id="160" name="Google Shape;160;g265ced74521_0_40"/>
          <p:cNvSpPr txBox="1"/>
          <p:nvPr>
            <p:ph idx="1" type="body"/>
          </p:nvPr>
        </p:nvSpPr>
        <p:spPr>
          <a:xfrm>
            <a:off x="729450" y="2078875"/>
            <a:ext cx="7688700" cy="2744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This model was released in July, 2023 in the paper </a:t>
            </a:r>
            <a:r>
              <a:rPr lang="en-GB" u="sng">
                <a:solidFill>
                  <a:schemeClr val="hlink"/>
                </a:solidFill>
                <a:hlinkClick r:id="rId3"/>
              </a:rPr>
              <a:t>Llama 2: Open Foundation and Fine-Tuned Chat Models</a:t>
            </a:r>
            <a:r>
              <a:rPr lang="en-GB"/>
              <a:t>.</a:t>
            </a:r>
            <a:endParaRPr/>
          </a:p>
          <a:p>
            <a:pPr indent="-311150" lvl="0" marL="457200" rtl="0" algn="l">
              <a:spcBef>
                <a:spcPts val="0"/>
              </a:spcBef>
              <a:spcAft>
                <a:spcPts val="0"/>
              </a:spcAft>
              <a:buSzPts val="1300"/>
              <a:buChar char="●"/>
            </a:pPr>
            <a:r>
              <a:rPr lang="en-GB"/>
              <a:t>Released a fine-tuned LLM called </a:t>
            </a:r>
            <a:r>
              <a:rPr b="1" lang="en-GB" u="sng">
                <a:solidFill>
                  <a:schemeClr val="hlink"/>
                </a:solidFill>
                <a:hlinkClick r:id="rId4"/>
              </a:rPr>
              <a:t>LLaMA2-Chat</a:t>
            </a:r>
            <a:r>
              <a:rPr lang="en-GB"/>
              <a:t>, optimized for dialogue use cases.</a:t>
            </a:r>
            <a:endParaRPr/>
          </a:p>
          <a:p>
            <a:pPr indent="-311150" lvl="0" marL="457200" rtl="0" algn="l">
              <a:spcBef>
                <a:spcPts val="0"/>
              </a:spcBef>
              <a:spcAft>
                <a:spcPts val="0"/>
              </a:spcAft>
              <a:buSzPts val="1300"/>
              <a:buChar char="●"/>
            </a:pPr>
            <a:r>
              <a:rPr lang="en-GB"/>
              <a:t>Released </a:t>
            </a:r>
            <a:r>
              <a:rPr b="1" lang="en-GB" u="sng">
                <a:solidFill>
                  <a:schemeClr val="hlink"/>
                </a:solidFill>
                <a:hlinkClick r:id="rId5"/>
              </a:rPr>
              <a:t>Code LLaMA</a:t>
            </a:r>
            <a:r>
              <a:rPr lang="en-GB"/>
              <a:t>, state-of-the-art LLM capable of generating code, and natural language about code, from both code and natural language prompts. </a:t>
            </a:r>
            <a:endParaRPr/>
          </a:p>
          <a:p>
            <a:pPr indent="-298450" lvl="1" marL="914400" rtl="0" algn="l">
              <a:spcBef>
                <a:spcPts val="0"/>
              </a:spcBef>
              <a:spcAft>
                <a:spcPts val="0"/>
              </a:spcAft>
              <a:buSzPts val="1100"/>
              <a:buChar char="○"/>
            </a:pPr>
            <a:r>
              <a:rPr lang="en-GB"/>
              <a:t>Code LLaMA, foundational code model</a:t>
            </a:r>
            <a:endParaRPr/>
          </a:p>
          <a:p>
            <a:pPr indent="-298450" lvl="1" marL="914400" rtl="0" algn="l">
              <a:spcBef>
                <a:spcPts val="0"/>
              </a:spcBef>
              <a:spcAft>
                <a:spcPts val="0"/>
              </a:spcAft>
              <a:buSzPts val="1100"/>
              <a:buChar char="○"/>
            </a:pPr>
            <a:r>
              <a:rPr lang="en-GB"/>
              <a:t>Code LLaMA Python, specialized for Python</a:t>
            </a:r>
            <a:endParaRPr/>
          </a:p>
          <a:p>
            <a:pPr indent="-298450" lvl="1" marL="914400" rtl="0" algn="l">
              <a:spcBef>
                <a:spcPts val="0"/>
              </a:spcBef>
              <a:spcAft>
                <a:spcPts val="0"/>
              </a:spcAft>
              <a:buSzPts val="1100"/>
              <a:buChar char="○"/>
            </a:pPr>
            <a:r>
              <a:rPr lang="en-GB"/>
              <a:t>Code LLaMA Instruct, fine-tuned for understanding natural language instructions</a:t>
            </a:r>
            <a:endParaRPr/>
          </a:p>
          <a:p>
            <a:pPr indent="-311150" lvl="0" marL="457200" rtl="0" algn="l">
              <a:spcBef>
                <a:spcPts val="0"/>
              </a:spcBef>
              <a:spcAft>
                <a:spcPts val="0"/>
              </a:spcAft>
              <a:buSzPts val="1300"/>
              <a:buChar char="●"/>
            </a:pPr>
            <a:r>
              <a:rPr lang="en-GB"/>
              <a:t>The code for LLaMA 2 is available </a:t>
            </a:r>
            <a:r>
              <a:rPr lang="en-GB" u="sng">
                <a:solidFill>
                  <a:schemeClr val="hlink"/>
                </a:solidFill>
                <a:hlinkClick r:id="rId6"/>
              </a:rPr>
              <a:t>here</a:t>
            </a:r>
            <a:r>
              <a:rPr lang="en-GB"/>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g265ced74521_0_32"/>
          <p:cNvPicPr preferRelativeResize="0"/>
          <p:nvPr/>
        </p:nvPicPr>
        <p:blipFill>
          <a:blip r:embed="rId3">
            <a:alphaModFix/>
          </a:blip>
          <a:stretch>
            <a:fillRect/>
          </a:stretch>
        </p:blipFill>
        <p:spPr>
          <a:xfrm>
            <a:off x="845234" y="0"/>
            <a:ext cx="7477865"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65ce37884e_0_1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Getting Started with LLaMA 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affbc655e5_0_1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Limitations of Large Language Models (LLMs)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affbc655e5_0_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Limitations of Large Language Models (LLMs)</a:t>
            </a:r>
            <a:endParaRPr/>
          </a:p>
        </p:txBody>
      </p:sp>
      <p:sp>
        <p:nvSpPr>
          <p:cNvPr id="181" name="Google Shape;181;g2affbc655e5_0_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Hallucinations</a:t>
            </a:r>
            <a:endParaRPr/>
          </a:p>
          <a:p>
            <a:pPr indent="-311150" lvl="0" marL="457200" rtl="0" algn="l">
              <a:spcBef>
                <a:spcPts val="0"/>
              </a:spcBef>
              <a:spcAft>
                <a:spcPts val="0"/>
              </a:spcAft>
              <a:buSzPts val="1300"/>
              <a:buAutoNum type="arabicPeriod"/>
            </a:pPr>
            <a:r>
              <a:rPr lang="en-GB"/>
              <a:t>Potential Bias in Training Data</a:t>
            </a:r>
            <a:endParaRPr/>
          </a:p>
          <a:p>
            <a:pPr indent="-311150" lvl="0" marL="457200" rtl="0" algn="l">
              <a:spcBef>
                <a:spcPts val="0"/>
              </a:spcBef>
              <a:spcAft>
                <a:spcPts val="0"/>
              </a:spcAft>
              <a:buSzPts val="1300"/>
              <a:buAutoNum type="arabicPeriod"/>
            </a:pPr>
            <a:r>
              <a:rPr lang="en-GB"/>
              <a:t>Visual Question Answering</a:t>
            </a:r>
            <a:endParaRPr/>
          </a:p>
          <a:p>
            <a:pPr indent="-311150" lvl="0" marL="457200" rtl="0" algn="l">
              <a:spcBef>
                <a:spcPts val="0"/>
              </a:spcBef>
              <a:spcAft>
                <a:spcPts val="0"/>
              </a:spcAft>
              <a:buSzPts val="1300"/>
              <a:buAutoNum type="arabicPeriod"/>
            </a:pPr>
            <a:r>
              <a:rPr lang="en-GB"/>
              <a:t>Text Representation in Images</a:t>
            </a:r>
            <a:endParaRPr/>
          </a:p>
          <a:p>
            <a:pPr indent="-311150" lvl="0" marL="457200" rtl="0" algn="l">
              <a:spcBef>
                <a:spcPts val="0"/>
              </a:spcBef>
              <a:spcAft>
                <a:spcPts val="0"/>
              </a:spcAft>
              <a:buSzPts val="1300"/>
              <a:buAutoNum type="arabicPeriod"/>
            </a:pPr>
            <a:r>
              <a:rPr lang="en-GB"/>
              <a:t>Interpretability</a:t>
            </a:r>
            <a:endParaRPr/>
          </a:p>
          <a:p>
            <a:pPr indent="-311150" lvl="0" marL="457200" rtl="0" algn="l">
              <a:spcBef>
                <a:spcPts val="0"/>
              </a:spcBef>
              <a:spcAft>
                <a:spcPts val="0"/>
              </a:spcAft>
              <a:buSzPts val="1300"/>
              <a:buAutoNum type="arabicPeriod"/>
            </a:pPr>
            <a:r>
              <a:rPr lang="en-GB"/>
              <a:t>Data Privacy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affbc655e5_0_6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Limitations of Large Language Models (LLMs)</a:t>
            </a:r>
            <a:endParaRPr/>
          </a:p>
        </p:txBody>
      </p:sp>
      <p:sp>
        <p:nvSpPr>
          <p:cNvPr id="187" name="Google Shape;187;g2affbc655e5_0_6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0"/>
              </a:spcBef>
              <a:spcAft>
                <a:spcPts val="0"/>
              </a:spcAft>
              <a:buSzPts val="1300"/>
              <a:buAutoNum type="arabicPeriod" startAt="7"/>
            </a:pPr>
            <a:r>
              <a:rPr lang="en-GB"/>
              <a:t>Real Time Information</a:t>
            </a:r>
            <a:endParaRPr/>
          </a:p>
          <a:p>
            <a:pPr indent="-311150" lvl="0" marL="457200" rtl="0" algn="l">
              <a:spcBef>
                <a:spcPts val="0"/>
              </a:spcBef>
              <a:spcAft>
                <a:spcPts val="0"/>
              </a:spcAft>
              <a:buSzPts val="1300"/>
              <a:buAutoNum type="arabicPeriod" startAt="7"/>
            </a:pPr>
            <a:r>
              <a:rPr lang="en-GB"/>
              <a:t>Compute Intensive</a:t>
            </a:r>
            <a:endParaRPr/>
          </a:p>
          <a:p>
            <a:pPr indent="-311150" lvl="0" marL="457200" rtl="0" algn="l">
              <a:spcBef>
                <a:spcPts val="0"/>
              </a:spcBef>
              <a:spcAft>
                <a:spcPts val="0"/>
              </a:spcAft>
              <a:buSzPts val="1300"/>
              <a:buAutoNum type="arabicPeriod" startAt="7"/>
            </a:pPr>
            <a:r>
              <a:rPr lang="en-GB"/>
              <a:t>Inference Time and Cost</a:t>
            </a:r>
            <a:endParaRPr/>
          </a:p>
          <a:p>
            <a:pPr indent="-311150" lvl="0" marL="457200" rtl="0" algn="l">
              <a:spcBef>
                <a:spcPts val="0"/>
              </a:spcBef>
              <a:spcAft>
                <a:spcPts val="0"/>
              </a:spcAft>
              <a:buSzPts val="1300"/>
              <a:buAutoNum type="arabicPeriod" startAt="7"/>
            </a:pPr>
            <a:r>
              <a:rPr lang="en-GB"/>
              <a:t>Longer Conext</a:t>
            </a:r>
            <a:endParaRPr/>
          </a:p>
          <a:p>
            <a:pPr indent="-311150" lvl="0" marL="457200" rtl="0" algn="l">
              <a:spcBef>
                <a:spcPts val="0"/>
              </a:spcBef>
              <a:spcAft>
                <a:spcPts val="0"/>
              </a:spcAft>
              <a:buSzPts val="1300"/>
              <a:buAutoNum type="arabicPeriod" startAt="7"/>
            </a:pPr>
            <a:r>
              <a:rPr lang="en-GB"/>
              <a:t>Prompt Injection</a:t>
            </a:r>
            <a:endParaRPr/>
          </a:p>
          <a:p>
            <a:pPr indent="-311150" lvl="0" marL="457200" rtl="0" algn="l">
              <a:spcBef>
                <a:spcPts val="0"/>
              </a:spcBef>
              <a:spcAft>
                <a:spcPts val="0"/>
              </a:spcAft>
              <a:buSzPts val="1300"/>
              <a:buAutoNum type="arabicPeriod" startAt="7"/>
            </a:pPr>
            <a:r>
              <a:rPr lang="en-GB"/>
              <a:t>Non Deterministic Outputs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affbc655e5_0_2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Safety of LLMs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65ce37884e_0_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Quick Recap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affbc655e5_0_42"/>
          <p:cNvSpPr txBox="1"/>
          <p:nvPr>
            <p:ph type="title"/>
          </p:nvPr>
        </p:nvSpPr>
        <p:spPr>
          <a:xfrm>
            <a:off x="729450" y="1322450"/>
            <a:ext cx="7688400" cy="243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Case Study 1:</a:t>
            </a:r>
            <a:br>
              <a:rPr lang="en-GB"/>
            </a:br>
            <a:r>
              <a:rPr lang="en-GB"/>
              <a:t>Access Sensitive Information using Prompt Engineering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affbc655e5_0_52"/>
          <p:cNvSpPr txBox="1"/>
          <p:nvPr>
            <p:ph type="title"/>
          </p:nvPr>
        </p:nvSpPr>
        <p:spPr>
          <a:xfrm>
            <a:off x="729450" y="1322450"/>
            <a:ext cx="7688400" cy="243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Case Study 2:</a:t>
            </a:r>
            <a:endParaRPr/>
          </a:p>
          <a:p>
            <a:pPr indent="0" lvl="0" marL="0" rtl="0" algn="l">
              <a:spcBef>
                <a:spcPts val="0"/>
              </a:spcBef>
              <a:spcAft>
                <a:spcPts val="0"/>
              </a:spcAft>
              <a:buNone/>
            </a:pPr>
            <a:r>
              <a:rPr lang="en-GB"/>
              <a:t>How-To’s on Illegal Activities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affbc655e5_0_56"/>
          <p:cNvSpPr txBox="1"/>
          <p:nvPr>
            <p:ph type="title"/>
          </p:nvPr>
        </p:nvSpPr>
        <p:spPr>
          <a:xfrm>
            <a:off x="729450" y="1322450"/>
            <a:ext cx="7688400" cy="243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Case Study 3:</a:t>
            </a:r>
            <a:endParaRPr/>
          </a:p>
          <a:p>
            <a:pPr indent="0" lvl="0" marL="0" rtl="0" algn="l">
              <a:spcBef>
                <a:spcPts val="0"/>
              </a:spcBef>
              <a:spcAft>
                <a:spcPts val="0"/>
              </a:spcAft>
              <a:buNone/>
            </a:pPr>
            <a:r>
              <a:rPr lang="en-GB"/>
              <a:t>Automated Content Generation for Manipulative Purposes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affbc655e5_0_65"/>
          <p:cNvSpPr txBox="1"/>
          <p:nvPr>
            <p:ph type="title"/>
          </p:nvPr>
        </p:nvSpPr>
        <p:spPr>
          <a:xfrm>
            <a:off x="729450" y="1322450"/>
            <a:ext cx="7688400" cy="243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Case Study 4:</a:t>
            </a:r>
            <a:endParaRPr/>
          </a:p>
          <a:p>
            <a:pPr indent="0" lvl="0" marL="0" rtl="0" algn="l">
              <a:spcBef>
                <a:spcPts val="0"/>
              </a:spcBef>
              <a:spcAft>
                <a:spcPts val="0"/>
              </a:spcAft>
              <a:buNone/>
            </a:pPr>
            <a:r>
              <a:rPr lang="en-GB"/>
              <a:t>Deepfakes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affbc655e5_0_69"/>
          <p:cNvSpPr txBox="1"/>
          <p:nvPr>
            <p:ph type="title"/>
          </p:nvPr>
        </p:nvSpPr>
        <p:spPr>
          <a:xfrm>
            <a:off x="729450" y="1322450"/>
            <a:ext cx="7688400" cy="243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Case Study 5:</a:t>
            </a:r>
            <a:endParaRPr/>
          </a:p>
          <a:p>
            <a:pPr indent="0" lvl="0" marL="0" rtl="0" algn="l">
              <a:spcBef>
                <a:spcPts val="0"/>
              </a:spcBef>
              <a:spcAft>
                <a:spcPts val="0"/>
              </a:spcAft>
              <a:buNone/>
            </a:pPr>
            <a:r>
              <a:rPr lang="en-GB"/>
              <a:t>Hallucinations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0"/>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4240"/>
              <a:t>Thank you!</a:t>
            </a:r>
            <a:endParaRPr sz="4240"/>
          </a:p>
          <a:p>
            <a:pPr indent="0" lvl="0" marL="0" rtl="0" algn="l">
              <a:lnSpc>
                <a:spcPct val="100000"/>
              </a:lnSpc>
              <a:spcBef>
                <a:spcPts val="0"/>
              </a:spcBef>
              <a:spcAft>
                <a:spcPts val="0"/>
              </a:spcAft>
              <a:buSzPts val="990"/>
              <a:buNone/>
            </a:pPr>
            <a:r>
              <a:t/>
            </a:r>
            <a:endParaRPr sz="4240"/>
          </a:p>
          <a:p>
            <a:pPr indent="0" lvl="0" marL="0" rtl="0" algn="l">
              <a:lnSpc>
                <a:spcPct val="100000"/>
              </a:lnSpc>
              <a:spcBef>
                <a:spcPts val="0"/>
              </a:spcBef>
              <a:spcAft>
                <a:spcPts val="0"/>
              </a:spcAft>
              <a:buSzPts val="990"/>
              <a:buNone/>
            </a:pPr>
            <a:r>
              <a:rPr lang="en-GB" sz="4240"/>
              <a:t>Questions please?</a:t>
            </a:r>
            <a:endParaRPr sz="424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65ce37884e_0_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Quick Recap</a:t>
            </a:r>
            <a:endParaRPr/>
          </a:p>
        </p:txBody>
      </p:sp>
      <p:sp>
        <p:nvSpPr>
          <p:cNvPr id="99" name="Google Shape;99;g265ce37884e_0_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What is a Large Language Model (LLM)?</a:t>
            </a:r>
            <a:endParaRPr/>
          </a:p>
          <a:p>
            <a:pPr indent="-311150" lvl="0" marL="457200" rtl="0" algn="l">
              <a:spcBef>
                <a:spcPts val="0"/>
              </a:spcBef>
              <a:spcAft>
                <a:spcPts val="0"/>
              </a:spcAft>
              <a:buSzPts val="1300"/>
              <a:buChar char="●"/>
            </a:pPr>
            <a:r>
              <a:rPr lang="en-GB"/>
              <a:t>Capabilities of LLMs</a:t>
            </a:r>
            <a:endParaRPr/>
          </a:p>
          <a:p>
            <a:pPr indent="-311150" lvl="0" marL="457200" rtl="0" algn="l">
              <a:spcBef>
                <a:spcPts val="0"/>
              </a:spcBef>
              <a:spcAft>
                <a:spcPts val="0"/>
              </a:spcAft>
              <a:buSzPts val="1300"/>
              <a:buChar char="●"/>
            </a:pPr>
            <a:r>
              <a:rPr lang="en-GB"/>
              <a:t>Language models are their types</a:t>
            </a:r>
            <a:endParaRPr/>
          </a:p>
          <a:p>
            <a:pPr indent="-311150" lvl="0" marL="457200" rtl="0" algn="l">
              <a:spcBef>
                <a:spcPts val="0"/>
              </a:spcBef>
              <a:spcAft>
                <a:spcPts val="0"/>
              </a:spcAft>
              <a:buSzPts val="1300"/>
              <a:buChar char="●"/>
            </a:pPr>
            <a:r>
              <a:rPr lang="en-GB"/>
              <a:t>What makes language models “LARGE”?</a:t>
            </a:r>
            <a:endParaRPr/>
          </a:p>
          <a:p>
            <a:pPr indent="-311150" lvl="0" marL="457200" rtl="0" algn="l">
              <a:spcBef>
                <a:spcPts val="0"/>
              </a:spcBef>
              <a:spcAft>
                <a:spcPts val="0"/>
              </a:spcAft>
              <a:buSzPts val="1300"/>
              <a:buChar char="●"/>
            </a:pPr>
            <a:r>
              <a:rPr lang="en-GB"/>
              <a:t>Evolution of LLMs</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65ce37884e_0_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Quick Recap</a:t>
            </a:r>
            <a:endParaRPr/>
          </a:p>
        </p:txBody>
      </p:sp>
      <p:sp>
        <p:nvSpPr>
          <p:cNvPr id="105" name="Google Shape;105;g265ce37884e_0_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Setup and use OpenAI API</a:t>
            </a:r>
            <a:endParaRPr/>
          </a:p>
          <a:p>
            <a:pPr indent="-298450" lvl="1" marL="914400" rtl="0" algn="l">
              <a:spcBef>
                <a:spcPts val="0"/>
              </a:spcBef>
              <a:spcAft>
                <a:spcPts val="0"/>
              </a:spcAft>
              <a:buSzPts val="1100"/>
              <a:buChar char="○"/>
            </a:pPr>
            <a:r>
              <a:rPr lang="en-GB"/>
              <a:t>Available models and their use case</a:t>
            </a:r>
            <a:endParaRPr/>
          </a:p>
          <a:p>
            <a:pPr indent="-298450" lvl="1" marL="914400" rtl="0" algn="l">
              <a:spcBef>
                <a:spcPts val="0"/>
              </a:spcBef>
              <a:spcAft>
                <a:spcPts val="0"/>
              </a:spcAft>
              <a:buSzPts val="1100"/>
              <a:buChar char="○"/>
            </a:pPr>
            <a:r>
              <a:rPr lang="en-GB"/>
              <a:t>How to use OpenAI API for various tasks?</a:t>
            </a:r>
            <a:endParaRPr/>
          </a:p>
          <a:p>
            <a:pPr indent="-298450" lvl="1" marL="914400" rtl="0" algn="l">
              <a:spcBef>
                <a:spcPts val="0"/>
              </a:spcBef>
              <a:spcAft>
                <a:spcPts val="0"/>
              </a:spcAft>
              <a:buSzPts val="1100"/>
              <a:buChar char="○"/>
            </a:pPr>
            <a:r>
              <a:rPr lang="en-GB"/>
              <a:t>Various arguments supported by the OpenAI API</a:t>
            </a:r>
            <a:endParaRPr/>
          </a:p>
          <a:p>
            <a:pPr indent="-311150" lvl="0" marL="457200" rtl="0" algn="l">
              <a:spcBef>
                <a:spcPts val="0"/>
              </a:spcBef>
              <a:spcAft>
                <a:spcPts val="0"/>
              </a:spcAft>
              <a:buSzPts val="1300"/>
              <a:buChar char="●"/>
            </a:pPr>
            <a:r>
              <a:rPr lang="en-GB"/>
              <a:t>Prompt engineering</a:t>
            </a:r>
            <a:endParaRPr/>
          </a:p>
          <a:p>
            <a:pPr indent="-298450" lvl="1" marL="914400" rtl="0" algn="l">
              <a:spcBef>
                <a:spcPts val="0"/>
              </a:spcBef>
              <a:spcAft>
                <a:spcPts val="0"/>
              </a:spcAft>
              <a:buSzPts val="1100"/>
              <a:buChar char="○"/>
            </a:pPr>
            <a:r>
              <a:rPr lang="en-GB"/>
              <a:t>Elements of a prompt</a:t>
            </a:r>
            <a:endParaRPr/>
          </a:p>
          <a:p>
            <a:pPr indent="-298450" lvl="1" marL="914400" rtl="0" algn="l">
              <a:spcBef>
                <a:spcPts val="0"/>
              </a:spcBef>
              <a:spcAft>
                <a:spcPts val="0"/>
              </a:spcAft>
              <a:buSzPts val="1100"/>
              <a:buChar char="○"/>
            </a:pPr>
            <a:r>
              <a:rPr lang="en-GB"/>
              <a:t>Tips for designing prompts</a:t>
            </a:r>
            <a:endParaRPr/>
          </a:p>
          <a:p>
            <a:pPr indent="-298450" lvl="1" marL="914400" rtl="0" algn="l">
              <a:spcBef>
                <a:spcPts val="0"/>
              </a:spcBef>
              <a:spcAft>
                <a:spcPts val="0"/>
              </a:spcAft>
              <a:buSzPts val="1100"/>
              <a:buChar char="○"/>
            </a:pPr>
            <a:r>
              <a:rPr lang="en-GB"/>
              <a:t>Prompting techniques</a:t>
            </a:r>
            <a:endParaRPr/>
          </a:p>
          <a:p>
            <a:pPr indent="-311150" lvl="0" marL="457200" rtl="0" algn="l">
              <a:spcBef>
                <a:spcPts val="0"/>
              </a:spcBef>
              <a:spcAft>
                <a:spcPts val="0"/>
              </a:spcAft>
              <a:buSzPts val="1300"/>
              <a:buChar char="●"/>
            </a:pPr>
            <a:r>
              <a:rPr lang="en-GB"/>
              <a:t>Various prompting techniques in action</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affbc655e5_0_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 Open-Source?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affbc655e5_0_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Open-Source?</a:t>
            </a:r>
            <a:endParaRPr/>
          </a:p>
        </p:txBody>
      </p:sp>
      <p:sp>
        <p:nvSpPr>
          <p:cNvPr id="116" name="Google Shape;116;g2affbc655e5_0_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GB"/>
              <a:t>OpenAI LLM is a proprietary LLM</a:t>
            </a:r>
            <a:r>
              <a:rPr lang="en-GB"/>
              <a:t> - We do not have access to the code or it’s weights.</a:t>
            </a:r>
            <a:endParaRPr/>
          </a:p>
          <a:p>
            <a:pPr indent="-311150" lvl="0" marL="457200" rtl="0" algn="l">
              <a:spcBef>
                <a:spcPts val="0"/>
              </a:spcBef>
              <a:spcAft>
                <a:spcPts val="0"/>
              </a:spcAft>
              <a:buSzPts val="1300"/>
              <a:buChar char="●"/>
            </a:pPr>
            <a:r>
              <a:rPr b="1" lang="en-GB"/>
              <a:t>Privacy </a:t>
            </a:r>
            <a:r>
              <a:rPr b="1" lang="en-GB"/>
              <a:t>concerns</a:t>
            </a:r>
            <a:r>
              <a:rPr lang="en-GB"/>
              <a:t> - Whatever we upload is sent to the company.</a:t>
            </a:r>
            <a:endParaRPr/>
          </a:p>
          <a:p>
            <a:pPr indent="-311150" lvl="0" marL="457200" rtl="0" algn="l">
              <a:spcBef>
                <a:spcPts val="0"/>
              </a:spcBef>
              <a:spcAft>
                <a:spcPts val="0"/>
              </a:spcAft>
              <a:buSzPts val="1300"/>
              <a:buChar char="●"/>
            </a:pPr>
            <a:r>
              <a:rPr b="1" lang="en-GB"/>
              <a:t>Control</a:t>
            </a:r>
            <a:r>
              <a:rPr lang="en-GB"/>
              <a:t> - They have the control over all of the ecosystem, if tomorrow the service shuts down or they increase the usage fees, etc. the users using this will have no other choice/</a:t>
            </a:r>
            <a:endParaRPr/>
          </a:p>
          <a:p>
            <a:pPr indent="-311150" lvl="0" marL="457200" rtl="0" algn="l">
              <a:spcBef>
                <a:spcPts val="0"/>
              </a:spcBef>
              <a:spcAft>
                <a:spcPts val="0"/>
              </a:spcAft>
              <a:buSzPts val="1300"/>
              <a:buChar char="●"/>
            </a:pPr>
            <a:r>
              <a:rPr b="1" lang="en-GB"/>
              <a:t>License</a:t>
            </a:r>
            <a:r>
              <a:rPr lang="en-GB"/>
              <a:t> - Can be modified, improved, and used in a wide range of applications.</a:t>
            </a:r>
            <a:endParaRPr/>
          </a:p>
          <a:p>
            <a:pPr indent="-311150" lvl="0" marL="457200" rtl="0" algn="l">
              <a:spcBef>
                <a:spcPts val="0"/>
              </a:spcBef>
              <a:spcAft>
                <a:spcPts val="0"/>
              </a:spcAft>
              <a:buSzPts val="1300"/>
              <a:buChar char="●"/>
            </a:pPr>
            <a:r>
              <a:rPr b="1" lang="en-GB"/>
              <a:t>Freedom</a:t>
            </a:r>
            <a:r>
              <a:rPr lang="en-GB"/>
              <a:t> - We change the model as we want to, without any restrictions.</a:t>
            </a:r>
            <a:endParaRPr/>
          </a:p>
          <a:p>
            <a:pPr indent="-311150" lvl="0" marL="457200" rtl="0" algn="l">
              <a:spcBef>
                <a:spcPts val="0"/>
              </a:spcBef>
              <a:spcAft>
                <a:spcPts val="0"/>
              </a:spcAft>
              <a:buSzPts val="1300"/>
              <a:buChar char="●"/>
            </a:pPr>
            <a:r>
              <a:rPr b="1" lang="en-GB"/>
              <a:t>Transparency</a:t>
            </a:r>
            <a:r>
              <a:rPr lang="en-GB"/>
              <a:t> - Allow researchers and developers to understand the models’ working in detail.</a:t>
            </a:r>
            <a:endParaRPr/>
          </a:p>
          <a:p>
            <a:pPr indent="-311150" lvl="0" marL="457200" rtl="0" algn="l">
              <a:spcBef>
                <a:spcPts val="0"/>
              </a:spcBef>
              <a:spcAft>
                <a:spcPts val="0"/>
              </a:spcAft>
              <a:buSzPts val="1300"/>
              <a:buChar char="●"/>
            </a:pPr>
            <a:r>
              <a:rPr b="1" lang="en-GB"/>
              <a:t>Free for use</a:t>
            </a:r>
            <a:r>
              <a:rPr lang="en-GB"/>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65ce37884e_0_2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LLaMA (Large Language Model Meta AI)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65ced74521_0_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LLaMA</a:t>
            </a:r>
            <a:endParaRPr/>
          </a:p>
        </p:txBody>
      </p:sp>
      <p:sp>
        <p:nvSpPr>
          <p:cNvPr id="127" name="Google Shape;127;g265ced74521_0_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It is an open-source large language model developed by researchers at Meta.</a:t>
            </a:r>
            <a:endParaRPr/>
          </a:p>
          <a:p>
            <a:pPr indent="-311150" lvl="0" marL="457200" rtl="0" algn="l">
              <a:spcBef>
                <a:spcPts val="0"/>
              </a:spcBef>
              <a:spcAft>
                <a:spcPts val="0"/>
              </a:spcAft>
              <a:buSzPts val="1300"/>
              <a:buChar char="●"/>
            </a:pPr>
            <a:r>
              <a:rPr lang="en-GB"/>
              <a:t>It was first released in Feb, 2023 in the paper </a:t>
            </a:r>
            <a:r>
              <a:rPr lang="en-GB" u="sng">
                <a:solidFill>
                  <a:schemeClr val="hlink"/>
                </a:solidFill>
                <a:hlinkClick r:id="rId3"/>
              </a:rPr>
              <a:t>LLaMA: Open and Efficient Foundation Language Models</a:t>
            </a:r>
            <a:r>
              <a:rPr lang="en-GB"/>
              <a:t>.</a:t>
            </a:r>
            <a:endParaRPr/>
          </a:p>
          <a:p>
            <a:pPr indent="-311150" lvl="0" marL="457200" rtl="0" algn="l">
              <a:spcBef>
                <a:spcPts val="0"/>
              </a:spcBef>
              <a:spcAft>
                <a:spcPts val="0"/>
              </a:spcAft>
              <a:buSzPts val="1300"/>
              <a:buChar char="●"/>
            </a:pPr>
            <a:r>
              <a:rPr lang="en-GB" u="sng">
                <a:solidFill>
                  <a:schemeClr val="hlink"/>
                </a:solidFill>
                <a:hlinkClick r:id="rId4"/>
              </a:rPr>
              <a:t>LLaMA</a:t>
            </a:r>
            <a:r>
              <a:rPr lang="en-GB"/>
              <a:t> was made available in several sizes </a:t>
            </a:r>
            <a:r>
              <a:rPr b="1" lang="en-GB"/>
              <a:t>(7B, 13B, 33B, and 65B</a:t>
            </a:r>
            <a:r>
              <a:rPr lang="en-GB"/>
              <a:t> parameters).</a:t>
            </a:r>
            <a:endParaRPr/>
          </a:p>
          <a:p>
            <a:pPr indent="-311150" lvl="0" marL="457200" rtl="0" algn="l">
              <a:spcBef>
                <a:spcPts val="0"/>
              </a:spcBef>
              <a:spcAft>
                <a:spcPts val="0"/>
              </a:spcAft>
              <a:buSzPts val="1300"/>
              <a:buChar char="●"/>
            </a:pPr>
            <a:r>
              <a:rPr lang="en-GB"/>
              <a:t>It is also an auto-regressive language model, based on the transformer architecture. </a:t>
            </a:r>
            <a:endParaRPr/>
          </a:p>
          <a:p>
            <a:pPr indent="-311150" lvl="0" marL="457200" rtl="0" algn="l">
              <a:spcBef>
                <a:spcPts val="0"/>
              </a:spcBef>
              <a:spcAft>
                <a:spcPts val="0"/>
              </a:spcAft>
              <a:buSzPts val="1300"/>
              <a:buChar char="●"/>
            </a:pPr>
            <a:r>
              <a:rPr lang="en-GB"/>
              <a:t>It works by taking a sequence of work as input and predicts a next word to recursively generate the text.</a:t>
            </a:r>
            <a:endParaRPr/>
          </a:p>
          <a:p>
            <a:pPr indent="-311150" lvl="0" marL="457200" rtl="0" algn="l">
              <a:spcBef>
                <a:spcPts val="0"/>
              </a:spcBef>
              <a:spcAft>
                <a:spcPts val="0"/>
              </a:spcAft>
              <a:buSzPts val="1300"/>
              <a:buChar char="●"/>
            </a:pPr>
            <a:r>
              <a:rPr lang="en-GB"/>
              <a:t>The training dataset comprises of text from 20 languages.</a:t>
            </a:r>
            <a:endParaRPr/>
          </a:p>
          <a:p>
            <a:pPr indent="-311150" lvl="0" marL="457200" rtl="0" algn="l">
              <a:spcBef>
                <a:spcPts val="0"/>
              </a:spcBef>
              <a:spcAft>
                <a:spcPts val="0"/>
              </a:spcAft>
              <a:buSzPts val="1300"/>
              <a:buChar char="●"/>
            </a:pPr>
            <a:r>
              <a:rPr b="1" lang="en-GB"/>
              <a:t>LLaMA-13B outperforms GPT-3 (175B) on most benchmarks.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65ced74521_0_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Training Dataset for GPT-3 vs LLaMA</a:t>
            </a:r>
            <a:endParaRPr/>
          </a:p>
        </p:txBody>
      </p:sp>
      <p:pic>
        <p:nvPicPr>
          <p:cNvPr id="133" name="Google Shape;133;g265ced74521_0_9"/>
          <p:cNvPicPr preferRelativeResize="0"/>
          <p:nvPr/>
        </p:nvPicPr>
        <p:blipFill>
          <a:blip r:embed="rId3">
            <a:alphaModFix/>
          </a:blip>
          <a:stretch>
            <a:fillRect/>
          </a:stretch>
        </p:blipFill>
        <p:spPr>
          <a:xfrm>
            <a:off x="5589775" y="2407525"/>
            <a:ext cx="3211025" cy="1643750"/>
          </a:xfrm>
          <a:prstGeom prst="rect">
            <a:avLst/>
          </a:prstGeom>
          <a:noFill/>
          <a:ln>
            <a:noFill/>
          </a:ln>
        </p:spPr>
      </p:pic>
      <p:pic>
        <p:nvPicPr>
          <p:cNvPr id="134" name="Google Shape;134;g265ced74521_0_9"/>
          <p:cNvPicPr preferRelativeResize="0"/>
          <p:nvPr/>
        </p:nvPicPr>
        <p:blipFill rotWithShape="1">
          <a:blip r:embed="rId4">
            <a:alphaModFix/>
          </a:blip>
          <a:srcRect b="0" l="0" r="0" t="0"/>
          <a:stretch/>
        </p:blipFill>
        <p:spPr>
          <a:xfrm>
            <a:off x="377550" y="2406950"/>
            <a:ext cx="5168724" cy="1723875"/>
          </a:xfrm>
          <a:prstGeom prst="rect">
            <a:avLst/>
          </a:prstGeom>
          <a:noFill/>
          <a:ln>
            <a:noFill/>
          </a:ln>
        </p:spPr>
      </p:pic>
      <p:sp>
        <p:nvSpPr>
          <p:cNvPr id="135" name="Google Shape;135;g265ced74521_0_9"/>
          <p:cNvSpPr txBox="1"/>
          <p:nvPr/>
        </p:nvSpPr>
        <p:spPr>
          <a:xfrm>
            <a:off x="1972325" y="3975075"/>
            <a:ext cx="2214900" cy="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accent1"/>
                </a:solidFill>
                <a:latin typeface="Lato"/>
                <a:ea typeface="Lato"/>
                <a:cs typeface="Lato"/>
                <a:sym typeface="Lato"/>
              </a:rPr>
              <a:t>Training Dataset for GPT-3 </a:t>
            </a:r>
            <a:endParaRPr b="1" sz="1300">
              <a:solidFill>
                <a:schemeClr val="accent1"/>
              </a:solidFill>
              <a:latin typeface="Lato"/>
              <a:ea typeface="Lato"/>
              <a:cs typeface="Lato"/>
              <a:sym typeface="Lato"/>
            </a:endParaRPr>
          </a:p>
        </p:txBody>
      </p:sp>
      <p:sp>
        <p:nvSpPr>
          <p:cNvPr id="136" name="Google Shape;136;g265ced74521_0_9"/>
          <p:cNvSpPr txBox="1"/>
          <p:nvPr/>
        </p:nvSpPr>
        <p:spPr>
          <a:xfrm>
            <a:off x="6113013" y="3975075"/>
            <a:ext cx="2214900" cy="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accent1"/>
                </a:solidFill>
                <a:latin typeface="Lato"/>
                <a:ea typeface="Lato"/>
                <a:cs typeface="Lato"/>
                <a:sym typeface="Lato"/>
              </a:rPr>
              <a:t>Training Dataset for LLaMA</a:t>
            </a:r>
            <a:endParaRPr b="1" sz="13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