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e150ce5b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e150ce5b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e150ce5b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e150ce5b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e150ce5b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e150ce5b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e1c27bbc5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e1c27bbc5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e1c27bb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e1c27bb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e1c27bbc5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e1c27bbc5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e1c27bbc5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e1c27bbc5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e1c27bbc5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e1c27bbc5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e1c27bbc5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e1c27bbc5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e1c27bbc5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e1c27bbc5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e150ce5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e150ce5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e1c27bbc5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e1c27bbc5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e150ce5b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e150ce5b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e150ce5b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e150ce5b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e150ce5b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e150ce5b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e150ce5b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e150ce5b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e150ce5b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e150ce5b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e150ce5b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e150ce5b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e150ce5b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e150ce5b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dhruvawasthi.com/" TargetMode="External"/><Relationship Id="rId4" Type="http://schemas.openxmlformats.org/officeDocument/2006/relationships/hyperlink" Target="https://www.dhruvawasthi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hat.openai.com/" TargetMode="External"/><Relationship Id="rId4" Type="http://schemas.openxmlformats.org/officeDocument/2006/relationships/hyperlink" Target="https://bard.google.com/chat" TargetMode="External"/><Relationship Id="rId5" Type="http://schemas.openxmlformats.org/officeDocument/2006/relationships/hyperlink" Target="https://www.anthropic.com/index/claude-2" TargetMode="External"/><Relationship Id="rId6" Type="http://schemas.openxmlformats.org/officeDocument/2006/relationships/hyperlink" Target="https://ai.meta.com/llama/" TargetMode="External"/><Relationship Id="rId7" Type="http://schemas.openxmlformats.org/officeDocument/2006/relationships/hyperlink" Target="https://falconllm.tii.ae/falcon-model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Mandate 1.1 - Tutorial on Large Language Models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(Part I)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928425" y="4531525"/>
            <a:ext cx="1930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Author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GB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Dhruv </a:t>
            </a:r>
            <a:r>
              <a:rPr lang="en-GB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Awasthi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makes a language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“LARGE”?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makes a language model “LARGE”?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Training on extensive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Understanding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Generating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Flexibility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Learning and adapting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400" y="3357225"/>
            <a:ext cx="5892625" cy="17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325" y="1853850"/>
            <a:ext cx="5168724" cy="15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all started?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50" name="Google Shape;150;p24"/>
          <p:cNvGrpSpPr/>
          <p:nvPr/>
        </p:nvGrpSpPr>
        <p:grpSpPr>
          <a:xfrm>
            <a:off x="564622" y="2233850"/>
            <a:ext cx="1915538" cy="1354150"/>
            <a:chOff x="3154222" y="2233850"/>
            <a:chExt cx="1915538" cy="1354150"/>
          </a:xfrm>
        </p:grpSpPr>
        <p:sp>
          <p:nvSpPr>
            <p:cNvPr id="151" name="Google Shape;151;p24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4"/>
            <p:cNvSpPr txBox="1"/>
            <p:nvPr/>
          </p:nvSpPr>
          <p:spPr>
            <a:xfrm>
              <a:off x="3154222" y="3216600"/>
              <a:ext cx="90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June 11, 2018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4"/>
            <p:cNvSpPr txBox="1"/>
            <p:nvPr/>
          </p:nvSpPr>
          <p:spPr>
            <a:xfrm>
              <a:off x="3386760" y="2233850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latin typeface="Roboto"/>
                  <a:ea typeface="Roboto"/>
                  <a:cs typeface="Roboto"/>
                  <a:sym typeface="Roboto"/>
                </a:rPr>
                <a:t>Improving Language Understanding by Generative Pre-Training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4" name="Google Shape;154;p24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155" name="Google Shape;155;p24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6" name="Google Shape;156;p24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57" name="Google Shape;157;p24"/>
          <p:cNvGrpSpPr/>
          <p:nvPr/>
        </p:nvGrpSpPr>
        <p:grpSpPr>
          <a:xfrm>
            <a:off x="1828200" y="2550200"/>
            <a:ext cx="1928201" cy="1896602"/>
            <a:chOff x="1828200" y="2550200"/>
            <a:chExt cx="1928201" cy="1896602"/>
          </a:xfrm>
        </p:grpSpPr>
        <p:sp>
          <p:nvSpPr>
            <p:cNvPr id="158" name="Google Shape;158;p24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 txBox="1"/>
            <p:nvPr/>
          </p:nvSpPr>
          <p:spPr>
            <a:xfrm>
              <a:off x="1828200" y="2550200"/>
              <a:ext cx="928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Feb 14, 2019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4"/>
            <p:cNvSpPr txBox="1"/>
            <p:nvPr/>
          </p:nvSpPr>
          <p:spPr>
            <a:xfrm>
              <a:off x="2073401" y="350300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latin typeface="Roboto"/>
                  <a:ea typeface="Roboto"/>
                  <a:cs typeface="Roboto"/>
                  <a:sym typeface="Roboto"/>
                </a:rPr>
                <a:t>Language Models are Unsupervised Multitask Learners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1" name="Google Shape;161;p24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162" name="Google Shape;162;p24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3" name="Google Shape;163;p24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" name="Google Shape;164;p24"/>
          <p:cNvGrpSpPr/>
          <p:nvPr/>
        </p:nvGrpSpPr>
        <p:grpSpPr>
          <a:xfrm>
            <a:off x="3154223" y="2386250"/>
            <a:ext cx="1915527" cy="1201750"/>
            <a:chOff x="3154223" y="2386250"/>
            <a:chExt cx="1915527" cy="1201750"/>
          </a:xfrm>
        </p:grpSpPr>
        <p:sp>
          <p:nvSpPr>
            <p:cNvPr id="165" name="Google Shape;165;p24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 txBox="1"/>
            <p:nvPr/>
          </p:nvSpPr>
          <p:spPr>
            <a:xfrm>
              <a:off x="3154223" y="3216600"/>
              <a:ext cx="877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May 28, 2020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4"/>
            <p:cNvSpPr txBox="1"/>
            <p:nvPr/>
          </p:nvSpPr>
          <p:spPr>
            <a:xfrm>
              <a:off x="3386750" y="2386250"/>
              <a:ext cx="16830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latin typeface="Roboto"/>
                  <a:ea typeface="Roboto"/>
                  <a:cs typeface="Roboto"/>
                  <a:sym typeface="Roboto"/>
                </a:rPr>
                <a:t>Language Models are Few-Shot Learners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8" name="Google Shape;168;p24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169" name="Google Shape;169;p24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0" name="Google Shape;170;p24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71" name="Google Shape;171;p24"/>
          <p:cNvGrpSpPr/>
          <p:nvPr/>
        </p:nvGrpSpPr>
        <p:grpSpPr>
          <a:xfrm>
            <a:off x="4413187" y="2550196"/>
            <a:ext cx="1935010" cy="1896606"/>
            <a:chOff x="4413187" y="2550196"/>
            <a:chExt cx="1935010" cy="1896606"/>
          </a:xfrm>
        </p:grpSpPr>
        <p:sp>
          <p:nvSpPr>
            <p:cNvPr id="172" name="Google Shape;172;p24"/>
            <p:cNvSpPr/>
            <p:nvPr/>
          </p:nvSpPr>
          <p:spPr>
            <a:xfrm>
              <a:off x="4780421" y="3079475"/>
              <a:ext cx="12948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24"/>
            <p:cNvGrpSpPr/>
            <p:nvPr/>
          </p:nvGrpSpPr>
          <p:grpSpPr>
            <a:xfrm rot="10800000">
              <a:off x="4737413" y="3079467"/>
              <a:ext cx="92400" cy="411825"/>
              <a:chOff x="2070100" y="2563700"/>
              <a:chExt cx="92400" cy="411825"/>
            </a:xfrm>
          </p:grpSpPr>
          <p:cxnSp>
            <p:nvCxnSpPr>
              <p:cNvPr id="174" name="Google Shape;174;p24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5" name="Google Shape;175;p24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" name="Google Shape;176;p24"/>
            <p:cNvSpPr txBox="1"/>
            <p:nvPr/>
          </p:nvSpPr>
          <p:spPr>
            <a:xfrm>
              <a:off x="4413187" y="25501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Sep 4, 2020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4"/>
            <p:cNvSpPr txBox="1"/>
            <p:nvPr/>
          </p:nvSpPr>
          <p:spPr>
            <a:xfrm>
              <a:off x="4665197" y="350300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latin typeface="Roboto"/>
                  <a:ea typeface="Roboto"/>
                  <a:cs typeface="Roboto"/>
                  <a:sym typeface="Roboto"/>
                </a:rPr>
                <a:t>Learning to Summarize </a:t>
              </a:r>
              <a:br>
                <a:rPr b="1" lang="en-GB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en-GB" sz="800">
                  <a:latin typeface="Roboto"/>
                  <a:ea typeface="Roboto"/>
                  <a:cs typeface="Roboto"/>
                  <a:sym typeface="Roboto"/>
                </a:rPr>
                <a:t>from Human Feedback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24"/>
          <p:cNvGrpSpPr/>
          <p:nvPr/>
        </p:nvGrpSpPr>
        <p:grpSpPr>
          <a:xfrm>
            <a:off x="5707757" y="2386250"/>
            <a:ext cx="1953768" cy="1201750"/>
            <a:chOff x="5707757" y="2386250"/>
            <a:chExt cx="1953768" cy="1201750"/>
          </a:xfrm>
        </p:grpSpPr>
        <p:sp>
          <p:nvSpPr>
            <p:cNvPr id="179" name="Google Shape;179;p24"/>
            <p:cNvSpPr/>
            <p:nvPr/>
          </p:nvSpPr>
          <p:spPr>
            <a:xfrm>
              <a:off x="6075125" y="3079475"/>
              <a:ext cx="12948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" name="Google Shape;180;p24"/>
            <p:cNvGrpSpPr/>
            <p:nvPr/>
          </p:nvGrpSpPr>
          <p:grpSpPr>
            <a:xfrm>
              <a:off x="6031394" y="2800065"/>
              <a:ext cx="92400" cy="411825"/>
              <a:chOff x="845575" y="2563700"/>
              <a:chExt cx="92400" cy="411825"/>
            </a:xfrm>
          </p:grpSpPr>
          <p:cxnSp>
            <p:nvCxnSpPr>
              <p:cNvPr id="181" name="Google Shape;181;p24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2" name="Google Shape;182;p24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" name="Google Shape;183;p24"/>
            <p:cNvSpPr txBox="1"/>
            <p:nvPr/>
          </p:nvSpPr>
          <p:spPr>
            <a:xfrm>
              <a:off x="5707757" y="3216600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Jan 27, 2022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24"/>
            <p:cNvSpPr txBox="1"/>
            <p:nvPr/>
          </p:nvSpPr>
          <p:spPr>
            <a:xfrm>
              <a:off x="5978525" y="2386250"/>
              <a:ext cx="16830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latin typeface="Roboto"/>
                  <a:ea typeface="Roboto"/>
                  <a:cs typeface="Roboto"/>
                  <a:sym typeface="Roboto"/>
                </a:rPr>
                <a:t>Aligning Language Models to Follow Instructions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" name="Google Shape;185;p24"/>
          <p:cNvGrpSpPr/>
          <p:nvPr/>
        </p:nvGrpSpPr>
        <p:grpSpPr>
          <a:xfrm>
            <a:off x="7003996" y="2550196"/>
            <a:ext cx="2142441" cy="1896606"/>
            <a:chOff x="7003996" y="2550196"/>
            <a:chExt cx="2142441" cy="1896606"/>
          </a:xfrm>
        </p:grpSpPr>
        <p:sp>
          <p:nvSpPr>
            <p:cNvPr id="186" name="Google Shape;186;p24"/>
            <p:cNvSpPr/>
            <p:nvPr/>
          </p:nvSpPr>
          <p:spPr>
            <a:xfrm>
              <a:off x="7369837" y="3079475"/>
              <a:ext cx="17766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24"/>
            <p:cNvGrpSpPr/>
            <p:nvPr/>
          </p:nvGrpSpPr>
          <p:grpSpPr>
            <a:xfrm rot="10800000">
              <a:off x="7328221" y="3079467"/>
              <a:ext cx="92400" cy="411825"/>
              <a:chOff x="2070100" y="2563700"/>
              <a:chExt cx="92400" cy="411825"/>
            </a:xfrm>
          </p:grpSpPr>
          <p:cxnSp>
            <p:nvCxnSpPr>
              <p:cNvPr id="188" name="Google Shape;188;p24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9" name="Google Shape;189;p24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" name="Google Shape;190;p24"/>
            <p:cNvSpPr txBox="1"/>
            <p:nvPr/>
          </p:nvSpPr>
          <p:spPr>
            <a:xfrm>
              <a:off x="7003996" y="25501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Nov 30, 2022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4"/>
            <p:cNvSpPr txBox="1"/>
            <p:nvPr/>
          </p:nvSpPr>
          <p:spPr>
            <a:xfrm>
              <a:off x="7256967" y="350300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latin typeface="Roboto"/>
                  <a:ea typeface="Roboto"/>
                  <a:cs typeface="Roboto"/>
                  <a:sym typeface="Roboto"/>
                </a:rPr>
                <a:t>ChatGPT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look at how to setup and use OpenAI API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Engineering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Elements of a Prompt	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lang="en-GB"/>
              <a:t>prompt</a:t>
            </a:r>
            <a:r>
              <a:rPr lang="en-GB"/>
              <a:t> contains any of the following elements: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Instruction:</a:t>
            </a:r>
            <a:r>
              <a:rPr lang="en-GB"/>
              <a:t> a specific task or instruction you want the model to perform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Context:</a:t>
            </a:r>
            <a:r>
              <a:rPr lang="en-GB"/>
              <a:t> external information or additional context that can steer the model to better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Input Data:</a:t>
            </a:r>
            <a:r>
              <a:rPr lang="en-GB"/>
              <a:t> the input or question that we are interested to find a response 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Output Indicator:</a:t>
            </a:r>
            <a:r>
              <a:rPr lang="en-GB"/>
              <a:t> the type or format of the output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Tips for Designing Prompts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Start simple:</a:t>
            </a:r>
            <a:r>
              <a:rPr lang="en-GB"/>
              <a:t> It is an iterative process that requires a lot of experimentation to get optimal results. You can start with simple prompts and keep adding more elements and context as you aim for better results.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The instruction:</a:t>
            </a:r>
            <a:r>
              <a:rPr lang="en-GB"/>
              <a:t> You can design effective prompts for various simple tasks by using commands to instruct the model </a:t>
            </a:r>
            <a:r>
              <a:rPr lang="en-GB"/>
              <a:t>what</a:t>
            </a:r>
            <a:r>
              <a:rPr lang="en-GB"/>
              <a:t> you want to achieve, such as “Write”, “Classify”, “Summarize”,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Specificity:</a:t>
            </a:r>
            <a:r>
              <a:rPr lang="en-GB"/>
              <a:t> Be very specific about the instruction and task you want the model to perform. The more descriptive the prompt is, the better the results.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Avoid impreciseness:</a:t>
            </a:r>
            <a:r>
              <a:rPr lang="en-GB"/>
              <a:t> The more direct, the more effective the </a:t>
            </a:r>
            <a:r>
              <a:rPr lang="en-GB"/>
              <a:t>prompt</a:t>
            </a:r>
            <a:r>
              <a:rPr lang="en-GB"/>
              <a:t> gets.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Engineering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Write clear instructions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Ask the model to adopt a persona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delimiters to clearly indicate parts of the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Specify the steps required to complete a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Provide examples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Specify the desired </a:t>
            </a:r>
            <a:r>
              <a:rPr lang="en-GB"/>
              <a:t>length</a:t>
            </a:r>
            <a:r>
              <a:rPr lang="en-GB"/>
              <a:t> of the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Provide reference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Instruct the model to </a:t>
            </a:r>
            <a:r>
              <a:rPr lang="en-GB"/>
              <a:t>reference</a:t>
            </a:r>
            <a:r>
              <a:rPr lang="en-GB"/>
              <a:t> with </a:t>
            </a:r>
            <a:r>
              <a:rPr lang="en-GB"/>
              <a:t>citations</a:t>
            </a:r>
            <a:r>
              <a:rPr lang="en-GB"/>
              <a:t> from a </a:t>
            </a:r>
            <a:r>
              <a:rPr lang="en-GB"/>
              <a:t>reference</a:t>
            </a:r>
            <a:r>
              <a:rPr lang="en-GB"/>
              <a:t> text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Engineering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Split </a:t>
            </a:r>
            <a:r>
              <a:rPr lang="en-GB"/>
              <a:t>complex</a:t>
            </a:r>
            <a:r>
              <a:rPr lang="en-GB"/>
              <a:t> task into simpler subtasks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dialogue </a:t>
            </a:r>
            <a:r>
              <a:rPr lang="en-GB"/>
              <a:t>applications</a:t>
            </a:r>
            <a:r>
              <a:rPr lang="en-GB"/>
              <a:t> that require very long conversations, summarize or filter previous dialogue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Summarize long documents piecewise and construct a full summary recursively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Instruct the model to work on its own solution before rushing to a conclusion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code execution to perform more accurate calculations or call external APIs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Evaluate models outputs with reference to gold-standard answers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Prompting Techniques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Zero-shot Prompting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One-shot Prompting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Few-shot Prompting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Chain-of-Thought (COT) Prompting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General Knowledge Prompting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Prompt Chaining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Large Language Model (LLM)?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40"/>
              <a:t>Thank you!</a:t>
            </a:r>
            <a:endParaRPr sz="4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40"/>
              <a:t>Questions please?</a:t>
            </a:r>
            <a:endParaRPr sz="42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320825"/>
            <a:ext cx="7688700" cy="30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When we first think about large language models, </a:t>
            </a:r>
            <a:r>
              <a:rPr b="1" lang="en-GB"/>
              <a:t>what</a:t>
            </a:r>
            <a:r>
              <a:rPr b="1" lang="en-GB"/>
              <a:t> is it that comes to our mind?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may be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ChatGPT</a:t>
            </a:r>
            <a:r>
              <a:rPr lang="en-GB"/>
              <a:t>, or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Google Bard</a:t>
            </a:r>
            <a:r>
              <a:rPr lang="en-GB"/>
              <a:t>, or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Claude</a:t>
            </a:r>
            <a:r>
              <a:rPr lang="en-GB"/>
              <a:t>, or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LLaMA</a:t>
            </a:r>
            <a:r>
              <a:rPr lang="en-GB"/>
              <a:t> or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Flacon</a:t>
            </a:r>
            <a:r>
              <a:rPr lang="en-GB"/>
              <a:t>, etc.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of these fall under the umbrella of Large Language Models (LLMs).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may think of LLMs as some sort of </a:t>
            </a:r>
            <a:r>
              <a:rPr lang="en-GB"/>
              <a:t>algorithm</a:t>
            </a:r>
            <a:r>
              <a:rPr lang="en-GB"/>
              <a:t>, or software, or technology, that have the answer to most of our questions. Or some might say these are upgraded versions of virtual chat assistants just like Alexa and Siri.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But what gives them these abilities to answer all of these questions? What makes them Large Language Models (LLMs)?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first, let’s look at some of the capabilities of LLMs!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possibilities are endless!</a:t>
            </a:r>
            <a:br>
              <a:rPr lang="en-GB"/>
            </a:br>
            <a:r>
              <a:rPr lang="en-GB"/>
              <a:t>Let your imagination run wild and see what wonders you can create.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break </a:t>
            </a:r>
            <a:r>
              <a:rPr lang="en-GB"/>
              <a:t>down</a:t>
            </a:r>
            <a:r>
              <a:rPr lang="en-GB"/>
              <a:t> the technology </a:t>
            </a:r>
            <a:r>
              <a:rPr lang="en-GB"/>
              <a:t>behind</a:t>
            </a:r>
            <a:r>
              <a:rPr lang="en-GB"/>
              <a:t> LLMs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language model?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language model?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Language models are a set of AI algorithms that can understand, </a:t>
            </a:r>
            <a:r>
              <a:rPr lang="en-GB"/>
              <a:t>interpret</a:t>
            </a:r>
            <a:r>
              <a:rPr lang="en-GB"/>
              <a:t>, generate, and </a:t>
            </a:r>
            <a:r>
              <a:rPr lang="en-GB"/>
              <a:t>respond</a:t>
            </a:r>
            <a:r>
              <a:rPr lang="en-GB"/>
              <a:t> to the human language.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These are basically a computational </a:t>
            </a:r>
            <a:r>
              <a:rPr lang="en-GB"/>
              <a:t>representation</a:t>
            </a:r>
            <a:r>
              <a:rPr lang="en-GB"/>
              <a:t> of human </a:t>
            </a:r>
            <a:r>
              <a:rPr lang="en-GB"/>
              <a:t>language</a:t>
            </a:r>
            <a:r>
              <a:rPr lang="en-GB"/>
              <a:t> knowledge.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They </a:t>
            </a:r>
            <a:r>
              <a:rPr lang="en-GB"/>
              <a:t>basically</a:t>
            </a:r>
            <a:r>
              <a:rPr lang="en-GB"/>
              <a:t> work by calculating the likelihood of a sequence of words appearing together. For example, in the sentence “The sky is ”, a language model will predict the word “blue” more likely </a:t>
            </a:r>
            <a:r>
              <a:rPr lang="en-GB"/>
              <a:t>to follow than “green”.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Language models are trained on vast amounts of text data including books, articles, websites, and other written materials.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Language Models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Rule-based Language Models</a:t>
            </a:r>
            <a:r>
              <a:rPr lang="en-GB"/>
              <a:t>:</a:t>
            </a:r>
            <a:r>
              <a:rPr lang="en-GB"/>
              <a:t> handcrafted linguistic rules like grammar checking,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Statistical Language Models</a:t>
            </a:r>
            <a:r>
              <a:rPr lang="en-GB"/>
              <a:t>:</a:t>
            </a:r>
            <a:r>
              <a:rPr lang="en-GB"/>
              <a:t> n-gram models, Hidden Markov Models (HMM),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Neural Language Models</a:t>
            </a:r>
            <a:r>
              <a:rPr lang="en-GB"/>
              <a:t>:</a:t>
            </a:r>
            <a:r>
              <a:rPr lang="en-GB"/>
              <a:t> RNN, LSTM,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Hybrid Language Models</a:t>
            </a:r>
            <a:r>
              <a:rPr lang="en-GB"/>
              <a:t>:</a:t>
            </a:r>
            <a:r>
              <a:rPr lang="en-GB"/>
              <a:t> combination of any of the two or more above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Generative Language Models</a:t>
            </a:r>
            <a:r>
              <a:rPr lang="en-GB"/>
              <a:t>:</a:t>
            </a:r>
            <a:r>
              <a:rPr lang="en-GB"/>
              <a:t> GPT3,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Discriminative Language Models</a:t>
            </a:r>
            <a:r>
              <a:rPr lang="en-GB"/>
              <a:t>:</a:t>
            </a:r>
            <a:r>
              <a:rPr lang="en-GB"/>
              <a:t> BERT,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