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91" r:id="rId2"/>
    <p:sldId id="497" r:id="rId3"/>
    <p:sldId id="494" r:id="rId4"/>
    <p:sldId id="493" r:id="rId5"/>
    <p:sldId id="496" r:id="rId6"/>
    <p:sldId id="498" r:id="rId7"/>
    <p:sldId id="500" r:id="rId8"/>
    <p:sldId id="504" r:id="rId9"/>
    <p:sldId id="503" r:id="rId10"/>
    <p:sldId id="502" r:id="rId11"/>
    <p:sldId id="50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p:cViewPr varScale="1">
        <p:scale>
          <a:sx n="78" d="100"/>
          <a:sy n="78" d="100"/>
        </p:scale>
        <p:origin x="1622" y="43"/>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3/13/2024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3/13/2024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dom-document-object-model/" TargetMode="External"/><Relationship Id="rId2" Type="http://schemas.openxmlformats.org/officeDocument/2006/relationships/hyperlink" Target="https://www.w3schools.com/js/js_htmldom.asp" TargetMode="External"/><Relationship Id="rId1" Type="http://schemas.openxmlformats.org/officeDocument/2006/relationships/slideLayout" Target="../slideLayouts/slideLayout2.xml"/><Relationship Id="rId5" Type="http://schemas.openxmlformats.org/officeDocument/2006/relationships/hyperlink" Target="https://www.freecodecamp.org/news/an-introduction-to-the-javascript-dom-512463dd62ec/" TargetMode="External"/><Relationship Id="rId4" Type="http://schemas.openxmlformats.org/officeDocument/2006/relationships/hyperlink" Target="https://youtu.be/7zcXPCt8Ck0?si=yjb5TJ3RoK8n3XoJ"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333500" y="315297"/>
            <a:ext cx="6553200" cy="19812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a:solidFill>
                  <a:schemeClr val="accent1">
                    <a:lumMod val="50000"/>
                  </a:schemeClr>
                </a:solidFill>
                <a:latin typeface="Calibri" pitchFamily="34" charset="0"/>
              </a:rPr>
              <a:t>Task Management App</a:t>
            </a:r>
          </a:p>
        </p:txBody>
      </p:sp>
      <p:sp>
        <p:nvSpPr>
          <p:cNvPr id="4" name="TextBox 3"/>
          <p:cNvSpPr txBox="1"/>
          <p:nvPr/>
        </p:nvSpPr>
        <p:spPr>
          <a:xfrm>
            <a:off x="2552700" y="1611979"/>
            <a:ext cx="4038600" cy="2949525"/>
          </a:xfrm>
          <a:prstGeom prst="rect">
            <a:avLst/>
          </a:prstGeom>
          <a:noFill/>
        </p:spPr>
        <p:txBody>
          <a:bodyPr wrap="square" rtlCol="0">
            <a:spAutoFit/>
          </a:bodyPr>
          <a:lstStyle/>
          <a:p>
            <a:pPr algn="ctr">
              <a:lnSpc>
                <a:spcPct val="150000"/>
              </a:lnSpc>
            </a:pPr>
            <a:r>
              <a:rPr lang="en-US" dirty="0"/>
              <a:t>Presented</a:t>
            </a:r>
          </a:p>
          <a:p>
            <a:pPr algn="ctr">
              <a:lnSpc>
                <a:spcPct val="150000"/>
              </a:lnSpc>
            </a:pPr>
            <a:r>
              <a:rPr lang="en-US" dirty="0"/>
              <a:t> by</a:t>
            </a:r>
          </a:p>
          <a:p>
            <a:pPr algn="ctr">
              <a:lnSpc>
                <a:spcPct val="150000"/>
              </a:lnSpc>
            </a:pPr>
            <a:r>
              <a:rPr lang="en-US" dirty="0"/>
              <a:t>Dhruv Bansal(2210990271)</a:t>
            </a:r>
          </a:p>
          <a:p>
            <a:pPr algn="ctr">
              <a:lnSpc>
                <a:spcPct val="150000"/>
              </a:lnSpc>
            </a:pPr>
            <a:r>
              <a:rPr lang="en-US" dirty="0"/>
              <a:t>Keshav Goel (2210990504)</a:t>
            </a:r>
          </a:p>
          <a:p>
            <a:pPr algn="ctr">
              <a:lnSpc>
                <a:spcPct val="150000"/>
              </a:lnSpc>
            </a:pPr>
            <a:r>
              <a:rPr lang="en-US" dirty="0"/>
              <a:t>Dhruv Datta (2210990272)</a:t>
            </a:r>
          </a:p>
          <a:p>
            <a:pPr algn="ctr">
              <a:lnSpc>
                <a:spcPct val="150000"/>
              </a:lnSpc>
            </a:pPr>
            <a:r>
              <a:rPr lang="en-US" dirty="0" err="1"/>
              <a:t>Garvit</a:t>
            </a:r>
            <a:r>
              <a:rPr lang="en-US" dirty="0"/>
              <a:t> Setia (2210990316)</a:t>
            </a:r>
          </a:p>
          <a:p>
            <a:pPr algn="ctr">
              <a:lnSpc>
                <a:spcPct val="150000"/>
              </a:lnSpc>
            </a:pPr>
            <a:endParaRPr lang="en-US" dirty="0"/>
          </a:p>
        </p:txBody>
      </p:sp>
      <p:sp>
        <p:nvSpPr>
          <p:cNvPr id="5" name="TextBox 4"/>
          <p:cNvSpPr txBox="1"/>
          <p:nvPr/>
        </p:nvSpPr>
        <p:spPr>
          <a:xfrm>
            <a:off x="2476500" y="4419600"/>
            <a:ext cx="4267200" cy="1200329"/>
          </a:xfrm>
          <a:prstGeom prst="rect">
            <a:avLst/>
          </a:prstGeom>
          <a:noFill/>
        </p:spPr>
        <p:txBody>
          <a:bodyPr wrap="square" rtlCol="0">
            <a:spAutoFit/>
          </a:bodyPr>
          <a:lstStyle/>
          <a:p>
            <a:pPr algn="ctr"/>
            <a:r>
              <a:rPr lang="en-US" dirty="0"/>
              <a:t>Under the supervision </a:t>
            </a:r>
          </a:p>
          <a:p>
            <a:pPr algn="ctr"/>
            <a:r>
              <a:rPr lang="en-US" dirty="0"/>
              <a:t>of</a:t>
            </a:r>
          </a:p>
          <a:p>
            <a:pPr algn="ctr"/>
            <a:r>
              <a:rPr lang="en-US" dirty="0"/>
              <a:t>Ms. Parul Gehlot</a:t>
            </a:r>
          </a:p>
          <a:p>
            <a:pPr algn="ctr"/>
            <a:r>
              <a:rPr lang="en-US" dirty="0"/>
              <a:t>Mr. Vikas Patel</a:t>
            </a:r>
          </a:p>
        </p:txBody>
      </p:sp>
      <p:sp>
        <p:nvSpPr>
          <p:cNvPr id="6" name="TextBox 5"/>
          <p:cNvSpPr txBox="1"/>
          <p:nvPr/>
        </p:nvSpPr>
        <p:spPr>
          <a:xfrm>
            <a:off x="1485900" y="6001490"/>
            <a:ext cx="6248400" cy="646331"/>
          </a:xfrm>
          <a:prstGeom prst="rect">
            <a:avLst/>
          </a:prstGeom>
          <a:noFill/>
        </p:spPr>
        <p:txBody>
          <a:bodyPr wrap="square" rtlCol="0">
            <a:spAutoFit/>
          </a:bodyPr>
          <a:lstStyle/>
          <a:p>
            <a:pPr algn="ctr"/>
            <a:r>
              <a:rPr lang="en-US" dirty="0" err="1">
                <a:solidFill>
                  <a:srgbClr val="FF0000"/>
                </a:solidFill>
              </a:rPr>
              <a:t>Chitkara</a:t>
            </a:r>
            <a:r>
              <a:rPr lang="en-US" dirty="0">
                <a:solidFill>
                  <a:srgbClr val="FF0000"/>
                </a:solidFill>
              </a:rPr>
              <a:t> University Institute of Engineering and Technology</a:t>
            </a:r>
          </a:p>
          <a:p>
            <a:pPr algn="ctr"/>
            <a:r>
              <a:rPr lang="en-US" dirty="0" err="1">
                <a:solidFill>
                  <a:srgbClr val="FF0000"/>
                </a:solidFill>
              </a:rPr>
              <a:t>Chitkara</a:t>
            </a:r>
            <a:r>
              <a:rPr lang="en-US" dirty="0">
                <a:solidFill>
                  <a:srgbClr val="FF0000"/>
                </a:solidFill>
              </a:rPr>
              <a:t> University, Punjab</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133600" y="15240"/>
            <a:ext cx="6477000" cy="838200"/>
          </a:xfrm>
        </p:spPr>
        <p:txBody>
          <a:bodyPr/>
          <a:lstStyle/>
          <a:p>
            <a:r>
              <a:rPr lang="en-US" b="1" dirty="0">
                <a:ea typeface="MS PGothic" pitchFamily="34" charset="-128"/>
              </a:rPr>
              <a:t>References</a:t>
            </a:r>
          </a:p>
        </p:txBody>
      </p:sp>
      <p:sp>
        <p:nvSpPr>
          <p:cNvPr id="15362" name="Content Placeholder 2"/>
          <p:cNvSpPr>
            <a:spLocks noGrp="1"/>
          </p:cNvSpPr>
          <p:nvPr>
            <p:ph idx="1"/>
          </p:nvPr>
        </p:nvSpPr>
        <p:spPr>
          <a:xfrm>
            <a:off x="228600" y="1066800"/>
            <a:ext cx="8229600" cy="4525963"/>
          </a:xfrm>
        </p:spPr>
        <p:txBody>
          <a:bodyPr/>
          <a:lstStyle/>
          <a:p>
            <a:pPr>
              <a:buAutoNum type="arabicPeriod"/>
            </a:pPr>
            <a:r>
              <a:rPr lang="en-US" sz="2800" dirty="0">
                <a:solidFill>
                  <a:schemeClr val="accent1">
                    <a:lumMod val="75000"/>
                  </a:schemeClr>
                </a:solidFill>
                <a:ea typeface="MS PGothic" pitchFamily="34" charset="-128"/>
                <a:hlinkClick r:id="rId2"/>
              </a:rPr>
              <a:t>https://www.w3schools.com/js/js_htmldom.asp</a:t>
            </a:r>
            <a:endParaRPr lang="en-US" sz="2800" dirty="0">
              <a:solidFill>
                <a:schemeClr val="accent1">
                  <a:lumMod val="75000"/>
                </a:schemeClr>
              </a:solidFill>
              <a:ea typeface="MS PGothic" pitchFamily="34" charset="-128"/>
            </a:endParaRPr>
          </a:p>
          <a:p>
            <a:pPr>
              <a:buFont typeface="Arial" pitchFamily="34" charset="0"/>
              <a:buAutoNum type="arabicPeriod"/>
            </a:pPr>
            <a:endParaRPr lang="en-US" sz="2800" dirty="0">
              <a:solidFill>
                <a:schemeClr val="accent1">
                  <a:lumMod val="75000"/>
                </a:schemeClr>
              </a:solidFill>
              <a:ea typeface="MS PGothic" pitchFamily="34" charset="-128"/>
            </a:endParaRPr>
          </a:p>
          <a:p>
            <a:pPr>
              <a:buAutoNum type="arabicPeriod"/>
            </a:pPr>
            <a:r>
              <a:rPr lang="en-US" sz="2800" dirty="0">
                <a:solidFill>
                  <a:schemeClr val="accent1">
                    <a:lumMod val="75000"/>
                  </a:schemeClr>
                </a:solidFill>
                <a:ea typeface="MS PGothic" pitchFamily="34" charset="-128"/>
                <a:hlinkClick r:id="rId3"/>
              </a:rPr>
              <a:t>https://www.geeksforgeeks.org/dom-document-object-model/</a:t>
            </a:r>
            <a:endParaRPr lang="en-US" sz="2800" dirty="0">
              <a:solidFill>
                <a:schemeClr val="accent1">
                  <a:lumMod val="75000"/>
                </a:schemeClr>
              </a:solidFill>
              <a:ea typeface="MS PGothic" pitchFamily="34" charset="-128"/>
            </a:endParaRPr>
          </a:p>
          <a:p>
            <a:pPr>
              <a:buAutoNum type="arabicPeriod"/>
            </a:pPr>
            <a:r>
              <a:rPr lang="en-US" sz="2800" dirty="0">
                <a:solidFill>
                  <a:schemeClr val="accent1">
                    <a:lumMod val="75000"/>
                  </a:schemeClr>
                </a:solidFill>
                <a:ea typeface="MS PGothic" pitchFamily="34" charset="-128"/>
                <a:hlinkClick r:id="rId4"/>
              </a:rPr>
              <a:t>https://youtu.be/7zcXPCt8Ck0?si=yjb5TJ3RoK8n3XoJ</a:t>
            </a:r>
            <a:endParaRPr lang="en-US" sz="2800" dirty="0">
              <a:solidFill>
                <a:schemeClr val="accent1">
                  <a:lumMod val="75000"/>
                </a:schemeClr>
              </a:solidFill>
              <a:ea typeface="MS PGothic" pitchFamily="34" charset="-128"/>
            </a:endParaRPr>
          </a:p>
          <a:p>
            <a:pPr>
              <a:buAutoNum type="arabicPeriod"/>
            </a:pPr>
            <a:endParaRPr lang="en-US" sz="2800" dirty="0">
              <a:solidFill>
                <a:schemeClr val="accent1">
                  <a:lumMod val="75000"/>
                </a:schemeClr>
              </a:solidFill>
              <a:ea typeface="MS PGothic" pitchFamily="34" charset="-128"/>
            </a:endParaRPr>
          </a:p>
          <a:p>
            <a:pPr>
              <a:buAutoNum type="arabicPeriod"/>
            </a:pPr>
            <a:r>
              <a:rPr lang="en-US" sz="2800" dirty="0">
                <a:solidFill>
                  <a:schemeClr val="accent1">
                    <a:lumMod val="75000"/>
                  </a:schemeClr>
                </a:solidFill>
                <a:ea typeface="MS PGothic" pitchFamily="34" charset="-128"/>
                <a:hlinkClick r:id="rId5"/>
              </a:rPr>
              <a:t>https://www.freecodecamp.org/news/an-introduction-to-the-javascript-dom-512463dd62ec/</a:t>
            </a:r>
            <a:endParaRPr lang="en-US" sz="2800" dirty="0">
              <a:solidFill>
                <a:schemeClr val="accent1">
                  <a:lumMod val="75000"/>
                </a:schemeClr>
              </a:solidFill>
              <a:ea typeface="MS PGothic" pitchFamily="34" charset="-128"/>
            </a:endParaRPr>
          </a:p>
          <a:p>
            <a:pPr marL="0" indent="0">
              <a:buNone/>
            </a:pPr>
            <a:endParaRPr lang="en-US" sz="2800" dirty="0">
              <a:solidFill>
                <a:schemeClr val="accent1">
                  <a:lumMod val="75000"/>
                </a:schemeClr>
              </a:solidFill>
              <a:ea typeface="MS PGothic" pitchFamily="34" charset="-128"/>
            </a:endParaRPr>
          </a:p>
          <a:p>
            <a:pPr>
              <a:buAutoNum type="arabicPeriod"/>
            </a:pPr>
            <a:endParaRPr lang="en-US" sz="2800" dirty="0">
              <a:solidFill>
                <a:schemeClr val="accent1">
                  <a:lumMod val="75000"/>
                </a:schemeClr>
              </a:solidFill>
              <a:ea typeface="MS PGothic" pitchFamily="34" charset="-128"/>
            </a:endParaRPr>
          </a:p>
          <a:p>
            <a:pPr marL="0" indent="0">
              <a:buNone/>
            </a:pPr>
            <a:endParaRPr lang="en-US" sz="2800" dirty="0">
              <a:solidFill>
                <a:schemeClr val="accent1">
                  <a:lumMod val="75000"/>
                </a:schemeClr>
              </a:solidFill>
              <a:ea typeface="MS PGothic" pitchFamily="34" charset="-128"/>
            </a:endParaRPr>
          </a:p>
          <a:p>
            <a:pPr>
              <a:buAutoNum type="arabicPeriod"/>
            </a:pPr>
            <a:endParaRPr lang="en-US" sz="2800" dirty="0">
              <a:solidFill>
                <a:schemeClr val="accent1">
                  <a:lumMod val="75000"/>
                </a:schemeClr>
              </a:solidFill>
              <a:ea typeface="MS PGothic" pitchFamily="34" charset="-128"/>
            </a:endParaRPr>
          </a:p>
          <a:p>
            <a:pPr marL="0" indent="0">
              <a:buNone/>
            </a:pPr>
            <a:endParaRPr lang="en-US" sz="2800" dirty="0">
              <a:solidFill>
                <a:schemeClr val="accent1">
                  <a:lumMod val="75000"/>
                </a:schemeClr>
              </a:solidFill>
              <a:ea typeface="MS PGothic" pitchFamily="34" charset="-128"/>
            </a:endParaRPr>
          </a:p>
          <a:p>
            <a:pPr>
              <a:buAutoNum type="arabicPeriod"/>
            </a:pPr>
            <a:endParaRPr lang="en-US" sz="1800" dirty="0">
              <a:solidFill>
                <a:schemeClr val="accent1">
                  <a:lumMod val="75000"/>
                </a:schemeClr>
              </a:solidFill>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97B29A-7F68-64FC-2CEE-85579030AEB3}"/>
              </a:ext>
            </a:extLst>
          </p:cNvPr>
          <p:cNvSpPr>
            <a:spLocks noGrp="1"/>
          </p:cNvSpPr>
          <p:nvPr>
            <p:ph type="subTitle" idx="1"/>
          </p:nvPr>
        </p:nvSpPr>
        <p:spPr>
          <a:xfrm>
            <a:off x="495300" y="2590800"/>
            <a:ext cx="8153400" cy="4724400"/>
          </a:xfrm>
        </p:spPr>
        <p:txBody>
          <a:bodyPr/>
          <a:lstStyle/>
          <a:p>
            <a:r>
              <a:rPr lang="en-IN" sz="11500" dirty="0">
                <a:solidFill>
                  <a:srgbClr val="FF0000"/>
                </a:solidFill>
              </a:rPr>
              <a:t>Thanks...</a:t>
            </a:r>
          </a:p>
        </p:txBody>
      </p:sp>
    </p:spTree>
    <p:extLst>
      <p:ext uri="{BB962C8B-B14F-4D97-AF65-F5344CB8AC3E}">
        <p14:creationId xmlns:p14="http://schemas.microsoft.com/office/powerpoint/2010/main" val="852010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81000" y="0"/>
            <a:ext cx="6096000" cy="838200"/>
          </a:xfrm>
        </p:spPr>
        <p:txBody>
          <a:bodyPr/>
          <a:lstStyle/>
          <a:p>
            <a:pPr algn="l"/>
            <a:r>
              <a:rPr lang="en-US" sz="3200" b="1" dirty="0">
                <a:ea typeface="MS PGothic" pitchFamily="34" charset="-128"/>
              </a:rPr>
              <a:t>Introduction</a:t>
            </a:r>
          </a:p>
        </p:txBody>
      </p:sp>
      <p:sp>
        <p:nvSpPr>
          <p:cNvPr id="3" name="Title 1"/>
          <p:cNvSpPr txBox="1">
            <a:spLocks/>
          </p:cNvSpPr>
          <p:nvPr/>
        </p:nvSpPr>
        <p:spPr bwMode="auto">
          <a:xfrm>
            <a:off x="152400" y="1181353"/>
            <a:ext cx="86868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just" eaLnBrk="0" hangingPunct="0">
              <a:defRPr/>
            </a:pPr>
            <a:r>
              <a:rPr lang="en-US" sz="2000" b="0" i="0" dirty="0">
                <a:effectLst/>
                <a:latin typeface="Söhne"/>
              </a:rPr>
              <a:t>Problem Statement : In today's fast-paced and dynamic work environment, individuals and teams face challenges in effectively managing tasks, resulting in decreased productivity, missed deadlines, and heightened stress levels. Traditional task management methods, such as pen-and-paper lists or basic digital tools, often lack the features and adaptability required to meet the diverse needs of modern professionals.</a:t>
            </a:r>
            <a:endParaRPr kumimoji="0" lang="en-US" sz="2000" i="0" u="none" strike="noStrike" kern="1200" cap="none" spc="0" normalizeH="0" baseline="0" noProof="0" dirty="0">
              <a:ln>
                <a:noFill/>
              </a:ln>
              <a:effectLst/>
              <a:uLnTx/>
              <a:uFillTx/>
              <a:latin typeface="+mj-lt"/>
              <a:ea typeface="MS PGothic" pitchFamily="34" charset="-128"/>
              <a:cs typeface="MS PGothic"/>
            </a:endParaRPr>
          </a:p>
        </p:txBody>
      </p:sp>
      <p:sp>
        <p:nvSpPr>
          <p:cNvPr id="2" name="Rectangle 1">
            <a:extLst>
              <a:ext uri="{FF2B5EF4-FFF2-40B4-BE49-F238E27FC236}">
                <a16:creationId xmlns:a16="http://schemas.microsoft.com/office/drawing/2014/main" id="{795606E3-F138-FC3E-047F-F5CB153232D0}"/>
              </a:ext>
            </a:extLst>
          </p:cNvPr>
          <p:cNvSpPr/>
          <p:nvPr/>
        </p:nvSpPr>
        <p:spPr>
          <a:xfrm>
            <a:off x="152400" y="2896107"/>
            <a:ext cx="8487103" cy="3108543"/>
          </a:xfrm>
          <a:prstGeom prst="rect">
            <a:avLst/>
          </a:prstGeom>
          <a:noFill/>
        </p:spPr>
        <p:txBody>
          <a:bodyPr wrap="square" lIns="91440" tIns="45720" rIns="91440" bIns="45720">
            <a:spAutoFit/>
          </a:bodyPr>
          <a:lstStyle/>
          <a:p>
            <a:pPr algn="just" eaLnBrk="0" hangingPunct="0">
              <a:defRPr/>
            </a:pPr>
            <a:r>
              <a:rPr kumimoji="0" lang="en-US" sz="2400" i="0" u="none" strike="noStrike" kern="1200" cap="none" spc="0" normalizeH="0" baseline="0" noProof="0" dirty="0">
                <a:ln>
                  <a:noFill/>
                </a:ln>
                <a:solidFill>
                  <a:schemeClr val="tx1"/>
                </a:solidFill>
                <a:effectLst/>
                <a:uLnTx/>
                <a:uFillTx/>
                <a:latin typeface="+mj-lt"/>
                <a:ea typeface="MS PGothic" pitchFamily="34" charset="-128"/>
                <a:cs typeface="MS PGothic"/>
              </a:rPr>
              <a:t>Solution:</a:t>
            </a:r>
            <a:r>
              <a:rPr lang="en-US" sz="2800" b="0" i="0" dirty="0">
                <a:effectLst/>
                <a:latin typeface="Söhne"/>
              </a:rPr>
              <a:t>Developing a comprehensive task management app that addresses the above issues by providing a centralized, collaborative, and customizable platform. The app will integrate intelligent prioritization, real-time collaboration, advanced scheduling, and robust analytics to empower individuals and teams to enhance their productivity and achieve their goals effectively.</a:t>
            </a:r>
            <a:r>
              <a:rPr lang="en-US" sz="1600" dirty="0">
                <a:solidFill>
                  <a:srgbClr val="ECECEC"/>
                </a:solidFill>
                <a:latin typeface="Söhne"/>
              </a:rPr>
              <a:t>..</a:t>
            </a:r>
            <a:endParaRPr kumimoji="0" lang="en-US" sz="1600" i="0" u="none" strike="noStrike" kern="1200" cap="none" spc="0" normalizeH="0" baseline="0" noProof="0" dirty="0">
              <a:ln>
                <a:noFill/>
              </a:ln>
              <a:solidFill>
                <a:schemeClr val="tx1"/>
              </a:solidFill>
              <a:effectLst/>
              <a:uLnTx/>
              <a:uFillTx/>
              <a:latin typeface="+mj-lt"/>
              <a:ea typeface="MS PGothic" pitchFamily="34" charset="-128"/>
              <a:cs typeface="MS P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algn="l"/>
            <a:r>
              <a:rPr lang="en-US" b="1" dirty="0">
                <a:ea typeface="MS PGothic" pitchFamily="34" charset="-128"/>
              </a:rPr>
              <a:t>Motivation of Research</a:t>
            </a:r>
            <a:endParaRPr lang="en-US" dirty="0">
              <a:ea typeface="MS PGothic" pitchFamily="34" charset="-128"/>
            </a:endParaRPr>
          </a:p>
        </p:txBody>
      </p:sp>
      <p:sp>
        <p:nvSpPr>
          <p:cNvPr id="6146" name="Content Placeholder 2"/>
          <p:cNvSpPr>
            <a:spLocks noGrp="1"/>
          </p:cNvSpPr>
          <p:nvPr>
            <p:ph idx="1"/>
          </p:nvPr>
        </p:nvSpPr>
        <p:spPr>
          <a:xfrm>
            <a:off x="0" y="1143000"/>
            <a:ext cx="8763000" cy="5334000"/>
          </a:xfrm>
        </p:spPr>
        <p:txBody>
          <a:bodyPr/>
          <a:lstStyle/>
          <a:p>
            <a:pPr marL="0" indent="0" algn="l">
              <a:buNone/>
            </a:pPr>
            <a:r>
              <a:rPr lang="en-US" b="0" i="0" dirty="0">
                <a:solidFill>
                  <a:srgbClr val="0D0D0D"/>
                </a:solidFill>
                <a:effectLst/>
                <a:latin typeface="Söhne"/>
              </a:rPr>
              <a:t>   </a:t>
            </a:r>
            <a:r>
              <a:rPr lang="en-US" sz="2000" b="0" i="0" dirty="0">
                <a:effectLst/>
                <a:latin typeface="Söhne"/>
              </a:rPr>
              <a:t>The motivation behind researching and developing an innovative task management app stems from the recognition of the critical role efficient task management plays in modern work environments. Several key motivations drive the need for such research:</a:t>
            </a:r>
          </a:p>
          <a:p>
            <a:pPr algn="l">
              <a:buFont typeface="+mj-lt"/>
              <a:buAutoNum type="arabicPeriod"/>
            </a:pPr>
            <a:r>
              <a:rPr lang="en-US" sz="2000" b="1" i="0" dirty="0">
                <a:effectLst/>
                <a:latin typeface="Söhne"/>
              </a:rPr>
              <a:t>Increasing Complexity of Work:</a:t>
            </a:r>
            <a:endParaRPr lang="en-US" sz="2000" b="0" i="0" dirty="0">
              <a:effectLst/>
              <a:latin typeface="Söhne"/>
            </a:endParaRPr>
          </a:p>
          <a:p>
            <a:pPr marL="457200" lvl="1" indent="0" algn="l">
              <a:buNone/>
            </a:pPr>
            <a:r>
              <a:rPr lang="en-US" sz="2000" b="0" i="0" dirty="0">
                <a:effectLst/>
                <a:latin typeface="Söhne"/>
              </a:rPr>
              <a:t>As professional tasks become more intricate and interconnected, individuals and teams face challenges in managing multiple responsibilities simultaneously. A robust task management app can provide the necessary tools to navigate and streamline complex work processes.</a:t>
            </a:r>
          </a:p>
          <a:p>
            <a:pPr algn="l">
              <a:buFont typeface="+mj-lt"/>
              <a:buAutoNum type="arabicPeriod"/>
            </a:pPr>
            <a:r>
              <a:rPr lang="en-US" sz="2000" b="1" i="0" dirty="0">
                <a:effectLst/>
                <a:latin typeface="Söhne"/>
              </a:rPr>
              <a:t>Growing Demand for Remote Collaboration:</a:t>
            </a:r>
            <a:endParaRPr lang="en-US" sz="2000" b="0" i="0" dirty="0">
              <a:effectLst/>
              <a:latin typeface="Söhne"/>
            </a:endParaRPr>
          </a:p>
          <a:p>
            <a:pPr marL="457200" lvl="1" indent="0" algn="l">
              <a:buNone/>
            </a:pPr>
            <a:r>
              <a:rPr lang="en-US" sz="2000" b="0" i="0" dirty="0">
                <a:effectLst/>
                <a:latin typeface="Söhne"/>
              </a:rPr>
              <a:t>The rise of remote and distributed workforces highlights the importance of effective collaboration tools. A task management app with advanced collaboration features can facilitate seamless communication, coordination, and information sharing among team members, regardless of their physical location.</a:t>
            </a:r>
          </a:p>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3200" dirty="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52400" y="0"/>
            <a:ext cx="6324600" cy="838200"/>
          </a:xfrm>
        </p:spPr>
        <p:txBody>
          <a:bodyPr/>
          <a:lstStyle/>
          <a:p>
            <a:pPr algn="l"/>
            <a:r>
              <a:rPr lang="en-US" b="1" dirty="0">
                <a:ea typeface="MS PGothic" pitchFamily="34" charset="-128"/>
              </a:rPr>
              <a:t>Tools &amp; Technologies</a:t>
            </a:r>
          </a:p>
        </p:txBody>
      </p:sp>
      <p:sp>
        <p:nvSpPr>
          <p:cNvPr id="7170" name="Content Placeholder 1"/>
          <p:cNvSpPr>
            <a:spLocks noGrp="1"/>
          </p:cNvSpPr>
          <p:nvPr>
            <p:ph idx="1"/>
          </p:nvPr>
        </p:nvSpPr>
        <p:spPr>
          <a:xfrm>
            <a:off x="304800" y="990600"/>
            <a:ext cx="8229600" cy="4525963"/>
          </a:xfrm>
        </p:spPr>
        <p:txBody>
          <a:bodyPr/>
          <a:lstStyle/>
          <a:p>
            <a:pPr algn="just">
              <a:buFont typeface="+mj-lt"/>
              <a:buAutoNum type="arabicPeriod"/>
            </a:pPr>
            <a:r>
              <a:rPr lang="en-US" sz="1800" b="1" i="0" dirty="0">
                <a:effectLst/>
                <a:latin typeface="Söhne"/>
              </a:rPr>
              <a:t>HTML/CSS</a:t>
            </a:r>
            <a:r>
              <a:rPr lang="en-US" sz="1800" b="0" i="0" dirty="0">
                <a:effectLst/>
                <a:latin typeface="Söhne"/>
              </a:rPr>
              <a:t>: For structuring and styling the webpage, ensuring a visually appealing and user-friendly interface.</a:t>
            </a:r>
          </a:p>
          <a:p>
            <a:pPr algn="just">
              <a:buFont typeface="+mj-lt"/>
              <a:buAutoNum type="arabicPeriod"/>
            </a:pPr>
            <a:r>
              <a:rPr lang="en-US" sz="1800" b="1" i="0" dirty="0">
                <a:effectLst/>
                <a:latin typeface="Söhne"/>
              </a:rPr>
              <a:t>JavaScript</a:t>
            </a:r>
            <a:r>
              <a:rPr lang="en-US" sz="1800" b="0" i="0" dirty="0">
                <a:effectLst/>
                <a:latin typeface="Söhne"/>
              </a:rPr>
              <a:t>: Implemented for dynamic behavior </a:t>
            </a:r>
            <a:r>
              <a:rPr lang="en-US" sz="1800" dirty="0">
                <a:latin typeface="Söhne"/>
              </a:rPr>
              <a:t>,</a:t>
            </a:r>
            <a:r>
              <a:rPr lang="en-US" sz="1800" b="0" i="0" dirty="0">
                <a:effectLst/>
                <a:latin typeface="Söhne"/>
              </a:rPr>
              <a:t> functionality</a:t>
            </a:r>
            <a:r>
              <a:rPr lang="en-US" sz="1800" dirty="0">
                <a:latin typeface="Söhne"/>
              </a:rPr>
              <a:t> and </a:t>
            </a:r>
            <a:r>
              <a:rPr lang="en-US" sz="1800" b="0" i="0" dirty="0">
                <a:effectLst/>
                <a:latin typeface="Söhne"/>
              </a:rPr>
              <a:t>updating content in real-time.</a:t>
            </a:r>
          </a:p>
          <a:p>
            <a:pPr algn="just">
              <a:buFont typeface="+mj-lt"/>
              <a:buAutoNum type="arabicPeriod"/>
            </a:pPr>
            <a:r>
              <a:rPr lang="en-US" sz="1800" b="1" i="0" dirty="0">
                <a:effectLst/>
                <a:latin typeface="Söhne"/>
              </a:rPr>
              <a:t>Bootstrap</a:t>
            </a:r>
            <a:r>
              <a:rPr lang="en-US" sz="1800" b="0" i="0" dirty="0">
                <a:effectLst/>
                <a:latin typeface="Söhne"/>
              </a:rPr>
              <a:t>: Utilized for responsive design elements, ensuring compatibility across various devices and screen sizes.</a:t>
            </a:r>
          </a:p>
          <a:p>
            <a:pPr algn="just">
              <a:buFont typeface="+mj-lt"/>
              <a:buAutoNum type="arabicPeriod"/>
            </a:pPr>
            <a:r>
              <a:rPr lang="en-US" sz="1800" b="1" i="0" dirty="0">
                <a:effectLst/>
                <a:latin typeface="Söhne"/>
              </a:rPr>
              <a:t>DOM</a:t>
            </a:r>
            <a:r>
              <a:rPr lang="en-US" sz="1800" b="1" dirty="0">
                <a:latin typeface="Söhne"/>
              </a:rPr>
              <a:t>(Document Object Model) </a:t>
            </a:r>
            <a:r>
              <a:rPr lang="en-US" sz="2000" b="1" dirty="0">
                <a:latin typeface="Söhne"/>
              </a:rPr>
              <a:t>: </a:t>
            </a:r>
            <a:r>
              <a:rPr lang="en-US" sz="2000" b="0" i="0" dirty="0">
                <a:effectLst/>
                <a:latin typeface="Söhne"/>
              </a:rPr>
              <a:t>structure of a document as a tree of objects where each object represents a part of the document. These objects can be manipulated programmatically to change the content, structure, and style of a web page.</a:t>
            </a:r>
            <a:endParaRPr lang="en-US" sz="2000" b="1" i="0" dirty="0">
              <a:effectLst/>
              <a:latin typeface="Söhne"/>
            </a:endParaRPr>
          </a:p>
          <a:p>
            <a:pPr marL="0" indent="0" algn="just">
              <a:buNone/>
            </a:pPr>
            <a:endParaRPr lang="en-US" sz="2000" b="1" dirty="0">
              <a:ea typeface="MS PGothic" pitchFamily="34" charset="-128"/>
            </a:endParaRPr>
          </a:p>
          <a:p>
            <a:pPr algn="just"/>
            <a:endParaRPr lang="en-US" sz="1800" dirty="0">
              <a:ea typeface="MS PGothic" pitchFamily="34" charset="-128"/>
            </a:endParaRPr>
          </a:p>
        </p:txBody>
      </p:sp>
      <p:pic>
        <p:nvPicPr>
          <p:cNvPr id="3" name="Picture 2">
            <a:extLst>
              <a:ext uri="{FF2B5EF4-FFF2-40B4-BE49-F238E27FC236}">
                <a16:creationId xmlns:a16="http://schemas.microsoft.com/office/drawing/2014/main" id="{DEB83664-8E46-D34F-721B-97F365847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43400"/>
            <a:ext cx="8534400" cy="205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Code Snapshots</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sp>
        <p:nvSpPr>
          <p:cNvPr id="2" name="Rectangle 1">
            <a:extLst>
              <a:ext uri="{FF2B5EF4-FFF2-40B4-BE49-F238E27FC236}">
                <a16:creationId xmlns:a16="http://schemas.microsoft.com/office/drawing/2014/main" id="{390BEA71-D09E-866B-2637-60C79D423E4B}"/>
              </a:ext>
            </a:extLst>
          </p:cNvPr>
          <p:cNvSpPr/>
          <p:nvPr/>
        </p:nvSpPr>
        <p:spPr>
          <a:xfrm>
            <a:off x="228600" y="960437"/>
            <a:ext cx="321915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1. </a:t>
            </a:r>
            <a:r>
              <a:rPr lang="en-US" sz="2000" dirty="0">
                <a:ln w="0"/>
                <a:effectLst>
                  <a:outerShdw blurRad="38100" dist="19050" dir="2700000" algn="tl" rotWithShape="0">
                    <a:schemeClr val="dk1">
                      <a:alpha val="40000"/>
                    </a:schemeClr>
                  </a:outerShdw>
                </a:effectLst>
              </a:rPr>
              <a:t>Html file of landing page</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3DB51768-8952-4C41-0A3B-D1453BA70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9986"/>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2"/>
          <p:cNvSpPr>
            <a:spLocks noGrp="1"/>
          </p:cNvSpPr>
          <p:nvPr>
            <p:ph idx="1"/>
          </p:nvPr>
        </p:nvSpPr>
        <p:spPr>
          <a:xfrm>
            <a:off x="152400" y="990600"/>
            <a:ext cx="8229600" cy="4525963"/>
          </a:xfrm>
        </p:spPr>
        <p:txBody>
          <a:bodyPr/>
          <a:lstStyle/>
          <a:p>
            <a:pPr marL="0" indent="0">
              <a:buNone/>
            </a:pPr>
            <a:r>
              <a:rPr lang="en-US" dirty="0">
                <a:ea typeface="MS PGothic" pitchFamily="34" charset="-128"/>
              </a:rPr>
              <a:t>2. CSS files of landing page</a:t>
            </a:r>
          </a:p>
        </p:txBody>
      </p:sp>
      <p:sp>
        <p:nvSpPr>
          <p:cNvPr id="11266" name="Title 3"/>
          <p:cNvSpPr>
            <a:spLocks noGrp="1"/>
          </p:cNvSpPr>
          <p:nvPr>
            <p:ph type="title"/>
          </p:nvPr>
        </p:nvSpPr>
        <p:spPr/>
        <p:txBody>
          <a:bodyPr/>
          <a:lstStyle/>
          <a:p>
            <a:pPr algn="l"/>
            <a:r>
              <a:rPr lang="en-US" b="1" dirty="0">
                <a:ea typeface="MS PGothic" pitchFamily="34" charset="-128"/>
              </a:rPr>
              <a:t> Conti….</a:t>
            </a:r>
          </a:p>
        </p:txBody>
      </p:sp>
      <p:pic>
        <p:nvPicPr>
          <p:cNvPr id="4" name="Picture 3">
            <a:extLst>
              <a:ext uri="{FF2B5EF4-FFF2-40B4-BE49-F238E27FC236}">
                <a16:creationId xmlns:a16="http://schemas.microsoft.com/office/drawing/2014/main" id="{AD83585C-64B3-238E-466C-A610326B0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4419600" cy="5029200"/>
          </a:xfrm>
          <a:prstGeom prst="rect">
            <a:avLst/>
          </a:prstGeom>
        </p:spPr>
      </p:pic>
      <p:pic>
        <p:nvPicPr>
          <p:cNvPr id="7" name="Picture 6">
            <a:extLst>
              <a:ext uri="{FF2B5EF4-FFF2-40B4-BE49-F238E27FC236}">
                <a16:creationId xmlns:a16="http://schemas.microsoft.com/office/drawing/2014/main" id="{F643E270-B9FE-CA37-4F1D-0BB5B6266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676400"/>
            <a:ext cx="4724400" cy="502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algn="l"/>
            <a:r>
              <a:rPr lang="en-US" b="1" dirty="0">
                <a:ea typeface="MS PGothic" pitchFamily="34" charset="-128"/>
              </a:rPr>
              <a:t>  Conti...</a:t>
            </a:r>
          </a:p>
        </p:txBody>
      </p:sp>
      <p:sp>
        <p:nvSpPr>
          <p:cNvPr id="13314" name="Content Placeholder 2"/>
          <p:cNvSpPr>
            <a:spLocks noGrp="1"/>
          </p:cNvSpPr>
          <p:nvPr>
            <p:ph idx="1"/>
          </p:nvPr>
        </p:nvSpPr>
        <p:spPr>
          <a:xfrm>
            <a:off x="152400" y="873760"/>
            <a:ext cx="8229600" cy="4525963"/>
          </a:xfrm>
        </p:spPr>
        <p:txBody>
          <a:bodyPr/>
          <a:lstStyle/>
          <a:p>
            <a:pPr marL="0" indent="0">
              <a:buNone/>
            </a:pPr>
            <a:r>
              <a:rPr lang="en-US" dirty="0">
                <a:ea typeface="MS PGothic" pitchFamily="34" charset="-128"/>
              </a:rPr>
              <a:t>3. </a:t>
            </a:r>
            <a:r>
              <a:rPr lang="en-US" dirty="0" err="1">
                <a:ea typeface="MS PGothic" pitchFamily="34" charset="-128"/>
              </a:rPr>
              <a:t>Javascript</a:t>
            </a:r>
            <a:r>
              <a:rPr lang="en-US" dirty="0">
                <a:ea typeface="MS PGothic" pitchFamily="34" charset="-128"/>
              </a:rPr>
              <a:t> DOM</a:t>
            </a:r>
          </a:p>
        </p:txBody>
      </p:sp>
      <p:pic>
        <p:nvPicPr>
          <p:cNvPr id="4" name="Picture 3">
            <a:extLst>
              <a:ext uri="{FF2B5EF4-FFF2-40B4-BE49-F238E27FC236}">
                <a16:creationId xmlns:a16="http://schemas.microsoft.com/office/drawing/2014/main" id="{2DA3F3BC-9EEB-A5AD-EB95-F8981DA2B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8277"/>
            <a:ext cx="9144000" cy="52473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8CA-56B0-394C-3237-BB14C9C392CD}"/>
              </a:ext>
            </a:extLst>
          </p:cNvPr>
          <p:cNvSpPr>
            <a:spLocks noGrp="1"/>
          </p:cNvSpPr>
          <p:nvPr>
            <p:ph type="ctrTitle"/>
          </p:nvPr>
        </p:nvSpPr>
        <p:spPr>
          <a:xfrm>
            <a:off x="-1447800" y="-76200"/>
            <a:ext cx="5486400" cy="914400"/>
          </a:xfrm>
        </p:spPr>
        <p:txBody>
          <a:bodyPr/>
          <a:lstStyle/>
          <a:p>
            <a:r>
              <a:rPr lang="en-US" dirty="0"/>
              <a:t>H</a:t>
            </a:r>
            <a:r>
              <a:rPr lang="en-IN" dirty="0"/>
              <a:t>OME PAGE</a:t>
            </a:r>
          </a:p>
        </p:txBody>
      </p:sp>
      <p:sp>
        <p:nvSpPr>
          <p:cNvPr id="3" name="Subtitle 2">
            <a:extLst>
              <a:ext uri="{FF2B5EF4-FFF2-40B4-BE49-F238E27FC236}">
                <a16:creationId xmlns:a16="http://schemas.microsoft.com/office/drawing/2014/main" id="{CBE9900A-D6E5-1E00-90E2-1D86E3833CFB}"/>
              </a:ext>
            </a:extLst>
          </p:cNvPr>
          <p:cNvSpPr>
            <a:spLocks noGrp="1"/>
          </p:cNvSpPr>
          <p:nvPr>
            <p:ph type="subTitle" idx="1"/>
          </p:nvPr>
        </p:nvSpPr>
        <p:spPr>
          <a:xfrm>
            <a:off x="495300" y="1600200"/>
            <a:ext cx="8153400" cy="4724400"/>
          </a:xfrm>
        </p:spPr>
        <p:txBody>
          <a:bodyPr/>
          <a:lstStyle/>
          <a:p>
            <a:endParaRPr lang="en-IN" sz="8000" dirty="0">
              <a:solidFill>
                <a:schemeClr val="tx1"/>
              </a:solidFill>
              <a:latin typeface="Comic Sans MS" panose="030F0702030302020204" pitchFamily="66" charset="0"/>
            </a:endParaRPr>
          </a:p>
        </p:txBody>
      </p:sp>
      <p:pic>
        <p:nvPicPr>
          <p:cNvPr id="5" name="Picture 4">
            <a:extLst>
              <a:ext uri="{FF2B5EF4-FFF2-40B4-BE49-F238E27FC236}">
                <a16:creationId xmlns:a16="http://schemas.microsoft.com/office/drawing/2014/main" id="{42801B55-9BDE-67FB-A0AD-404BF7AE7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867400"/>
          </a:xfrm>
          <a:prstGeom prst="rect">
            <a:avLst/>
          </a:prstGeom>
        </p:spPr>
      </p:pic>
    </p:spTree>
    <p:extLst>
      <p:ext uri="{BB962C8B-B14F-4D97-AF65-F5344CB8AC3E}">
        <p14:creationId xmlns:p14="http://schemas.microsoft.com/office/powerpoint/2010/main" val="335829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6477000" cy="838200"/>
          </a:xfrm>
        </p:spPr>
        <p:txBody>
          <a:bodyPr/>
          <a:lstStyle/>
          <a:p>
            <a:pPr algn="l"/>
            <a:br>
              <a:rPr lang="en-GB" b="1" dirty="0"/>
            </a:br>
            <a:r>
              <a:rPr lang="en-US" b="1" dirty="0">
                <a:ea typeface="MS PGothic" pitchFamily="34" charset="-128"/>
              </a:rPr>
              <a:t>Conclusion/Theme Plan</a:t>
            </a:r>
            <a:br>
              <a:rPr lang="en-US" b="1" dirty="0"/>
            </a:br>
            <a:endParaRPr lang="en-US" dirty="0"/>
          </a:p>
        </p:txBody>
      </p:sp>
      <p:sp>
        <p:nvSpPr>
          <p:cNvPr id="3" name="Content Placeholder 2"/>
          <p:cNvSpPr>
            <a:spLocks noGrp="1"/>
          </p:cNvSpPr>
          <p:nvPr>
            <p:ph idx="1"/>
          </p:nvPr>
        </p:nvSpPr>
        <p:spPr>
          <a:xfrm>
            <a:off x="152400" y="990600"/>
            <a:ext cx="8229600" cy="4525963"/>
          </a:xfrm>
        </p:spPr>
        <p:txBody>
          <a:bodyPr/>
          <a:lstStyle/>
          <a:p>
            <a:pPr marL="0" indent="0" algn="just">
              <a:buNone/>
            </a:pPr>
            <a:r>
              <a:rPr lang="en-US" sz="2000" dirty="0"/>
              <a:t>Conclusion : </a:t>
            </a:r>
            <a:r>
              <a:rPr lang="en-US" sz="2000" b="0" i="0" dirty="0">
                <a:effectLst/>
                <a:latin typeface="Söhne"/>
              </a:rPr>
              <a:t>In conclusion, the development of a task management app offers a promising solution to address the challenges faced by individuals and teams in managing their workload effectively. By leveraging innovative frontend technologies and design principles, such an app can provide users with a centralized, intuitive, and customizable platform for organizing, prioritizing, and tracking tasks</a:t>
            </a:r>
            <a:r>
              <a:rPr lang="en-US" sz="1200" b="0" i="0" dirty="0">
                <a:solidFill>
                  <a:srgbClr val="ECECEC"/>
                </a:solidFill>
                <a:effectLst/>
                <a:latin typeface="Söhne"/>
              </a:rPr>
              <a:t>.</a:t>
            </a:r>
            <a:endParaRPr lang="en-US" sz="2000" dirty="0">
              <a:solidFill>
                <a:srgbClr val="0D0D0D"/>
              </a:solidFill>
              <a:latin typeface="Söhne"/>
            </a:endParaRPr>
          </a:p>
          <a:p>
            <a:pPr marL="0" indent="0" algn="just">
              <a:buNone/>
            </a:pPr>
            <a:r>
              <a:rPr lang="en-US" sz="2000" dirty="0">
                <a:solidFill>
                  <a:srgbClr val="0D0D0D"/>
                </a:solidFill>
                <a:latin typeface="Söhne"/>
              </a:rPr>
              <a:t>Theme : </a:t>
            </a:r>
            <a:r>
              <a:rPr lang="en-US" sz="1800" dirty="0">
                <a:solidFill>
                  <a:srgbClr val="0D0D0D"/>
                </a:solidFill>
                <a:latin typeface="Söhne"/>
              </a:rPr>
              <a:t>The theme of the task management app revolves around efficiency, organization, and empowerment. At its core, the app aims to streamline workflows, enhance productivity, and foster collaboration in both personal and professional settings. With a focus on empowering users to take control of their tasks, the app provides intuitive features that facilitate effective prioritization, scheduling, and tracking of tasks. Through its user-centric design and customizable options, it adapts to the unique needs and preferences of individuals and teams, enabling them to work more efficiently and achieve their goals with confidence. By harnessing the capabilities of modern technology, the app serves as a valuable tool for navigating the complexities of the digital age, empowering users to manage their workload effectively and unlock their full potential.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17639</TotalTime>
  <Words>695</Words>
  <Application>Microsoft Office PowerPoint</Application>
  <PresentationFormat>On-screen Show (4:3)</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PGothic</vt:lpstr>
      <vt:lpstr>Arial</vt:lpstr>
      <vt:lpstr>Calibri</vt:lpstr>
      <vt:lpstr>Comic Sans MS</vt:lpstr>
      <vt:lpstr>Söhne</vt:lpstr>
      <vt:lpstr>Office Theme</vt:lpstr>
      <vt:lpstr>PowerPoint Presentation</vt:lpstr>
      <vt:lpstr>Introduction</vt:lpstr>
      <vt:lpstr>Motivation of Research</vt:lpstr>
      <vt:lpstr>Tools &amp; Technologies</vt:lpstr>
      <vt:lpstr>Code Snapshots</vt:lpstr>
      <vt:lpstr> Conti….</vt:lpstr>
      <vt:lpstr>  Conti...</vt:lpstr>
      <vt:lpstr>HOME PAGE</vt:lpstr>
      <vt:lpstr> Conclusion/Theme Plan </vt:lpstr>
      <vt:lpstr>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Dhruv Bansal</cp:lastModifiedBy>
  <cp:revision>1243</cp:revision>
  <dcterms:created xsi:type="dcterms:W3CDTF">2010-04-09T07:36:15Z</dcterms:created>
  <dcterms:modified xsi:type="dcterms:W3CDTF">2024-03-13T04:03:55Z</dcterms:modified>
</cp:coreProperties>
</file>