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59" r:id="rId6"/>
    <p:sldId id="261" r:id="rId7"/>
    <p:sldId id="266" r:id="rId8"/>
    <p:sldId id="262"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2/27/2025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s://www.statista.com/"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s://www.statista.com/statistics/1234578/energy-related-carbon-dioxide-emissions-india/" TargetMode="External"/><Relationship Id="rId3" Type="http://schemas.openxmlformats.org/officeDocument/2006/relationships/image" Target="../media/image7.png"/><Relationship Id="rId7" Type="http://schemas.openxmlformats.org/officeDocument/2006/relationships/hyperlink" Target="https://www.statista.com/statistics/1058434/leading-ghg-emissions-fossil-fuel-companies-globall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statista.com/statistics/1452383/co2-emissions-india-fossil-fuel-and-industrial-purposes-sector/" TargetMode="External"/><Relationship Id="rId11" Type="http://schemas.openxmlformats.org/officeDocument/2006/relationships/image" Target="../media/image5.jpg"/><Relationship Id="rId5" Type="http://schemas.openxmlformats.org/officeDocument/2006/relationships/hyperlink" Target="https://www.statista.com/statistics/1198050/carbon-dioxide-emissions-from-coal-use-in-select-countries/" TargetMode="External"/><Relationship Id="rId10" Type="http://schemas.openxmlformats.org/officeDocument/2006/relationships/hyperlink" Target="https://www.statista.com/statistics/606019/co2-emissions-india/" TargetMode="External"/><Relationship Id="rId4" Type="http://schemas.openxmlformats.org/officeDocument/2006/relationships/image" Target="../media/image2.png"/><Relationship Id="rId9" Type="http://schemas.openxmlformats.org/officeDocument/2006/relationships/hyperlink" Target="https://www.statista.com/statistics/1282696/carbon-dioxide-emissions-from-fossil-fuel-use-in-indi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1188322" y="685759"/>
            <a:ext cx="10515600" cy="1325563"/>
          </a:xfrm>
        </p:spPr>
        <p:txBody>
          <a:bodyPr>
            <a:normAutofit fontScale="90000"/>
          </a:bodyPr>
          <a:lstStyle/>
          <a:p>
            <a:pPr algn="ctr"/>
            <a:r>
              <a:rPr lang="en-US" sz="4000" dirty="0">
                <a:solidFill>
                  <a:srgbClr val="C00000"/>
                </a:solidFill>
                <a:latin typeface="Marcellus" panose="020E0602050203020307" pitchFamily="34" charset="0"/>
              </a:rPr>
              <a:t>Carbon Footprint Forecast using Machine Learning</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838200" y="1825625"/>
            <a:ext cx="10515600" cy="4005196"/>
          </a:xfrm>
        </p:spPr>
        <p:txBody>
          <a:bodyPr>
            <a:normAutofit/>
          </a:bodyPr>
          <a:lstStyle/>
          <a:p>
            <a:pPr marL="0" indent="0" algn="ctr">
              <a:buNone/>
            </a:pPr>
            <a:r>
              <a:rPr lang="en-US" b="1" u="sng" dirty="0">
                <a:solidFill>
                  <a:schemeClr val="tx1">
                    <a:lumMod val="50000"/>
                    <a:lumOff val="50000"/>
                  </a:schemeClr>
                </a:solidFill>
                <a:latin typeface="Marcellus" panose="020E0602050203020307" pitchFamily="34" charset="0"/>
              </a:rPr>
              <a:t>GID-15</a:t>
            </a:r>
          </a:p>
          <a:p>
            <a:pPr marL="0" indent="0">
              <a:buNone/>
            </a:pPr>
            <a:r>
              <a:rPr lang="en-US" dirty="0">
                <a:solidFill>
                  <a:schemeClr val="tx1">
                    <a:lumMod val="50000"/>
                    <a:lumOff val="50000"/>
                  </a:schemeClr>
                </a:solidFill>
                <a:latin typeface="Marcellus" panose="020E0602050203020307" pitchFamily="34" charset="0"/>
              </a:rPr>
              <a:t>Member Details- </a:t>
            </a:r>
          </a:p>
          <a:p>
            <a:pPr marL="914400" lvl="1" indent="-457200">
              <a:buAutoNum type="arabicPeriod"/>
            </a:pPr>
            <a:r>
              <a:rPr lang="en-US" sz="2800" dirty="0">
                <a:solidFill>
                  <a:schemeClr val="tx1">
                    <a:lumMod val="50000"/>
                    <a:lumOff val="50000"/>
                  </a:schemeClr>
                </a:solidFill>
                <a:latin typeface="Marcellus" panose="020E0602050203020307" pitchFamily="34" charset="0"/>
              </a:rPr>
              <a:t>Dhruv Borde-16010422132</a:t>
            </a:r>
          </a:p>
          <a:p>
            <a:pPr marL="914400" lvl="1" indent="-457200">
              <a:buAutoNum type="arabicPeriod"/>
            </a:pPr>
            <a:r>
              <a:rPr lang="en-US" sz="2800" dirty="0" err="1">
                <a:solidFill>
                  <a:schemeClr val="tx1">
                    <a:lumMod val="50000"/>
                    <a:lumOff val="50000"/>
                  </a:schemeClr>
                </a:solidFill>
                <a:latin typeface="Marcellus" panose="020E0602050203020307" pitchFamily="34" charset="0"/>
              </a:rPr>
              <a:t>Kudrat</a:t>
            </a:r>
            <a:r>
              <a:rPr lang="en-US" sz="2800" dirty="0">
                <a:solidFill>
                  <a:schemeClr val="tx1">
                    <a:lumMod val="50000"/>
                    <a:lumOff val="50000"/>
                  </a:schemeClr>
                </a:solidFill>
                <a:latin typeface="Marcellus" panose="020E0602050203020307" pitchFamily="34" charset="0"/>
              </a:rPr>
              <a:t> Verma-16010422123</a:t>
            </a:r>
          </a:p>
          <a:p>
            <a:pPr marL="914400" lvl="1" indent="-457200">
              <a:buAutoNum type="arabicPeriod"/>
            </a:pPr>
            <a:r>
              <a:rPr lang="en-US" sz="2800" dirty="0">
                <a:solidFill>
                  <a:schemeClr val="tx1">
                    <a:lumMod val="50000"/>
                    <a:lumOff val="50000"/>
                  </a:schemeClr>
                </a:solidFill>
                <a:latin typeface="Marcellus" panose="020E0602050203020307" pitchFamily="34" charset="0"/>
              </a:rPr>
              <a:t>Harshit Bansal-16010422131</a:t>
            </a:r>
          </a:p>
          <a:p>
            <a:pPr marL="0" indent="0">
              <a:buNone/>
            </a:pPr>
            <a:r>
              <a:rPr lang="en-US" dirty="0">
                <a:solidFill>
                  <a:schemeClr val="tx1">
                    <a:lumMod val="50000"/>
                    <a:lumOff val="50000"/>
                  </a:schemeClr>
                </a:solidFill>
                <a:latin typeface="Marcellus" panose="020E0602050203020307" pitchFamily="34" charset="0"/>
              </a:rPr>
              <a:t>Guide Details – Prof. Kiran Kumari (Assistant Professor at KJ Somaiya School of Engineering) </a:t>
            </a:r>
          </a:p>
          <a:p>
            <a:pPr marL="914400" lvl="1" indent="-457200">
              <a:buAutoNum type="arabicPeriod"/>
            </a:pPr>
            <a:endParaRPr lang="en-US" dirty="0">
              <a:solidFill>
                <a:schemeClr val="tx1">
                  <a:lumMod val="85000"/>
                  <a:lumOff val="15000"/>
                </a:schemeClr>
              </a:solidFill>
              <a:latin typeface="Marcellus" panose="020E0602050203020307" pitchFamily="34" charset="0"/>
            </a:endParaRPr>
          </a:p>
          <a:p>
            <a:pPr marL="0" indent="0">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2C86C-60DF-ACB6-3E51-877E2002E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7791E-1CEB-6FAB-E9E6-66E9CAB7ED26}"/>
              </a:ext>
            </a:extLst>
          </p:cNvPr>
          <p:cNvSpPr>
            <a:spLocks noGrp="1"/>
          </p:cNvSpPr>
          <p:nvPr>
            <p:ph type="title"/>
          </p:nvPr>
        </p:nvSpPr>
        <p:spPr>
          <a:xfrm>
            <a:off x="3634373" y="539226"/>
            <a:ext cx="7231533" cy="1325563"/>
          </a:xfrm>
        </p:spPr>
        <p:txBody>
          <a:bodyPr>
            <a:normAutofit/>
          </a:bodyPr>
          <a:lstStyle/>
          <a:p>
            <a:r>
              <a:rPr lang="en-US" sz="3600" dirty="0">
                <a:solidFill>
                  <a:srgbClr val="C00000"/>
                </a:solidFill>
                <a:latin typeface="Marcellus" panose="020E0602050203020307" pitchFamily="34" charset="0"/>
              </a:rPr>
              <a:t>Overview of Implementation</a:t>
            </a:r>
            <a:endParaRPr lang="en-US" sz="3600" dirty="0"/>
          </a:p>
        </p:txBody>
      </p:sp>
      <p:pic>
        <p:nvPicPr>
          <p:cNvPr id="4" name="Picture 3">
            <a:extLst>
              <a:ext uri="{FF2B5EF4-FFF2-40B4-BE49-F238E27FC236}">
                <a16:creationId xmlns:a16="http://schemas.microsoft.com/office/drawing/2014/main" id="{C021B780-A889-FCBF-3CAE-DAB06D1CA083}"/>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5E3E0649-C18A-B147-B745-58494E8307A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620" y="6096253"/>
            <a:ext cx="968545" cy="721920"/>
          </a:xfrm>
          <a:prstGeom prst="rect">
            <a:avLst/>
          </a:prstGeom>
        </p:spPr>
      </p:pic>
      <p:pic>
        <p:nvPicPr>
          <p:cNvPr id="8" name="Picture 7">
            <a:extLst>
              <a:ext uri="{FF2B5EF4-FFF2-40B4-BE49-F238E27FC236}">
                <a16:creationId xmlns:a16="http://schemas.microsoft.com/office/drawing/2014/main" id="{0E815A0C-FF4E-26EC-B236-CECCFF6C13F6}"/>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D108622-5F01-F500-A908-E852AE7DFA7A}"/>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70C7330D-64AE-C454-9E94-43CADA3659E0}"/>
              </a:ext>
            </a:extLst>
          </p:cNvPr>
          <p:cNvSpPr txBox="1">
            <a:spLocks/>
          </p:cNvSpPr>
          <p:nvPr/>
        </p:nvSpPr>
        <p:spPr>
          <a:xfrm>
            <a:off x="550832" y="173143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136A1B2B-7518-A16D-8C9E-4A4EEF4F6A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6" name="Subtitle 2">
            <a:extLst>
              <a:ext uri="{FF2B5EF4-FFF2-40B4-BE49-F238E27FC236}">
                <a16:creationId xmlns:a16="http://schemas.microsoft.com/office/drawing/2014/main" id="{88798E21-D637-B093-7A82-45BCFFA5BAAC}"/>
              </a:ext>
            </a:extLst>
          </p:cNvPr>
          <p:cNvSpPr txBox="1">
            <a:spLocks/>
          </p:cNvSpPr>
          <p:nvPr/>
        </p:nvSpPr>
        <p:spPr>
          <a:xfrm>
            <a:off x="703232" y="18621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50000"/>
                    <a:lumOff val="50000"/>
                  </a:schemeClr>
                </a:solidFill>
                <a:latin typeface="Marcellus" panose="020E0602050203020307" pitchFamily="34" charset="0"/>
              </a:rPr>
              <a:t>Data Collection &amp; Processing: Gather datasets from government agencies, and energy reports. Clean and preprocess the data for machine learning.</a:t>
            </a:r>
          </a:p>
          <a:p>
            <a:r>
              <a:rPr lang="en-US" dirty="0">
                <a:solidFill>
                  <a:schemeClr val="tx1">
                    <a:lumMod val="50000"/>
                    <a:lumOff val="50000"/>
                  </a:schemeClr>
                </a:solidFill>
                <a:latin typeface="Marcellus" panose="020E0602050203020307" pitchFamily="34" charset="0"/>
              </a:rPr>
              <a:t>Model Development: Use regression models (Linear Regression, Decision Trees) to predict carbon footprints. Train and evaluate models using MAE, MSE, and R-squared.</a:t>
            </a:r>
          </a:p>
          <a:p>
            <a:r>
              <a:rPr lang="en-US" dirty="0">
                <a:solidFill>
                  <a:schemeClr val="tx1">
                    <a:lumMod val="50000"/>
                    <a:lumOff val="50000"/>
                  </a:schemeClr>
                </a:solidFill>
                <a:latin typeface="Marcellus" panose="020E0602050203020307" pitchFamily="34" charset="0"/>
              </a:rPr>
              <a:t>Visualization: Build a web-based dashboard for visualization using Matplotlib.</a:t>
            </a:r>
          </a:p>
        </p:txBody>
      </p:sp>
    </p:spTree>
    <p:extLst>
      <p:ext uri="{BB962C8B-B14F-4D97-AF65-F5344CB8AC3E}">
        <p14:creationId xmlns:p14="http://schemas.microsoft.com/office/powerpoint/2010/main" val="417383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FFE56-BB17-A323-05BB-A1DFC759B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7711F-3134-07DF-9DB6-24419B787EDF}"/>
              </a:ext>
            </a:extLst>
          </p:cNvPr>
          <p:cNvSpPr>
            <a:spLocks noGrp="1"/>
          </p:cNvSpPr>
          <p:nvPr>
            <p:ph type="title"/>
          </p:nvPr>
        </p:nvSpPr>
        <p:spPr>
          <a:xfrm>
            <a:off x="3494196" y="99465"/>
            <a:ext cx="7231533" cy="1325563"/>
          </a:xfrm>
        </p:spPr>
        <p:txBody>
          <a:bodyPr>
            <a:normAutofit/>
          </a:bodyPr>
          <a:lstStyle/>
          <a:p>
            <a:r>
              <a:rPr lang="en-US" sz="3600" dirty="0">
                <a:solidFill>
                  <a:srgbClr val="C00000"/>
                </a:solidFill>
                <a:latin typeface="Marcellus" panose="020E0602050203020307" pitchFamily="34" charset="0"/>
              </a:rPr>
              <a:t>Implementation Schedule</a:t>
            </a:r>
            <a:endParaRPr lang="en-US" sz="3600" dirty="0"/>
          </a:p>
        </p:txBody>
      </p:sp>
      <p:pic>
        <p:nvPicPr>
          <p:cNvPr id="4" name="Picture 3">
            <a:extLst>
              <a:ext uri="{FF2B5EF4-FFF2-40B4-BE49-F238E27FC236}">
                <a16:creationId xmlns:a16="http://schemas.microsoft.com/office/drawing/2014/main" id="{11A9B92A-C2BB-C49E-2CE2-21A36E10A4E2}"/>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74EC9678-86B6-2413-BE95-ECD9DA77D82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760" y="5912059"/>
            <a:ext cx="968545" cy="721920"/>
          </a:xfrm>
          <a:prstGeom prst="rect">
            <a:avLst/>
          </a:prstGeom>
        </p:spPr>
      </p:pic>
      <p:pic>
        <p:nvPicPr>
          <p:cNvPr id="8" name="Picture 7">
            <a:extLst>
              <a:ext uri="{FF2B5EF4-FFF2-40B4-BE49-F238E27FC236}">
                <a16:creationId xmlns:a16="http://schemas.microsoft.com/office/drawing/2014/main" id="{DD799333-DADF-68B6-DDCC-F7CB5D964081}"/>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3E1FC8AF-0F33-FF9D-862D-6F842E4E0E89}"/>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02E6A995-399E-B4FD-AFA5-23183577F667}"/>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3F478E11-509C-954E-D41C-355AE88574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6" name="Subtitle 2">
            <a:extLst>
              <a:ext uri="{FF2B5EF4-FFF2-40B4-BE49-F238E27FC236}">
                <a16:creationId xmlns:a16="http://schemas.microsoft.com/office/drawing/2014/main" id="{594837C6-EEE8-0C9B-2083-805E11FB9C9C}"/>
              </a:ext>
            </a:extLst>
          </p:cNvPr>
          <p:cNvSpPr txBox="1">
            <a:spLocks/>
          </p:cNvSpPr>
          <p:nvPr/>
        </p:nvSpPr>
        <p:spPr>
          <a:xfrm>
            <a:off x="627032" y="1185484"/>
            <a:ext cx="10315074" cy="4870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solidFill>
                  <a:schemeClr val="tx1">
                    <a:lumMod val="50000"/>
                    <a:lumOff val="50000"/>
                  </a:schemeClr>
                </a:solidFill>
              </a:rPr>
              <a:t>January: </a:t>
            </a:r>
            <a:r>
              <a:rPr lang="en-US" sz="2400" b="1" dirty="0">
                <a:solidFill>
                  <a:schemeClr val="tx1">
                    <a:lumMod val="50000"/>
                    <a:lumOff val="50000"/>
                  </a:schemeClr>
                </a:solidFill>
              </a:rPr>
              <a:t>Define Scope and Data Collection</a:t>
            </a:r>
          </a:p>
          <a:p>
            <a:pPr lvl="1"/>
            <a:r>
              <a:rPr lang="en-US" dirty="0">
                <a:solidFill>
                  <a:schemeClr val="tx1">
                    <a:lumMod val="50000"/>
                    <a:lumOff val="50000"/>
                  </a:schemeClr>
                </a:solidFill>
              </a:rPr>
              <a:t>Collect historical and real-time datasets from reliable sources such as government databases, environmental agencies, and IoT sensors. Perform data preprocessing, including cleaning and handling missing values.</a:t>
            </a:r>
          </a:p>
          <a:p>
            <a:pPr lvl="1"/>
            <a:r>
              <a:rPr lang="en-US" dirty="0">
                <a:solidFill>
                  <a:schemeClr val="tx1">
                    <a:lumMod val="50000"/>
                    <a:lumOff val="50000"/>
                  </a:schemeClr>
                </a:solidFill>
              </a:rPr>
              <a:t>Explore the dataset for correlations and trends.</a:t>
            </a:r>
          </a:p>
          <a:p>
            <a:pPr marL="0" indent="0">
              <a:buNone/>
            </a:pPr>
            <a:r>
              <a:rPr lang="en-US" sz="2400" b="1" u="sng" dirty="0">
                <a:solidFill>
                  <a:schemeClr val="tx1">
                    <a:lumMod val="50000"/>
                    <a:lumOff val="50000"/>
                  </a:schemeClr>
                </a:solidFill>
              </a:rPr>
              <a:t>February: </a:t>
            </a:r>
            <a:r>
              <a:rPr lang="en-US" sz="2400" b="1" dirty="0">
                <a:solidFill>
                  <a:schemeClr val="tx1">
                    <a:lumMod val="50000"/>
                    <a:lumOff val="50000"/>
                  </a:schemeClr>
                </a:solidFill>
              </a:rPr>
              <a:t>Model Selection, Data Exploration, and Feature Engineering</a:t>
            </a:r>
            <a:r>
              <a:rPr lang="en-US" sz="2400" dirty="0">
                <a:solidFill>
                  <a:schemeClr val="tx1">
                    <a:lumMod val="50000"/>
                    <a:lumOff val="50000"/>
                  </a:schemeClr>
                </a:solidFill>
              </a:rPr>
              <a:t>.</a:t>
            </a:r>
          </a:p>
          <a:p>
            <a:pPr lvl="1"/>
            <a:r>
              <a:rPr lang="en-US" dirty="0">
                <a:solidFill>
                  <a:schemeClr val="tx1">
                    <a:lumMod val="50000"/>
                    <a:lumOff val="50000"/>
                  </a:schemeClr>
                </a:solidFill>
              </a:rPr>
              <a:t>Perform feature selection and engineering (e.g., creating new features, normalization, encoding categorical data).</a:t>
            </a:r>
          </a:p>
          <a:p>
            <a:pPr lvl="1"/>
            <a:r>
              <a:rPr lang="en-US" dirty="0">
                <a:solidFill>
                  <a:schemeClr val="tx1">
                    <a:lumMod val="50000"/>
                    <a:lumOff val="50000"/>
                  </a:schemeClr>
                </a:solidFill>
              </a:rPr>
              <a:t>Choose regression-based ML models such as:</a:t>
            </a:r>
          </a:p>
          <a:p>
            <a:pPr marL="1200150" lvl="2" indent="-285750"/>
            <a:r>
              <a:rPr lang="en-US" sz="2400" dirty="0">
                <a:solidFill>
                  <a:schemeClr val="tx1">
                    <a:lumMod val="50000"/>
                    <a:lumOff val="50000"/>
                  </a:schemeClr>
                </a:solidFill>
              </a:rPr>
              <a:t>Linear Regression</a:t>
            </a:r>
          </a:p>
          <a:p>
            <a:pPr marL="1200150" lvl="2" indent="-285750"/>
            <a:r>
              <a:rPr lang="en-US" sz="2400" dirty="0">
                <a:solidFill>
                  <a:schemeClr val="tx1">
                    <a:lumMod val="50000"/>
                    <a:lumOff val="50000"/>
                  </a:schemeClr>
                </a:solidFill>
              </a:rPr>
              <a:t>Decision Tree Regression</a:t>
            </a:r>
          </a:p>
          <a:p>
            <a:pPr marL="1200150" lvl="2" indent="-285750"/>
            <a:r>
              <a:rPr lang="en-US" sz="2400" dirty="0">
                <a:solidFill>
                  <a:schemeClr val="tx1">
                    <a:lumMod val="50000"/>
                    <a:lumOff val="50000"/>
                  </a:schemeClr>
                </a:solidFill>
              </a:rPr>
              <a:t>Random Forest Regression</a:t>
            </a:r>
          </a:p>
          <a:p>
            <a:pPr lvl="1"/>
            <a:r>
              <a:rPr lang="en-US" dirty="0">
                <a:solidFill>
                  <a:schemeClr val="tx1">
                    <a:lumMod val="50000"/>
                    <a:lumOff val="50000"/>
                  </a:schemeClr>
                </a:solidFill>
              </a:rPr>
              <a:t>Split the dataset into training, validation, and test sets.</a:t>
            </a:r>
          </a:p>
          <a:p>
            <a:endParaRPr lang="en-US" sz="2000" dirty="0">
              <a:solidFill>
                <a:schemeClr val="tx1">
                  <a:lumMod val="50000"/>
                  <a:lumOff val="50000"/>
                </a:schemeClr>
              </a:solidFill>
              <a:latin typeface="Marcellus" panose="020E0602050203020307" pitchFamily="34" charset="0"/>
            </a:endParaRPr>
          </a:p>
        </p:txBody>
      </p:sp>
    </p:spTree>
    <p:extLst>
      <p:ext uri="{BB962C8B-B14F-4D97-AF65-F5344CB8AC3E}">
        <p14:creationId xmlns:p14="http://schemas.microsoft.com/office/powerpoint/2010/main" val="56785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79325-158F-3C8C-EF75-88BAE299F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00515-5DE5-E8DD-5DE1-5D86F079B43A}"/>
              </a:ext>
            </a:extLst>
          </p:cNvPr>
          <p:cNvSpPr>
            <a:spLocks noGrp="1"/>
          </p:cNvSpPr>
          <p:nvPr>
            <p:ph type="title"/>
          </p:nvPr>
        </p:nvSpPr>
        <p:spPr>
          <a:xfrm>
            <a:off x="3710573" y="133509"/>
            <a:ext cx="7231533" cy="1325563"/>
          </a:xfrm>
        </p:spPr>
        <p:txBody>
          <a:bodyPr>
            <a:normAutofit/>
          </a:bodyPr>
          <a:lstStyle/>
          <a:p>
            <a:r>
              <a:rPr lang="en-US" sz="3600" dirty="0">
                <a:solidFill>
                  <a:srgbClr val="C00000"/>
                </a:solidFill>
                <a:latin typeface="Marcellus" panose="020E0602050203020307" pitchFamily="34" charset="0"/>
              </a:rPr>
              <a:t>Conclusion</a:t>
            </a:r>
            <a:endParaRPr lang="en-US" sz="3600" dirty="0"/>
          </a:p>
        </p:txBody>
      </p:sp>
      <p:pic>
        <p:nvPicPr>
          <p:cNvPr id="4" name="Picture 3">
            <a:extLst>
              <a:ext uri="{FF2B5EF4-FFF2-40B4-BE49-F238E27FC236}">
                <a16:creationId xmlns:a16="http://schemas.microsoft.com/office/drawing/2014/main" id="{C922BF71-A0D8-151F-ECE6-42527449E05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14B16E0B-36AC-BA0D-BF3D-6E1364C3744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760" y="5912059"/>
            <a:ext cx="968545" cy="721920"/>
          </a:xfrm>
          <a:prstGeom prst="rect">
            <a:avLst/>
          </a:prstGeom>
        </p:spPr>
      </p:pic>
      <p:pic>
        <p:nvPicPr>
          <p:cNvPr id="8" name="Picture 7">
            <a:extLst>
              <a:ext uri="{FF2B5EF4-FFF2-40B4-BE49-F238E27FC236}">
                <a16:creationId xmlns:a16="http://schemas.microsoft.com/office/drawing/2014/main" id="{03C9B383-8CA6-8E86-4BA6-AECAAC7D8F7B}"/>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0A57FF99-F73E-FF4D-D8B0-21110018E4AD}"/>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109F444C-3DF3-4778-82D2-913160516A3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579392BF-ADBA-D8A4-F133-161BD161CD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6" name="Subtitle 2">
            <a:extLst>
              <a:ext uri="{FF2B5EF4-FFF2-40B4-BE49-F238E27FC236}">
                <a16:creationId xmlns:a16="http://schemas.microsoft.com/office/drawing/2014/main" id="{634A528A-E752-CE5C-F964-BCE12D4DBA82}"/>
              </a:ext>
            </a:extLst>
          </p:cNvPr>
          <p:cNvSpPr txBox="1">
            <a:spLocks/>
          </p:cNvSpPr>
          <p:nvPr/>
        </p:nvSpPr>
        <p:spPr>
          <a:xfrm>
            <a:off x="627032" y="1185484"/>
            <a:ext cx="10315074" cy="4870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50000"/>
                    <a:lumOff val="50000"/>
                  </a:schemeClr>
                </a:solidFill>
              </a:rPr>
              <a:t>Expected Outcomes</a:t>
            </a:r>
          </a:p>
          <a:p>
            <a:pPr lvl="1"/>
            <a:r>
              <a:rPr lang="en-US" dirty="0">
                <a:solidFill>
                  <a:schemeClr val="tx1">
                    <a:lumMod val="50000"/>
                    <a:lumOff val="50000"/>
                  </a:schemeClr>
                </a:solidFill>
              </a:rPr>
              <a:t>An accurate carbon footprint prediction model.</a:t>
            </a:r>
          </a:p>
          <a:p>
            <a:pPr lvl="1"/>
            <a:r>
              <a:rPr lang="en-US" dirty="0">
                <a:solidFill>
                  <a:schemeClr val="tx1">
                    <a:lumMod val="50000"/>
                    <a:lumOff val="50000"/>
                  </a:schemeClr>
                </a:solidFill>
              </a:rPr>
              <a:t>A user-friendly dashboard displaying real-time insights.</a:t>
            </a:r>
          </a:p>
          <a:p>
            <a:pPr lvl="1"/>
            <a:r>
              <a:rPr lang="en-US" dirty="0">
                <a:solidFill>
                  <a:schemeClr val="tx1">
                    <a:lumMod val="50000"/>
                    <a:lumOff val="50000"/>
                  </a:schemeClr>
                </a:solidFill>
              </a:rPr>
              <a:t>A comprehensive project report outlining research, implementation, and findings.</a:t>
            </a:r>
          </a:p>
          <a:p>
            <a:pPr marL="0" indent="0">
              <a:buNone/>
            </a:pPr>
            <a:r>
              <a:rPr lang="en-US" b="1" dirty="0">
                <a:solidFill>
                  <a:schemeClr val="tx1">
                    <a:lumMod val="50000"/>
                    <a:lumOff val="50000"/>
                  </a:schemeClr>
                </a:solidFill>
                <a:latin typeface="Calibri" pitchFamily="34" charset="0"/>
                <a:cs typeface="Calibri" pitchFamily="34" charset="0"/>
              </a:rPr>
              <a:t>Further Scope and Solution</a:t>
            </a:r>
          </a:p>
          <a:p>
            <a:pPr lvl="1"/>
            <a:r>
              <a:rPr lang="en-US" dirty="0">
                <a:solidFill>
                  <a:schemeClr val="tx1">
                    <a:lumMod val="50000"/>
                    <a:lumOff val="50000"/>
                  </a:schemeClr>
                </a:solidFill>
                <a:latin typeface="Calibri" pitchFamily="34" charset="0"/>
                <a:cs typeface="Calibri" pitchFamily="34" charset="0"/>
              </a:rPr>
              <a:t>In addition of Completion of the model with a Web based interface, we will be providing a report based on our finding which aims to summarize multiple findings discovered throughout the building of the overall Project.</a:t>
            </a:r>
          </a:p>
          <a:p>
            <a:endParaRPr lang="en-US" b="1" dirty="0">
              <a:solidFill>
                <a:schemeClr val="tx1">
                  <a:lumMod val="50000"/>
                  <a:lumOff val="50000"/>
                </a:schemeClr>
              </a:solidFill>
              <a:latin typeface="Calibri" pitchFamily="34" charset="0"/>
              <a:cs typeface="Calibri" pitchFamily="34" charset="0"/>
            </a:endParaRPr>
          </a:p>
          <a:p>
            <a:pPr marL="0" indent="0">
              <a:buNone/>
            </a:pPr>
            <a:r>
              <a:rPr lang="en-US" b="1" dirty="0">
                <a:solidFill>
                  <a:schemeClr val="tx1">
                    <a:lumMod val="50000"/>
                    <a:lumOff val="50000"/>
                  </a:schemeClr>
                </a:solidFill>
                <a:latin typeface="Calibri" pitchFamily="34" charset="0"/>
                <a:cs typeface="Calibri" pitchFamily="34" charset="0"/>
              </a:rPr>
              <a:t> </a:t>
            </a:r>
          </a:p>
        </p:txBody>
      </p:sp>
    </p:spTree>
    <p:extLst>
      <p:ext uri="{BB962C8B-B14F-4D97-AF65-F5344CB8AC3E}">
        <p14:creationId xmlns:p14="http://schemas.microsoft.com/office/powerpoint/2010/main" val="390212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0" y="364397"/>
            <a:ext cx="10515600" cy="1325563"/>
          </a:xfrm>
        </p:spPr>
        <p:txBody>
          <a:bodyPr/>
          <a:lstStyle/>
          <a:p>
            <a:pPr algn="ctr"/>
            <a:r>
              <a:rPr lang="en-US" sz="3600" dirty="0">
                <a:solidFill>
                  <a:srgbClr val="C00000"/>
                </a:solidFill>
                <a:latin typeface="Marcellus" panose="020E0602050203020307" pitchFamily="34" charset="0"/>
              </a:rPr>
              <a:t>Problem Statement</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694620" y="1027178"/>
            <a:ext cx="9641305" cy="5131026"/>
          </a:xfrm>
        </p:spPr>
        <p:txBody>
          <a:bodyPr>
            <a:normAutofit/>
          </a:bodyPr>
          <a:lstStyle/>
          <a:p>
            <a:pPr marL="0" indent="0">
              <a:buNone/>
            </a:pPr>
            <a:r>
              <a:rPr lang="en-US" dirty="0">
                <a:solidFill>
                  <a:schemeClr val="tx1">
                    <a:lumMod val="50000"/>
                    <a:lumOff val="50000"/>
                  </a:schemeClr>
                </a:solidFill>
                <a:latin typeface="Marcellus" panose="020E0602050203020307"/>
              </a:rPr>
              <a:t>Climate change and global warming have become major concerns due to rising carbon emissions from industrial activities, transportation, and fossil fuels. Accurate forecasting of carbon footprints is crucial for governments, businesses, and individuals to take informed decisions on reducing emissions and adopting sustainable practices. This project aims to address these challenges by leveraging machine learning regression techniques to develop a robust carbon footprint forecasting model.</a:t>
            </a:r>
          </a:p>
          <a:p>
            <a:endParaRPr lang="en-US" dirty="0">
              <a:solidFill>
                <a:schemeClr val="tx1">
                  <a:lumMod val="85000"/>
                  <a:lumOff val="15000"/>
                </a:schemeClr>
              </a:solidFill>
              <a:latin typeface="Marcellus" panose="020E0602050203020307" pitchFamily="34" charset="0"/>
            </a:endParaRPr>
          </a:p>
          <a:p>
            <a:pPr marL="0" indent="0">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10515600" y="0"/>
            <a:ext cx="525379"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584" y="5887634"/>
            <a:ext cx="868683" cy="64748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64C82230-DFDE-4833-BFB9-9F9B8AFD7B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52" y="5887634"/>
            <a:ext cx="3245736" cy="811434"/>
          </a:xfrm>
          <a:prstGeom prst="rect">
            <a:avLst/>
          </a:prstGeom>
        </p:spPr>
      </p:pic>
    </p:spTree>
    <p:extLst>
      <p:ext uri="{BB962C8B-B14F-4D97-AF65-F5344CB8AC3E}">
        <p14:creationId xmlns:p14="http://schemas.microsoft.com/office/powerpoint/2010/main" val="174946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1650332" y="276193"/>
            <a:ext cx="8217568" cy="1325563"/>
          </a:xfrm>
        </p:spPr>
        <p:txBody>
          <a:bodyPr/>
          <a:lstStyle/>
          <a:p>
            <a:pPr algn="ctr"/>
            <a:r>
              <a:rPr lang="en-US" sz="3600" dirty="0">
                <a:solidFill>
                  <a:srgbClr val="C00000"/>
                </a:solidFill>
                <a:latin typeface="Marcellus" panose="020E0602050203020307" pitchFamily="34" charset="0"/>
              </a:rPr>
              <a:t>Background Work</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40550" y="1184374"/>
            <a:ext cx="10315074" cy="4487031"/>
          </a:xfrm>
        </p:spPr>
        <p:txBody>
          <a:bodyPr>
            <a:normAutofit fontScale="92500" lnSpcReduction="20000"/>
          </a:bodyPr>
          <a:lstStyle/>
          <a:p>
            <a:r>
              <a:rPr lang="en-US" dirty="0">
                <a:solidFill>
                  <a:schemeClr val="tx1">
                    <a:lumMod val="50000"/>
                    <a:lumOff val="50000"/>
                  </a:schemeClr>
                </a:solidFill>
              </a:rPr>
              <a:t>Several studies have been conducted on carbon footprint estimation using machine learning and statistical models. Traditional methods rely on empirical models and historical data, but they often lack the ability to adapt to changing patterns. Recent advancements in machine learning, particularly in regression-based models, have significantly improved prediction accuracy.</a:t>
            </a:r>
          </a:p>
          <a:p>
            <a:r>
              <a:rPr lang="en-US" dirty="0">
                <a:solidFill>
                  <a:schemeClr val="tx1">
                    <a:lumMod val="50000"/>
                    <a:lumOff val="50000"/>
                  </a:schemeClr>
                </a:solidFill>
              </a:rPr>
              <a:t>Previous research has focused on using:</a:t>
            </a:r>
          </a:p>
          <a:p>
            <a:pPr lvl="1"/>
            <a:r>
              <a:rPr lang="en-US" b="1" dirty="0">
                <a:solidFill>
                  <a:schemeClr val="tx1">
                    <a:lumMod val="50000"/>
                    <a:lumOff val="50000"/>
                  </a:schemeClr>
                </a:solidFill>
              </a:rPr>
              <a:t>Linear Regression</a:t>
            </a:r>
            <a:r>
              <a:rPr lang="en-US" dirty="0">
                <a:solidFill>
                  <a:schemeClr val="tx1">
                    <a:lumMod val="50000"/>
                    <a:lumOff val="50000"/>
                  </a:schemeClr>
                </a:solidFill>
              </a:rPr>
              <a:t> for simple trend predictions.</a:t>
            </a:r>
          </a:p>
          <a:p>
            <a:pPr lvl="1"/>
            <a:r>
              <a:rPr lang="en-US" b="1" dirty="0">
                <a:solidFill>
                  <a:schemeClr val="tx1">
                    <a:lumMod val="50000"/>
                    <a:lumOff val="50000"/>
                  </a:schemeClr>
                </a:solidFill>
              </a:rPr>
              <a:t>Time-Series Analysis</a:t>
            </a:r>
            <a:r>
              <a:rPr lang="en-US" dirty="0">
                <a:solidFill>
                  <a:schemeClr val="tx1">
                    <a:lumMod val="50000"/>
                    <a:lumOff val="50000"/>
                  </a:schemeClr>
                </a:solidFill>
              </a:rPr>
              <a:t> techniques like ARIMA to predict future emissions based on historical patterns.</a:t>
            </a:r>
          </a:p>
          <a:p>
            <a:pPr lvl="1"/>
            <a:r>
              <a:rPr lang="en-US" b="1" dirty="0">
                <a:solidFill>
                  <a:schemeClr val="tx1">
                    <a:lumMod val="50000"/>
                    <a:lumOff val="50000"/>
                  </a:schemeClr>
                </a:solidFill>
              </a:rPr>
              <a:t>Decision Tree and Random Forest Models</a:t>
            </a:r>
            <a:r>
              <a:rPr lang="en-US" dirty="0">
                <a:solidFill>
                  <a:schemeClr val="tx1">
                    <a:lumMod val="50000"/>
                    <a:lumOff val="50000"/>
                  </a:schemeClr>
                </a:solidFill>
              </a:rPr>
              <a:t> for feature importance analysis and non-linear relationships.</a:t>
            </a:r>
          </a:p>
          <a:p>
            <a:pPr lvl="1"/>
            <a:r>
              <a:rPr lang="en-US" b="1" dirty="0">
                <a:solidFill>
                  <a:schemeClr val="tx1">
                    <a:lumMod val="50000"/>
                    <a:lumOff val="50000"/>
                  </a:schemeClr>
                </a:solidFill>
              </a:rPr>
              <a:t>Neural Networks</a:t>
            </a:r>
            <a:r>
              <a:rPr lang="en-US" dirty="0">
                <a:solidFill>
                  <a:schemeClr val="tx1">
                    <a:lumMod val="50000"/>
                    <a:lumOff val="50000"/>
                  </a:schemeClr>
                </a:solidFill>
              </a:rPr>
              <a:t> for capturing complex dependencies in large datasets.</a:t>
            </a:r>
          </a:p>
          <a:p>
            <a:pPr lvl="1"/>
            <a:r>
              <a:rPr lang="en-US" b="1" dirty="0">
                <a:solidFill>
                  <a:schemeClr val="tx1">
                    <a:lumMod val="50000"/>
                    <a:lumOff val="50000"/>
                  </a:schemeClr>
                </a:solidFill>
              </a:rPr>
              <a:t>Hybrid Approaches</a:t>
            </a:r>
            <a:r>
              <a:rPr lang="en-US" dirty="0">
                <a:solidFill>
                  <a:schemeClr val="tx1">
                    <a:lumMod val="50000"/>
                    <a:lumOff val="50000"/>
                  </a:schemeClr>
                </a:solidFill>
              </a:rPr>
              <a:t> that combine multiple techniques to improve predictive accuracy.</a:t>
            </a:r>
          </a:p>
          <a:p>
            <a:pPr lvl="1"/>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177436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Scope (Functional and Non-functional requirements)</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Subtitle 2">
            <a:extLst>
              <a:ext uri="{FF2B5EF4-FFF2-40B4-BE49-F238E27FC236}">
                <a16:creationId xmlns:a16="http://schemas.microsoft.com/office/drawing/2014/main" id="{CBABE178-1040-77B1-C836-951B45535049}"/>
              </a:ext>
            </a:extLst>
          </p:cNvPr>
          <p:cNvSpPr txBox="1">
            <a:spLocks/>
          </p:cNvSpPr>
          <p:nvPr/>
        </p:nvSpPr>
        <p:spPr>
          <a:xfrm>
            <a:off x="540550" y="1184374"/>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lumMod val="50000"/>
                    <a:lumOff val="50000"/>
                  </a:schemeClr>
                </a:solidFill>
              </a:rPr>
              <a:t>Functional Requirements</a:t>
            </a:r>
          </a:p>
          <a:p>
            <a:pPr lvl="1"/>
            <a:r>
              <a:rPr lang="en-US" dirty="0">
                <a:solidFill>
                  <a:schemeClr val="tx1">
                    <a:lumMod val="50000"/>
                    <a:lumOff val="50000"/>
                  </a:schemeClr>
                </a:solidFill>
              </a:rPr>
              <a:t>The model should predict future carbon footprints based on historical trends and real-time data.</a:t>
            </a:r>
          </a:p>
          <a:p>
            <a:pPr lvl="1"/>
            <a:r>
              <a:rPr lang="en-US" dirty="0">
                <a:solidFill>
                  <a:schemeClr val="tx1">
                    <a:lumMod val="50000"/>
                    <a:lumOff val="50000"/>
                  </a:schemeClr>
                </a:solidFill>
              </a:rPr>
              <a:t>The system should allow users to input custom parameters (e.g., energy usage, industry type) for personalized predictions.</a:t>
            </a:r>
          </a:p>
          <a:p>
            <a:pPr lvl="1"/>
            <a:r>
              <a:rPr lang="en-US" dirty="0">
                <a:solidFill>
                  <a:schemeClr val="tx1">
                    <a:lumMod val="50000"/>
                    <a:lumOff val="50000"/>
                  </a:schemeClr>
                </a:solidFill>
              </a:rPr>
              <a:t>The web-based application should visualize predictions using interactive charts and graphs.</a:t>
            </a:r>
          </a:p>
          <a:p>
            <a:pPr lvl="1"/>
            <a:endParaRPr lang="en-US" dirty="0">
              <a:solidFill>
                <a:schemeClr val="tx1">
                  <a:lumMod val="85000"/>
                  <a:lumOff val="15000"/>
                </a:schemeClr>
              </a:solidFill>
              <a:latin typeface="Marcellus" panose="020E0602050203020307" pitchFamily="34" charset="0"/>
            </a:endParaRPr>
          </a:p>
        </p:txBody>
      </p:sp>
    </p:spTree>
    <p:extLst>
      <p:ext uri="{BB962C8B-B14F-4D97-AF65-F5344CB8AC3E}">
        <p14:creationId xmlns:p14="http://schemas.microsoft.com/office/powerpoint/2010/main" val="133504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a16="http://schemas.microsoft.com/office/drawing/2014/main" id="{BF84EC15-A959-47EB-966C-5F46652CE050}"/>
              </a:ext>
            </a:extLst>
          </p:cNvPr>
          <p:cNvSpPr txBox="1">
            <a:spLocks/>
          </p:cNvSpPr>
          <p:nvPr/>
        </p:nvSpPr>
        <p:spPr>
          <a:xfrm>
            <a:off x="564204" y="162828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50000"/>
                    <a:lumOff val="50000"/>
                  </a:schemeClr>
                </a:solidFill>
              </a:rPr>
              <a:t>Non-Functional Requirements</a:t>
            </a:r>
          </a:p>
          <a:p>
            <a:pPr lvl="1"/>
            <a:r>
              <a:rPr lang="en-US" dirty="0">
                <a:solidFill>
                  <a:schemeClr val="tx1">
                    <a:lumMod val="50000"/>
                    <a:lumOff val="50000"/>
                  </a:schemeClr>
                </a:solidFill>
              </a:rPr>
              <a:t>The system should ensure high availability and reliability.</a:t>
            </a:r>
          </a:p>
          <a:p>
            <a:pPr lvl="1"/>
            <a:r>
              <a:rPr lang="en-US" dirty="0">
                <a:solidFill>
                  <a:schemeClr val="tx1">
                    <a:lumMod val="50000"/>
                    <a:lumOff val="50000"/>
                  </a:schemeClr>
                </a:solidFill>
              </a:rPr>
              <a:t>The user interface should be intuitive and user-friendly.</a:t>
            </a:r>
          </a:p>
          <a:p>
            <a:pPr lvl="1"/>
            <a:r>
              <a:rPr lang="en-US" dirty="0">
                <a:solidFill>
                  <a:schemeClr val="tx1">
                    <a:lumMod val="50000"/>
                    <a:lumOff val="50000"/>
                  </a:schemeClr>
                </a:solidFill>
              </a:rPr>
              <a:t>The system should be compatible with multiple devices (desktop, tablet, mobile).</a:t>
            </a:r>
          </a:p>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Tree>
    <p:extLst>
      <p:ext uri="{BB962C8B-B14F-4D97-AF65-F5344CB8AC3E}">
        <p14:creationId xmlns:p14="http://schemas.microsoft.com/office/powerpoint/2010/main" val="91858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634373" y="539226"/>
            <a:ext cx="7231533" cy="1325563"/>
          </a:xfrm>
        </p:spPr>
        <p:txBody>
          <a:bodyPr>
            <a:normAutofit/>
          </a:bodyPr>
          <a:lstStyle/>
          <a:p>
            <a:r>
              <a:rPr lang="en-US" sz="3600" dirty="0">
                <a:solidFill>
                  <a:srgbClr val="C00000"/>
                </a:solidFill>
                <a:latin typeface="Marcellus" panose="020E0602050203020307" pitchFamily="34" charset="0"/>
              </a:rPr>
              <a:t>Dataset Description</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50000"/>
                    <a:lumOff val="50000"/>
                  </a:schemeClr>
                </a:solidFill>
                <a:latin typeface="Marcellus" panose="020E0602050203020307" pitchFamily="34" charset="0"/>
              </a:rPr>
              <a:t>Created a .</a:t>
            </a:r>
            <a:r>
              <a:rPr lang="en-US" dirty="0" err="1">
                <a:solidFill>
                  <a:schemeClr val="tx1">
                    <a:lumMod val="50000"/>
                    <a:lumOff val="50000"/>
                  </a:schemeClr>
                </a:solidFill>
                <a:latin typeface="Marcellus" panose="020E0602050203020307" pitchFamily="34" charset="0"/>
              </a:rPr>
              <a:t>csv</a:t>
            </a:r>
            <a:r>
              <a:rPr lang="en-US" dirty="0">
                <a:solidFill>
                  <a:schemeClr val="tx1">
                    <a:lumMod val="50000"/>
                    <a:lumOff val="50000"/>
                  </a:schemeClr>
                </a:solidFill>
                <a:latin typeface="Marcellus" panose="020E0602050203020307" pitchFamily="34" charset="0"/>
              </a:rPr>
              <a:t> file from combining multiple datasets available on </a:t>
            </a:r>
            <a:r>
              <a:rPr lang="en-US" dirty="0">
                <a:solidFill>
                  <a:schemeClr val="tx1">
                    <a:lumMod val="50000"/>
                    <a:lumOff val="50000"/>
                  </a:schemeClr>
                </a:solidFill>
                <a:latin typeface="Marcellus" panose="020E0602050203020307" pitchFamily="34" charset="0"/>
                <a:hlinkClick r:id="rId5"/>
              </a:rPr>
              <a:t>https://www.statista.com/</a:t>
            </a:r>
            <a:r>
              <a:rPr lang="en-US" dirty="0">
                <a:solidFill>
                  <a:schemeClr val="tx1">
                    <a:lumMod val="50000"/>
                    <a:lumOff val="50000"/>
                  </a:schemeClr>
                </a:solidFill>
                <a:latin typeface="Marcellus" panose="020E0602050203020307" pitchFamily="34" charset="0"/>
              </a:rPr>
              <a:t> </a:t>
            </a:r>
          </a:p>
          <a:p>
            <a:r>
              <a:rPr lang="en-US" dirty="0">
                <a:solidFill>
                  <a:schemeClr val="tx1">
                    <a:lumMod val="50000"/>
                    <a:lumOff val="50000"/>
                  </a:schemeClr>
                </a:solidFill>
                <a:latin typeface="Marcellus" panose="020E0602050203020307" pitchFamily="34" charset="0"/>
              </a:rPr>
              <a:t>The dataset consists of yearly Carbon Emission in India from 1960 to 2023.</a:t>
            </a:r>
          </a:p>
          <a:p>
            <a:r>
              <a:rPr lang="en-US" dirty="0">
                <a:solidFill>
                  <a:schemeClr val="tx1">
                    <a:lumMod val="50000"/>
                    <a:lumOff val="50000"/>
                  </a:schemeClr>
                </a:solidFill>
                <a:latin typeface="Marcellus" panose="020E0602050203020307" pitchFamily="34" charset="0"/>
              </a:rPr>
              <a:t>This datasets consists of Carbon Emission from various sources such as Agriculture, Cement Manufacturing, Fossil Fuel Exploitation, Industries, etc.</a:t>
            </a: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206056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634373" y="539226"/>
            <a:ext cx="7231533" cy="1325563"/>
          </a:xfrm>
        </p:spPr>
        <p:txBody>
          <a:bodyPr>
            <a:normAutofit/>
          </a:bodyPr>
          <a:lstStyle/>
          <a:p>
            <a:r>
              <a:rPr lang="en-US" sz="3600" dirty="0">
                <a:solidFill>
                  <a:srgbClr val="C00000"/>
                </a:solidFill>
                <a:latin typeface="Marcellus" panose="020E0602050203020307" pitchFamily="34" charset="0"/>
              </a:rPr>
              <a:t>Dataset References</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559" y="601398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50000"/>
                    <a:lumOff val="50000"/>
                  </a:schemeClr>
                </a:solidFill>
                <a:latin typeface="Marcellus" panose="020E0602050203020307" pitchFamily="34" charset="0"/>
                <a:hlinkClick r:id="rId5"/>
              </a:rPr>
              <a:t>https://www.statista.com/statistics/1198050/carbon-dioxide-emissions-from-coal-use-in-select-countries/</a:t>
            </a:r>
            <a:endParaRPr lang="en-US" dirty="0">
              <a:solidFill>
                <a:schemeClr val="tx1">
                  <a:lumMod val="50000"/>
                  <a:lumOff val="50000"/>
                </a:schemeClr>
              </a:solidFill>
              <a:latin typeface="Marcellus" panose="020E0602050203020307" pitchFamily="34" charset="0"/>
            </a:endParaRPr>
          </a:p>
          <a:p>
            <a:r>
              <a:rPr lang="en-US" dirty="0">
                <a:solidFill>
                  <a:schemeClr val="tx1">
                    <a:lumMod val="50000"/>
                    <a:lumOff val="50000"/>
                  </a:schemeClr>
                </a:solidFill>
                <a:latin typeface="Marcellus" panose="020E0602050203020307" pitchFamily="34" charset="0"/>
                <a:hlinkClick r:id="rId6"/>
              </a:rPr>
              <a:t>https://www.statista.com/statistics/1452383/co2-emissions-india-fossil-fuel-and-industrial-purposes-sector/</a:t>
            </a:r>
            <a:endParaRPr lang="en-US" dirty="0">
              <a:solidFill>
                <a:schemeClr val="tx1">
                  <a:lumMod val="50000"/>
                  <a:lumOff val="50000"/>
                </a:schemeClr>
              </a:solidFill>
              <a:latin typeface="Marcellus" panose="020E0602050203020307" pitchFamily="34" charset="0"/>
            </a:endParaRPr>
          </a:p>
          <a:p>
            <a:r>
              <a:rPr lang="en-US" dirty="0">
                <a:solidFill>
                  <a:schemeClr val="tx1">
                    <a:lumMod val="50000"/>
                    <a:lumOff val="50000"/>
                  </a:schemeClr>
                </a:solidFill>
                <a:latin typeface="Marcellus" panose="020E0602050203020307" pitchFamily="34" charset="0"/>
                <a:hlinkClick r:id="rId7"/>
              </a:rPr>
              <a:t>https://www.statista.com/statistics/1058434/leading-ghg-emissions-fossil-fuel-companies-globally/</a:t>
            </a:r>
            <a:endParaRPr lang="en-US" dirty="0">
              <a:solidFill>
                <a:schemeClr val="tx1">
                  <a:lumMod val="50000"/>
                  <a:lumOff val="50000"/>
                </a:schemeClr>
              </a:solidFill>
              <a:latin typeface="Marcellus" panose="020E0602050203020307" pitchFamily="34" charset="0"/>
            </a:endParaRPr>
          </a:p>
          <a:p>
            <a:r>
              <a:rPr lang="en-US" dirty="0">
                <a:solidFill>
                  <a:schemeClr val="tx1">
                    <a:lumMod val="50000"/>
                    <a:lumOff val="50000"/>
                  </a:schemeClr>
                </a:solidFill>
                <a:latin typeface="Marcellus" panose="020E0602050203020307" pitchFamily="34" charset="0"/>
                <a:hlinkClick r:id="rId8"/>
              </a:rPr>
              <a:t>https://www.statista.com/statistics/1234578/energy-related-carbon-dioxide-emissions-india/</a:t>
            </a:r>
            <a:endParaRPr lang="en-US" dirty="0">
              <a:solidFill>
                <a:schemeClr val="tx1">
                  <a:lumMod val="50000"/>
                  <a:lumOff val="50000"/>
                </a:schemeClr>
              </a:solidFill>
              <a:latin typeface="Marcellus" panose="020E0602050203020307" pitchFamily="34" charset="0"/>
            </a:endParaRPr>
          </a:p>
          <a:p>
            <a:r>
              <a:rPr lang="en-US" dirty="0">
                <a:solidFill>
                  <a:schemeClr val="tx1">
                    <a:lumMod val="50000"/>
                    <a:lumOff val="50000"/>
                  </a:schemeClr>
                </a:solidFill>
                <a:latin typeface="Marcellus" panose="020E0602050203020307" pitchFamily="34" charset="0"/>
                <a:hlinkClick r:id="rId9"/>
              </a:rPr>
              <a:t>https://www.statista.com/statistics/1282696/carbon-dioxide-emissions-from-fossil-fuel-use-in-india/</a:t>
            </a:r>
            <a:endParaRPr lang="en-US" dirty="0">
              <a:solidFill>
                <a:schemeClr val="tx1">
                  <a:lumMod val="50000"/>
                  <a:lumOff val="50000"/>
                </a:schemeClr>
              </a:solidFill>
              <a:latin typeface="Marcellus" panose="020E0602050203020307" pitchFamily="34" charset="0"/>
            </a:endParaRPr>
          </a:p>
          <a:p>
            <a:r>
              <a:rPr lang="en-US" dirty="0">
                <a:solidFill>
                  <a:schemeClr val="tx1">
                    <a:lumMod val="50000"/>
                    <a:lumOff val="50000"/>
                  </a:schemeClr>
                </a:solidFill>
                <a:latin typeface="Marcellus" panose="020E0602050203020307" pitchFamily="34" charset="0"/>
                <a:hlinkClick r:id="rId10"/>
              </a:rPr>
              <a:t>https://www.statista.com/statistics/606019/co2-emissions-india/</a:t>
            </a:r>
            <a:endParaRPr lang="en-US" dirty="0">
              <a:solidFill>
                <a:schemeClr val="tx1">
                  <a:lumMod val="50000"/>
                  <a:lumOff val="50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59000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33B66-FC1D-24EA-3CBD-8C8422F82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2DEB8-DBD2-3A1B-F624-CB1015150870}"/>
              </a:ext>
            </a:extLst>
          </p:cNvPr>
          <p:cNvSpPr>
            <a:spLocks noGrp="1"/>
          </p:cNvSpPr>
          <p:nvPr>
            <p:ph type="title"/>
          </p:nvPr>
        </p:nvSpPr>
        <p:spPr>
          <a:xfrm>
            <a:off x="3634373" y="539226"/>
            <a:ext cx="7231533" cy="1325563"/>
          </a:xfrm>
        </p:spPr>
        <p:txBody>
          <a:bodyPr>
            <a:normAutofit/>
          </a:bodyPr>
          <a:lstStyle/>
          <a:p>
            <a:r>
              <a:rPr lang="en-US" sz="3600" dirty="0">
                <a:solidFill>
                  <a:srgbClr val="C00000"/>
                </a:solidFill>
                <a:latin typeface="Marcellus" panose="020E0602050203020307" pitchFamily="34" charset="0"/>
              </a:rPr>
              <a:t>Technologies to be used</a:t>
            </a:r>
            <a:endParaRPr lang="en-US" sz="3600" dirty="0"/>
          </a:p>
        </p:txBody>
      </p:sp>
      <p:pic>
        <p:nvPicPr>
          <p:cNvPr id="4" name="Picture 3">
            <a:extLst>
              <a:ext uri="{FF2B5EF4-FFF2-40B4-BE49-F238E27FC236}">
                <a16:creationId xmlns:a16="http://schemas.microsoft.com/office/drawing/2014/main" id="{1F1E872D-BA26-9EE8-01F7-569500AFFC0E}"/>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BA7CBF79-D53A-E557-E2D2-F20A8FC497B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538F8E83-CF54-A6DF-1FF7-CADE083690DE}"/>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CB73477C-7407-B317-1D33-D93BE8A42AA9}"/>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57790A7C-24C7-BA4C-BA63-36B8263E80A9}"/>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IN" b="1" dirty="0">
                <a:solidFill>
                  <a:schemeClr val="tx1">
                    <a:lumMod val="50000"/>
                    <a:lumOff val="50000"/>
                  </a:schemeClr>
                </a:solidFill>
              </a:rPr>
              <a:t>Programming Languages:</a:t>
            </a:r>
            <a:r>
              <a:rPr lang="en-IN" dirty="0">
                <a:solidFill>
                  <a:schemeClr val="tx1">
                    <a:lumMod val="50000"/>
                    <a:lumOff val="50000"/>
                  </a:schemeClr>
                </a:solidFill>
              </a:rPr>
              <a:t> Python</a:t>
            </a:r>
          </a:p>
          <a:p>
            <a:pPr>
              <a:buFont typeface="Arial" panose="020B0604020202020204" pitchFamily="34" charset="0"/>
              <a:buChar char="•"/>
            </a:pPr>
            <a:r>
              <a:rPr lang="en-IN" b="1" dirty="0">
                <a:solidFill>
                  <a:schemeClr val="tx1">
                    <a:lumMod val="50000"/>
                    <a:lumOff val="50000"/>
                  </a:schemeClr>
                </a:solidFill>
              </a:rPr>
              <a:t>ML Frameworks:</a:t>
            </a:r>
            <a:r>
              <a:rPr lang="en-IN" dirty="0">
                <a:solidFill>
                  <a:schemeClr val="tx1">
                    <a:lumMod val="50000"/>
                    <a:lumOff val="50000"/>
                  </a:schemeClr>
                </a:solidFill>
              </a:rPr>
              <a:t> Scikit-learn, </a:t>
            </a:r>
            <a:r>
              <a:rPr lang="en-IN" dirty="0" err="1">
                <a:solidFill>
                  <a:schemeClr val="tx1">
                    <a:lumMod val="50000"/>
                    <a:lumOff val="50000"/>
                  </a:schemeClr>
                </a:solidFill>
              </a:rPr>
              <a:t>TensorFlow</a:t>
            </a:r>
            <a:r>
              <a:rPr lang="en-IN" dirty="0">
                <a:solidFill>
                  <a:schemeClr val="tx1">
                    <a:lumMod val="50000"/>
                    <a:lumOff val="50000"/>
                  </a:schemeClr>
                </a:solidFill>
              </a:rPr>
              <a:t> </a:t>
            </a:r>
          </a:p>
          <a:p>
            <a:pPr>
              <a:buFont typeface="Arial" panose="020B0604020202020204" pitchFamily="34" charset="0"/>
              <a:buChar char="•"/>
            </a:pPr>
            <a:r>
              <a:rPr lang="en-IN" b="1" dirty="0">
                <a:solidFill>
                  <a:schemeClr val="tx1">
                    <a:lumMod val="50000"/>
                    <a:lumOff val="50000"/>
                  </a:schemeClr>
                </a:solidFill>
              </a:rPr>
              <a:t>Data Processing:</a:t>
            </a:r>
            <a:r>
              <a:rPr lang="en-IN" dirty="0">
                <a:solidFill>
                  <a:schemeClr val="tx1">
                    <a:lumMod val="50000"/>
                    <a:lumOff val="50000"/>
                  </a:schemeClr>
                </a:solidFill>
              </a:rPr>
              <a:t> Pandas, NumPy</a:t>
            </a:r>
          </a:p>
          <a:p>
            <a:pPr>
              <a:buFont typeface="Arial" panose="020B0604020202020204" pitchFamily="34" charset="0"/>
              <a:buChar char="•"/>
            </a:pPr>
            <a:r>
              <a:rPr lang="en-IN" b="1" dirty="0">
                <a:solidFill>
                  <a:schemeClr val="tx1">
                    <a:lumMod val="50000"/>
                    <a:lumOff val="50000"/>
                  </a:schemeClr>
                </a:solidFill>
              </a:rPr>
              <a:t>Visualization:</a:t>
            </a:r>
            <a:r>
              <a:rPr lang="en-IN" dirty="0">
                <a:solidFill>
                  <a:schemeClr val="tx1">
                    <a:lumMod val="50000"/>
                    <a:lumOff val="50000"/>
                  </a:schemeClr>
                </a:solidFill>
              </a:rPr>
              <a:t> Matplotlib, </a:t>
            </a:r>
            <a:r>
              <a:rPr lang="en-IN" dirty="0" err="1">
                <a:solidFill>
                  <a:schemeClr val="tx1">
                    <a:lumMod val="50000"/>
                    <a:lumOff val="50000"/>
                  </a:schemeClr>
                </a:solidFill>
              </a:rPr>
              <a:t>Seaborn</a:t>
            </a:r>
            <a:endParaRPr lang="en-IN" dirty="0">
              <a:solidFill>
                <a:schemeClr val="tx1">
                  <a:lumMod val="50000"/>
                  <a:lumOff val="50000"/>
                </a:schemeClr>
              </a:solidFill>
            </a:endParaRPr>
          </a:p>
          <a:p>
            <a:pPr>
              <a:buFont typeface="Arial" panose="020B0604020202020204" pitchFamily="34" charset="0"/>
              <a:buChar char="•"/>
            </a:pPr>
            <a:r>
              <a:rPr lang="en-IN" b="1" dirty="0">
                <a:solidFill>
                  <a:schemeClr val="tx1">
                    <a:lumMod val="50000"/>
                    <a:lumOff val="50000"/>
                  </a:schemeClr>
                </a:solidFill>
              </a:rPr>
              <a:t>Web Development:</a:t>
            </a:r>
            <a:r>
              <a:rPr lang="en-IN" dirty="0">
                <a:solidFill>
                  <a:schemeClr val="tx1">
                    <a:lumMod val="50000"/>
                    <a:lumOff val="50000"/>
                  </a:schemeClr>
                </a:solidFill>
              </a:rPr>
              <a:t> Flask, HTML, CSS, JavaScript</a:t>
            </a:r>
          </a:p>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6F5834B8-FADA-1E60-65FC-55ECC93A0F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327246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3370D-0A4F-2520-86F1-32FF31BC7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8BB1D-503D-5885-2742-E55357A036DA}"/>
              </a:ext>
            </a:extLst>
          </p:cNvPr>
          <p:cNvSpPr>
            <a:spLocks noGrp="1"/>
          </p:cNvSpPr>
          <p:nvPr>
            <p:ph type="title"/>
          </p:nvPr>
        </p:nvSpPr>
        <p:spPr>
          <a:xfrm>
            <a:off x="3634373" y="539226"/>
            <a:ext cx="7231533" cy="1325563"/>
          </a:xfrm>
        </p:spPr>
        <p:txBody>
          <a:bodyPr>
            <a:normAutofit/>
          </a:bodyPr>
          <a:lstStyle/>
          <a:p>
            <a:r>
              <a:rPr lang="en-US" sz="3600" dirty="0">
                <a:solidFill>
                  <a:srgbClr val="C00000"/>
                </a:solidFill>
                <a:latin typeface="Marcellus" panose="020E0602050203020307" pitchFamily="34" charset="0"/>
              </a:rPr>
              <a:t>Technologies to be used</a:t>
            </a:r>
            <a:endParaRPr lang="en-US" sz="3600" dirty="0"/>
          </a:p>
        </p:txBody>
      </p:sp>
      <p:pic>
        <p:nvPicPr>
          <p:cNvPr id="4" name="Picture 3">
            <a:extLst>
              <a:ext uri="{FF2B5EF4-FFF2-40B4-BE49-F238E27FC236}">
                <a16:creationId xmlns:a16="http://schemas.microsoft.com/office/drawing/2014/main" id="{311DECD4-94D5-BF13-AEA9-14F9C7FFE921}"/>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4157D68C-BF48-A286-55C6-12FC67F189F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DC673A01-20FC-F04B-9801-5BA505471F68}"/>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6529BA16-56FD-DDD5-23F2-8422EB329E05}"/>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72DD63E5-D67F-5349-201B-2B138F526939}"/>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2F09C220-6039-2CA1-50A9-36AEAE3DDD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5" name="Picture 4">
            <a:extLst>
              <a:ext uri="{FF2B5EF4-FFF2-40B4-BE49-F238E27FC236}">
                <a16:creationId xmlns:a16="http://schemas.microsoft.com/office/drawing/2014/main" id="{746F8F80-3844-DC8F-2014-6516A0CDC533}"/>
              </a:ext>
            </a:extLst>
          </p:cNvPr>
          <p:cNvPicPr>
            <a:picLocks noChangeAspect="1"/>
          </p:cNvPicPr>
          <p:nvPr/>
        </p:nvPicPr>
        <p:blipFill>
          <a:blip r:embed="rId6">
            <a:extLst>
              <a:ext uri="{28A0092B-C50C-407E-A947-70E740481C1C}">
                <a14:useLocalDpi xmlns:a14="http://schemas.microsoft.com/office/drawing/2010/main" val="0"/>
              </a:ext>
            </a:extLst>
          </a:blip>
          <a:srcRect l="7576" t="25986" r="7818" b="26057"/>
          <a:stretch/>
        </p:blipFill>
        <p:spPr>
          <a:xfrm>
            <a:off x="252033" y="1638626"/>
            <a:ext cx="11482724" cy="3661162"/>
          </a:xfrm>
          <a:prstGeom prst="rect">
            <a:avLst/>
          </a:prstGeom>
        </p:spPr>
      </p:pic>
    </p:spTree>
    <p:extLst>
      <p:ext uri="{BB962C8B-B14F-4D97-AF65-F5344CB8AC3E}">
        <p14:creationId xmlns:p14="http://schemas.microsoft.com/office/powerpoint/2010/main" val="25510246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384</TotalTime>
  <Words>755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Marcellus</vt:lpstr>
      <vt:lpstr>Office Theme</vt:lpstr>
      <vt:lpstr>Carbon Footprint Forecast using Machine Learning </vt:lpstr>
      <vt:lpstr>Problem Statement </vt:lpstr>
      <vt:lpstr>Background Work </vt:lpstr>
      <vt:lpstr>Scope (Functional and Non-functional requirements)</vt:lpstr>
      <vt:lpstr>PowerPoint Presentation</vt:lpstr>
      <vt:lpstr>Dataset Description</vt:lpstr>
      <vt:lpstr>Dataset References</vt:lpstr>
      <vt:lpstr>Technologies to be used</vt:lpstr>
      <vt:lpstr>Technologies to be used</vt:lpstr>
      <vt:lpstr>Overview of Implementation</vt:lpstr>
      <vt:lpstr>Implementation Schedule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DHRUV BORDE</cp:lastModifiedBy>
  <cp:revision>16</cp:revision>
  <dcterms:created xsi:type="dcterms:W3CDTF">2020-04-30T07:52:47Z</dcterms:created>
  <dcterms:modified xsi:type="dcterms:W3CDTF">2025-02-27T04:33:24Z</dcterms:modified>
</cp:coreProperties>
</file>