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sWPslBjOrvb88ncuy0aQUaB3F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988B78-B593-4751-9C72-E005CF8826DF}">
  <a:tblStyle styleId="{B6988B78-B593-4751-9C72-E005CF8826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p:nvPr>
            <p:ph idx="2" type="sldImg"/>
          </p:nvPr>
        </p:nvSpPr>
        <p:spPr>
          <a:xfrm>
            <a:off x="2286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8" name="Google Shape;128;p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My First Template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4ff887f1a_4_8: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d4ff887f1a_4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d4ff887f1a_4_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My First Template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4ff887f1a_4_15:notes"/>
          <p:cNvSpPr/>
          <p:nvPr>
            <p:ph idx="2" type="sldImg"/>
          </p:nvPr>
        </p:nvSpPr>
        <p:spPr>
          <a:xfrm>
            <a:off x="2286000" y="514350"/>
            <a:ext cx="45720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d4ff887f1a_4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d4ff887f1a_4_15: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My First Template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1" name="Google Shape;81;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ree Blank With Footer">
  <p:cSld name="1_Free Blank With Footer">
    <p:spTree>
      <p:nvGrpSpPr>
        <p:cNvPr id="23" name="Shape 23"/>
        <p:cNvGrpSpPr/>
        <p:nvPr/>
      </p:nvGrpSpPr>
      <p:grpSpPr>
        <a:xfrm>
          <a:off x="0" y="0"/>
          <a:ext cx="0" cy="0"/>
          <a:chOff x="0" y="0"/>
          <a:chExt cx="0" cy="0"/>
        </a:xfrm>
      </p:grpSpPr>
      <p:sp>
        <p:nvSpPr>
          <p:cNvPr id="24" name="Google Shape;24;p34"/>
          <p:cNvSpPr txBox="1"/>
          <p:nvPr>
            <p:ph type="title"/>
          </p:nvPr>
        </p:nvSpPr>
        <p:spPr>
          <a:xfrm>
            <a:off x="333676" y="356628"/>
            <a:ext cx="11524648" cy="471365"/>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rgbClr val="7F7F7F"/>
              </a:buClr>
              <a:buSzPts val="3200"/>
              <a:buFont typeface="Calibri"/>
              <a:buNone/>
              <a:defRPr b="1" sz="3200">
                <a:solidFill>
                  <a:srgbClr val="7F7F7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4"/>
          <p:cNvSpPr txBox="1"/>
          <p:nvPr>
            <p:ph idx="1" type="body"/>
          </p:nvPr>
        </p:nvSpPr>
        <p:spPr>
          <a:xfrm>
            <a:off x="333677" y="825950"/>
            <a:ext cx="11524647" cy="267661"/>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7F7F7F"/>
              </a:buClr>
              <a:buSzPts val="1600"/>
              <a:buNone/>
              <a:defRPr b="1" i="0" sz="1600">
                <a:solidFill>
                  <a:srgbClr val="7F7F7F"/>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333"/>
              <a:buNone/>
              <a:defRPr sz="1333"/>
            </a:lvl3pPr>
            <a:lvl4pPr indent="-228600" lvl="3" marL="1828800" algn="l">
              <a:lnSpc>
                <a:spcPct val="90000"/>
              </a:lnSpc>
              <a:spcBef>
                <a:spcPts val="500"/>
              </a:spcBef>
              <a:spcAft>
                <a:spcPts val="0"/>
              </a:spcAft>
              <a:buClr>
                <a:schemeClr val="dk1"/>
              </a:buClr>
              <a:buSzPts val="1200"/>
              <a:buNone/>
              <a:defRPr sz="1200"/>
            </a:lvl4pPr>
            <a:lvl5pPr indent="-228600" lvl="4" marL="2286000" algn="l">
              <a:lnSpc>
                <a:spcPct val="90000"/>
              </a:lnSpc>
              <a:spcBef>
                <a:spcPts val="500"/>
              </a:spcBef>
              <a:spcAft>
                <a:spcPts val="0"/>
              </a:spcAft>
              <a:buClr>
                <a:schemeClr val="dk1"/>
              </a:buClr>
              <a:buSzPts val="1200"/>
              <a:buNone/>
              <a:defRPr sz="1200"/>
            </a:lvl5pPr>
            <a:lvl6pPr indent="-228600" lvl="5" marL="2743200" algn="l">
              <a:lnSpc>
                <a:spcPct val="90000"/>
              </a:lnSpc>
              <a:spcBef>
                <a:spcPts val="500"/>
              </a:spcBef>
              <a:spcAft>
                <a:spcPts val="0"/>
              </a:spcAft>
              <a:buClr>
                <a:schemeClr val="dk1"/>
              </a:buClr>
              <a:buSzPts val="1200"/>
              <a:buNone/>
              <a:defRPr sz="1200"/>
            </a:lvl6pPr>
            <a:lvl7pPr indent="-228600" lvl="6" marL="3200400" algn="l">
              <a:lnSpc>
                <a:spcPct val="90000"/>
              </a:lnSpc>
              <a:spcBef>
                <a:spcPts val="500"/>
              </a:spcBef>
              <a:spcAft>
                <a:spcPts val="0"/>
              </a:spcAft>
              <a:buClr>
                <a:schemeClr val="dk1"/>
              </a:buClr>
              <a:buSzPts val="1200"/>
              <a:buNone/>
              <a:defRPr sz="1200"/>
            </a:lvl7pPr>
            <a:lvl8pPr indent="-228600" lvl="7" marL="3657600" algn="l">
              <a:lnSpc>
                <a:spcPct val="90000"/>
              </a:lnSpc>
              <a:spcBef>
                <a:spcPts val="500"/>
              </a:spcBef>
              <a:spcAft>
                <a:spcPts val="0"/>
              </a:spcAft>
              <a:buClr>
                <a:schemeClr val="dk1"/>
              </a:buClr>
              <a:buSzPts val="1200"/>
              <a:buNone/>
              <a:defRPr sz="1200"/>
            </a:lvl8pPr>
            <a:lvl9pPr indent="-228600" lvl="8" marL="4114800" algn="l">
              <a:lnSpc>
                <a:spcPct val="90000"/>
              </a:lnSpc>
              <a:spcBef>
                <a:spcPts val="500"/>
              </a:spcBef>
              <a:spcAft>
                <a:spcPts val="0"/>
              </a:spcAft>
              <a:buClr>
                <a:schemeClr val="dk1"/>
              </a:buClr>
              <a:buSzPts val="1200"/>
              <a:buNone/>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empty_plank">
  <p:cSld name="13_empty_plank">
    <p:spTree>
      <p:nvGrpSpPr>
        <p:cNvPr id="31" name="Shape 31"/>
        <p:cNvGrpSpPr/>
        <p:nvPr/>
      </p:nvGrpSpPr>
      <p:grpSpPr>
        <a:xfrm>
          <a:off x="0" y="0"/>
          <a:ext cx="0" cy="0"/>
          <a:chOff x="0" y="0"/>
          <a:chExt cx="0" cy="0"/>
        </a:xfrm>
      </p:grpSpPr>
      <p:sp>
        <p:nvSpPr>
          <p:cNvPr id="32" name="Google Shape;32;p36"/>
          <p:cNvSpPr txBox="1"/>
          <p:nvPr>
            <p:ph type="title"/>
          </p:nvPr>
        </p:nvSpPr>
        <p:spPr>
          <a:xfrm>
            <a:off x="2921000" y="266700"/>
            <a:ext cx="6350000" cy="558843"/>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rgbClr val="7F7F7F"/>
              </a:buClr>
              <a:buSzPts val="3733"/>
              <a:buFont typeface="Calibri"/>
              <a:buNone/>
              <a:defRPr b="1" i="0" sz="3733">
                <a:solidFill>
                  <a:srgbClr val="7F7F7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6"/>
          <p:cNvSpPr txBox="1"/>
          <p:nvPr>
            <p:ph idx="1" type="body"/>
          </p:nvPr>
        </p:nvSpPr>
        <p:spPr>
          <a:xfrm>
            <a:off x="4362451" y="837239"/>
            <a:ext cx="3467100" cy="267661"/>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7F7F7F"/>
              </a:buClr>
              <a:buSzPts val="2133"/>
              <a:buNone/>
              <a:defRPr b="1" i="0" sz="2133">
                <a:solidFill>
                  <a:srgbClr val="7F7F7F"/>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333"/>
              <a:buNone/>
              <a:defRPr sz="1333"/>
            </a:lvl3pPr>
            <a:lvl4pPr indent="-228600" lvl="3" marL="1828800" algn="l">
              <a:lnSpc>
                <a:spcPct val="90000"/>
              </a:lnSpc>
              <a:spcBef>
                <a:spcPts val="500"/>
              </a:spcBef>
              <a:spcAft>
                <a:spcPts val="0"/>
              </a:spcAft>
              <a:buClr>
                <a:schemeClr val="dk1"/>
              </a:buClr>
              <a:buSzPts val="1200"/>
              <a:buNone/>
              <a:defRPr sz="1200"/>
            </a:lvl4pPr>
            <a:lvl5pPr indent="-228600" lvl="4" marL="2286000" algn="l">
              <a:lnSpc>
                <a:spcPct val="90000"/>
              </a:lnSpc>
              <a:spcBef>
                <a:spcPts val="500"/>
              </a:spcBef>
              <a:spcAft>
                <a:spcPts val="0"/>
              </a:spcAft>
              <a:buClr>
                <a:schemeClr val="dk1"/>
              </a:buClr>
              <a:buSzPts val="1200"/>
              <a:buNone/>
              <a:defRPr sz="1200"/>
            </a:lvl5pPr>
            <a:lvl6pPr indent="-228600" lvl="5" marL="2743200" algn="l">
              <a:lnSpc>
                <a:spcPct val="90000"/>
              </a:lnSpc>
              <a:spcBef>
                <a:spcPts val="500"/>
              </a:spcBef>
              <a:spcAft>
                <a:spcPts val="0"/>
              </a:spcAft>
              <a:buClr>
                <a:schemeClr val="dk1"/>
              </a:buClr>
              <a:buSzPts val="1200"/>
              <a:buNone/>
              <a:defRPr sz="1200"/>
            </a:lvl6pPr>
            <a:lvl7pPr indent="-228600" lvl="6" marL="3200400" algn="l">
              <a:lnSpc>
                <a:spcPct val="90000"/>
              </a:lnSpc>
              <a:spcBef>
                <a:spcPts val="500"/>
              </a:spcBef>
              <a:spcAft>
                <a:spcPts val="0"/>
              </a:spcAft>
              <a:buClr>
                <a:schemeClr val="dk1"/>
              </a:buClr>
              <a:buSzPts val="1200"/>
              <a:buNone/>
              <a:defRPr sz="1200"/>
            </a:lvl7pPr>
            <a:lvl8pPr indent="-228600" lvl="7" marL="3657600" algn="l">
              <a:lnSpc>
                <a:spcPct val="90000"/>
              </a:lnSpc>
              <a:spcBef>
                <a:spcPts val="500"/>
              </a:spcBef>
              <a:spcAft>
                <a:spcPts val="0"/>
              </a:spcAft>
              <a:buClr>
                <a:schemeClr val="dk1"/>
              </a:buClr>
              <a:buSzPts val="1200"/>
              <a:buNone/>
              <a:defRPr sz="1200"/>
            </a:lvl8pPr>
            <a:lvl9pPr indent="-228600" lvl="8" marL="4114800" algn="l">
              <a:lnSpc>
                <a:spcPct val="90000"/>
              </a:lnSpc>
              <a:spcBef>
                <a:spcPts val="500"/>
              </a:spcBef>
              <a:spcAft>
                <a:spcPts val="0"/>
              </a:spcAft>
              <a:buClr>
                <a:schemeClr val="dk1"/>
              </a:buClr>
              <a:buSzPts val="1200"/>
              <a:buNone/>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4" name="Shape 34"/>
        <p:cNvGrpSpPr/>
        <p:nvPr/>
      </p:nvGrpSpPr>
      <p:grpSpPr>
        <a:xfrm>
          <a:off x="0" y="0"/>
          <a:ext cx="0" cy="0"/>
          <a:chOff x="0" y="0"/>
          <a:chExt cx="0" cy="0"/>
        </a:xfrm>
      </p:grpSpPr>
      <p:sp>
        <p:nvSpPr>
          <p:cNvPr id="35" name="Google Shape;35;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4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4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4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4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hyperlink" Target="http://slides.sage-fox.com/" TargetMode="Externa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A49"/>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32">
            <a:hlinkClick r:id="rId1"/>
          </p:cNvPr>
          <p:cNvPicPr preferRelativeResize="0"/>
          <p:nvPr/>
        </p:nvPicPr>
        <p:blipFill rotWithShape="1">
          <a:blip r:embed="rId2">
            <a:alphaModFix/>
          </a:blip>
          <a:srcRect b="0" l="0" r="0" t="0"/>
          <a:stretch/>
        </p:blipFill>
        <p:spPr>
          <a:xfrm>
            <a:off x="11804125" y="6778911"/>
            <a:ext cx="365760" cy="98854"/>
          </a:xfrm>
          <a:prstGeom prst="rect">
            <a:avLst/>
          </a:prstGeom>
          <a:noFill/>
          <a:ln>
            <a:noFill/>
          </a:ln>
        </p:spPr>
      </p:pic>
      <p:sp>
        <p:nvSpPr>
          <p:cNvPr id="16" name="Google Shape;16;p32"/>
          <p:cNvSpPr/>
          <p:nvPr/>
        </p:nvSpPr>
        <p:spPr>
          <a:xfrm>
            <a:off x="0" y="1"/>
            <a:ext cx="12192000" cy="6858000"/>
          </a:xfrm>
          <a:prstGeom prst="rect">
            <a:avLst/>
          </a:prstGeom>
          <a:solidFill>
            <a:srgbClr val="222A49">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lides.sage-fox.com/" TargetMode="External"/><Relationship Id="rId5" Type="http://schemas.openxmlformats.org/officeDocument/2006/relationships/image" Target="../media/image1.png"/><Relationship Id="rId6" Type="http://schemas.openxmlformats.org/officeDocument/2006/relationships/hyperlink" Target="http://powerpoint.sage-fox.com/" TargetMode="External"/><Relationship Id="rId7"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hyperlink" Target="http://slides.sage-fox.com/"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hyperlink" Target="http://slides.sage-fox.com/" TargetMode="External"/><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hyperlink" Target="http://slides.sage-fox.com/"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hyperlink" Target="http://slides.sage-fox.com/" TargetMode="External"/><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hyperlink" Target="http://slides.sage-fox.com/" TargetMode="External"/><Relationship Id="rId5" Type="http://schemas.openxmlformats.org/officeDocument/2006/relationships/image" Target="../media/image1.png"/><Relationship Id="rId6" Type="http://schemas.openxmlformats.org/officeDocument/2006/relationships/hyperlink" Target="https://github.com/tipsi2022/Group18-Predicting-League-of-Legends-Analytics.git" TargetMode="External"/><Relationship Id="rId7" Type="http://schemas.openxmlformats.org/officeDocument/2006/relationships/hyperlink" Target="https://tinyurl.com/LoL-Analytic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hyperlink" Target="http://slides.sage-fox.com/" TargetMode="External"/><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hyperlink" Target="http://slides.sage-fox.com/"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hyperlink" Target="http://slides.sage-fox.com/"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hyperlink" Target="http://slides.sage-fox.com/"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hyperlink" Target="http://slides.sage-fox.com/"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hyperlink" Target="http://slides.sage-fox.com/"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hyperlink" Target="http://slides.sage-fox.com/"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hyperlink" Target="http://slides.sage-fox.com/"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hyperlink" Target="http://slides.sage-fox.com/"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hyperlink" Target="http://slides.sage-fox.com/"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1"/>
          <p:cNvSpPr txBox="1"/>
          <p:nvPr/>
        </p:nvSpPr>
        <p:spPr>
          <a:xfrm>
            <a:off x="723300" y="2210250"/>
            <a:ext cx="10367400" cy="2437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200">
                <a:solidFill>
                  <a:schemeClr val="lt1"/>
                </a:solidFill>
                <a:latin typeface="Times New Roman"/>
                <a:ea typeface="Times New Roman"/>
                <a:cs typeface="Times New Roman"/>
                <a:sym typeface="Times New Roman"/>
              </a:rPr>
              <a:t>Predicting League of Legends Game Analytics</a:t>
            </a:r>
            <a:endParaRPr sz="6200">
              <a:solidFill>
                <a:schemeClr val="lt1"/>
              </a:solidFill>
              <a:highlight>
                <a:schemeClr val="lt1"/>
              </a:highlight>
              <a:latin typeface="Times New Roman"/>
              <a:ea typeface="Times New Roman"/>
              <a:cs typeface="Times New Roman"/>
              <a:sym typeface="Times New Roman"/>
            </a:endParaRPr>
          </a:p>
        </p:txBody>
      </p:sp>
      <p:pic>
        <p:nvPicPr>
          <p:cNvPr id="102" name="Google Shape;102;p1">
            <a:hlinkClick r:id="rId4"/>
          </p:cNvPr>
          <p:cNvPicPr preferRelativeResize="0"/>
          <p:nvPr/>
        </p:nvPicPr>
        <p:blipFill rotWithShape="1">
          <a:blip r:embed="rId5">
            <a:alphaModFix/>
          </a:blip>
          <a:srcRect b="0" l="0" r="0" t="0"/>
          <a:stretch/>
        </p:blipFill>
        <p:spPr>
          <a:xfrm>
            <a:off x="11816000" y="6793753"/>
            <a:ext cx="365760" cy="98854"/>
          </a:xfrm>
          <a:prstGeom prst="rect">
            <a:avLst/>
          </a:prstGeom>
          <a:noFill/>
          <a:ln>
            <a:noFill/>
          </a:ln>
        </p:spPr>
      </p:pic>
      <p:grpSp>
        <p:nvGrpSpPr>
          <p:cNvPr id="103" name="Google Shape;103;p1"/>
          <p:cNvGrpSpPr/>
          <p:nvPr/>
        </p:nvGrpSpPr>
        <p:grpSpPr>
          <a:xfrm>
            <a:off x="4915082" y="5438039"/>
            <a:ext cx="7167106" cy="1211479"/>
            <a:chOff x="7741573" y="5681521"/>
            <a:chExt cx="3919236" cy="640080"/>
          </a:xfrm>
        </p:grpSpPr>
        <p:grpSp>
          <p:nvGrpSpPr>
            <p:cNvPr id="104" name="Google Shape;104;p1"/>
            <p:cNvGrpSpPr/>
            <p:nvPr/>
          </p:nvGrpSpPr>
          <p:grpSpPr>
            <a:xfrm>
              <a:off x="7747177" y="6133398"/>
              <a:ext cx="3913632" cy="91440"/>
              <a:chOff x="4883665" y="4359681"/>
              <a:chExt cx="3840480" cy="91440"/>
            </a:xfrm>
          </p:grpSpPr>
          <p:grpSp>
            <p:nvGrpSpPr>
              <p:cNvPr id="105" name="Google Shape;105;p1"/>
              <p:cNvGrpSpPr/>
              <p:nvPr/>
            </p:nvGrpSpPr>
            <p:grpSpPr>
              <a:xfrm>
                <a:off x="4883665" y="4359681"/>
                <a:ext cx="1920240" cy="91440"/>
                <a:chOff x="4831644" y="3200400"/>
                <a:chExt cx="1920240" cy="91440"/>
              </a:xfrm>
            </p:grpSpPr>
            <p:sp>
              <p:nvSpPr>
                <p:cNvPr id="106" name="Google Shape;106;p1"/>
                <p:cNvSpPr/>
                <p:nvPr/>
              </p:nvSpPr>
              <p:spPr>
                <a:xfrm>
                  <a:off x="4831644" y="3200400"/>
                  <a:ext cx="640080" cy="91440"/>
                </a:xfrm>
                <a:prstGeom prst="rect">
                  <a:avLst/>
                </a:prstGeom>
                <a:solidFill>
                  <a:srgbClr val="EF342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1"/>
                <p:cNvSpPr/>
                <p:nvPr/>
              </p:nvSpPr>
              <p:spPr>
                <a:xfrm>
                  <a:off x="5471724" y="3200400"/>
                  <a:ext cx="640080" cy="91440"/>
                </a:xfrm>
                <a:prstGeom prst="rect">
                  <a:avLst/>
                </a:prstGeom>
                <a:solidFill>
                  <a:srgbClr val="8397B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1"/>
                <p:cNvSpPr/>
                <p:nvPr/>
              </p:nvSpPr>
              <p:spPr>
                <a:xfrm>
                  <a:off x="6111804" y="3200400"/>
                  <a:ext cx="640080" cy="91440"/>
                </a:xfrm>
                <a:prstGeom prst="rect">
                  <a:avLst/>
                </a:prstGeom>
                <a:solidFill>
                  <a:srgbClr val="4454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09" name="Google Shape;109;p1"/>
              <p:cNvGrpSpPr/>
              <p:nvPr/>
            </p:nvGrpSpPr>
            <p:grpSpPr>
              <a:xfrm>
                <a:off x="6803905" y="4359681"/>
                <a:ext cx="1920240" cy="91440"/>
                <a:chOff x="4831644" y="3200400"/>
                <a:chExt cx="1920240" cy="91440"/>
              </a:xfrm>
            </p:grpSpPr>
            <p:sp>
              <p:nvSpPr>
                <p:cNvPr id="110" name="Google Shape;110;p1"/>
                <p:cNvSpPr/>
                <p:nvPr/>
              </p:nvSpPr>
              <p:spPr>
                <a:xfrm>
                  <a:off x="4831644" y="3200400"/>
                  <a:ext cx="640080" cy="91440"/>
                </a:xfrm>
                <a:prstGeom prst="rect">
                  <a:avLst/>
                </a:prstGeom>
                <a:solidFill>
                  <a:srgbClr val="B5B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1"/>
                <p:cNvSpPr/>
                <p:nvPr/>
              </p:nvSpPr>
              <p:spPr>
                <a:xfrm>
                  <a:off x="5471724" y="3200400"/>
                  <a:ext cx="640080" cy="91440"/>
                </a:xfrm>
                <a:prstGeom prst="rect">
                  <a:avLst/>
                </a:prstGeom>
                <a:solidFill>
                  <a:srgbClr val="62768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1"/>
                <p:cNvSpPr/>
                <p:nvPr/>
              </p:nvSpPr>
              <p:spPr>
                <a:xfrm>
                  <a:off x="6111804" y="3200400"/>
                  <a:ext cx="640080" cy="91440"/>
                </a:xfrm>
                <a:prstGeom prst="rect">
                  <a:avLst/>
                </a:prstGeom>
                <a:solidFill>
                  <a:srgbClr val="2C374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grpSp>
          <p:nvGrpSpPr>
            <p:cNvPr id="113" name="Google Shape;113;p1"/>
            <p:cNvGrpSpPr/>
            <p:nvPr/>
          </p:nvGrpSpPr>
          <p:grpSpPr>
            <a:xfrm>
              <a:off x="7741573" y="5681521"/>
              <a:ext cx="3913632" cy="640080"/>
              <a:chOff x="6131121" y="5968686"/>
              <a:chExt cx="3913632" cy="640080"/>
            </a:xfrm>
          </p:grpSpPr>
          <p:grpSp>
            <p:nvGrpSpPr>
              <p:cNvPr id="114" name="Google Shape;114;p1"/>
              <p:cNvGrpSpPr/>
              <p:nvPr/>
            </p:nvGrpSpPr>
            <p:grpSpPr>
              <a:xfrm>
                <a:off x="6131121" y="6154077"/>
                <a:ext cx="3913632" cy="296468"/>
                <a:chOff x="6373810" y="5881913"/>
                <a:chExt cx="4472722" cy="338821"/>
              </a:xfrm>
            </p:grpSpPr>
            <p:sp>
              <p:nvSpPr>
                <p:cNvPr id="115" name="Google Shape;115;p1"/>
                <p:cNvSpPr/>
                <p:nvPr/>
              </p:nvSpPr>
              <p:spPr>
                <a:xfrm>
                  <a:off x="6373810" y="5881913"/>
                  <a:ext cx="4472722" cy="307777"/>
                </a:xfrm>
                <a:prstGeom prst="rect">
                  <a:avLst/>
                </a:prstGeom>
                <a:solidFill>
                  <a:srgbClr val="34738D">
                    <a:alpha val="7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116" name="Google Shape;116;p1">
                  <a:hlinkClick r:id="rId6"/>
                </p:cNvPr>
                <p:cNvSpPr txBox="1"/>
                <p:nvPr/>
              </p:nvSpPr>
              <p:spPr>
                <a:xfrm>
                  <a:off x="6469612" y="5895533"/>
                  <a:ext cx="3318300" cy="3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900">
                      <a:solidFill>
                        <a:schemeClr val="lt1"/>
                      </a:solidFill>
                      <a:latin typeface="Times New Roman"/>
                      <a:ea typeface="Times New Roman"/>
                      <a:cs typeface="Times New Roman"/>
                      <a:sym typeface="Times New Roman"/>
                    </a:rPr>
                    <a:t>BY: Group 18</a:t>
                  </a:r>
                  <a:endParaRPr sz="2900">
                    <a:solidFill>
                      <a:schemeClr val="lt1"/>
                    </a:solidFill>
                    <a:latin typeface="Times New Roman"/>
                    <a:ea typeface="Times New Roman"/>
                    <a:cs typeface="Times New Roman"/>
                    <a:sym typeface="Times New Roman"/>
                  </a:endParaRPr>
                </a:p>
              </p:txBody>
            </p:sp>
          </p:grpSp>
          <p:sp>
            <p:nvSpPr>
              <p:cNvPr id="117" name="Google Shape;117;p1"/>
              <p:cNvSpPr/>
              <p:nvPr/>
            </p:nvSpPr>
            <p:spPr>
              <a:xfrm>
                <a:off x="8926858" y="5968686"/>
                <a:ext cx="640080" cy="640080"/>
              </a:xfrm>
              <a:prstGeom prst="ellipse">
                <a:avLst/>
              </a:prstGeom>
              <a:blipFill rotWithShape="1">
                <a:blip r:embed="rId7">
                  <a:alphaModFix/>
                </a:blip>
                <a:stretch>
                  <a:fillRect b="-1999" l="-3999" r="-3999" t="-1998"/>
                </a:stretch>
              </a:blipFill>
              <a:ln cap="flat" cmpd="sng" w="12700">
                <a:solidFill>
                  <a:schemeClr val="dk1"/>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pic>
        <p:nvPicPr>
          <p:cNvPr id="181" name="Google Shape;181;p8">
            <a:hlinkClick r:id="rId4"/>
          </p:cNvPr>
          <p:cNvPicPr preferRelativeResize="0"/>
          <p:nvPr/>
        </p:nvPicPr>
        <p:blipFill rotWithShape="1">
          <a:blip r:embed="rId5">
            <a:alphaModFix/>
          </a:blip>
          <a:srcRect b="0" l="0" r="0" t="0"/>
          <a:stretch/>
        </p:blipFill>
        <p:spPr>
          <a:xfrm>
            <a:off x="11816000" y="6793753"/>
            <a:ext cx="365760" cy="98854"/>
          </a:xfrm>
          <a:prstGeom prst="rect">
            <a:avLst/>
          </a:prstGeom>
          <a:noFill/>
          <a:ln>
            <a:noFill/>
          </a:ln>
        </p:spPr>
      </p:pic>
      <p:sp>
        <p:nvSpPr>
          <p:cNvPr id="182" name="Google Shape;182;p8"/>
          <p:cNvSpPr txBox="1"/>
          <p:nvPr/>
        </p:nvSpPr>
        <p:spPr>
          <a:xfrm>
            <a:off x="2238300" y="214325"/>
            <a:ext cx="7715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lt1"/>
                </a:solidFill>
                <a:latin typeface="Times New Roman"/>
                <a:ea typeface="Times New Roman"/>
                <a:cs typeface="Times New Roman"/>
                <a:sym typeface="Times New Roman"/>
              </a:rPr>
              <a:t>ACHIEVEMENTS</a:t>
            </a:r>
            <a:endParaRPr sz="4400">
              <a:solidFill>
                <a:schemeClr val="lt1"/>
              </a:solidFill>
              <a:latin typeface="Times New Roman"/>
              <a:ea typeface="Times New Roman"/>
              <a:cs typeface="Times New Roman"/>
              <a:sym typeface="Times New Roman"/>
            </a:endParaRPr>
          </a:p>
        </p:txBody>
      </p:sp>
      <p:sp>
        <p:nvSpPr>
          <p:cNvPr id="183" name="Google Shape;183;p8"/>
          <p:cNvSpPr txBox="1"/>
          <p:nvPr/>
        </p:nvSpPr>
        <p:spPr>
          <a:xfrm>
            <a:off x="309600" y="1463738"/>
            <a:ext cx="11572800" cy="49425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Learnt how to use GitHub and manage project.</a:t>
            </a:r>
            <a:endParaRPr sz="2900">
              <a:solidFill>
                <a:schemeClr val="lt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Learnt frontend and backend frameworks like React and Django.</a:t>
            </a:r>
            <a:endParaRPr sz="2900">
              <a:solidFill>
                <a:schemeClr val="lt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Got some insights about the real life software </a:t>
            </a:r>
            <a:r>
              <a:rPr lang="en-US" sz="2900">
                <a:solidFill>
                  <a:schemeClr val="lt1"/>
                </a:solidFill>
                <a:latin typeface="Times New Roman"/>
                <a:ea typeface="Times New Roman"/>
                <a:cs typeface="Times New Roman"/>
                <a:sym typeface="Times New Roman"/>
              </a:rPr>
              <a:t>development</a:t>
            </a:r>
            <a:r>
              <a:rPr lang="en-US" sz="2900">
                <a:solidFill>
                  <a:schemeClr val="lt1"/>
                </a:solidFill>
                <a:latin typeface="Times New Roman"/>
                <a:ea typeface="Times New Roman"/>
                <a:cs typeface="Times New Roman"/>
                <a:sym typeface="Times New Roman"/>
              </a:rPr>
              <a:t> process.</a:t>
            </a:r>
            <a:endParaRPr sz="2900">
              <a:solidFill>
                <a:schemeClr val="lt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Learnt how to handle conflicts among group members.</a:t>
            </a:r>
            <a:endParaRPr sz="2900">
              <a:solidFill>
                <a:schemeClr val="lt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We came out with better communication skills by the interaction in our group.</a:t>
            </a:r>
            <a:endParaRPr sz="29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pic>
        <p:nvPicPr>
          <p:cNvPr id="188" name="Google Shape;188;p9">
            <a:hlinkClick r:id="rId4"/>
          </p:cNvPr>
          <p:cNvPicPr preferRelativeResize="0"/>
          <p:nvPr/>
        </p:nvPicPr>
        <p:blipFill rotWithShape="1">
          <a:blip r:embed="rId5">
            <a:alphaModFix/>
          </a:blip>
          <a:srcRect b="0" l="0" r="0" t="0"/>
          <a:stretch/>
        </p:blipFill>
        <p:spPr>
          <a:xfrm>
            <a:off x="11816000" y="6793753"/>
            <a:ext cx="365760" cy="98854"/>
          </a:xfrm>
          <a:prstGeom prst="rect">
            <a:avLst/>
          </a:prstGeom>
          <a:noFill/>
          <a:ln>
            <a:noFill/>
          </a:ln>
        </p:spPr>
      </p:pic>
      <p:sp>
        <p:nvSpPr>
          <p:cNvPr id="189" name="Google Shape;189;p9"/>
          <p:cNvSpPr txBox="1"/>
          <p:nvPr/>
        </p:nvSpPr>
        <p:spPr>
          <a:xfrm>
            <a:off x="2238300" y="227700"/>
            <a:ext cx="7715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lt1"/>
                </a:solidFill>
                <a:latin typeface="Times New Roman"/>
                <a:ea typeface="Times New Roman"/>
                <a:cs typeface="Times New Roman"/>
                <a:sym typeface="Times New Roman"/>
              </a:rPr>
              <a:t>MISTAKES</a:t>
            </a:r>
            <a:endParaRPr sz="4400">
              <a:solidFill>
                <a:schemeClr val="lt1"/>
              </a:solidFill>
              <a:latin typeface="Times New Roman"/>
              <a:ea typeface="Times New Roman"/>
              <a:cs typeface="Times New Roman"/>
              <a:sym typeface="Times New Roman"/>
            </a:endParaRPr>
          </a:p>
        </p:txBody>
      </p:sp>
      <p:sp>
        <p:nvSpPr>
          <p:cNvPr id="190" name="Google Shape;190;p9"/>
          <p:cNvSpPr txBox="1"/>
          <p:nvPr/>
        </p:nvSpPr>
        <p:spPr>
          <a:xfrm>
            <a:off x="715650" y="1147150"/>
            <a:ext cx="10760700" cy="5094900"/>
          </a:xfrm>
          <a:prstGeom prst="rect">
            <a:avLst/>
          </a:prstGeom>
          <a:noFill/>
          <a:ln>
            <a:noFill/>
          </a:ln>
        </p:spPr>
        <p:txBody>
          <a:bodyPr anchorCtr="0" anchor="t" bIns="91425" lIns="91425" spcFirstLastPara="1" rIns="91425" wrap="square" tIns="91425">
            <a:spAutoFit/>
          </a:bodyPr>
          <a:lstStyle/>
          <a:p>
            <a:pPr indent="-412750" lvl="0" marL="457200" rtl="0" algn="l">
              <a:spcBef>
                <a:spcPts val="0"/>
              </a:spcBef>
              <a:spcAft>
                <a:spcPts val="0"/>
              </a:spcAft>
              <a:buClr>
                <a:schemeClr val="lt1"/>
              </a:buClr>
              <a:buSzPts val="2900"/>
              <a:buFont typeface="Calibri"/>
              <a:buChar char="●"/>
            </a:pPr>
            <a:r>
              <a:rPr lang="en-US" sz="2900">
                <a:solidFill>
                  <a:schemeClr val="lt1"/>
                </a:solidFill>
                <a:latin typeface="Times New Roman"/>
                <a:ea typeface="Times New Roman"/>
                <a:cs typeface="Times New Roman"/>
                <a:sym typeface="Times New Roman"/>
              </a:rPr>
              <a:t>Loading animations could have added at the times of data fetching from the backend.</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We could have improved on better file organization.</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We could have maintained separate flows(repos) for both backend and frontend to avoid any possible conflicts.</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We could have improved on quality of our our work if we would have followed the documentations from the beginning rather than starting later.</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Reviewing code before committing to repo could have been a better option.</a:t>
            </a:r>
            <a:endParaRPr sz="2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9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pic>
        <p:nvPicPr>
          <p:cNvPr id="195" name="Google Shape;195;p11">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196" name="Google Shape;196;p11"/>
          <p:cNvSpPr txBox="1"/>
          <p:nvPr/>
        </p:nvSpPr>
        <p:spPr>
          <a:xfrm>
            <a:off x="388450" y="174150"/>
            <a:ext cx="11415600" cy="91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400">
                <a:solidFill>
                  <a:schemeClr val="lt1"/>
                </a:solidFill>
                <a:latin typeface="Times New Roman"/>
                <a:ea typeface="Times New Roman"/>
                <a:cs typeface="Times New Roman"/>
                <a:sym typeface="Times New Roman"/>
              </a:rPr>
              <a:t>OVERALL RATING OF SOFTWARE</a:t>
            </a:r>
            <a:endParaRPr sz="4400">
              <a:solidFill>
                <a:schemeClr val="lt1"/>
              </a:solidFill>
              <a:latin typeface="Times New Roman"/>
              <a:ea typeface="Times New Roman"/>
              <a:cs typeface="Times New Roman"/>
              <a:sym typeface="Times New Roman"/>
            </a:endParaRPr>
          </a:p>
        </p:txBody>
      </p:sp>
      <p:sp>
        <p:nvSpPr>
          <p:cNvPr id="197" name="Google Shape;197;p11"/>
          <p:cNvSpPr txBox="1"/>
          <p:nvPr/>
        </p:nvSpPr>
        <p:spPr>
          <a:xfrm>
            <a:off x="189250" y="2493550"/>
            <a:ext cx="11814000" cy="22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solidFill>
                  <a:schemeClr val="lt1"/>
                </a:solidFill>
                <a:latin typeface="Calibri"/>
                <a:ea typeface="Calibri"/>
                <a:cs typeface="Calibri"/>
                <a:sym typeface="Calibri"/>
              </a:rPr>
              <a:t>                                            </a:t>
            </a:r>
            <a:r>
              <a:rPr lang="en-US" sz="4000">
                <a:solidFill>
                  <a:schemeClr val="lt1"/>
                </a:solidFill>
                <a:latin typeface="Times New Roman"/>
                <a:ea typeface="Times New Roman"/>
                <a:cs typeface="Times New Roman"/>
                <a:sym typeface="Times New Roman"/>
              </a:rPr>
              <a:t>8.5/10</a:t>
            </a:r>
            <a:endParaRPr sz="40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pic>
        <p:nvPicPr>
          <p:cNvPr id="202" name="Google Shape;202;p10">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203" name="Google Shape;203;p10"/>
          <p:cNvSpPr txBox="1"/>
          <p:nvPr/>
        </p:nvSpPr>
        <p:spPr>
          <a:xfrm>
            <a:off x="133950" y="93750"/>
            <a:ext cx="119076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lt1"/>
                </a:solidFill>
                <a:latin typeface="Times New Roman"/>
                <a:ea typeface="Times New Roman"/>
                <a:cs typeface="Times New Roman"/>
                <a:sym typeface="Times New Roman"/>
              </a:rPr>
              <a:t>RATING OF SOFTWARE ARTIFACTS</a:t>
            </a:r>
            <a:endParaRPr sz="4400">
              <a:solidFill>
                <a:schemeClr val="lt1"/>
              </a:solidFill>
              <a:latin typeface="Times New Roman"/>
              <a:ea typeface="Times New Roman"/>
              <a:cs typeface="Times New Roman"/>
              <a:sym typeface="Times New Roman"/>
            </a:endParaRPr>
          </a:p>
        </p:txBody>
      </p:sp>
      <p:sp>
        <p:nvSpPr>
          <p:cNvPr id="204" name="Google Shape;204;p10"/>
          <p:cNvSpPr txBox="1"/>
          <p:nvPr/>
        </p:nvSpPr>
        <p:spPr>
          <a:xfrm>
            <a:off x="40175" y="1259075"/>
            <a:ext cx="12129600" cy="572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000">
              <a:solidFill>
                <a:schemeClr val="lt1"/>
              </a:solidFill>
              <a:latin typeface="Calibri"/>
              <a:ea typeface="Calibri"/>
              <a:cs typeface="Calibri"/>
              <a:sym typeface="Calibri"/>
            </a:endParaRPr>
          </a:p>
          <a:p>
            <a:pPr indent="0" lvl="0" marL="0" rtl="0" algn="l">
              <a:spcBef>
                <a:spcPts val="0"/>
              </a:spcBef>
              <a:spcAft>
                <a:spcPts val="0"/>
              </a:spcAft>
              <a:buNone/>
            </a:pPr>
            <a:r>
              <a:t/>
            </a:r>
            <a:endParaRPr sz="4000">
              <a:solidFill>
                <a:schemeClr val="lt1"/>
              </a:solidFill>
              <a:latin typeface="Calibri"/>
              <a:ea typeface="Calibri"/>
              <a:cs typeface="Calibri"/>
              <a:sym typeface="Calibri"/>
            </a:endParaRPr>
          </a:p>
          <a:p>
            <a:pPr indent="0" lvl="0" marL="0" rtl="0" algn="l">
              <a:spcBef>
                <a:spcPts val="0"/>
              </a:spcBef>
              <a:spcAft>
                <a:spcPts val="0"/>
              </a:spcAft>
              <a:buNone/>
            </a:pPr>
            <a:r>
              <a:t/>
            </a:r>
            <a:endParaRPr sz="4000">
              <a:solidFill>
                <a:schemeClr val="lt1"/>
              </a:solidFill>
              <a:latin typeface="Calibri"/>
              <a:ea typeface="Calibri"/>
              <a:cs typeface="Calibri"/>
              <a:sym typeface="Calibri"/>
            </a:endParaRPr>
          </a:p>
          <a:p>
            <a:pPr indent="0" lvl="0" marL="0" rtl="0" algn="ctr">
              <a:spcBef>
                <a:spcPts val="0"/>
              </a:spcBef>
              <a:spcAft>
                <a:spcPts val="0"/>
              </a:spcAft>
              <a:buNone/>
            </a:pPr>
            <a:r>
              <a:rPr lang="en-US" sz="4000">
                <a:solidFill>
                  <a:schemeClr val="lt1"/>
                </a:solidFill>
                <a:latin typeface="Times New Roman"/>
                <a:ea typeface="Times New Roman"/>
                <a:cs typeface="Times New Roman"/>
                <a:sym typeface="Times New Roman"/>
              </a:rPr>
              <a:t>Rating of Software Artifacts : 4/5  </a:t>
            </a:r>
            <a:endParaRPr sz="40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sz="40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sz="4000">
              <a:solidFill>
                <a:schemeClr val="lt1"/>
              </a:solidFill>
              <a:latin typeface="Calibri"/>
              <a:ea typeface="Calibri"/>
              <a:cs typeface="Calibri"/>
              <a:sym typeface="Calibri"/>
            </a:endParaRPr>
          </a:p>
          <a:p>
            <a:pPr indent="0" lvl="0" marL="0" rtl="0" algn="ctr">
              <a:spcBef>
                <a:spcPts val="0"/>
              </a:spcBef>
              <a:spcAft>
                <a:spcPts val="0"/>
              </a:spcAft>
              <a:buNone/>
            </a:pPr>
            <a:r>
              <a:t/>
            </a:r>
            <a:endParaRPr sz="4000">
              <a:solidFill>
                <a:schemeClr val="lt1"/>
              </a:solidFill>
              <a:latin typeface="Calibri"/>
              <a:ea typeface="Calibri"/>
              <a:cs typeface="Calibri"/>
              <a:sym typeface="Calibri"/>
            </a:endParaRPr>
          </a:p>
          <a:p>
            <a:pPr indent="0" lvl="0" marL="0" rtl="0" algn="ctr">
              <a:spcBef>
                <a:spcPts val="0"/>
              </a:spcBef>
              <a:spcAft>
                <a:spcPts val="0"/>
              </a:spcAft>
              <a:buNone/>
            </a:pPr>
            <a:r>
              <a:t/>
            </a:r>
            <a:endParaRPr sz="4000">
              <a:solidFill>
                <a:schemeClr val="lt1"/>
              </a:solidFill>
              <a:latin typeface="Calibri"/>
              <a:ea typeface="Calibri"/>
              <a:cs typeface="Calibri"/>
              <a:sym typeface="Calibri"/>
            </a:endParaRPr>
          </a:p>
          <a:p>
            <a:pPr indent="0" lvl="0" marL="0" rtl="0" algn="ctr">
              <a:spcBef>
                <a:spcPts val="0"/>
              </a:spcBef>
              <a:spcAft>
                <a:spcPts val="0"/>
              </a:spcAft>
              <a:buNone/>
            </a:pPr>
            <a:r>
              <a:t/>
            </a:r>
            <a:endParaRPr sz="40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pic>
        <p:nvPicPr>
          <p:cNvPr id="209" name="Google Shape;209;p12">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210" name="Google Shape;210;p12"/>
          <p:cNvSpPr txBox="1"/>
          <p:nvPr/>
        </p:nvSpPr>
        <p:spPr>
          <a:xfrm>
            <a:off x="133950" y="1272475"/>
            <a:ext cx="11880900" cy="5196900"/>
          </a:xfrm>
          <a:prstGeom prst="rect">
            <a:avLst/>
          </a:prstGeom>
          <a:noFill/>
          <a:ln>
            <a:noFill/>
          </a:ln>
        </p:spPr>
        <p:txBody>
          <a:bodyPr anchorCtr="0" anchor="t" bIns="91425" lIns="91425" spcFirstLastPara="1" rIns="91425" wrap="square" tIns="91425">
            <a:noAutofit/>
          </a:bodyPr>
          <a:lstStyle/>
          <a:p>
            <a:pPr indent="-463550" lvl="0" marL="457200" rtl="0" algn="l">
              <a:spcBef>
                <a:spcPts val="0"/>
              </a:spcBef>
              <a:spcAft>
                <a:spcPts val="0"/>
              </a:spcAft>
              <a:buClr>
                <a:schemeClr val="lt1"/>
              </a:buClr>
              <a:buSzPts val="3700"/>
              <a:buFont typeface="Times New Roman"/>
              <a:buChar char="●"/>
            </a:pPr>
            <a:r>
              <a:rPr lang="en-US" sz="3700">
                <a:solidFill>
                  <a:schemeClr val="lt1"/>
                </a:solidFill>
                <a:latin typeface="Times New Roman"/>
                <a:ea typeface="Times New Roman"/>
                <a:cs typeface="Times New Roman"/>
                <a:sym typeface="Times New Roman"/>
              </a:rPr>
              <a:t>GITHUB REPOSITORY </a:t>
            </a:r>
            <a:r>
              <a:rPr lang="en-US" sz="3700" u="sng">
                <a:solidFill>
                  <a:schemeClr val="hlink"/>
                </a:solidFill>
                <a:latin typeface="Times New Roman"/>
                <a:ea typeface="Times New Roman"/>
                <a:cs typeface="Times New Roman"/>
                <a:sym typeface="Times New Roman"/>
                <a:hlinkClick r:id="rId6"/>
              </a:rPr>
              <a:t>https://github.com/tipsi2022/Group18-Predicting-League-of-Legends-Analytics.git</a:t>
            </a:r>
            <a:endParaRPr sz="3700">
              <a:solidFill>
                <a:schemeClr val="lt1"/>
              </a:solidFill>
              <a:latin typeface="Times New Roman"/>
              <a:ea typeface="Times New Roman"/>
              <a:cs typeface="Times New Roman"/>
              <a:sym typeface="Times New Roman"/>
            </a:endParaRPr>
          </a:p>
          <a:p>
            <a:pPr indent="-463550" lvl="0" marL="457200" rtl="0" algn="l">
              <a:spcBef>
                <a:spcPts val="0"/>
              </a:spcBef>
              <a:spcAft>
                <a:spcPts val="0"/>
              </a:spcAft>
              <a:buClr>
                <a:schemeClr val="lt1"/>
              </a:buClr>
              <a:buSzPts val="3700"/>
              <a:buFont typeface="Times New Roman"/>
              <a:buChar char="●"/>
            </a:pPr>
            <a:r>
              <a:rPr lang="en-US" sz="3700">
                <a:solidFill>
                  <a:schemeClr val="lt1"/>
                </a:solidFill>
                <a:latin typeface="Times New Roman"/>
                <a:ea typeface="Times New Roman"/>
                <a:cs typeface="Times New Roman"/>
                <a:sym typeface="Times New Roman"/>
              </a:rPr>
              <a:t>WEBSITE LINK </a:t>
            </a:r>
            <a:endParaRPr sz="37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rPr lang="en-US" sz="3700" u="sng">
                <a:solidFill>
                  <a:schemeClr val="hlink"/>
                </a:solidFill>
                <a:latin typeface="Times New Roman"/>
                <a:ea typeface="Times New Roman"/>
                <a:cs typeface="Times New Roman"/>
                <a:sym typeface="Times New Roman"/>
                <a:hlinkClick r:id="rId7"/>
              </a:rPr>
              <a:t>https://tinyurl.com/LoL-Analytics</a:t>
            </a:r>
            <a:endParaRPr sz="3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370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grpSp>
        <p:nvGrpSpPr>
          <p:cNvPr id="215" name="Google Shape;215;p13"/>
          <p:cNvGrpSpPr/>
          <p:nvPr/>
        </p:nvGrpSpPr>
        <p:grpSpPr>
          <a:xfrm>
            <a:off x="3341511" y="258228"/>
            <a:ext cx="5508900" cy="892576"/>
            <a:chOff x="3341511" y="258228"/>
            <a:chExt cx="5508900" cy="892576"/>
          </a:xfrm>
        </p:grpSpPr>
        <p:sp>
          <p:nvSpPr>
            <p:cNvPr id="216" name="Google Shape;216;p13"/>
            <p:cNvSpPr txBox="1"/>
            <p:nvPr/>
          </p:nvSpPr>
          <p:spPr>
            <a:xfrm>
              <a:off x="3341511" y="258228"/>
              <a:ext cx="55089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217" name="Google Shape;217;p13"/>
            <p:cNvSpPr txBox="1"/>
            <p:nvPr/>
          </p:nvSpPr>
          <p:spPr>
            <a:xfrm>
              <a:off x="4030132" y="843004"/>
              <a:ext cx="4143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grpSp>
      <p:pic>
        <p:nvPicPr>
          <p:cNvPr id="218" name="Google Shape;218;p13">
            <a:hlinkClick r:id="rId4"/>
          </p:cNvPr>
          <p:cNvPicPr preferRelativeResize="0"/>
          <p:nvPr/>
        </p:nvPicPr>
        <p:blipFill rotWithShape="1">
          <a:blip r:embed="rId5">
            <a:alphaModFix/>
          </a:blip>
          <a:srcRect b="0" l="0" r="0" t="0"/>
          <a:stretch/>
        </p:blipFill>
        <p:spPr>
          <a:xfrm>
            <a:off x="11816000" y="6793753"/>
            <a:ext cx="365760" cy="98854"/>
          </a:xfrm>
          <a:prstGeom prst="rect">
            <a:avLst/>
          </a:prstGeom>
          <a:noFill/>
          <a:ln>
            <a:noFill/>
          </a:ln>
        </p:spPr>
      </p:pic>
      <p:sp>
        <p:nvSpPr>
          <p:cNvPr id="219" name="Google Shape;219;p13"/>
          <p:cNvSpPr txBox="1"/>
          <p:nvPr/>
        </p:nvSpPr>
        <p:spPr>
          <a:xfrm>
            <a:off x="2238300" y="2638725"/>
            <a:ext cx="7715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lt1"/>
                </a:solidFill>
                <a:latin typeface="Times New Roman"/>
                <a:ea typeface="Times New Roman"/>
                <a:cs typeface="Times New Roman"/>
                <a:sym typeface="Times New Roman"/>
              </a:rPr>
              <a:t>DEMO OF PROJECT</a:t>
            </a:r>
            <a:endParaRPr sz="44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75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24"/>
          <p:cNvSpPr txBox="1"/>
          <p:nvPr/>
        </p:nvSpPr>
        <p:spPr>
          <a:xfrm>
            <a:off x="3449999" y="2474892"/>
            <a:ext cx="5508900" cy="908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300">
                <a:solidFill>
                  <a:schemeClr val="lt1"/>
                </a:solidFill>
                <a:latin typeface="Times New Roman"/>
                <a:ea typeface="Times New Roman"/>
                <a:cs typeface="Times New Roman"/>
                <a:sym typeface="Times New Roman"/>
              </a:rPr>
              <a:t>THANK YOU</a:t>
            </a:r>
            <a:endParaRPr sz="2300">
              <a:latin typeface="Times New Roman"/>
              <a:ea typeface="Times New Roman"/>
              <a:cs typeface="Times New Roman"/>
              <a:sym typeface="Times New Roman"/>
            </a:endParaRPr>
          </a:p>
        </p:txBody>
      </p:sp>
      <p:grpSp>
        <p:nvGrpSpPr>
          <p:cNvPr id="225" name="Google Shape;225;p24"/>
          <p:cNvGrpSpPr/>
          <p:nvPr/>
        </p:nvGrpSpPr>
        <p:grpSpPr>
          <a:xfrm>
            <a:off x="5135879" y="3244333"/>
            <a:ext cx="1920240" cy="91440"/>
            <a:chOff x="4831644" y="3200400"/>
            <a:chExt cx="1920240" cy="91440"/>
          </a:xfrm>
        </p:grpSpPr>
        <p:sp>
          <p:nvSpPr>
            <p:cNvPr id="226" name="Google Shape;226;p24"/>
            <p:cNvSpPr/>
            <p:nvPr/>
          </p:nvSpPr>
          <p:spPr>
            <a:xfrm>
              <a:off x="4831644" y="3200400"/>
              <a:ext cx="640080" cy="91440"/>
            </a:xfrm>
            <a:prstGeom prst="rect">
              <a:avLst/>
            </a:prstGeom>
            <a:solidFill>
              <a:srgbClr val="EF3425"/>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24"/>
            <p:cNvSpPr/>
            <p:nvPr/>
          </p:nvSpPr>
          <p:spPr>
            <a:xfrm>
              <a:off x="5471724" y="3200400"/>
              <a:ext cx="640080" cy="91440"/>
            </a:xfrm>
            <a:prstGeom prst="rect">
              <a:avLst/>
            </a:prstGeom>
            <a:solidFill>
              <a:srgbClr val="8397B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24"/>
            <p:cNvSpPr/>
            <p:nvPr/>
          </p:nvSpPr>
          <p:spPr>
            <a:xfrm>
              <a:off x="6111804" y="3200400"/>
              <a:ext cx="640080" cy="91440"/>
            </a:xfrm>
            <a:prstGeom prst="rect">
              <a:avLst/>
            </a:prstGeom>
            <a:solidFill>
              <a:srgbClr val="44546B"/>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229" name="Google Shape;229;p24">
            <a:hlinkClick r:id="rId4"/>
          </p:cNvPr>
          <p:cNvPicPr preferRelativeResize="0"/>
          <p:nvPr/>
        </p:nvPicPr>
        <p:blipFill rotWithShape="1">
          <a:blip r:embed="rId5">
            <a:alphaModFix/>
          </a:blip>
          <a:srcRect b="0" l="0" r="0" t="0"/>
          <a:stretch/>
        </p:blipFill>
        <p:spPr>
          <a:xfrm>
            <a:off x="11816000" y="6793753"/>
            <a:ext cx="365760" cy="9885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2"/>
          <p:cNvSpPr txBox="1"/>
          <p:nvPr/>
        </p:nvSpPr>
        <p:spPr>
          <a:xfrm>
            <a:off x="3341561" y="338578"/>
            <a:ext cx="55089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lt1"/>
                </a:solidFill>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pic>
        <p:nvPicPr>
          <p:cNvPr id="123" name="Google Shape;123;p2">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124" name="Google Shape;124;p2"/>
          <p:cNvSpPr txBox="1"/>
          <p:nvPr/>
        </p:nvSpPr>
        <p:spPr>
          <a:xfrm>
            <a:off x="243900" y="1741275"/>
            <a:ext cx="11704200" cy="418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3000">
                <a:solidFill>
                  <a:schemeClr val="lt1"/>
                </a:solidFill>
                <a:latin typeface="Times New Roman"/>
                <a:ea typeface="Times New Roman"/>
                <a:cs typeface="Times New Roman"/>
                <a:sym typeface="Times New Roman"/>
              </a:rPr>
              <a:t>An analysis tool for the popular online game League of Legends. The system is designed to help players analyze previous games and, using personalized trends, generate suggestions on the optimal way to approach a current game or how best to improve in the future. </a:t>
            </a:r>
            <a:endParaRPr b="1" sz="35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pic>
        <p:nvPicPr>
          <p:cNvPr id="130" name="Google Shape;130;p3">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131" name="Google Shape;131;p3"/>
          <p:cNvSpPr txBox="1"/>
          <p:nvPr/>
        </p:nvSpPr>
        <p:spPr>
          <a:xfrm>
            <a:off x="2238300" y="321450"/>
            <a:ext cx="7715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000">
                <a:solidFill>
                  <a:schemeClr val="lt1"/>
                </a:solidFill>
                <a:latin typeface="Times New Roman"/>
                <a:ea typeface="Times New Roman"/>
                <a:cs typeface="Times New Roman"/>
                <a:sym typeface="Times New Roman"/>
              </a:rPr>
              <a:t>CONTRIBUTION</a:t>
            </a:r>
            <a:endParaRPr sz="4000">
              <a:solidFill>
                <a:schemeClr val="lt1"/>
              </a:solidFill>
              <a:latin typeface="Times New Roman"/>
              <a:ea typeface="Times New Roman"/>
              <a:cs typeface="Times New Roman"/>
              <a:sym typeface="Times New Roman"/>
            </a:endParaRPr>
          </a:p>
        </p:txBody>
      </p:sp>
      <p:graphicFrame>
        <p:nvGraphicFramePr>
          <p:cNvPr id="132" name="Google Shape;132;p3"/>
          <p:cNvGraphicFramePr/>
          <p:nvPr/>
        </p:nvGraphicFramePr>
        <p:xfrm>
          <a:off x="818575" y="1121850"/>
          <a:ext cx="3000000" cy="3000000"/>
        </p:xfrm>
        <a:graphic>
          <a:graphicData uri="http://schemas.openxmlformats.org/drawingml/2006/table">
            <a:tbl>
              <a:tblPr>
                <a:noFill/>
                <a:tableStyleId>{B6988B78-B593-4751-9C72-E005CF8826DF}</a:tableStyleId>
              </a:tblPr>
              <a:tblGrid>
                <a:gridCol w="3000350"/>
                <a:gridCol w="7286650"/>
              </a:tblGrid>
              <a:tr h="1662975">
                <a:tc>
                  <a:txBody>
                    <a:bodyPr/>
                    <a:lstStyle/>
                    <a:p>
                      <a:pPr indent="0" lvl="0" marL="0" rtl="0" algn="l">
                        <a:spcBef>
                          <a:spcPts val="0"/>
                        </a:spcBef>
                        <a:spcAft>
                          <a:spcPts val="0"/>
                        </a:spcAft>
                        <a:buNone/>
                      </a:pPr>
                      <a:r>
                        <a:rPr lang="en-US">
                          <a:solidFill>
                            <a:schemeClr val="lt1"/>
                          </a:solidFill>
                          <a:latin typeface="Times New Roman"/>
                          <a:ea typeface="Times New Roman"/>
                          <a:cs typeface="Times New Roman"/>
                          <a:sym typeface="Times New Roman"/>
                        </a:rPr>
                        <a:t>TIPSI JADAV - 201801091</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LEADERBOARD</a:t>
                      </a:r>
                      <a:r>
                        <a:rPr lang="en-US">
                          <a:solidFill>
                            <a:schemeClr val="lt1"/>
                          </a:solidFill>
                          <a:latin typeface="Times New Roman"/>
                          <a:ea typeface="Times New Roman"/>
                          <a:cs typeface="Times New Roman"/>
                          <a:sym typeface="Times New Roman"/>
                        </a:rPr>
                        <a:t>, HOW TO PLAY BACKEND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COLLECT LEADERBOARD DATA FROM RIOT API</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NON - FUNCTIONAL REQUIREMENTS</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USER STORIES </a:t>
                      </a:r>
                      <a:r>
                        <a:rPr lang="en-US">
                          <a:solidFill>
                            <a:schemeClr val="lt1"/>
                          </a:solidFill>
                          <a:latin typeface="Times New Roman"/>
                          <a:ea typeface="Times New Roman"/>
                          <a:cs typeface="Times New Roman"/>
                          <a:sym typeface="Times New Roman"/>
                        </a:rPr>
                        <a:t>PRIORITIZATION</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BLACK BOX TESTING</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SEQUENCE DIAGRAM</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PPT AND FINAL SRS COMPILATION</a:t>
                      </a:r>
                      <a:endParaRPr>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Times New Roman"/>
                          <a:ea typeface="Times New Roman"/>
                          <a:cs typeface="Times New Roman"/>
                          <a:sym typeface="Times New Roman"/>
                        </a:rPr>
                        <a:t>VRUSHTI DHOLA - 201801137</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TIER LIST, PERSONAL STATS BACKEND</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NON - FUNCTIONAL REQUIREMENTS</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BLACK BOX TESTING</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ACTIVITY DIAGRAM</a:t>
                      </a:r>
                      <a:endParaRPr>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Times New Roman"/>
                          <a:ea typeface="Times New Roman"/>
                          <a:cs typeface="Times New Roman"/>
                          <a:sym typeface="Times New Roman"/>
                        </a:rPr>
                        <a:t>DHRUV CHAVDA - 201801151</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DASHBOARD, LOGIN, LEADERBOARD, CHAMPIONS </a:t>
                      </a:r>
                      <a:r>
                        <a:rPr lang="en-US">
                          <a:solidFill>
                            <a:schemeClr val="lt1"/>
                          </a:solidFill>
                          <a:latin typeface="Times New Roman"/>
                          <a:ea typeface="Times New Roman"/>
                          <a:cs typeface="Times New Roman"/>
                          <a:sym typeface="Times New Roman"/>
                        </a:rPr>
                        <a:t>DETAILS</a:t>
                      </a:r>
                      <a:r>
                        <a:rPr lang="en-US">
                          <a:solidFill>
                            <a:schemeClr val="lt1"/>
                          </a:solidFill>
                          <a:latin typeface="Times New Roman"/>
                          <a:ea typeface="Times New Roman"/>
                          <a:cs typeface="Times New Roman"/>
                          <a:sym typeface="Times New Roman"/>
                        </a:rPr>
                        <a:t>, SUGGESTIONS FRONTEND</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INTERVIEW</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DEPLOYMENT DIAGRAM</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DEMO VIDEO</a:t>
                      </a:r>
                      <a:endParaRPr>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Times New Roman"/>
                          <a:ea typeface="Times New Roman"/>
                          <a:cs typeface="Times New Roman"/>
                          <a:sym typeface="Times New Roman"/>
                        </a:rPr>
                        <a:t>MAYANK HARNESHA - 201801223</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HOW TO PLAY FRONTEND</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GUI TESTING</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SEQUENCE DIAGRAM</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STATE DIAGRAM</a:t>
                      </a:r>
                      <a:endParaRPr>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pic>
        <p:nvPicPr>
          <p:cNvPr id="138" name="Google Shape;138;gd4ff887f1a_4_8">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139" name="Google Shape;139;gd4ff887f1a_4_8"/>
          <p:cNvSpPr txBox="1"/>
          <p:nvPr/>
        </p:nvSpPr>
        <p:spPr>
          <a:xfrm>
            <a:off x="2238300" y="321450"/>
            <a:ext cx="7715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000">
                <a:solidFill>
                  <a:schemeClr val="lt1"/>
                </a:solidFill>
                <a:latin typeface="Times New Roman"/>
                <a:ea typeface="Times New Roman"/>
                <a:cs typeface="Times New Roman"/>
                <a:sym typeface="Times New Roman"/>
              </a:rPr>
              <a:t>CONTRIBUTION</a:t>
            </a:r>
            <a:endParaRPr sz="4000">
              <a:solidFill>
                <a:schemeClr val="lt1"/>
              </a:solidFill>
              <a:latin typeface="Times New Roman"/>
              <a:ea typeface="Times New Roman"/>
              <a:cs typeface="Times New Roman"/>
              <a:sym typeface="Times New Roman"/>
            </a:endParaRPr>
          </a:p>
        </p:txBody>
      </p:sp>
      <p:graphicFrame>
        <p:nvGraphicFramePr>
          <p:cNvPr id="140" name="Google Shape;140;gd4ff887f1a_4_8"/>
          <p:cNvGraphicFramePr/>
          <p:nvPr/>
        </p:nvGraphicFramePr>
        <p:xfrm>
          <a:off x="885525" y="1312675"/>
          <a:ext cx="3000000" cy="3000000"/>
        </p:xfrm>
        <a:graphic>
          <a:graphicData uri="http://schemas.openxmlformats.org/drawingml/2006/table">
            <a:tbl>
              <a:tblPr>
                <a:noFill/>
                <a:tableStyleId>{B6988B78-B593-4751-9C72-E005CF8826DF}</a:tableStyleId>
              </a:tblPr>
              <a:tblGrid>
                <a:gridCol w="2839650"/>
                <a:gridCol w="7447350"/>
              </a:tblGrid>
              <a:tr h="381000">
                <a:tc>
                  <a:txBody>
                    <a:bodyPr/>
                    <a:lstStyle/>
                    <a:p>
                      <a:pPr indent="0" lvl="0" marL="0" rtl="0" algn="l">
                        <a:spcBef>
                          <a:spcPts val="0"/>
                        </a:spcBef>
                        <a:spcAft>
                          <a:spcPts val="0"/>
                        </a:spcAft>
                        <a:buNone/>
                      </a:pPr>
                      <a:r>
                        <a:rPr lang="en-US">
                          <a:solidFill>
                            <a:schemeClr val="lt1"/>
                          </a:solidFill>
                          <a:latin typeface="Times New Roman"/>
                          <a:ea typeface="Times New Roman"/>
                          <a:cs typeface="Times New Roman"/>
                          <a:sym typeface="Times New Roman"/>
                        </a:rPr>
                        <a:t>MEET DADHANIA </a:t>
                      </a:r>
                      <a:r>
                        <a:rPr lang="en-US">
                          <a:solidFill>
                            <a:schemeClr val="lt1"/>
                          </a:solidFill>
                          <a:latin typeface="Times New Roman"/>
                          <a:ea typeface="Times New Roman"/>
                          <a:cs typeface="Times New Roman"/>
                          <a:sym typeface="Times New Roman"/>
                        </a:rPr>
                        <a:t>- 201801254</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UPCOMING OR ACTIVE LEAGUE INFORMATION, PERSONAL STATS BACKEND</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COLLECTING UPCOMING OR ACTIVE LEAGUE DATA FROM RIOT API</a:t>
                      </a:r>
                      <a:endParaRPr>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Times New Roman"/>
                          <a:ea typeface="Times New Roman"/>
                          <a:cs typeface="Times New Roman"/>
                          <a:sym typeface="Times New Roman"/>
                        </a:rPr>
                        <a:t>BHARGAV DAVE - 201801402</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DASHBOARD, ITEMS PAGE, PERSONAL STATS, COMPARE PAGE FRONTEND</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DOMAIN REQUIREMENTS</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LITERATURE REVIEW</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DEMO VIDEO</a:t>
                      </a:r>
                      <a:endParaRPr>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Times New Roman"/>
                          <a:ea typeface="Times New Roman"/>
                          <a:cs typeface="Times New Roman"/>
                          <a:sym typeface="Times New Roman"/>
                        </a:rPr>
                        <a:t>KRUTARTH PATEL - 201801429</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LOGIN, ITEMS PAGE, </a:t>
                      </a:r>
                      <a:r>
                        <a:rPr lang="en-US">
                          <a:solidFill>
                            <a:schemeClr val="lt1"/>
                          </a:solidFill>
                          <a:latin typeface="Times New Roman"/>
                          <a:ea typeface="Times New Roman"/>
                          <a:cs typeface="Times New Roman"/>
                          <a:sym typeface="Times New Roman"/>
                        </a:rPr>
                        <a:t>DOWNLOAD</a:t>
                      </a:r>
                      <a:r>
                        <a:rPr lang="en-US">
                          <a:solidFill>
                            <a:schemeClr val="lt1"/>
                          </a:solidFill>
                          <a:latin typeface="Times New Roman"/>
                          <a:ea typeface="Times New Roman"/>
                          <a:cs typeface="Times New Roman"/>
                          <a:sym typeface="Times New Roman"/>
                        </a:rPr>
                        <a:t> APP PAGE FRONTEND</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GUI TESTING</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STATE DIAGRAM</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SEQUENCE DIAGRAM</a:t>
                      </a:r>
                      <a:endParaRPr>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Times New Roman"/>
                          <a:ea typeface="Times New Roman"/>
                          <a:cs typeface="Times New Roman"/>
                          <a:sym typeface="Times New Roman"/>
                        </a:rPr>
                        <a:t>DEEP PATEL - 201801443</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LOGIN/REGISTRATION, SUGGESTIONS, </a:t>
                      </a:r>
                      <a:r>
                        <a:rPr lang="en-US">
                          <a:solidFill>
                            <a:schemeClr val="lt1"/>
                          </a:solidFill>
                          <a:latin typeface="Times New Roman"/>
                          <a:ea typeface="Times New Roman"/>
                          <a:cs typeface="Times New Roman"/>
                          <a:sym typeface="Times New Roman"/>
                        </a:rPr>
                        <a:t>COMPARISON</a:t>
                      </a:r>
                      <a:r>
                        <a:rPr lang="en-US">
                          <a:solidFill>
                            <a:schemeClr val="lt1"/>
                          </a:solidFill>
                          <a:latin typeface="Times New Roman"/>
                          <a:ea typeface="Times New Roman"/>
                          <a:cs typeface="Times New Roman"/>
                          <a:sym typeface="Times New Roman"/>
                        </a:rPr>
                        <a:t> BACKEND</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COLLECT CHAMPION DATA FOR A PARTICULAR SUMMONER NAME</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FUNCTIONAL REQUIREMENTS</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USE CASE DIAGRAM</a:t>
                      </a:r>
                      <a:endParaRPr>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pic>
        <p:nvPicPr>
          <p:cNvPr id="146" name="Google Shape;146;gd4ff887f1a_4_15">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147" name="Google Shape;147;gd4ff887f1a_4_15"/>
          <p:cNvSpPr txBox="1"/>
          <p:nvPr/>
        </p:nvSpPr>
        <p:spPr>
          <a:xfrm>
            <a:off x="2238300" y="321450"/>
            <a:ext cx="7715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000">
                <a:solidFill>
                  <a:schemeClr val="lt1"/>
                </a:solidFill>
                <a:latin typeface="Times New Roman"/>
                <a:ea typeface="Times New Roman"/>
                <a:cs typeface="Times New Roman"/>
                <a:sym typeface="Times New Roman"/>
              </a:rPr>
              <a:t>CONTRIBUTION</a:t>
            </a:r>
            <a:endParaRPr sz="4000">
              <a:solidFill>
                <a:schemeClr val="lt1"/>
              </a:solidFill>
              <a:latin typeface="Times New Roman"/>
              <a:ea typeface="Times New Roman"/>
              <a:cs typeface="Times New Roman"/>
              <a:sym typeface="Times New Roman"/>
            </a:endParaRPr>
          </a:p>
        </p:txBody>
      </p:sp>
      <p:graphicFrame>
        <p:nvGraphicFramePr>
          <p:cNvPr id="148" name="Google Shape;148;gd4ff887f1a_4_15"/>
          <p:cNvGraphicFramePr/>
          <p:nvPr/>
        </p:nvGraphicFramePr>
        <p:xfrm>
          <a:off x="952500" y="1326050"/>
          <a:ext cx="3000000" cy="3000000"/>
        </p:xfrm>
        <a:graphic>
          <a:graphicData uri="http://schemas.openxmlformats.org/drawingml/2006/table">
            <a:tbl>
              <a:tblPr>
                <a:noFill/>
                <a:tableStyleId>{B6988B78-B593-4751-9C72-E005CF8826DF}</a:tableStyleId>
              </a:tblPr>
              <a:tblGrid>
                <a:gridCol w="2853050"/>
                <a:gridCol w="7433950"/>
              </a:tblGrid>
              <a:tr h="381000">
                <a:tc>
                  <a:txBody>
                    <a:bodyPr/>
                    <a:lstStyle/>
                    <a:p>
                      <a:pPr indent="0" lvl="0" marL="0" rtl="0" algn="l">
                        <a:spcBef>
                          <a:spcPts val="0"/>
                        </a:spcBef>
                        <a:spcAft>
                          <a:spcPts val="0"/>
                        </a:spcAft>
                        <a:buNone/>
                      </a:pPr>
                      <a:r>
                        <a:rPr lang="en-US">
                          <a:solidFill>
                            <a:schemeClr val="lt1"/>
                          </a:solidFill>
                          <a:latin typeface="Times New Roman"/>
                          <a:ea typeface="Times New Roman"/>
                          <a:cs typeface="Times New Roman"/>
                          <a:sym typeface="Times New Roman"/>
                        </a:rPr>
                        <a:t>PARTH BHOI - 201801464</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REAL TIME ANALYSIS APP</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COLLECT CHAMPIONS, </a:t>
                      </a:r>
                      <a:r>
                        <a:rPr lang="en-US">
                          <a:solidFill>
                            <a:schemeClr val="lt1"/>
                          </a:solidFill>
                          <a:latin typeface="Times New Roman"/>
                          <a:ea typeface="Times New Roman"/>
                          <a:cs typeface="Times New Roman"/>
                          <a:sym typeface="Times New Roman"/>
                        </a:rPr>
                        <a:t>SUMMONER</a:t>
                      </a:r>
                      <a:r>
                        <a:rPr lang="en-US">
                          <a:solidFill>
                            <a:schemeClr val="lt1"/>
                          </a:solidFill>
                          <a:latin typeface="Times New Roman"/>
                          <a:ea typeface="Times New Roman"/>
                          <a:cs typeface="Times New Roman"/>
                          <a:sym typeface="Times New Roman"/>
                        </a:rPr>
                        <a:t>, ITEMS DATE FROM RIOT API</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FUNCTIONAL REQUIREMENTS</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INTERVIEW</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DEMO VIDEO</a:t>
                      </a:r>
                      <a:endParaRPr>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Times New Roman"/>
                          <a:ea typeface="Times New Roman"/>
                          <a:cs typeface="Times New Roman"/>
                          <a:sym typeface="Times New Roman"/>
                        </a:rPr>
                        <a:t>BHARGAV PATEL - 201801465</a:t>
                      </a:r>
                      <a:endParaRPr>
                        <a:solidFill>
                          <a:schemeClr val="lt1"/>
                        </a:solidFill>
                        <a:latin typeface="Times New Roman"/>
                        <a:ea typeface="Times New Roman"/>
                        <a:cs typeface="Times New Roman"/>
                        <a:sym typeface="Times New Roman"/>
                      </a:endParaRPr>
                    </a:p>
                  </a:txBody>
                  <a:tcPr marT="91425" marB="91425" marR="91425" marL="91425"/>
                </a:tc>
                <a:tc>
                  <a:txBody>
                    <a:bodyPr/>
                    <a:lstStyle/>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REAL TIME ANALYSIS APP</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GOOGLE FORM</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lang="en-US">
                          <a:solidFill>
                            <a:schemeClr val="lt1"/>
                          </a:solidFill>
                          <a:latin typeface="Times New Roman"/>
                          <a:ea typeface="Times New Roman"/>
                          <a:cs typeface="Times New Roman"/>
                          <a:sym typeface="Times New Roman"/>
                        </a:rPr>
                        <a:t>USE CASE DIAGRAM</a:t>
                      </a:r>
                      <a:endParaRPr>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pic>
        <p:nvPicPr>
          <p:cNvPr id="153" name="Google Shape;153;p4">
            <a:hlinkClick r:id="rId4"/>
          </p:cNvPr>
          <p:cNvPicPr preferRelativeResize="0"/>
          <p:nvPr/>
        </p:nvPicPr>
        <p:blipFill rotWithShape="1">
          <a:blip r:embed="rId5">
            <a:alphaModFix/>
          </a:blip>
          <a:srcRect b="0" l="0" r="0" t="0"/>
          <a:stretch/>
        </p:blipFill>
        <p:spPr>
          <a:xfrm>
            <a:off x="11816000" y="6793753"/>
            <a:ext cx="365760" cy="98854"/>
          </a:xfrm>
          <a:prstGeom prst="rect">
            <a:avLst/>
          </a:prstGeom>
          <a:noFill/>
          <a:ln>
            <a:noFill/>
          </a:ln>
        </p:spPr>
      </p:pic>
      <p:sp>
        <p:nvSpPr>
          <p:cNvPr id="154" name="Google Shape;154;p4"/>
          <p:cNvSpPr txBox="1"/>
          <p:nvPr/>
        </p:nvSpPr>
        <p:spPr>
          <a:xfrm>
            <a:off x="2238300" y="281275"/>
            <a:ext cx="7715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lt1"/>
                </a:solidFill>
                <a:latin typeface="Times New Roman"/>
                <a:ea typeface="Times New Roman"/>
                <a:cs typeface="Times New Roman"/>
                <a:sym typeface="Times New Roman"/>
              </a:rPr>
              <a:t>OBJECTIVES</a:t>
            </a:r>
            <a:endParaRPr sz="4400">
              <a:solidFill>
                <a:schemeClr val="lt1"/>
              </a:solidFill>
              <a:latin typeface="Times New Roman"/>
              <a:ea typeface="Times New Roman"/>
              <a:cs typeface="Times New Roman"/>
              <a:sym typeface="Times New Roman"/>
            </a:endParaRPr>
          </a:p>
        </p:txBody>
      </p:sp>
      <p:sp>
        <p:nvSpPr>
          <p:cNvPr id="155" name="Google Shape;155;p4"/>
          <p:cNvSpPr txBox="1"/>
          <p:nvPr/>
        </p:nvSpPr>
        <p:spPr>
          <a:xfrm>
            <a:off x="160725" y="1218900"/>
            <a:ext cx="11867700" cy="5261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Calibri"/>
              <a:buChar char="●"/>
            </a:pPr>
            <a:r>
              <a:rPr lang="en-US" sz="2400">
                <a:solidFill>
                  <a:schemeClr val="lt1"/>
                </a:solidFill>
                <a:latin typeface="Times New Roman"/>
                <a:ea typeface="Times New Roman"/>
                <a:cs typeface="Times New Roman"/>
                <a:sym typeface="Times New Roman"/>
              </a:rPr>
              <a:t>The main objective of this project to build a website that can help new and less </a:t>
            </a:r>
            <a:r>
              <a:rPr lang="en-US" sz="2400">
                <a:solidFill>
                  <a:schemeClr val="lt1"/>
                </a:solidFill>
                <a:latin typeface="Times New Roman"/>
                <a:ea typeface="Times New Roman"/>
                <a:cs typeface="Times New Roman"/>
                <a:sym typeface="Times New Roman"/>
              </a:rPr>
              <a:t>experienced</a:t>
            </a:r>
            <a:r>
              <a:rPr lang="en-US" sz="2400">
                <a:solidFill>
                  <a:schemeClr val="lt1"/>
                </a:solidFill>
                <a:latin typeface="Times New Roman"/>
                <a:ea typeface="Times New Roman"/>
                <a:cs typeface="Times New Roman"/>
                <a:sym typeface="Times New Roman"/>
              </a:rPr>
              <a:t> </a:t>
            </a:r>
            <a:r>
              <a:rPr lang="en-US" sz="2400">
                <a:solidFill>
                  <a:schemeClr val="lt1"/>
                </a:solidFill>
                <a:latin typeface="Times New Roman"/>
                <a:ea typeface="Times New Roman"/>
                <a:cs typeface="Times New Roman"/>
                <a:sym typeface="Times New Roman"/>
              </a:rPr>
              <a:t>player who don’t have much idea about League of Legends.</a:t>
            </a:r>
            <a:endParaRPr sz="2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This website will help players to get suggestions for their future games based on their past performances.</a:t>
            </a:r>
            <a:endParaRPr sz="24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Users can download app from the website, with the help of that they can get real time match analysis.</a:t>
            </a:r>
            <a:endParaRPr sz="24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They can compare their current stats with other players.</a:t>
            </a:r>
            <a:endParaRPr sz="24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en-US" sz="2400">
                <a:solidFill>
                  <a:schemeClr val="lt1"/>
                </a:solidFill>
                <a:latin typeface="Times New Roman"/>
                <a:ea typeface="Times New Roman"/>
                <a:cs typeface="Times New Roman"/>
                <a:sym typeface="Times New Roman"/>
              </a:rPr>
              <a:t>Users who are new to the League of Legends game can learn how to play the game.</a:t>
            </a:r>
            <a:endParaRPr sz="24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pic>
        <p:nvPicPr>
          <p:cNvPr id="160" name="Google Shape;160;p5">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161" name="Google Shape;161;p5"/>
          <p:cNvSpPr txBox="1"/>
          <p:nvPr/>
        </p:nvSpPr>
        <p:spPr>
          <a:xfrm>
            <a:off x="2238300" y="153850"/>
            <a:ext cx="7715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lt1"/>
                </a:solidFill>
                <a:latin typeface="Times New Roman"/>
                <a:ea typeface="Times New Roman"/>
                <a:cs typeface="Times New Roman"/>
                <a:sym typeface="Times New Roman"/>
              </a:rPr>
              <a:t>Milestones</a:t>
            </a:r>
            <a:endParaRPr sz="4400">
              <a:solidFill>
                <a:schemeClr val="lt1"/>
              </a:solidFill>
              <a:latin typeface="Times New Roman"/>
              <a:ea typeface="Times New Roman"/>
              <a:cs typeface="Times New Roman"/>
              <a:sym typeface="Times New Roman"/>
            </a:endParaRPr>
          </a:p>
        </p:txBody>
      </p:sp>
      <p:sp>
        <p:nvSpPr>
          <p:cNvPr id="162" name="Google Shape;162;p5"/>
          <p:cNvSpPr txBox="1"/>
          <p:nvPr/>
        </p:nvSpPr>
        <p:spPr>
          <a:xfrm>
            <a:off x="235800" y="1015750"/>
            <a:ext cx="11720400" cy="56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900">
                <a:solidFill>
                  <a:schemeClr val="lt1"/>
                </a:solidFill>
                <a:latin typeface="Times New Roman"/>
                <a:ea typeface="Times New Roman"/>
                <a:cs typeface="Times New Roman"/>
                <a:sym typeface="Times New Roman"/>
              </a:rPr>
              <a:t>Sprint 1 : </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Build a basic GUI to understand the usability of our website, </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Downloaded API </a:t>
            </a:r>
            <a:r>
              <a:rPr lang="en-US" sz="2900">
                <a:solidFill>
                  <a:schemeClr val="lt1"/>
                </a:solidFill>
                <a:latin typeface="Times New Roman"/>
                <a:ea typeface="Times New Roman"/>
                <a:cs typeface="Times New Roman"/>
                <a:sym typeface="Times New Roman"/>
              </a:rPr>
              <a:t>assets.</a:t>
            </a:r>
            <a:endParaRPr sz="29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2900">
                <a:solidFill>
                  <a:schemeClr val="lt1"/>
                </a:solidFill>
                <a:latin typeface="Times New Roman"/>
                <a:ea typeface="Times New Roman"/>
                <a:cs typeface="Times New Roman"/>
                <a:sym typeface="Times New Roman"/>
              </a:rPr>
              <a:t>Sprint 2 : </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Basic React model for our GUI, with Login and Signup along with statistics and some other functionalities.</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API data extraction (Cleaning of data).</a:t>
            </a:r>
            <a:endParaRPr sz="29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2900">
                <a:solidFill>
                  <a:schemeClr val="lt1"/>
                </a:solidFill>
                <a:latin typeface="Times New Roman"/>
                <a:ea typeface="Times New Roman"/>
                <a:cs typeface="Times New Roman"/>
                <a:sym typeface="Times New Roman"/>
              </a:rPr>
              <a:t>Sprint 3 :</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Finalized the GUI with all functionalities.</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Real Time Game analysis tool for windows.</a:t>
            </a:r>
            <a:endParaRPr sz="2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9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pic>
        <p:nvPicPr>
          <p:cNvPr id="167" name="Google Shape;167;p6">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168" name="Google Shape;168;p6"/>
          <p:cNvSpPr txBox="1"/>
          <p:nvPr/>
        </p:nvSpPr>
        <p:spPr>
          <a:xfrm>
            <a:off x="2238300" y="281275"/>
            <a:ext cx="7715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lt1"/>
                </a:solidFill>
                <a:latin typeface="Times New Roman"/>
                <a:ea typeface="Times New Roman"/>
                <a:cs typeface="Times New Roman"/>
                <a:sym typeface="Times New Roman"/>
              </a:rPr>
              <a:t>TECH STACK</a:t>
            </a:r>
            <a:endParaRPr sz="4400">
              <a:solidFill>
                <a:schemeClr val="lt1"/>
              </a:solidFill>
              <a:latin typeface="Times New Roman"/>
              <a:ea typeface="Times New Roman"/>
              <a:cs typeface="Times New Roman"/>
              <a:sym typeface="Times New Roman"/>
            </a:endParaRPr>
          </a:p>
        </p:txBody>
      </p:sp>
      <p:sp>
        <p:nvSpPr>
          <p:cNvPr id="169" name="Google Shape;169;p6"/>
          <p:cNvSpPr txBox="1"/>
          <p:nvPr/>
        </p:nvSpPr>
        <p:spPr>
          <a:xfrm>
            <a:off x="401825" y="1513575"/>
            <a:ext cx="11402400" cy="48822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Clr>
                <a:schemeClr val="lt1"/>
              </a:buClr>
              <a:buSzPts val="3400"/>
              <a:buFont typeface="Times New Roman"/>
              <a:buChar char="●"/>
            </a:pPr>
            <a:r>
              <a:rPr lang="en-US" sz="3400">
                <a:solidFill>
                  <a:schemeClr val="lt1"/>
                </a:solidFill>
                <a:latin typeface="Times New Roman"/>
                <a:ea typeface="Times New Roman"/>
                <a:cs typeface="Times New Roman"/>
                <a:sym typeface="Times New Roman"/>
              </a:rPr>
              <a:t>ReactJS with </a:t>
            </a:r>
            <a:r>
              <a:rPr lang="en-US" sz="3400">
                <a:solidFill>
                  <a:schemeClr val="lt1"/>
                </a:solidFill>
                <a:latin typeface="Times New Roman"/>
                <a:ea typeface="Times New Roman"/>
                <a:cs typeface="Times New Roman"/>
                <a:sym typeface="Times New Roman"/>
              </a:rPr>
              <a:t>Material UI</a:t>
            </a:r>
            <a:r>
              <a:rPr lang="en-US" sz="3400">
                <a:solidFill>
                  <a:schemeClr val="lt1"/>
                </a:solidFill>
                <a:latin typeface="Times New Roman"/>
                <a:ea typeface="Times New Roman"/>
                <a:cs typeface="Times New Roman"/>
                <a:sym typeface="Times New Roman"/>
              </a:rPr>
              <a:t> for Frontend </a:t>
            </a:r>
            <a:endParaRPr sz="34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3400">
              <a:solidFill>
                <a:schemeClr val="lt1"/>
              </a:solidFill>
              <a:latin typeface="Times New Roman"/>
              <a:ea typeface="Times New Roman"/>
              <a:cs typeface="Times New Roman"/>
              <a:sym typeface="Times New Roman"/>
            </a:endParaRPr>
          </a:p>
          <a:p>
            <a:pPr indent="-444500" lvl="0" marL="457200" rtl="0" algn="l">
              <a:spcBef>
                <a:spcPts val="0"/>
              </a:spcBef>
              <a:spcAft>
                <a:spcPts val="0"/>
              </a:spcAft>
              <a:buClr>
                <a:schemeClr val="lt1"/>
              </a:buClr>
              <a:buSzPts val="3400"/>
              <a:buFont typeface="Times New Roman"/>
              <a:buChar char="●"/>
            </a:pPr>
            <a:r>
              <a:rPr lang="en-US" sz="3400">
                <a:solidFill>
                  <a:schemeClr val="lt1"/>
                </a:solidFill>
                <a:latin typeface="Times New Roman"/>
                <a:ea typeface="Times New Roman"/>
                <a:cs typeface="Times New Roman"/>
                <a:sym typeface="Times New Roman"/>
              </a:rPr>
              <a:t>Django for Backend</a:t>
            </a:r>
            <a:endParaRPr sz="34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3400">
              <a:solidFill>
                <a:schemeClr val="lt1"/>
              </a:solidFill>
              <a:latin typeface="Times New Roman"/>
              <a:ea typeface="Times New Roman"/>
              <a:cs typeface="Times New Roman"/>
              <a:sym typeface="Times New Roman"/>
            </a:endParaRPr>
          </a:p>
          <a:p>
            <a:pPr indent="-444500" lvl="0" marL="457200" rtl="0" algn="l">
              <a:spcBef>
                <a:spcPts val="0"/>
              </a:spcBef>
              <a:spcAft>
                <a:spcPts val="0"/>
              </a:spcAft>
              <a:buClr>
                <a:schemeClr val="lt1"/>
              </a:buClr>
              <a:buSzPts val="3400"/>
              <a:buFont typeface="Times New Roman"/>
              <a:buChar char="●"/>
            </a:pPr>
            <a:r>
              <a:rPr lang="en-US" sz="3400">
                <a:solidFill>
                  <a:schemeClr val="lt1"/>
                </a:solidFill>
                <a:latin typeface="Times New Roman"/>
                <a:ea typeface="Times New Roman"/>
                <a:cs typeface="Times New Roman"/>
                <a:sym typeface="Times New Roman"/>
              </a:rPr>
              <a:t>Riot API</a:t>
            </a:r>
            <a:endParaRPr sz="34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3400">
              <a:solidFill>
                <a:schemeClr val="lt1"/>
              </a:solidFill>
              <a:latin typeface="Times New Roman"/>
              <a:ea typeface="Times New Roman"/>
              <a:cs typeface="Times New Roman"/>
              <a:sym typeface="Times New Roman"/>
            </a:endParaRPr>
          </a:p>
          <a:p>
            <a:pPr indent="-444500" lvl="0" marL="457200" rtl="0" algn="l">
              <a:spcBef>
                <a:spcPts val="0"/>
              </a:spcBef>
              <a:spcAft>
                <a:spcPts val="0"/>
              </a:spcAft>
              <a:buClr>
                <a:schemeClr val="lt1"/>
              </a:buClr>
              <a:buSzPts val="3400"/>
              <a:buFont typeface="Times New Roman"/>
              <a:buChar char="●"/>
            </a:pPr>
            <a:r>
              <a:rPr lang="en-US" sz="3400">
                <a:solidFill>
                  <a:schemeClr val="lt1"/>
                </a:solidFill>
                <a:latin typeface="Times New Roman"/>
                <a:ea typeface="Times New Roman"/>
                <a:cs typeface="Times New Roman"/>
                <a:sym typeface="Times New Roman"/>
              </a:rPr>
              <a:t>Pythonanywhere</a:t>
            </a:r>
            <a:r>
              <a:rPr lang="en-US" sz="3400">
                <a:solidFill>
                  <a:schemeClr val="lt1"/>
                </a:solidFill>
                <a:latin typeface="Times New Roman"/>
                <a:ea typeface="Times New Roman"/>
                <a:cs typeface="Times New Roman"/>
                <a:sym typeface="Times New Roman"/>
              </a:rPr>
              <a:t> for </a:t>
            </a:r>
            <a:r>
              <a:rPr lang="en-US" sz="3400">
                <a:solidFill>
                  <a:schemeClr val="lt1"/>
                </a:solidFill>
                <a:latin typeface="Times New Roman"/>
                <a:ea typeface="Times New Roman"/>
                <a:cs typeface="Times New Roman"/>
                <a:sym typeface="Times New Roman"/>
              </a:rPr>
              <a:t>Deployment</a:t>
            </a:r>
            <a:endParaRPr sz="34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3400">
              <a:solidFill>
                <a:schemeClr val="lt1"/>
              </a:solidFill>
              <a:latin typeface="Times New Roman"/>
              <a:ea typeface="Times New Roman"/>
              <a:cs typeface="Times New Roman"/>
              <a:sym typeface="Times New Roman"/>
            </a:endParaRPr>
          </a:p>
          <a:p>
            <a:pPr indent="-444500" lvl="0" marL="457200" rtl="0" algn="l">
              <a:spcBef>
                <a:spcPts val="0"/>
              </a:spcBef>
              <a:spcAft>
                <a:spcPts val="0"/>
              </a:spcAft>
              <a:buClr>
                <a:schemeClr val="lt1"/>
              </a:buClr>
              <a:buSzPts val="3400"/>
              <a:buFont typeface="Times New Roman"/>
              <a:buChar char="●"/>
            </a:pPr>
            <a:r>
              <a:rPr lang="en-US" sz="3400">
                <a:solidFill>
                  <a:schemeClr val="lt1"/>
                </a:solidFill>
                <a:latin typeface="Times New Roman"/>
                <a:ea typeface="Times New Roman"/>
                <a:cs typeface="Times New Roman"/>
                <a:sym typeface="Times New Roman"/>
              </a:rPr>
              <a:t>Tkinter for Windows GUI</a:t>
            </a:r>
            <a:endParaRPr sz="34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pic>
        <p:nvPicPr>
          <p:cNvPr id="174" name="Google Shape;174;p7">
            <a:hlinkClick r:id="rId4"/>
          </p:cNvPr>
          <p:cNvPicPr preferRelativeResize="0"/>
          <p:nvPr/>
        </p:nvPicPr>
        <p:blipFill rotWithShape="1">
          <a:blip r:embed="rId5">
            <a:alphaModFix/>
          </a:blip>
          <a:srcRect b="0" l="0" r="0" t="0"/>
          <a:stretch/>
        </p:blipFill>
        <p:spPr>
          <a:xfrm>
            <a:off x="11804125" y="6746253"/>
            <a:ext cx="365760" cy="98854"/>
          </a:xfrm>
          <a:prstGeom prst="rect">
            <a:avLst/>
          </a:prstGeom>
          <a:noFill/>
          <a:ln>
            <a:noFill/>
          </a:ln>
        </p:spPr>
      </p:pic>
      <p:sp>
        <p:nvSpPr>
          <p:cNvPr id="175" name="Google Shape;175;p7"/>
          <p:cNvSpPr txBox="1"/>
          <p:nvPr/>
        </p:nvSpPr>
        <p:spPr>
          <a:xfrm>
            <a:off x="2183325" y="334875"/>
            <a:ext cx="7715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chemeClr val="lt1"/>
                </a:solidFill>
                <a:latin typeface="Times New Roman"/>
                <a:ea typeface="Times New Roman"/>
                <a:cs typeface="Times New Roman"/>
                <a:sym typeface="Times New Roman"/>
              </a:rPr>
              <a:t>TAKE AWAY FROM PROJECT</a:t>
            </a:r>
            <a:endParaRPr sz="4400">
              <a:solidFill>
                <a:schemeClr val="lt1"/>
              </a:solidFill>
              <a:latin typeface="Times New Roman"/>
              <a:ea typeface="Times New Roman"/>
              <a:cs typeface="Times New Roman"/>
              <a:sym typeface="Times New Roman"/>
            </a:endParaRPr>
          </a:p>
        </p:txBody>
      </p:sp>
      <p:sp>
        <p:nvSpPr>
          <p:cNvPr id="176" name="Google Shape;176;p7"/>
          <p:cNvSpPr txBox="1"/>
          <p:nvPr/>
        </p:nvSpPr>
        <p:spPr>
          <a:xfrm>
            <a:off x="241550" y="1586050"/>
            <a:ext cx="11827500" cy="45141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Having a process model, and a plan is </a:t>
            </a:r>
            <a:r>
              <a:rPr lang="en-US" sz="2900">
                <a:solidFill>
                  <a:schemeClr val="lt1"/>
                </a:solidFill>
                <a:latin typeface="Times New Roman"/>
                <a:ea typeface="Times New Roman"/>
                <a:cs typeface="Times New Roman"/>
                <a:sym typeface="Times New Roman"/>
              </a:rPr>
              <a:t>always helpful</a:t>
            </a:r>
            <a:endParaRPr sz="29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Divide and conquer</a:t>
            </a:r>
            <a:endParaRPr sz="29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We should use GitHub more often to keep up with the progress of our project</a:t>
            </a:r>
            <a:endParaRPr sz="29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Always explore for better ways</a:t>
            </a:r>
            <a:endParaRPr sz="29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900">
              <a:solidFill>
                <a:schemeClr val="lt1"/>
              </a:solidFill>
              <a:latin typeface="Times New Roman"/>
              <a:ea typeface="Times New Roman"/>
              <a:cs typeface="Times New Roman"/>
              <a:sym typeface="Times New Roman"/>
            </a:endParaRPr>
          </a:p>
          <a:p>
            <a:pPr indent="-412750" lvl="0" marL="457200" rtl="0" algn="l">
              <a:spcBef>
                <a:spcPts val="0"/>
              </a:spcBef>
              <a:spcAft>
                <a:spcPts val="0"/>
              </a:spcAft>
              <a:buClr>
                <a:schemeClr val="lt1"/>
              </a:buClr>
              <a:buSzPts val="2900"/>
              <a:buFont typeface="Times New Roman"/>
              <a:buChar char="●"/>
            </a:pPr>
            <a:r>
              <a:rPr lang="en-US" sz="2900">
                <a:solidFill>
                  <a:schemeClr val="lt1"/>
                </a:solidFill>
                <a:latin typeface="Times New Roman"/>
                <a:ea typeface="Times New Roman"/>
                <a:cs typeface="Times New Roman"/>
                <a:sym typeface="Times New Roman"/>
              </a:rPr>
              <a:t>Communicate more, help your peer </a:t>
            </a:r>
            <a:endParaRPr sz="29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9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2016-09-28T22:08:47Z</dcterms:created>
  <dc:creator>james</dc:creator>
</cp:coreProperties>
</file>