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Montserrat"/>
      <p:regular r:id="rId11"/>
      <p:bold r:id="rId12"/>
      <p:italic r:id="rId13"/>
      <p:boldItalic r:id="rId14"/>
    </p:embeddedFont>
    <p:embeddedFont>
      <p:font typeface="La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Montserrat-regular.fntdata"/><Relationship Id="rId10" Type="http://schemas.openxmlformats.org/officeDocument/2006/relationships/slide" Target="slides/slide5.xml"/><Relationship Id="rId13" Type="http://schemas.openxmlformats.org/officeDocument/2006/relationships/font" Target="fonts/Montserrat-italic.fntdata"/><Relationship Id="rId12" Type="http://schemas.openxmlformats.org/officeDocument/2006/relationships/font" Target="fonts/Montserra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regular.fntdata"/><Relationship Id="rId14" Type="http://schemas.openxmlformats.org/officeDocument/2006/relationships/font" Target="fonts/Montserrat-boldItalic.fntdata"/><Relationship Id="rId17" Type="http://schemas.openxmlformats.org/officeDocument/2006/relationships/font" Target="fonts/Lato-italic.fntdata"/><Relationship Id="rId16"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3b0696cbc6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3b0696cbc6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3b0696cbc6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3b0696cbc6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3b1e82412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3b1e8241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3b1e82412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3b1e82412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5.jpg"/><Relationship Id="rId4" Type="http://schemas.openxmlformats.org/officeDocument/2006/relationships/image" Target="../media/image4.jpg"/><Relationship Id="rId5"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7.jpg"/><Relationship Id="rId4" Type="http://schemas.openxmlformats.org/officeDocument/2006/relationships/image" Target="../media/image2.jpg"/><Relationship Id="rId5"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Georgia"/>
                <a:ea typeface="Georgia"/>
                <a:cs typeface="Georgia"/>
                <a:sym typeface="Georgia"/>
              </a:rPr>
              <a:t>MINI PROJECT II</a:t>
            </a:r>
            <a:endParaRPr b="1">
              <a:latin typeface="Georgia"/>
              <a:ea typeface="Georgia"/>
              <a:cs typeface="Georgia"/>
              <a:sym typeface="Georgia"/>
            </a:endParaRPr>
          </a:p>
        </p:txBody>
      </p:sp>
      <p:sp>
        <p:nvSpPr>
          <p:cNvPr id="135" name="Google Shape;135;p13"/>
          <p:cNvSpPr txBox="1"/>
          <p:nvPr>
            <p:ph idx="1" type="subTitle"/>
          </p:nvPr>
        </p:nvSpPr>
        <p:spPr>
          <a:xfrm>
            <a:off x="6005000" y="3864350"/>
            <a:ext cx="3470700" cy="119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Georgia"/>
                <a:ea typeface="Georgia"/>
                <a:cs typeface="Georgia"/>
                <a:sym typeface="Georgia"/>
              </a:rPr>
              <a:t>Presented by:</a:t>
            </a:r>
            <a:endParaRPr b="1">
              <a:latin typeface="Georgia"/>
              <a:ea typeface="Georgia"/>
              <a:cs typeface="Georgia"/>
              <a:sym typeface="Georgia"/>
            </a:endParaRPr>
          </a:p>
          <a:p>
            <a:pPr indent="0" lvl="0" marL="0" rtl="0" algn="l">
              <a:spcBef>
                <a:spcPts val="0"/>
              </a:spcBef>
              <a:spcAft>
                <a:spcPts val="0"/>
              </a:spcAft>
              <a:buNone/>
            </a:pPr>
            <a:r>
              <a:t/>
            </a:r>
            <a:endParaRPr b="1">
              <a:latin typeface="Georgia"/>
              <a:ea typeface="Georgia"/>
              <a:cs typeface="Georgia"/>
              <a:sym typeface="Georgia"/>
            </a:endParaRPr>
          </a:p>
          <a:p>
            <a:pPr indent="0" lvl="0" marL="0" rtl="0" algn="l">
              <a:spcBef>
                <a:spcPts val="0"/>
              </a:spcBef>
              <a:spcAft>
                <a:spcPts val="0"/>
              </a:spcAft>
              <a:buNone/>
            </a:pPr>
            <a:r>
              <a:rPr b="1" lang="en">
                <a:latin typeface="Georgia"/>
                <a:ea typeface="Georgia"/>
                <a:cs typeface="Georgia"/>
                <a:sym typeface="Georgia"/>
              </a:rPr>
              <a:t>NIKHIL PATHAK (2101CS50)</a:t>
            </a:r>
            <a:endParaRPr b="1">
              <a:latin typeface="Georgia"/>
              <a:ea typeface="Georgia"/>
              <a:cs typeface="Georgia"/>
              <a:sym typeface="Georgia"/>
            </a:endParaRPr>
          </a:p>
          <a:p>
            <a:pPr indent="0" lvl="0" marL="0" rtl="0" algn="l">
              <a:spcBef>
                <a:spcPts val="0"/>
              </a:spcBef>
              <a:spcAft>
                <a:spcPts val="0"/>
              </a:spcAft>
              <a:buNone/>
            </a:pPr>
            <a:r>
              <a:rPr b="1" lang="en">
                <a:latin typeface="Georgia"/>
                <a:ea typeface="Georgia"/>
                <a:cs typeface="Georgia"/>
                <a:sym typeface="Georgia"/>
              </a:rPr>
              <a:t>NAITIK RAJ (2101CS49)</a:t>
            </a:r>
            <a:endParaRPr b="1">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Georgia"/>
                <a:ea typeface="Georgia"/>
                <a:cs typeface="Georgia"/>
                <a:sym typeface="Georgia"/>
              </a:rPr>
              <a:t>COMPONENT USED:</a:t>
            </a:r>
            <a:endParaRPr b="1">
              <a:latin typeface="Georgia"/>
              <a:ea typeface="Georgia"/>
              <a:cs typeface="Georgia"/>
              <a:sym typeface="Georgia"/>
            </a:endParaRPr>
          </a:p>
        </p:txBody>
      </p:sp>
      <p:pic>
        <p:nvPicPr>
          <p:cNvPr id="141" name="Google Shape;141;p14"/>
          <p:cNvPicPr preferRelativeResize="0"/>
          <p:nvPr/>
        </p:nvPicPr>
        <p:blipFill>
          <a:blip r:embed="rId3">
            <a:alphaModFix/>
          </a:blip>
          <a:stretch>
            <a:fillRect/>
          </a:stretch>
        </p:blipFill>
        <p:spPr>
          <a:xfrm rot="-5400000">
            <a:off x="790350" y="2280250"/>
            <a:ext cx="1749001" cy="2332001"/>
          </a:xfrm>
          <a:prstGeom prst="rect">
            <a:avLst/>
          </a:prstGeom>
          <a:noFill/>
          <a:ln cap="flat" cmpd="sng" w="28575">
            <a:solidFill>
              <a:schemeClr val="dk2"/>
            </a:solidFill>
            <a:prstDash val="solid"/>
            <a:round/>
            <a:headEnd len="sm" w="sm" type="none"/>
            <a:tailEnd len="sm" w="sm" type="none"/>
          </a:ln>
        </p:spPr>
      </p:pic>
      <p:sp>
        <p:nvSpPr>
          <p:cNvPr id="142" name="Google Shape;142;p14"/>
          <p:cNvSpPr txBox="1"/>
          <p:nvPr/>
        </p:nvSpPr>
        <p:spPr>
          <a:xfrm>
            <a:off x="416050" y="1765062"/>
            <a:ext cx="14697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Lato"/>
              <a:buAutoNum type="arabicPeriod"/>
            </a:pPr>
            <a:r>
              <a:rPr b="1" lang="en">
                <a:solidFill>
                  <a:schemeClr val="lt1"/>
                </a:solidFill>
                <a:latin typeface="Lato"/>
                <a:ea typeface="Lato"/>
                <a:cs typeface="Lato"/>
                <a:sym typeface="Lato"/>
              </a:rPr>
              <a:t>DE1-SOC</a:t>
            </a:r>
            <a:endParaRPr b="1">
              <a:solidFill>
                <a:schemeClr val="lt1"/>
              </a:solidFill>
              <a:latin typeface="Lato"/>
              <a:ea typeface="Lato"/>
              <a:cs typeface="Lato"/>
              <a:sym typeface="Lato"/>
            </a:endParaRPr>
          </a:p>
        </p:txBody>
      </p:sp>
      <p:pic>
        <p:nvPicPr>
          <p:cNvPr id="143" name="Google Shape;143;p14"/>
          <p:cNvPicPr preferRelativeResize="0"/>
          <p:nvPr/>
        </p:nvPicPr>
        <p:blipFill>
          <a:blip r:embed="rId4">
            <a:alphaModFix/>
          </a:blip>
          <a:stretch>
            <a:fillRect/>
          </a:stretch>
        </p:blipFill>
        <p:spPr>
          <a:xfrm>
            <a:off x="3506550" y="2571749"/>
            <a:ext cx="2332001" cy="1749012"/>
          </a:xfrm>
          <a:prstGeom prst="rect">
            <a:avLst/>
          </a:prstGeom>
          <a:noFill/>
          <a:ln cap="flat" cmpd="sng" w="28575">
            <a:solidFill>
              <a:schemeClr val="dk2"/>
            </a:solidFill>
            <a:prstDash val="solid"/>
            <a:round/>
            <a:headEnd len="sm" w="sm" type="none"/>
            <a:tailEnd len="sm" w="sm" type="none"/>
          </a:ln>
        </p:spPr>
      </p:pic>
      <p:sp>
        <p:nvSpPr>
          <p:cNvPr id="144" name="Google Shape;144;p14"/>
          <p:cNvSpPr txBox="1"/>
          <p:nvPr/>
        </p:nvSpPr>
        <p:spPr>
          <a:xfrm>
            <a:off x="3506550" y="1739700"/>
            <a:ext cx="125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Lato"/>
                <a:ea typeface="Lato"/>
                <a:cs typeface="Lato"/>
                <a:sym typeface="Lato"/>
              </a:rPr>
              <a:t>2. DISPLAY</a:t>
            </a:r>
            <a:endParaRPr b="1">
              <a:solidFill>
                <a:schemeClr val="lt1"/>
              </a:solidFill>
              <a:latin typeface="Lato"/>
              <a:ea typeface="Lato"/>
              <a:cs typeface="Lato"/>
              <a:sym typeface="Lato"/>
            </a:endParaRPr>
          </a:p>
        </p:txBody>
      </p:sp>
      <p:pic>
        <p:nvPicPr>
          <p:cNvPr id="145" name="Google Shape;145;p14"/>
          <p:cNvPicPr preferRelativeResize="0"/>
          <p:nvPr/>
        </p:nvPicPr>
        <p:blipFill>
          <a:blip r:embed="rId5">
            <a:alphaModFix/>
          </a:blip>
          <a:stretch>
            <a:fillRect/>
          </a:stretch>
        </p:blipFill>
        <p:spPr>
          <a:xfrm>
            <a:off x="6462975" y="2571751"/>
            <a:ext cx="2332001" cy="1748986"/>
          </a:xfrm>
          <a:prstGeom prst="rect">
            <a:avLst/>
          </a:prstGeom>
          <a:noFill/>
          <a:ln cap="flat" cmpd="sng" w="28575">
            <a:solidFill>
              <a:schemeClr val="dk2"/>
            </a:solidFill>
            <a:prstDash val="solid"/>
            <a:round/>
            <a:headEnd len="sm" w="sm" type="none"/>
            <a:tailEnd len="sm" w="sm" type="none"/>
          </a:ln>
        </p:spPr>
      </p:pic>
      <p:sp>
        <p:nvSpPr>
          <p:cNvPr id="146" name="Google Shape;146;p14"/>
          <p:cNvSpPr txBox="1"/>
          <p:nvPr/>
        </p:nvSpPr>
        <p:spPr>
          <a:xfrm>
            <a:off x="6379550" y="1739700"/>
            <a:ext cx="170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Lato"/>
                <a:ea typeface="Lato"/>
                <a:cs typeface="Lato"/>
                <a:sym typeface="Lato"/>
              </a:rPr>
              <a:t>3. PC TO OPERATE</a:t>
            </a:r>
            <a:endParaRPr b="1">
              <a:solidFill>
                <a:schemeClr val="l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Georgia"/>
                <a:ea typeface="Georgia"/>
                <a:cs typeface="Georgia"/>
                <a:sym typeface="Georgia"/>
              </a:rPr>
              <a:t>Starting Phase of GAME:</a:t>
            </a:r>
            <a:endParaRPr b="1">
              <a:latin typeface="Georgia"/>
              <a:ea typeface="Georgia"/>
              <a:cs typeface="Georgia"/>
              <a:sym typeface="Georgia"/>
            </a:endParaRPr>
          </a:p>
        </p:txBody>
      </p:sp>
      <p:pic>
        <p:nvPicPr>
          <p:cNvPr id="152" name="Google Shape;152;p15"/>
          <p:cNvPicPr preferRelativeResize="0"/>
          <p:nvPr/>
        </p:nvPicPr>
        <p:blipFill>
          <a:blip r:embed="rId3">
            <a:alphaModFix/>
          </a:blip>
          <a:stretch>
            <a:fillRect/>
          </a:stretch>
        </p:blipFill>
        <p:spPr>
          <a:xfrm>
            <a:off x="1352900" y="1307850"/>
            <a:ext cx="4707800" cy="3530850"/>
          </a:xfrm>
          <a:prstGeom prst="rect">
            <a:avLst/>
          </a:prstGeom>
          <a:noFill/>
          <a:ln cap="flat" cmpd="sng" w="28575">
            <a:solidFill>
              <a:schemeClr val="dk2"/>
            </a:solidFill>
            <a:prstDash val="solid"/>
            <a:round/>
            <a:headEnd len="sm" w="sm" type="none"/>
            <a:tailEnd len="sm" w="sm" type="none"/>
          </a:ln>
        </p:spPr>
      </p:pic>
      <p:sp>
        <p:nvSpPr>
          <p:cNvPr id="153" name="Google Shape;153;p15"/>
          <p:cNvSpPr txBox="1"/>
          <p:nvPr/>
        </p:nvSpPr>
        <p:spPr>
          <a:xfrm>
            <a:off x="6563400" y="1339175"/>
            <a:ext cx="228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Georgia"/>
              <a:ea typeface="Georgia"/>
              <a:cs typeface="Georgia"/>
              <a:sym typeface="Georgia"/>
            </a:endParaRPr>
          </a:p>
        </p:txBody>
      </p:sp>
      <p:sp>
        <p:nvSpPr>
          <p:cNvPr id="154" name="Google Shape;154;p15"/>
          <p:cNvSpPr txBox="1"/>
          <p:nvPr/>
        </p:nvSpPr>
        <p:spPr>
          <a:xfrm>
            <a:off x="6470250" y="1349525"/>
            <a:ext cx="22872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Georgia"/>
                <a:ea typeface="Georgia"/>
                <a:cs typeface="Georgia"/>
                <a:sym typeface="Georgia"/>
              </a:rPr>
              <a:t>In starting phase of the game the score is 0. There are three UFOs and and a Dinosaur both are ables to attacks on each other. UFOs follow the dinosaur to attack , also dinosaur can escape by moving right, left, upward or downward. Dinosaur can also able to attack on UFOs. </a:t>
            </a:r>
            <a:endParaRPr b="1">
              <a:solidFill>
                <a:schemeClr val="lt1"/>
              </a:solidFill>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6"/>
          <p:cNvSpPr txBox="1"/>
          <p:nvPr>
            <p:ph type="title"/>
          </p:nvPr>
        </p:nvSpPr>
        <p:spPr>
          <a:xfrm>
            <a:off x="1297500" y="293925"/>
            <a:ext cx="7038900" cy="73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Georgia"/>
                <a:ea typeface="Georgia"/>
                <a:cs typeface="Georgia"/>
                <a:sym typeface="Georgia"/>
              </a:rPr>
              <a:t>ATTACKING &amp; DECIDING PHASE:</a:t>
            </a:r>
            <a:endParaRPr b="1">
              <a:latin typeface="Georgia"/>
              <a:ea typeface="Georgia"/>
              <a:cs typeface="Georgia"/>
              <a:sym typeface="Georgia"/>
            </a:endParaRPr>
          </a:p>
        </p:txBody>
      </p:sp>
      <p:pic>
        <p:nvPicPr>
          <p:cNvPr id="160" name="Google Shape;160;p16"/>
          <p:cNvPicPr preferRelativeResize="0"/>
          <p:nvPr/>
        </p:nvPicPr>
        <p:blipFill>
          <a:blip r:embed="rId3">
            <a:alphaModFix/>
          </a:blip>
          <a:stretch>
            <a:fillRect/>
          </a:stretch>
        </p:blipFill>
        <p:spPr>
          <a:xfrm>
            <a:off x="6365600" y="844088"/>
            <a:ext cx="2537224" cy="1902924"/>
          </a:xfrm>
          <a:prstGeom prst="rect">
            <a:avLst/>
          </a:prstGeom>
          <a:noFill/>
          <a:ln cap="flat" cmpd="sng" w="28575">
            <a:solidFill>
              <a:schemeClr val="dk2"/>
            </a:solidFill>
            <a:prstDash val="solid"/>
            <a:round/>
            <a:headEnd len="sm" w="sm" type="none"/>
            <a:tailEnd len="sm" w="sm" type="none"/>
          </a:ln>
        </p:spPr>
      </p:pic>
      <p:pic>
        <p:nvPicPr>
          <p:cNvPr id="161" name="Google Shape;161;p16"/>
          <p:cNvPicPr preferRelativeResize="0"/>
          <p:nvPr/>
        </p:nvPicPr>
        <p:blipFill>
          <a:blip r:embed="rId4">
            <a:alphaModFix/>
          </a:blip>
          <a:stretch>
            <a:fillRect/>
          </a:stretch>
        </p:blipFill>
        <p:spPr>
          <a:xfrm>
            <a:off x="6365591" y="2984675"/>
            <a:ext cx="2537232" cy="1902924"/>
          </a:xfrm>
          <a:prstGeom prst="rect">
            <a:avLst/>
          </a:prstGeom>
          <a:noFill/>
          <a:ln cap="flat" cmpd="sng" w="28575">
            <a:solidFill>
              <a:schemeClr val="dk2"/>
            </a:solidFill>
            <a:prstDash val="solid"/>
            <a:round/>
            <a:headEnd len="sm" w="sm" type="none"/>
            <a:tailEnd len="sm" w="sm" type="none"/>
          </a:ln>
        </p:spPr>
      </p:pic>
      <p:sp>
        <p:nvSpPr>
          <p:cNvPr id="162" name="Google Shape;162;p16"/>
          <p:cNvSpPr txBox="1"/>
          <p:nvPr/>
        </p:nvSpPr>
        <p:spPr>
          <a:xfrm>
            <a:off x="3303425" y="2053250"/>
            <a:ext cx="25371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Georgia"/>
                <a:ea typeface="Georgia"/>
                <a:cs typeface="Georgia"/>
                <a:sym typeface="Georgia"/>
              </a:rPr>
              <a:t>Here the UFO attacking on dinosaur is shown so if the </a:t>
            </a:r>
            <a:r>
              <a:rPr b="1" lang="en">
                <a:solidFill>
                  <a:schemeClr val="lt1"/>
                </a:solidFill>
                <a:latin typeface="Georgia"/>
                <a:ea typeface="Georgia"/>
                <a:cs typeface="Georgia"/>
                <a:sym typeface="Georgia"/>
              </a:rPr>
              <a:t>dinosaur</a:t>
            </a:r>
            <a:r>
              <a:rPr b="1" lang="en">
                <a:solidFill>
                  <a:schemeClr val="lt1"/>
                </a:solidFill>
                <a:latin typeface="Georgia"/>
                <a:ea typeface="Georgia"/>
                <a:cs typeface="Georgia"/>
                <a:sym typeface="Georgia"/>
              </a:rPr>
              <a:t> hits first by laser of UFOs then you will lose the game elsewhere you win the game by flushing out the UFOs, parallely the score will kept counting on seven segment display.</a:t>
            </a:r>
            <a:endParaRPr b="1">
              <a:solidFill>
                <a:schemeClr val="lt1"/>
              </a:solidFill>
              <a:latin typeface="Georgia"/>
              <a:ea typeface="Georgia"/>
              <a:cs typeface="Georgia"/>
              <a:sym typeface="Georgia"/>
            </a:endParaRPr>
          </a:p>
        </p:txBody>
      </p:sp>
      <p:pic>
        <p:nvPicPr>
          <p:cNvPr id="163" name="Google Shape;163;p16"/>
          <p:cNvPicPr preferRelativeResize="0"/>
          <p:nvPr/>
        </p:nvPicPr>
        <p:blipFill>
          <a:blip r:embed="rId5">
            <a:alphaModFix/>
          </a:blip>
          <a:stretch>
            <a:fillRect/>
          </a:stretch>
        </p:blipFill>
        <p:spPr>
          <a:xfrm rot="5400000">
            <a:off x="-32675" y="2079299"/>
            <a:ext cx="3209500" cy="2407101"/>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7"/>
          <p:cNvSpPr txBox="1"/>
          <p:nvPr>
            <p:ph type="title"/>
          </p:nvPr>
        </p:nvSpPr>
        <p:spPr>
          <a:xfrm>
            <a:off x="2818800" y="2101050"/>
            <a:ext cx="3227100" cy="94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900">
                <a:latin typeface="Georgia"/>
                <a:ea typeface="Georgia"/>
                <a:cs typeface="Georgia"/>
                <a:sym typeface="Georgia"/>
              </a:rPr>
              <a:t>THANK YOU</a:t>
            </a:r>
            <a:endParaRPr sz="3900">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