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3" r:id="rId6"/>
    <p:sldId id="266" r:id="rId7"/>
    <p:sldId id="267" r:id="rId8"/>
    <p:sldId id="268" r:id="rId9"/>
    <p:sldId id="269" r:id="rId10"/>
    <p:sldId id="270" r:id="rId11"/>
    <p:sldId id="265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 snapToObjects="1">
      <p:cViewPr varScale="1">
        <p:scale>
          <a:sx n="75" d="100"/>
          <a:sy n="75" d="100"/>
        </p:scale>
        <p:origin x="16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DB938-3FC4-4C0F-9E01-DD6491E56053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FD2F027-3F43-42C0-9885-B5E67E9EFB2B}">
      <dgm:prSet custT="1"/>
      <dgm:spPr>
        <a:solidFill>
          <a:srgbClr val="4472C4"/>
        </a:solidFill>
      </dgm:spPr>
      <dgm:t>
        <a:bodyPr/>
        <a:lstStyle/>
        <a:p>
          <a:r>
            <a:rPr lang="en-US" sz="2800" dirty="0"/>
            <a:t>Can we capture player differences in pre-flop raise decisions?</a:t>
          </a:r>
        </a:p>
      </dgm:t>
    </dgm:pt>
    <dgm:pt modelId="{6387CDB4-52CE-4D88-A518-2E282432586C}" type="parTrans" cxnId="{2198716F-4184-46EC-ADE4-6DD0E61904EB}">
      <dgm:prSet/>
      <dgm:spPr/>
      <dgm:t>
        <a:bodyPr/>
        <a:lstStyle/>
        <a:p>
          <a:endParaRPr lang="en-US"/>
        </a:p>
      </dgm:t>
    </dgm:pt>
    <dgm:pt modelId="{633E692E-8142-4E57-B03B-3EE558136F03}" type="sibTrans" cxnId="{2198716F-4184-46EC-ADE4-6DD0E61904EB}">
      <dgm:prSet/>
      <dgm:spPr/>
      <dgm:t>
        <a:bodyPr/>
        <a:lstStyle/>
        <a:p>
          <a:endParaRPr lang="en-US"/>
        </a:p>
      </dgm:t>
    </dgm:pt>
    <dgm:pt modelId="{65360A30-8D0F-428B-BD79-CD987E0CD4F9}">
      <dgm:prSet custT="1"/>
      <dgm:spPr>
        <a:solidFill>
          <a:srgbClr val="4472C4"/>
        </a:solidFill>
      </dgm:spPr>
      <dgm:t>
        <a:bodyPr/>
        <a:lstStyle/>
        <a:p>
          <a:r>
            <a:rPr lang="en-US" sz="2800" dirty="0"/>
            <a:t>Is there a relationship between experience and the cards brought to showdown?</a:t>
          </a:r>
        </a:p>
      </dgm:t>
    </dgm:pt>
    <dgm:pt modelId="{9D826DF6-852A-4DB6-885A-4D77F8C3BB57}" type="parTrans" cxnId="{D33FC254-F71F-40F2-AB11-00DAEBB079C9}">
      <dgm:prSet/>
      <dgm:spPr/>
      <dgm:t>
        <a:bodyPr/>
        <a:lstStyle/>
        <a:p>
          <a:endParaRPr lang="en-US"/>
        </a:p>
      </dgm:t>
    </dgm:pt>
    <dgm:pt modelId="{5D6F04F7-6F22-4E02-A14E-5F37D7678772}" type="sibTrans" cxnId="{D33FC254-F71F-40F2-AB11-00DAEBB079C9}">
      <dgm:prSet/>
      <dgm:spPr/>
      <dgm:t>
        <a:bodyPr/>
        <a:lstStyle/>
        <a:p>
          <a:endParaRPr lang="en-US"/>
        </a:p>
      </dgm:t>
    </dgm:pt>
    <dgm:pt modelId="{BC7EF19A-D4C1-44F2-A0E5-F4C08087457B}">
      <dgm:prSet custT="1"/>
      <dgm:spPr>
        <a:solidFill>
          <a:srgbClr val="4472C4"/>
        </a:solidFill>
      </dgm:spPr>
      <dgm:t>
        <a:bodyPr/>
        <a:lstStyle/>
        <a:p>
          <a:r>
            <a:rPr lang="en-US" sz="2800" dirty="0"/>
            <a:t>Do players change their behavior after winning hands?</a:t>
          </a:r>
        </a:p>
      </dgm:t>
    </dgm:pt>
    <dgm:pt modelId="{BCAB8CE5-6115-455E-989A-ADB11CB5E99E}" type="parTrans" cxnId="{E7E42AE1-E1B1-4201-B859-6DE20EF1B783}">
      <dgm:prSet/>
      <dgm:spPr/>
      <dgm:t>
        <a:bodyPr/>
        <a:lstStyle/>
        <a:p>
          <a:endParaRPr lang="en-US"/>
        </a:p>
      </dgm:t>
    </dgm:pt>
    <dgm:pt modelId="{3B06F9E4-A22A-4C3C-B26D-6B4F8BB8B80B}" type="sibTrans" cxnId="{E7E42AE1-E1B1-4201-B859-6DE20EF1B783}">
      <dgm:prSet/>
      <dgm:spPr/>
      <dgm:t>
        <a:bodyPr/>
        <a:lstStyle/>
        <a:p>
          <a:endParaRPr lang="en-US"/>
        </a:p>
      </dgm:t>
    </dgm:pt>
    <dgm:pt modelId="{F2279757-D78B-2F4E-9A6B-18D12E33B0A4}" type="pres">
      <dgm:prSet presAssocID="{FC9DB938-3FC4-4C0F-9E01-DD6491E56053}" presName="linear" presStyleCnt="0">
        <dgm:presLayoutVars>
          <dgm:animLvl val="lvl"/>
          <dgm:resizeHandles val="exact"/>
        </dgm:presLayoutVars>
      </dgm:prSet>
      <dgm:spPr/>
    </dgm:pt>
    <dgm:pt modelId="{233B63A4-2D9B-6048-8849-E53EEFFCB165}" type="pres">
      <dgm:prSet presAssocID="{6FD2F027-3F43-42C0-9885-B5E67E9EFB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B31460-6FA9-1645-BB58-CFA28CFD46D1}" type="pres">
      <dgm:prSet presAssocID="{633E692E-8142-4E57-B03B-3EE558136F03}" presName="spacer" presStyleCnt="0"/>
      <dgm:spPr/>
    </dgm:pt>
    <dgm:pt modelId="{53713C76-6623-834E-A553-9AC98989349D}" type="pres">
      <dgm:prSet presAssocID="{65360A30-8D0F-428B-BD79-CD987E0CD4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03A4E1-76D3-8D46-8DBA-25D6083EAD54}" type="pres">
      <dgm:prSet presAssocID="{5D6F04F7-6F22-4E02-A14E-5F37D7678772}" presName="spacer" presStyleCnt="0"/>
      <dgm:spPr/>
    </dgm:pt>
    <dgm:pt modelId="{CE6ADFFC-4417-A548-AE69-1618609901BB}" type="pres">
      <dgm:prSet presAssocID="{BC7EF19A-D4C1-44F2-A0E5-F4C0808745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477807-C4E8-C34C-B3C3-6A97C606EFCF}" type="presOf" srcId="{65360A30-8D0F-428B-BD79-CD987E0CD4F9}" destId="{53713C76-6623-834E-A553-9AC98989349D}" srcOrd="0" destOrd="0" presId="urn:microsoft.com/office/officeart/2005/8/layout/vList2"/>
    <dgm:cxn modelId="{E139240A-727E-FC41-8573-62E151D532EE}" type="presOf" srcId="{FC9DB938-3FC4-4C0F-9E01-DD6491E56053}" destId="{F2279757-D78B-2F4E-9A6B-18D12E33B0A4}" srcOrd="0" destOrd="0" presId="urn:microsoft.com/office/officeart/2005/8/layout/vList2"/>
    <dgm:cxn modelId="{1EF5833F-C399-8F47-9691-0E6EE4434242}" type="presOf" srcId="{BC7EF19A-D4C1-44F2-A0E5-F4C08087457B}" destId="{CE6ADFFC-4417-A548-AE69-1618609901BB}" srcOrd="0" destOrd="0" presId="urn:microsoft.com/office/officeart/2005/8/layout/vList2"/>
    <dgm:cxn modelId="{D33FC254-F71F-40F2-AB11-00DAEBB079C9}" srcId="{FC9DB938-3FC4-4C0F-9E01-DD6491E56053}" destId="{65360A30-8D0F-428B-BD79-CD987E0CD4F9}" srcOrd="1" destOrd="0" parTransId="{9D826DF6-852A-4DB6-885A-4D77F8C3BB57}" sibTransId="{5D6F04F7-6F22-4E02-A14E-5F37D7678772}"/>
    <dgm:cxn modelId="{2198716F-4184-46EC-ADE4-6DD0E61904EB}" srcId="{FC9DB938-3FC4-4C0F-9E01-DD6491E56053}" destId="{6FD2F027-3F43-42C0-9885-B5E67E9EFB2B}" srcOrd="0" destOrd="0" parTransId="{6387CDB4-52CE-4D88-A518-2E282432586C}" sibTransId="{633E692E-8142-4E57-B03B-3EE558136F03}"/>
    <dgm:cxn modelId="{BA4A49B1-9AF5-4C41-BCB3-CAB3D76327B3}" type="presOf" srcId="{6FD2F027-3F43-42C0-9885-B5E67E9EFB2B}" destId="{233B63A4-2D9B-6048-8849-E53EEFFCB165}" srcOrd="0" destOrd="0" presId="urn:microsoft.com/office/officeart/2005/8/layout/vList2"/>
    <dgm:cxn modelId="{E7E42AE1-E1B1-4201-B859-6DE20EF1B783}" srcId="{FC9DB938-3FC4-4C0F-9E01-DD6491E56053}" destId="{BC7EF19A-D4C1-44F2-A0E5-F4C08087457B}" srcOrd="2" destOrd="0" parTransId="{BCAB8CE5-6115-455E-989A-ADB11CB5E99E}" sibTransId="{3B06F9E4-A22A-4C3C-B26D-6B4F8BB8B80B}"/>
    <dgm:cxn modelId="{2A410D37-0034-8F45-A089-B0AA95875247}" type="presParOf" srcId="{F2279757-D78B-2F4E-9A6B-18D12E33B0A4}" destId="{233B63A4-2D9B-6048-8849-E53EEFFCB165}" srcOrd="0" destOrd="0" presId="urn:microsoft.com/office/officeart/2005/8/layout/vList2"/>
    <dgm:cxn modelId="{06EEA733-737F-7646-A424-4B1B31FB8B8B}" type="presParOf" srcId="{F2279757-D78B-2F4E-9A6B-18D12E33B0A4}" destId="{85B31460-6FA9-1645-BB58-CFA28CFD46D1}" srcOrd="1" destOrd="0" presId="urn:microsoft.com/office/officeart/2005/8/layout/vList2"/>
    <dgm:cxn modelId="{0D37053C-E4C1-054C-B857-08DFF1B5FBDB}" type="presParOf" srcId="{F2279757-D78B-2F4E-9A6B-18D12E33B0A4}" destId="{53713C76-6623-834E-A553-9AC98989349D}" srcOrd="2" destOrd="0" presId="urn:microsoft.com/office/officeart/2005/8/layout/vList2"/>
    <dgm:cxn modelId="{79226B78-2455-BD4F-8861-A106771863B8}" type="presParOf" srcId="{F2279757-D78B-2F4E-9A6B-18D12E33B0A4}" destId="{7F03A4E1-76D3-8D46-8DBA-25D6083EAD54}" srcOrd="3" destOrd="0" presId="urn:microsoft.com/office/officeart/2005/8/layout/vList2"/>
    <dgm:cxn modelId="{E0E20310-19B0-E043-B415-CD4659BBAC51}" type="presParOf" srcId="{F2279757-D78B-2F4E-9A6B-18D12E33B0A4}" destId="{CE6ADFFC-4417-A548-AE69-1618609901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B63A4-2D9B-6048-8849-E53EEFFCB165}">
      <dsp:nvSpPr>
        <dsp:cNvPr id="0" name=""/>
        <dsp:cNvSpPr/>
      </dsp:nvSpPr>
      <dsp:spPr>
        <a:xfrm>
          <a:off x="0" y="694399"/>
          <a:ext cx="6489293" cy="1216800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we capture player differences in pre-flop raise decisions?</a:t>
          </a:r>
        </a:p>
      </dsp:txBody>
      <dsp:txXfrm>
        <a:off x="59399" y="753798"/>
        <a:ext cx="6370495" cy="1098002"/>
      </dsp:txXfrm>
    </dsp:sp>
    <dsp:sp modelId="{53713C76-6623-834E-A553-9AC98989349D}">
      <dsp:nvSpPr>
        <dsp:cNvPr id="0" name=""/>
        <dsp:cNvSpPr/>
      </dsp:nvSpPr>
      <dsp:spPr>
        <a:xfrm>
          <a:off x="0" y="2098400"/>
          <a:ext cx="6489293" cy="1216800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there a relationship between experience and the cards brought to showdown?</a:t>
          </a:r>
        </a:p>
      </dsp:txBody>
      <dsp:txXfrm>
        <a:off x="59399" y="2157799"/>
        <a:ext cx="6370495" cy="1098002"/>
      </dsp:txXfrm>
    </dsp:sp>
    <dsp:sp modelId="{CE6ADFFC-4417-A548-AE69-1618609901BB}">
      <dsp:nvSpPr>
        <dsp:cNvPr id="0" name=""/>
        <dsp:cNvSpPr/>
      </dsp:nvSpPr>
      <dsp:spPr>
        <a:xfrm>
          <a:off x="0" y="3502400"/>
          <a:ext cx="6489293" cy="1216800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 players change their behavior after winning hands?</a:t>
          </a:r>
        </a:p>
      </dsp:txBody>
      <dsp:txXfrm>
        <a:off x="59399" y="3561799"/>
        <a:ext cx="6370495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857E-C1FA-0849-AA7C-D11C2E676CC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4A917-DE8E-214C-9879-69A871AB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A917-DE8E-214C-9879-69A871AB6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1CA9-D0F0-EB40-B945-2274850E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0A027-B51E-1041-B1E9-1FBC8674A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0C52-6BC7-524B-8E7F-2CC48868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729E-934B-B542-AFD8-72ED4F92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C9AA-9EB3-4D4B-892B-31095366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08CD-3C62-A24F-B360-E6C2BB26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BB519-FAA0-DC45-897D-C018A1E5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2E89-C0D2-D94C-A30E-5FBA8DDC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7FA9D-BA39-5641-8F0A-6150014D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26A0-3DCE-CB40-A470-E3DB8F78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31889-35B2-DB43-8A7F-AC2714284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038C4-9F5A-2749-90D3-1A59FB1B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35014-AB85-D142-99B8-07BE6A03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328E-5250-7546-8DF2-1A323381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C051-256E-FD47-A6F9-2F56F81F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8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6A83-C00F-E04C-8917-71224BF7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E8FD-C3D3-E542-AFB8-DCD52AAB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116E-4957-0840-BF8F-F353822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A578-8FFE-3C4B-904C-3866BFAA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D6014-C073-6846-BAF2-32368C46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ACE1-039E-F646-9B4B-CFDE35AE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1E46-B0DA-DA4F-8AC0-7DF8A449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F480-133A-0342-A0C0-A1D584A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F458-0822-A24E-8698-F2B15767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F11A-A789-BC4C-9F7E-BA48EDC7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44AA-9307-8C40-85AF-70C428E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C29C-07D3-0F4C-BB78-D686FDE62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5BC2-6E20-7E41-AD59-DA661637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3A5F7-7145-3246-8C7E-95C3CEBA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BBDC6-F2EB-F840-BC41-5DD79C7F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3DCA3-A9B3-9542-8203-A257A3DE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81B0-CF77-8041-B18B-0131739B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28CC7-CAA5-7B46-AF9C-0DE1A1C1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2786E-2D7A-1F4A-A0F9-A83F89C1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FC370-4287-2144-AA6A-E37A8C456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957AA-CFF0-1A43-9077-7F9CDAEB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287D9-B49D-6142-8943-EB9FACB3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38168-C007-D240-93AA-DC241082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558C9-8D6D-D442-AAB9-77DEB5C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96E9-D4D8-DB47-A92B-80CF0ABA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33A8E-52DD-704E-82B9-C28C1CE1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BD834-CA4E-ED4E-BB1D-8AB388F4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69BEB-EF9C-3040-A739-ADDF8877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3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E3C9F-5052-F04C-9839-ACA37C7E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F06F9-F2EB-664C-95BD-374C855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FF51B-B600-D94A-B167-CD739F81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56C0-5564-7143-BF28-82F02164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EB92-553F-B844-9C08-72E8DBF3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A8E36-89A0-6A46-BFA9-6AD7CB489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F86B-5BBC-EA4C-9B91-E5FBD572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4307-BFE9-804D-9ED3-4A2884BE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CB039-DED0-AF4E-BA00-64569DF0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8A76-A0AE-9940-AFB0-571E0CBB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87DC2-1BC9-554D-B227-5ADBD563F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07B0-FA96-E348-9065-21F805D21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7109-37F5-914C-A87D-2D1612D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1CD45-13E8-6541-8D2A-81AF3D6E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4D295-50BA-EF48-A8D6-12C91EDB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7CC4B-3973-374D-A81B-6134930C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C40D-2EA1-D04F-9B55-C2BB5CB8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E114-F8C1-7F43-9A38-9DBD0E6F3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DE1B-56F0-4D47-A64C-107E2769181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D5D9-411C-9A41-94D4-541B781C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0311-FCA9-0A43-AB16-ACCAE273F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7A2C-2211-CF4B-AB4E-CB657D42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FB8BC-B5BF-854E-B695-6DD543BC0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Poker Player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30B8-AC92-6C4C-9491-7999D033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Dhruv Dadhania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581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Q2: Showdown Cards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87B5D2-7A79-7B4B-BBA1-119B5698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95" y="5477779"/>
            <a:ext cx="10992561" cy="11978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likelihood ratio test was significant at the 0.05 level, comparing models with and without games played coefficients.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32FC19-3AFA-BB4F-9FEF-924ACB746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78215"/>
              </p:ext>
            </p:extLst>
          </p:nvPr>
        </p:nvGraphicFramePr>
        <p:xfrm>
          <a:off x="598195" y="2630122"/>
          <a:ext cx="10992560" cy="266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2">
                  <a:extLst>
                    <a:ext uri="{9D8B030D-6E8A-4147-A177-3AD203B41FA5}">
                      <a16:colId xmlns:a16="http://schemas.microsoft.com/office/drawing/2014/main" val="2009247696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247194382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3876405330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240779681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582965393"/>
                    </a:ext>
                  </a:extLst>
                </a:gridCol>
              </a:tblGrid>
              <a:tr h="666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(vs. Baseline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98741"/>
                  </a:ext>
                </a:extLst>
              </a:tr>
              <a:tr h="666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1</a:t>
                      </a:r>
                    </a:p>
                    <a:p>
                      <a:pPr algn="ctr"/>
                      <a:r>
                        <a:rPr lang="en-US" dirty="0"/>
                        <a:t>Games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-1.414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-2.100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-7.286 x 10</a:t>
                      </a:r>
                      <a:r>
                        <a:rPr lang="en-US" baseline="30000" dirty="0"/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53961"/>
                  </a:ext>
                </a:extLst>
              </a:tr>
              <a:tr h="666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2</a:t>
                      </a:r>
                    </a:p>
                    <a:p>
                      <a:pPr algn="ctr"/>
                      <a:r>
                        <a:rPr lang="en-US" dirty="0"/>
                        <a:t>Games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-1.929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-2.617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-1.242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58379"/>
                  </a:ext>
                </a:extLst>
              </a:tr>
              <a:tr h="666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3</a:t>
                      </a:r>
                    </a:p>
                    <a:p>
                      <a:pPr algn="ctr"/>
                      <a:r>
                        <a:rPr lang="en-US" dirty="0"/>
                        <a:t>Games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-4.030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-4.573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-3.487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1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7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Q3: Past Performance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16BA0BE-53B9-494B-8735-71A2563D9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92" r="-847" b="-2"/>
          <a:stretch/>
        </p:blipFill>
        <p:spPr>
          <a:xfrm>
            <a:off x="545592" y="2516777"/>
            <a:ext cx="55504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94F2-1C47-4A4C-97B0-CEC0142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Do players change their behavior after winning hands?</a:t>
            </a:r>
          </a:p>
          <a:p>
            <a:pPr lvl="1"/>
            <a:r>
              <a:rPr lang="en-US" sz="2200"/>
              <a:t>Fold is event of interest</a:t>
            </a:r>
          </a:p>
          <a:p>
            <a:pPr lvl="1"/>
            <a:r>
              <a:rPr lang="en-US" sz="2200"/>
              <a:t>Everyone else folding or reaching the last round of betting is a censoring event</a:t>
            </a:r>
          </a:p>
          <a:p>
            <a:pPr lvl="1"/>
            <a:r>
              <a:rPr lang="en-US" sz="2200"/>
              <a:t>Discrete time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Compare model with and without prior win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3B78-76A1-3946-929A-F827371D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6333331"/>
            <a:ext cx="8597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Q3: Past Performance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87B5D2-7A79-7B4B-BBA1-119B5698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95" y="5779009"/>
            <a:ext cx="10992561" cy="11978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likelihood ratio test was significant at the 0.05 level, comparing models with and without prior win coefficients.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32FC19-3AFA-BB4F-9FEF-924ACB746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69420"/>
              </p:ext>
            </p:extLst>
          </p:nvPr>
        </p:nvGraphicFramePr>
        <p:xfrm>
          <a:off x="598195" y="2386584"/>
          <a:ext cx="11051260" cy="357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252">
                  <a:extLst>
                    <a:ext uri="{9D8B030D-6E8A-4147-A177-3AD203B41FA5}">
                      <a16:colId xmlns:a16="http://schemas.microsoft.com/office/drawing/2014/main" val="2009247696"/>
                    </a:ext>
                  </a:extLst>
                </a:gridCol>
                <a:gridCol w="2210252">
                  <a:extLst>
                    <a:ext uri="{9D8B030D-6E8A-4147-A177-3AD203B41FA5}">
                      <a16:colId xmlns:a16="http://schemas.microsoft.com/office/drawing/2014/main" val="2247194382"/>
                    </a:ext>
                  </a:extLst>
                </a:gridCol>
                <a:gridCol w="2210252">
                  <a:extLst>
                    <a:ext uri="{9D8B030D-6E8A-4147-A177-3AD203B41FA5}">
                      <a16:colId xmlns:a16="http://schemas.microsoft.com/office/drawing/2014/main" val="3876405330"/>
                    </a:ext>
                  </a:extLst>
                </a:gridCol>
                <a:gridCol w="2210252">
                  <a:extLst>
                    <a:ext uri="{9D8B030D-6E8A-4147-A177-3AD203B41FA5}">
                      <a16:colId xmlns:a16="http://schemas.microsoft.com/office/drawing/2014/main" val="2240779681"/>
                    </a:ext>
                  </a:extLst>
                </a:gridCol>
                <a:gridCol w="2210252">
                  <a:extLst>
                    <a:ext uri="{9D8B030D-6E8A-4147-A177-3AD203B41FA5}">
                      <a16:colId xmlns:a16="http://schemas.microsoft.com/office/drawing/2014/main" val="2582965393"/>
                    </a:ext>
                  </a:extLst>
                </a:gridCol>
              </a:tblGrid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98741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53961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58379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-1.401 x 10</a:t>
                      </a:r>
                      <a:r>
                        <a:rPr lang="en-US" baseline="3000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-1.587 x 10</a:t>
                      </a:r>
                      <a:r>
                        <a:rPr lang="en-US" baseline="3000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-1.215 x 10</a:t>
                      </a:r>
                      <a:r>
                        <a:rPr lang="en-US" baseline="30000" dirty="0"/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12673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56487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22156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84365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4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04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Limitations +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94F2-1C47-4A4C-97B0-CEC0142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1" y="2516777"/>
            <a:ext cx="11100815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Poker has changed substantially in the past two decades</a:t>
            </a:r>
          </a:p>
          <a:p>
            <a:pPr lvl="1"/>
            <a:r>
              <a:rPr lang="en-US" sz="1800" dirty="0"/>
              <a:t>Results from this dataset may be outdated</a:t>
            </a:r>
          </a:p>
          <a:p>
            <a:pPr lvl="1"/>
            <a:endParaRPr lang="en-US" sz="1800" dirty="0"/>
          </a:p>
          <a:p>
            <a:r>
              <a:rPr lang="en-US" sz="2200" dirty="0"/>
              <a:t>The players in this dataset represent a large range of skill level</a:t>
            </a:r>
          </a:p>
          <a:p>
            <a:pPr lvl="1"/>
            <a:r>
              <a:rPr lang="en-US" sz="1800" dirty="0"/>
              <a:t>Majority of research focuses on outperforming professionals</a:t>
            </a:r>
          </a:p>
          <a:p>
            <a:pPr lvl="1"/>
            <a:endParaRPr lang="en-US" sz="1800" dirty="0"/>
          </a:p>
          <a:p>
            <a:r>
              <a:rPr lang="en-US" sz="2200" dirty="0"/>
              <a:t>Do these analyses generalize to modern professional play?</a:t>
            </a:r>
          </a:p>
        </p:txBody>
      </p:sp>
    </p:spTree>
    <p:extLst>
      <p:ext uri="{BB962C8B-B14F-4D97-AF65-F5344CB8AC3E}">
        <p14:creationId xmlns:p14="http://schemas.microsoft.com/office/powerpoint/2010/main" val="287675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94F2-1C47-4A4C-97B0-CEC0142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1" y="2516777"/>
            <a:ext cx="11100815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Player modeling is extremely difficult, but breaking down the full space into interesting questions can allow us to </a:t>
            </a:r>
            <a:r>
              <a:rPr lang="en-US" sz="2200"/>
              <a:t>make gains</a:t>
            </a:r>
            <a:endParaRPr lang="en-US" sz="22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200" dirty="0"/>
              <a:t>Players have capturable difference in play style, and play style is generally associated with external factors (games played and prior win)</a:t>
            </a:r>
          </a:p>
          <a:p>
            <a:endParaRPr lang="en-US" sz="2200" dirty="0"/>
          </a:p>
          <a:p>
            <a:r>
              <a:rPr lang="en-US" sz="2200" dirty="0"/>
              <a:t>There is more to be done!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14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Poker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7A9EF-AD52-DE4F-8CEF-A5B3A21D8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" r="3" b="1063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94F2-1C47-4A4C-97B0-CEC0142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000"/>
              <a:t>Objective: have the best five card hand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Important concepts:</a:t>
            </a:r>
          </a:p>
          <a:p>
            <a:pPr lvl="1"/>
            <a:r>
              <a:rPr lang="en-US" sz="2000"/>
              <a:t>4 rounds of betting</a:t>
            </a:r>
          </a:p>
          <a:p>
            <a:pPr lvl="1"/>
            <a:r>
              <a:rPr lang="en-US" sz="2000"/>
              <a:t>Hand Strength</a:t>
            </a:r>
          </a:p>
          <a:p>
            <a:pPr lvl="1"/>
            <a:r>
              <a:rPr lang="en-US" sz="2000"/>
              <a:t>Position</a:t>
            </a:r>
          </a:p>
          <a:p>
            <a:pPr lvl="1"/>
            <a:r>
              <a:rPr lang="en-US" sz="2000"/>
              <a:t>Stack Size</a:t>
            </a:r>
          </a:p>
          <a:p>
            <a:pPr lvl="1"/>
            <a:endParaRPr lang="en-US" sz="2000"/>
          </a:p>
          <a:p>
            <a:r>
              <a:rPr lang="en-US" sz="2000"/>
              <a:t>“Incomplete information”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88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6" name="Picture 5" descr="A picture containing text, person, computer, screenshot&#10;&#10;Description automatically generated">
            <a:extLst>
              <a:ext uri="{FF2B5EF4-FFF2-40B4-BE49-F238E27FC236}">
                <a16:creationId xmlns:a16="http://schemas.microsoft.com/office/drawing/2014/main" id="{CF568302-6D38-224B-A36D-E088D258D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7" r="4" b="7299"/>
          <a:stretch/>
        </p:blipFill>
        <p:spPr>
          <a:xfrm>
            <a:off x="1338442" y="2339567"/>
            <a:ext cx="4869965" cy="43277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94F2-1C47-4A4C-97B0-CEC0142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Computers have overtaken human players in difficult games (Go and chess)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Other than heads up poker, poker is still unsolved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Player modeling may allow for better trained models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6854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Research Questions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1737257-14F8-4566-B550-D6B824E51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233877"/>
              </p:ext>
            </p:extLst>
          </p:nvPr>
        </p:nvGraphicFramePr>
        <p:xfrm>
          <a:off x="5209309" y="722200"/>
          <a:ext cx="6489294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13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C16DB-C1D1-CB4D-920A-8065BC90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442"/>
            <a:ext cx="10515600" cy="4351338"/>
          </a:xfrm>
        </p:spPr>
        <p:txBody>
          <a:bodyPr/>
          <a:lstStyle/>
          <a:p>
            <a:r>
              <a:rPr lang="en-US" dirty="0"/>
              <a:t>IRC Poker Database</a:t>
            </a:r>
          </a:p>
          <a:p>
            <a:pPr lvl="1"/>
            <a:r>
              <a:rPr lang="en-US" dirty="0"/>
              <a:t>Free-money internet gameplay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 collected from 1995-2001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More than 10 million complete hands</a:t>
            </a:r>
          </a:p>
          <a:p>
            <a:pPr lvl="2"/>
            <a:r>
              <a:rPr lang="en-US" dirty="0"/>
              <a:t>Many more partial observations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Actively researched by the University of Alberta Computer Poker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191205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Variables of Interest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718240-2A58-5044-B054-CE24DFD29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59019"/>
              </p:ext>
            </p:extLst>
          </p:nvPr>
        </p:nvGraphicFramePr>
        <p:xfrm>
          <a:off x="548638" y="2549678"/>
          <a:ext cx="11100815" cy="390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68">
                  <a:extLst>
                    <a:ext uri="{9D8B030D-6E8A-4147-A177-3AD203B41FA5}">
                      <a16:colId xmlns:a16="http://schemas.microsoft.com/office/drawing/2014/main" val="439429942"/>
                    </a:ext>
                  </a:extLst>
                </a:gridCol>
                <a:gridCol w="4652687">
                  <a:extLst>
                    <a:ext uri="{9D8B030D-6E8A-4147-A177-3AD203B41FA5}">
                      <a16:colId xmlns:a16="http://schemas.microsoft.com/office/drawing/2014/main" val="3491313995"/>
                    </a:ext>
                  </a:extLst>
                </a:gridCol>
                <a:gridCol w="3684360">
                  <a:extLst>
                    <a:ext uri="{9D8B030D-6E8A-4147-A177-3AD203B41FA5}">
                      <a16:colId xmlns:a16="http://schemas.microsoft.com/office/drawing/2014/main" val="1520720156"/>
                    </a:ext>
                  </a:extLst>
                </a:gridCol>
              </a:tblGrid>
              <a:tr h="41458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Variable Name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Description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Potential Values</a:t>
                      </a:r>
                    </a:p>
                  </a:txBody>
                  <a:tcPr marL="94722" marR="94722" marT="47361" marB="47361" anchor="ctr"/>
                </a:tc>
                <a:extLst>
                  <a:ext uri="{0D108BD9-81ED-4DB2-BD59-A6C34878D82A}">
                    <a16:rowId xmlns:a16="http://schemas.microsoft.com/office/drawing/2014/main" val="2127568337"/>
                  </a:ext>
                </a:extLst>
              </a:tr>
              <a:tr h="698579">
                <a:tc>
                  <a:txBody>
                    <a:bodyPr/>
                    <a:lstStyle/>
                    <a:p>
                      <a:r>
                        <a:rPr lang="en-US" sz="1900"/>
                        <a:t>Hand Strength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The rating of the pocket cards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Integer in [1 , 4]</a:t>
                      </a:r>
                    </a:p>
                  </a:txBody>
                  <a:tcPr marL="94722" marR="94722" marT="47361" marB="47361" anchor="ctr"/>
                </a:tc>
                <a:extLst>
                  <a:ext uri="{0D108BD9-81ED-4DB2-BD59-A6C34878D82A}">
                    <a16:rowId xmlns:a16="http://schemas.microsoft.com/office/drawing/2014/main" val="3848493157"/>
                  </a:ext>
                </a:extLst>
              </a:tr>
              <a:tr h="698579">
                <a:tc>
                  <a:txBody>
                    <a:bodyPr/>
                    <a:lstStyle/>
                    <a:p>
                      <a:r>
                        <a:rPr lang="en-US" sz="1900" dirty="0"/>
                        <a:t>Position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The position relative to the dealer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Integer in [1 , 8]</a:t>
                      </a:r>
                    </a:p>
                  </a:txBody>
                  <a:tcPr marL="94722" marR="94722" marT="47361" marB="47361" anchor="ctr"/>
                </a:tc>
                <a:extLst>
                  <a:ext uri="{0D108BD9-81ED-4DB2-BD59-A6C34878D82A}">
                    <a16:rowId xmlns:a16="http://schemas.microsoft.com/office/drawing/2014/main" val="3715238911"/>
                  </a:ext>
                </a:extLst>
              </a:tr>
              <a:tr h="698579">
                <a:tc>
                  <a:txBody>
                    <a:bodyPr/>
                    <a:lstStyle/>
                    <a:p>
                      <a:r>
                        <a:rPr lang="en-US" sz="1900"/>
                        <a:t>Stack Size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The amount of money the player has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Integer in [1 , infinity)</a:t>
                      </a:r>
                    </a:p>
                  </a:txBody>
                  <a:tcPr marL="94722" marR="94722" marT="47361" marB="47361" anchor="ctr"/>
                </a:tc>
                <a:extLst>
                  <a:ext uri="{0D108BD9-81ED-4DB2-BD59-A6C34878D82A}">
                    <a16:rowId xmlns:a16="http://schemas.microsoft.com/office/drawing/2014/main" val="186165953"/>
                  </a:ext>
                </a:extLst>
              </a:tr>
              <a:tr h="698579">
                <a:tc>
                  <a:txBody>
                    <a:bodyPr/>
                    <a:lstStyle/>
                    <a:p>
                      <a:r>
                        <a:rPr lang="en-US" sz="1900"/>
                        <a:t>Games Played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The prior number of games played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Integer in [0, infinity)</a:t>
                      </a:r>
                    </a:p>
                  </a:txBody>
                  <a:tcPr marL="94722" marR="94722" marT="47361" marB="47361" anchor="ctr"/>
                </a:tc>
                <a:extLst>
                  <a:ext uri="{0D108BD9-81ED-4DB2-BD59-A6C34878D82A}">
                    <a16:rowId xmlns:a16="http://schemas.microsoft.com/office/drawing/2014/main" val="3674768183"/>
                  </a:ext>
                </a:extLst>
              </a:tr>
              <a:tr h="698579">
                <a:tc>
                  <a:txBody>
                    <a:bodyPr/>
                    <a:lstStyle/>
                    <a:p>
                      <a:r>
                        <a:rPr lang="en-US" sz="1900"/>
                        <a:t>Prior Win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If the player won the last game</a:t>
                      </a:r>
                    </a:p>
                  </a:txBody>
                  <a:tcPr marL="94722" marR="94722" marT="47361" marB="47361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True or False</a:t>
                      </a:r>
                    </a:p>
                  </a:txBody>
                  <a:tcPr marL="94722" marR="94722" marT="47361" marB="47361" anchor="ctr"/>
                </a:tc>
                <a:extLst>
                  <a:ext uri="{0D108BD9-81ED-4DB2-BD59-A6C34878D82A}">
                    <a16:rowId xmlns:a16="http://schemas.microsoft.com/office/drawing/2014/main" val="242675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Q1: Pre-Flop Raise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FFDC1F-EA56-8946-9022-9BF888F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75" y="2496310"/>
            <a:ext cx="3823525" cy="34798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Does player have a significant effect on our model?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model with and without player dummy variables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5F7EB7E-272D-5247-9B69-FF97A553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68" y="2496310"/>
            <a:ext cx="5118100" cy="347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4A9EC-1971-F64F-9025-D3B25A7C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677" y="6239255"/>
            <a:ext cx="6832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7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Q1: Pre-Flop Raise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40609A-E04E-734C-83F2-3C6D379F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20" y="5570300"/>
            <a:ext cx="10992561" cy="11978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likelihood ratio test was significant at the 0.05 level, comparing models with and without player coefficients.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2C893E2-2A9D-244A-9F59-AE4A7150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42886"/>
              </p:ext>
            </p:extLst>
          </p:nvPr>
        </p:nvGraphicFramePr>
        <p:xfrm>
          <a:off x="599720" y="2238675"/>
          <a:ext cx="10992560" cy="333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2">
                  <a:extLst>
                    <a:ext uri="{9D8B030D-6E8A-4147-A177-3AD203B41FA5}">
                      <a16:colId xmlns:a16="http://schemas.microsoft.com/office/drawing/2014/main" val="2009247696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247194382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3876405330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240779681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582965393"/>
                    </a:ext>
                  </a:extLst>
                </a:gridCol>
              </a:tblGrid>
              <a:tr h="666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98741"/>
                  </a:ext>
                </a:extLst>
              </a:tr>
              <a:tr h="666325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53961"/>
                  </a:ext>
                </a:extLst>
              </a:tr>
              <a:tr h="666325">
                <a:tc>
                  <a:txBody>
                    <a:bodyPr/>
                    <a:lstStyle/>
                    <a:p>
                      <a:r>
                        <a:rPr lang="en-US" dirty="0"/>
                        <a:t>Hand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58379"/>
                  </a:ext>
                </a:extLst>
              </a:tr>
              <a:tr h="666325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12673"/>
                  </a:ext>
                </a:extLst>
              </a:tr>
              <a:tr h="666325">
                <a:tc>
                  <a:txBody>
                    <a:bodyPr/>
                    <a:lstStyle/>
                    <a:p>
                      <a:r>
                        <a:rPr lang="en-US" dirty="0"/>
                        <a:t>Stack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6.797 x 10</a:t>
                      </a:r>
                      <a:r>
                        <a:rPr lang="en-US" baseline="30000" dirty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1.632 x 10</a:t>
                      </a:r>
                      <a:r>
                        <a:rPr lang="en-US" baseline="30000" dirty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1.196 x 10</a:t>
                      </a:r>
                      <a:r>
                        <a:rPr lang="en-US" baseline="30000" dirty="0"/>
                        <a:t>-7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9872-D5E5-6E4A-AB67-54666E2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Q2: Showdown Cards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184601-BAAF-9B49-A87D-494DD262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14" y="2148524"/>
            <a:ext cx="10306972" cy="25724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Does experience impact the range of cards brought to showdown?</a:t>
            </a:r>
          </a:p>
          <a:p>
            <a:pPr lvl="1"/>
            <a:r>
              <a:rPr lang="en-US" sz="1600" dirty="0"/>
              <a:t>Games played is a proxy for experience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model with and without games played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A09C03-6413-5F4C-92A8-A3D03B42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4516629"/>
            <a:ext cx="68326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{3B8E54AA-4C06-7D44-8DA7-2F581E028F35}tf10001063</Template>
  <TotalTime>2863</TotalTime>
  <Words>657</Words>
  <Application>Microsoft Macintosh PowerPoint</Application>
  <PresentationFormat>Widescreen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Poker Player Modeling</vt:lpstr>
      <vt:lpstr>Poker Overview</vt:lpstr>
      <vt:lpstr>Motivation</vt:lpstr>
      <vt:lpstr>Research Questions</vt:lpstr>
      <vt:lpstr>Data Source</vt:lpstr>
      <vt:lpstr>Variables of Interest</vt:lpstr>
      <vt:lpstr>Q1: Pre-Flop Raise</vt:lpstr>
      <vt:lpstr>Q1: Pre-Flop Raise Results</vt:lpstr>
      <vt:lpstr>Q2: Showdown Cards</vt:lpstr>
      <vt:lpstr>Q2: Showdown Cards Results</vt:lpstr>
      <vt:lpstr>Q3: Past Performance</vt:lpstr>
      <vt:lpstr>Q3: Past Performance Results</vt:lpstr>
      <vt:lpstr>Limitations + Extensions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Player Modeling</dc:title>
  <dc:creator>Dhruv Dadhania</dc:creator>
  <cp:lastModifiedBy>Dhruv Dadhania</cp:lastModifiedBy>
  <cp:revision>28</cp:revision>
  <dcterms:created xsi:type="dcterms:W3CDTF">2021-04-14T15:24:35Z</dcterms:created>
  <dcterms:modified xsi:type="dcterms:W3CDTF">2021-04-16T15:08:16Z</dcterms:modified>
</cp:coreProperties>
</file>