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276" r:id="rId4"/>
    <p:sldId id="259" r:id="rId5"/>
    <p:sldId id="277" r:id="rId6"/>
    <p:sldId id="263" r:id="rId7"/>
    <p:sldId id="289" r:id="rId8"/>
    <p:sldId id="279" r:id="rId9"/>
    <p:sldId id="280" r:id="rId10"/>
    <p:sldId id="261" r:id="rId11"/>
    <p:sldId id="262" r:id="rId12"/>
    <p:sldId id="264" r:id="rId13"/>
    <p:sldId id="286" r:id="rId14"/>
    <p:sldId id="287" r:id="rId15"/>
    <p:sldId id="290" r:id="rId16"/>
    <p:sldId id="265" r:id="rId17"/>
    <p:sldId id="281" r:id="rId18"/>
    <p:sldId id="288" r:id="rId19"/>
    <p:sldId id="278"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94" d="100"/>
          <a:sy n="94" d="100"/>
        </p:scale>
        <p:origin x="950"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E57930-D69E-6240-960C-82C8DD17DC6D}" type="datetimeFigureOut">
              <a:rPr lang="en-US" smtClean="0"/>
              <a:t>11/18/2019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9DE461E-E0B6-DD4C-98CA-A80C9F9DABA7}" type="slidenum">
              <a:rPr lang="en-US" smtClean="0"/>
              <a:t>‹#›</a:t>
            </a:fld>
            <a:endParaRPr lang="en-US"/>
          </a:p>
        </p:txBody>
      </p:sp>
    </p:spTree>
    <p:extLst>
      <p:ext uri="{BB962C8B-B14F-4D97-AF65-F5344CB8AC3E}">
        <p14:creationId xmlns:p14="http://schemas.microsoft.com/office/powerpoint/2010/main" val="139351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257D-9018-4B52-AFF7-0EB7F80C77FC}" type="datetimeFigureOut">
              <a:rPr lang="en-US" smtClean="0"/>
              <a:t>11/18/2019</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6C4B0C-3020-4DBC-9A33-31FFEE644B59}" type="slidenum">
              <a:rPr lang="en-US" smtClean="0"/>
              <a:t>‹#›</a:t>
            </a:fld>
            <a:endParaRPr lang="en-US"/>
          </a:p>
        </p:txBody>
      </p:sp>
    </p:spTree>
    <p:extLst>
      <p:ext uri="{BB962C8B-B14F-4D97-AF65-F5344CB8AC3E}">
        <p14:creationId xmlns:p14="http://schemas.microsoft.com/office/powerpoint/2010/main" val="64979018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spect="1" noChangeArrowheads="1" noTextEdit="1"/>
          </p:cNvSpPr>
          <p:nvPr>
            <p:ph type="sldImg"/>
          </p:nvPr>
        </p:nvSpPr>
        <p:spPr>
          <a:ln/>
        </p:spPr>
      </p:sp>
      <p:sp>
        <p:nvSpPr>
          <p:cNvPr id="5122"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x-none" altLang="x-none">
              <a:latin typeface="Arial" pitchFamily="34" charset="0"/>
            </a:endParaRPr>
          </a:p>
        </p:txBody>
      </p:sp>
    </p:spTree>
    <p:extLst>
      <p:ext uri="{BB962C8B-B14F-4D97-AF65-F5344CB8AC3E}">
        <p14:creationId xmlns:p14="http://schemas.microsoft.com/office/powerpoint/2010/main" val="10599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6C4B0C-3020-4DBC-9A33-31FFEE644B59}" type="slidenum">
              <a:rPr lang="en-US" smtClean="0"/>
              <a:t>3</a:t>
            </a:fld>
            <a:endParaRPr lang="en-US"/>
          </a:p>
        </p:txBody>
      </p:sp>
    </p:spTree>
    <p:extLst>
      <p:ext uri="{BB962C8B-B14F-4D97-AF65-F5344CB8AC3E}">
        <p14:creationId xmlns:p14="http://schemas.microsoft.com/office/powerpoint/2010/main" val="477687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C56862E9-BCB8-4C32-A839-4551D2DA0BB5}"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837812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B58E6C3B-19D5-48EB-A156-EEA1FF8D52D8}"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708120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2561F180-BFA9-463D-83C1-2A5878AA4B5A}"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4991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7140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B3F2118E-CC4B-4661-8E9D-9D15D452151D}"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89275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EF19DE57-57D2-4FF4-8B2D-38BDC1980949}" type="datetime1">
              <a:rPr lang="en-US" smtClean="0"/>
              <a:t>11/18/2019</a:t>
            </a:fld>
            <a:endParaRPr lang="en-US"/>
          </a:p>
        </p:txBody>
      </p:sp>
      <p:sp>
        <p:nvSpPr>
          <p:cNvPr id="5" name="Espace réservé du pied de page 4"/>
          <p:cNvSpPr>
            <a:spLocks noGrp="1"/>
          </p:cNvSpPr>
          <p:nvPr>
            <p:ph type="ftr" sz="quarter" idx="11"/>
          </p:nvPr>
        </p:nvSpPr>
        <p:spPr/>
        <p:txBody>
          <a:bodyPr/>
          <a:lstStyle/>
          <a:p>
            <a:r>
              <a:rPr lang="en-US" smtClean="0"/>
              <a:t>PCE WG @ IETF 106, Singapore</a:t>
            </a:r>
            <a:endParaRPr lang="en-US"/>
          </a:p>
        </p:txBody>
      </p:sp>
      <p:sp>
        <p:nvSpPr>
          <p:cNvPr id="6" name="Espace réservé du numéro de diapositive 5"/>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26006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4BD23EC6-E22C-4290-A82B-5E676893772A}" type="datetime1">
              <a:rPr lang="en-US" smtClean="0"/>
              <a:t>11/18/2019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415449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04D55483-648C-4CDB-90F1-599B74DF8555}" type="datetime1">
              <a:rPr lang="en-US" smtClean="0"/>
              <a:t>11/18/2019</a:t>
            </a:fld>
            <a:endParaRPr lang="en-US"/>
          </a:p>
        </p:txBody>
      </p:sp>
      <p:sp>
        <p:nvSpPr>
          <p:cNvPr id="8" name="Espace réservé du pied de page 7"/>
          <p:cNvSpPr>
            <a:spLocks noGrp="1"/>
          </p:cNvSpPr>
          <p:nvPr>
            <p:ph type="ftr" sz="quarter" idx="11"/>
          </p:nvPr>
        </p:nvSpPr>
        <p:spPr/>
        <p:txBody>
          <a:bodyPr/>
          <a:lstStyle/>
          <a:p>
            <a:r>
              <a:rPr lang="en-US" smtClean="0"/>
              <a:t>PCE WG @ IETF 106, Singapore</a:t>
            </a:r>
            <a:endParaRPr lang="en-US"/>
          </a:p>
        </p:txBody>
      </p:sp>
      <p:sp>
        <p:nvSpPr>
          <p:cNvPr id="9" name="Espace réservé du numéro de diapositive 8"/>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47421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8A67A5CF-E1E3-4760-B2F8-28885E551981}" type="datetime1">
              <a:rPr lang="en-US" smtClean="0"/>
              <a:t>11/18/2019</a:t>
            </a:fld>
            <a:endParaRPr lang="en-US"/>
          </a:p>
        </p:txBody>
      </p:sp>
      <p:sp>
        <p:nvSpPr>
          <p:cNvPr id="4" name="Espace réservé du pied de page 3"/>
          <p:cNvSpPr>
            <a:spLocks noGrp="1"/>
          </p:cNvSpPr>
          <p:nvPr>
            <p:ph type="ftr" sz="quarter" idx="11"/>
          </p:nvPr>
        </p:nvSpPr>
        <p:spPr/>
        <p:txBody>
          <a:bodyPr/>
          <a:lstStyle/>
          <a:p>
            <a:r>
              <a:rPr lang="en-US" smtClean="0"/>
              <a:t>PCE WG @ IETF 106, Singapore</a:t>
            </a:r>
            <a:endParaRPr lang="en-US"/>
          </a:p>
        </p:txBody>
      </p:sp>
      <p:sp>
        <p:nvSpPr>
          <p:cNvPr id="5" name="Espace réservé du numéro de diapositive 4"/>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225751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4D8617-0B19-4E9D-B1C1-0620F360F541}" type="datetime1">
              <a:rPr lang="en-US" smtClean="0"/>
              <a:t>11/18/2019</a:t>
            </a:fld>
            <a:endParaRPr lang="en-US"/>
          </a:p>
        </p:txBody>
      </p:sp>
      <p:sp>
        <p:nvSpPr>
          <p:cNvPr id="3" name="Espace réservé du pied de page 2"/>
          <p:cNvSpPr>
            <a:spLocks noGrp="1"/>
          </p:cNvSpPr>
          <p:nvPr>
            <p:ph type="ftr" sz="quarter" idx="11"/>
          </p:nvPr>
        </p:nvSpPr>
        <p:spPr/>
        <p:txBody>
          <a:bodyPr/>
          <a:lstStyle/>
          <a:p>
            <a:r>
              <a:rPr lang="en-US" smtClean="0"/>
              <a:t>PCE WG @ IETF 106, Singapore</a:t>
            </a:r>
            <a:endParaRPr lang="en-US"/>
          </a:p>
        </p:txBody>
      </p:sp>
      <p:sp>
        <p:nvSpPr>
          <p:cNvPr id="4" name="Espace réservé du numéro de diapositive 3"/>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49318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E1B0AC81-FFAA-4D29-8F02-3252D4E141BA}" type="datetime1">
              <a:rPr lang="en-US" smtClean="0"/>
              <a:t>11/18/2019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390510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E517D80-95FA-4B8E-A64D-DBB94825870A}" type="datetime1">
              <a:rPr lang="en-US" smtClean="0"/>
              <a:t>11/18/2019</a:t>
            </a:fld>
            <a:endParaRPr lang="en-US"/>
          </a:p>
        </p:txBody>
      </p:sp>
      <p:sp>
        <p:nvSpPr>
          <p:cNvPr id="6" name="Espace réservé du pied de page 5"/>
          <p:cNvSpPr>
            <a:spLocks noGrp="1"/>
          </p:cNvSpPr>
          <p:nvPr>
            <p:ph type="ftr" sz="quarter" idx="11"/>
          </p:nvPr>
        </p:nvSpPr>
        <p:spPr/>
        <p:txBody>
          <a:bodyPr/>
          <a:lstStyle/>
          <a:p>
            <a:r>
              <a:rPr lang="en-US" smtClean="0"/>
              <a:t>PCE WG @ IETF 106, Singapore</a:t>
            </a:r>
            <a:endParaRPr lang="en-US"/>
          </a:p>
        </p:txBody>
      </p:sp>
      <p:sp>
        <p:nvSpPr>
          <p:cNvPr id="7" name="Espace réservé du numéro de diapositive 6"/>
          <p:cNvSpPr>
            <a:spLocks noGrp="1"/>
          </p:cNvSpPr>
          <p:nvPr>
            <p:ph type="sldNum" sz="quarter" idx="12"/>
          </p:nvPr>
        </p:nvSpPr>
        <p:spPr/>
        <p:txBody>
          <a:bodyPr/>
          <a:lstStyle/>
          <a:p>
            <a:fld id="{B46CAD5C-20D6-4792-892D-3D51AC2D7322}" type="slidenum">
              <a:rPr lang="en-US" smtClean="0"/>
              <a:t>‹#›</a:t>
            </a:fld>
            <a:endParaRPr lang="en-US"/>
          </a:p>
        </p:txBody>
      </p:sp>
    </p:spTree>
    <p:extLst>
      <p:ext uri="{BB962C8B-B14F-4D97-AF65-F5344CB8AC3E}">
        <p14:creationId xmlns:p14="http://schemas.microsoft.com/office/powerpoint/2010/main" val="1161838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7C6A75-D2E7-485D-90E0-0B4296164B0C}" type="datetime1">
              <a:rPr lang="en-US" smtClean="0"/>
              <a:t>11/18/2019</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PCE WG @ IETF 106, Singapore</a:t>
            </a:r>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CAD5C-20D6-4792-892D-3D51AC2D7322}" type="slidenum">
              <a:rPr lang="en-US" smtClean="0"/>
              <a:t>‹#›</a:t>
            </a:fld>
            <a:endParaRPr lang="en-US"/>
          </a:p>
        </p:txBody>
      </p:sp>
    </p:spTree>
    <p:extLst>
      <p:ext uri="{BB962C8B-B14F-4D97-AF65-F5344CB8AC3E}">
        <p14:creationId xmlns:p14="http://schemas.microsoft.com/office/powerpoint/2010/main" val="3759735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18"/>
          <p:cNvGrpSpPr>
            <a:grpSpLocks/>
          </p:cNvGrpSpPr>
          <p:nvPr/>
        </p:nvGrpSpPr>
        <p:grpSpPr bwMode="auto">
          <a:xfrm>
            <a:off x="70339" y="79376"/>
            <a:ext cx="8954966" cy="6640513"/>
            <a:chOff x="44" y="50"/>
            <a:chExt cx="5641" cy="4183"/>
          </a:xfrm>
        </p:grpSpPr>
        <p:grpSp>
          <p:nvGrpSpPr>
            <p:cNvPr id="1030" name="Group 116"/>
            <p:cNvGrpSpPr>
              <a:grpSpLocks/>
            </p:cNvGrpSpPr>
            <p:nvPr/>
          </p:nvGrpSpPr>
          <p:grpSpPr bwMode="auto">
            <a:xfrm>
              <a:off x="44" y="50"/>
              <a:ext cx="5641" cy="4183"/>
              <a:chOff x="44" y="50"/>
              <a:chExt cx="5641" cy="4183"/>
            </a:xfrm>
          </p:grpSpPr>
          <p:grpSp>
            <p:nvGrpSpPr>
              <p:cNvPr id="1032" name="Group 58"/>
              <p:cNvGrpSpPr>
                <a:grpSpLocks/>
              </p:cNvGrpSpPr>
              <p:nvPr/>
            </p:nvGrpSpPr>
            <p:grpSpPr bwMode="auto">
              <a:xfrm>
                <a:off x="44" y="50"/>
                <a:ext cx="692" cy="1021"/>
                <a:chOff x="44" y="50"/>
                <a:chExt cx="692" cy="1021"/>
              </a:xfrm>
            </p:grpSpPr>
            <p:grpSp>
              <p:nvGrpSpPr>
                <p:cNvPr id="2" name="Group 8"/>
                <p:cNvGrpSpPr>
                  <a:grpSpLocks/>
                </p:cNvGrpSpPr>
                <p:nvPr/>
              </p:nvGrpSpPr>
              <p:grpSpPr bwMode="auto">
                <a:xfrm>
                  <a:off x="44" y="50"/>
                  <a:ext cx="692" cy="68"/>
                  <a:chOff x="44" y="50"/>
                  <a:chExt cx="692" cy="68"/>
                </a:xfrm>
              </p:grpSpPr>
              <p:sp>
                <p:nvSpPr>
                  <p:cNvPr id="3" name="Rectangle 2"/>
                  <p:cNvSpPr>
                    <a:spLocks noChangeArrowheads="1"/>
                  </p:cNvSpPr>
                  <p:nvPr/>
                </p:nvSpPr>
                <p:spPr bwMode="auto">
                  <a:xfrm>
                    <a:off x="44"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4" name="Rectangle 3"/>
                  <p:cNvSpPr>
                    <a:spLocks noChangeArrowheads="1"/>
                  </p:cNvSpPr>
                  <p:nvPr/>
                </p:nvSpPr>
                <p:spPr bwMode="auto">
                  <a:xfrm>
                    <a:off x="170"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5" name="Rectangle 4"/>
                  <p:cNvSpPr>
                    <a:spLocks noChangeArrowheads="1"/>
                  </p:cNvSpPr>
                  <p:nvPr/>
                </p:nvSpPr>
                <p:spPr bwMode="auto">
                  <a:xfrm>
                    <a:off x="297" y="50"/>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6" name="Rectangle 5"/>
                  <p:cNvSpPr>
                    <a:spLocks noChangeArrowheads="1"/>
                  </p:cNvSpPr>
                  <p:nvPr/>
                </p:nvSpPr>
                <p:spPr bwMode="auto">
                  <a:xfrm>
                    <a:off x="423"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7" name="Rectangle 6"/>
                  <p:cNvSpPr>
                    <a:spLocks noChangeArrowheads="1"/>
                  </p:cNvSpPr>
                  <p:nvPr/>
                </p:nvSpPr>
                <p:spPr bwMode="auto">
                  <a:xfrm>
                    <a:off x="549"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31" name="Rectangle 7"/>
                  <p:cNvSpPr>
                    <a:spLocks noChangeArrowheads="1"/>
                  </p:cNvSpPr>
                  <p:nvPr/>
                </p:nvSpPr>
                <p:spPr bwMode="auto">
                  <a:xfrm>
                    <a:off x="676" y="50"/>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8" name="Group 15"/>
                <p:cNvGrpSpPr>
                  <a:grpSpLocks/>
                </p:cNvGrpSpPr>
                <p:nvPr/>
              </p:nvGrpSpPr>
              <p:grpSpPr bwMode="auto">
                <a:xfrm>
                  <a:off x="44" y="184"/>
                  <a:ext cx="692" cy="68"/>
                  <a:chOff x="44" y="184"/>
                  <a:chExt cx="692" cy="68"/>
                </a:xfrm>
              </p:grpSpPr>
              <p:sp>
                <p:nvSpPr>
                  <p:cNvPr id="9" name="Rectangle 9"/>
                  <p:cNvSpPr>
                    <a:spLocks noChangeArrowheads="1"/>
                  </p:cNvSpPr>
                  <p:nvPr/>
                </p:nvSpPr>
                <p:spPr bwMode="auto">
                  <a:xfrm>
                    <a:off x="44"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 name="Rectangle 10"/>
                  <p:cNvSpPr>
                    <a:spLocks noChangeArrowheads="1"/>
                  </p:cNvSpPr>
                  <p:nvPr/>
                </p:nvSpPr>
                <p:spPr bwMode="auto">
                  <a:xfrm>
                    <a:off x="170"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 name="Rectangle 11"/>
                  <p:cNvSpPr>
                    <a:spLocks noChangeArrowheads="1"/>
                  </p:cNvSpPr>
                  <p:nvPr/>
                </p:nvSpPr>
                <p:spPr bwMode="auto">
                  <a:xfrm>
                    <a:off x="297" y="184"/>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2" name="Rectangle 12"/>
                  <p:cNvSpPr>
                    <a:spLocks noChangeArrowheads="1"/>
                  </p:cNvSpPr>
                  <p:nvPr/>
                </p:nvSpPr>
                <p:spPr bwMode="auto">
                  <a:xfrm>
                    <a:off x="423"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3" name="Rectangle 13"/>
                  <p:cNvSpPr>
                    <a:spLocks noChangeArrowheads="1"/>
                  </p:cNvSpPr>
                  <p:nvPr/>
                </p:nvSpPr>
                <p:spPr bwMode="auto">
                  <a:xfrm>
                    <a:off x="549"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4" name="Rectangle 14"/>
                  <p:cNvSpPr>
                    <a:spLocks noChangeArrowheads="1"/>
                  </p:cNvSpPr>
                  <p:nvPr/>
                </p:nvSpPr>
                <p:spPr bwMode="auto">
                  <a:xfrm>
                    <a:off x="676" y="184"/>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5" name="Group 22"/>
                <p:cNvGrpSpPr>
                  <a:grpSpLocks/>
                </p:cNvGrpSpPr>
                <p:nvPr/>
              </p:nvGrpSpPr>
              <p:grpSpPr bwMode="auto">
                <a:xfrm>
                  <a:off x="44" y="321"/>
                  <a:ext cx="692" cy="68"/>
                  <a:chOff x="44" y="321"/>
                  <a:chExt cx="692" cy="68"/>
                </a:xfrm>
              </p:grpSpPr>
              <p:sp>
                <p:nvSpPr>
                  <p:cNvPr id="16" name="Rectangle 16"/>
                  <p:cNvSpPr>
                    <a:spLocks noChangeArrowheads="1"/>
                  </p:cNvSpPr>
                  <p:nvPr/>
                </p:nvSpPr>
                <p:spPr bwMode="auto">
                  <a:xfrm>
                    <a:off x="44"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7" name="Rectangle 17"/>
                  <p:cNvSpPr>
                    <a:spLocks noChangeArrowheads="1"/>
                  </p:cNvSpPr>
                  <p:nvPr/>
                </p:nvSpPr>
                <p:spPr bwMode="auto">
                  <a:xfrm>
                    <a:off x="170"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2" name="Rectangle 18"/>
                  <p:cNvSpPr>
                    <a:spLocks noChangeArrowheads="1"/>
                  </p:cNvSpPr>
                  <p:nvPr/>
                </p:nvSpPr>
                <p:spPr bwMode="auto">
                  <a:xfrm>
                    <a:off x="297" y="321"/>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3" name="Rectangle 19"/>
                  <p:cNvSpPr>
                    <a:spLocks noChangeArrowheads="1"/>
                  </p:cNvSpPr>
                  <p:nvPr/>
                </p:nvSpPr>
                <p:spPr bwMode="auto">
                  <a:xfrm>
                    <a:off x="423"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4" name="Rectangle 20"/>
                  <p:cNvSpPr>
                    <a:spLocks noChangeArrowheads="1"/>
                  </p:cNvSpPr>
                  <p:nvPr/>
                </p:nvSpPr>
                <p:spPr bwMode="auto">
                  <a:xfrm>
                    <a:off x="549"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5" name="Rectangle 21"/>
                  <p:cNvSpPr>
                    <a:spLocks noChangeArrowheads="1"/>
                  </p:cNvSpPr>
                  <p:nvPr/>
                </p:nvSpPr>
                <p:spPr bwMode="auto">
                  <a:xfrm>
                    <a:off x="676" y="321"/>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8" name="Group 29"/>
                <p:cNvGrpSpPr>
                  <a:grpSpLocks/>
                </p:cNvGrpSpPr>
                <p:nvPr/>
              </p:nvGrpSpPr>
              <p:grpSpPr bwMode="auto">
                <a:xfrm>
                  <a:off x="44" y="458"/>
                  <a:ext cx="692" cy="68"/>
                  <a:chOff x="44" y="458"/>
                  <a:chExt cx="692" cy="68"/>
                </a:xfrm>
              </p:grpSpPr>
              <p:sp>
                <p:nvSpPr>
                  <p:cNvPr id="1047" name="Rectangle 23"/>
                  <p:cNvSpPr>
                    <a:spLocks noChangeArrowheads="1"/>
                  </p:cNvSpPr>
                  <p:nvPr/>
                </p:nvSpPr>
                <p:spPr bwMode="auto">
                  <a:xfrm>
                    <a:off x="44"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8" name="Rectangle 24"/>
                  <p:cNvSpPr>
                    <a:spLocks noChangeArrowheads="1"/>
                  </p:cNvSpPr>
                  <p:nvPr/>
                </p:nvSpPr>
                <p:spPr bwMode="auto">
                  <a:xfrm>
                    <a:off x="170"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49" name="Rectangle 25"/>
                  <p:cNvSpPr>
                    <a:spLocks noChangeArrowheads="1"/>
                  </p:cNvSpPr>
                  <p:nvPr/>
                </p:nvSpPr>
                <p:spPr bwMode="auto">
                  <a:xfrm>
                    <a:off x="297" y="458"/>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0" name="Rectangle 26"/>
                  <p:cNvSpPr>
                    <a:spLocks noChangeArrowheads="1"/>
                  </p:cNvSpPr>
                  <p:nvPr/>
                </p:nvSpPr>
                <p:spPr bwMode="auto">
                  <a:xfrm>
                    <a:off x="423"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1" name="Rectangle 27"/>
                  <p:cNvSpPr>
                    <a:spLocks noChangeArrowheads="1"/>
                  </p:cNvSpPr>
                  <p:nvPr/>
                </p:nvSpPr>
                <p:spPr bwMode="auto">
                  <a:xfrm>
                    <a:off x="549"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2" name="Rectangle 28"/>
                  <p:cNvSpPr>
                    <a:spLocks noChangeArrowheads="1"/>
                  </p:cNvSpPr>
                  <p:nvPr/>
                </p:nvSpPr>
                <p:spPr bwMode="auto">
                  <a:xfrm>
                    <a:off x="676" y="458"/>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9" name="Group 36"/>
                <p:cNvGrpSpPr>
                  <a:grpSpLocks/>
                </p:cNvGrpSpPr>
                <p:nvPr/>
              </p:nvGrpSpPr>
              <p:grpSpPr bwMode="auto">
                <a:xfrm>
                  <a:off x="44" y="593"/>
                  <a:ext cx="692" cy="68"/>
                  <a:chOff x="44" y="593"/>
                  <a:chExt cx="692" cy="68"/>
                </a:xfrm>
              </p:grpSpPr>
              <p:sp>
                <p:nvSpPr>
                  <p:cNvPr id="1054" name="Rectangle 30"/>
                  <p:cNvSpPr>
                    <a:spLocks noChangeArrowheads="1"/>
                  </p:cNvSpPr>
                  <p:nvPr/>
                </p:nvSpPr>
                <p:spPr bwMode="auto">
                  <a:xfrm>
                    <a:off x="44"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5" name="Rectangle 31"/>
                  <p:cNvSpPr>
                    <a:spLocks noChangeArrowheads="1"/>
                  </p:cNvSpPr>
                  <p:nvPr/>
                </p:nvSpPr>
                <p:spPr bwMode="auto">
                  <a:xfrm>
                    <a:off x="170"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6" name="Rectangle 32"/>
                  <p:cNvSpPr>
                    <a:spLocks noChangeArrowheads="1"/>
                  </p:cNvSpPr>
                  <p:nvPr/>
                </p:nvSpPr>
                <p:spPr bwMode="auto">
                  <a:xfrm>
                    <a:off x="297" y="593"/>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7" name="Rectangle 33"/>
                  <p:cNvSpPr>
                    <a:spLocks noChangeArrowheads="1"/>
                  </p:cNvSpPr>
                  <p:nvPr/>
                </p:nvSpPr>
                <p:spPr bwMode="auto">
                  <a:xfrm>
                    <a:off x="423"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8" name="Rectangle 34"/>
                  <p:cNvSpPr>
                    <a:spLocks noChangeArrowheads="1"/>
                  </p:cNvSpPr>
                  <p:nvPr/>
                </p:nvSpPr>
                <p:spPr bwMode="auto">
                  <a:xfrm>
                    <a:off x="549"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59" name="Rectangle 35"/>
                  <p:cNvSpPr>
                    <a:spLocks noChangeArrowheads="1"/>
                  </p:cNvSpPr>
                  <p:nvPr/>
                </p:nvSpPr>
                <p:spPr bwMode="auto">
                  <a:xfrm>
                    <a:off x="676" y="593"/>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20" name="Group 43"/>
                <p:cNvGrpSpPr>
                  <a:grpSpLocks/>
                </p:cNvGrpSpPr>
                <p:nvPr/>
              </p:nvGrpSpPr>
              <p:grpSpPr bwMode="auto">
                <a:xfrm>
                  <a:off x="44" y="730"/>
                  <a:ext cx="692" cy="68"/>
                  <a:chOff x="44" y="730"/>
                  <a:chExt cx="692" cy="68"/>
                </a:xfrm>
              </p:grpSpPr>
              <p:sp>
                <p:nvSpPr>
                  <p:cNvPr id="1061" name="Rectangle 37"/>
                  <p:cNvSpPr>
                    <a:spLocks noChangeArrowheads="1"/>
                  </p:cNvSpPr>
                  <p:nvPr/>
                </p:nvSpPr>
                <p:spPr bwMode="auto">
                  <a:xfrm>
                    <a:off x="44"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2" name="Rectangle 38"/>
                  <p:cNvSpPr>
                    <a:spLocks noChangeArrowheads="1"/>
                  </p:cNvSpPr>
                  <p:nvPr/>
                </p:nvSpPr>
                <p:spPr bwMode="auto">
                  <a:xfrm>
                    <a:off x="170"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3" name="Rectangle 39"/>
                  <p:cNvSpPr>
                    <a:spLocks noChangeArrowheads="1"/>
                  </p:cNvSpPr>
                  <p:nvPr/>
                </p:nvSpPr>
                <p:spPr bwMode="auto">
                  <a:xfrm>
                    <a:off x="297" y="730"/>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4" name="Rectangle 40"/>
                  <p:cNvSpPr>
                    <a:spLocks noChangeArrowheads="1"/>
                  </p:cNvSpPr>
                  <p:nvPr/>
                </p:nvSpPr>
                <p:spPr bwMode="auto">
                  <a:xfrm>
                    <a:off x="423"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5" name="Rectangle 41"/>
                  <p:cNvSpPr>
                    <a:spLocks noChangeArrowheads="1"/>
                  </p:cNvSpPr>
                  <p:nvPr/>
                </p:nvSpPr>
                <p:spPr bwMode="auto">
                  <a:xfrm>
                    <a:off x="549"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6" name="Rectangle 42"/>
                  <p:cNvSpPr>
                    <a:spLocks noChangeArrowheads="1"/>
                  </p:cNvSpPr>
                  <p:nvPr/>
                </p:nvSpPr>
                <p:spPr bwMode="auto">
                  <a:xfrm>
                    <a:off x="676" y="730"/>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96" name="Group 50"/>
                <p:cNvGrpSpPr>
                  <a:grpSpLocks/>
                </p:cNvGrpSpPr>
                <p:nvPr/>
              </p:nvGrpSpPr>
              <p:grpSpPr bwMode="auto">
                <a:xfrm>
                  <a:off x="44" y="866"/>
                  <a:ext cx="692" cy="68"/>
                  <a:chOff x="44" y="866"/>
                  <a:chExt cx="692" cy="68"/>
                </a:xfrm>
              </p:grpSpPr>
              <p:sp>
                <p:nvSpPr>
                  <p:cNvPr id="1068" name="Rectangle 44"/>
                  <p:cNvSpPr>
                    <a:spLocks noChangeArrowheads="1"/>
                  </p:cNvSpPr>
                  <p:nvPr/>
                </p:nvSpPr>
                <p:spPr bwMode="auto">
                  <a:xfrm>
                    <a:off x="44"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69" name="Rectangle 45"/>
                  <p:cNvSpPr>
                    <a:spLocks noChangeArrowheads="1"/>
                  </p:cNvSpPr>
                  <p:nvPr/>
                </p:nvSpPr>
                <p:spPr bwMode="auto">
                  <a:xfrm>
                    <a:off x="170"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0" name="Rectangle 46"/>
                  <p:cNvSpPr>
                    <a:spLocks noChangeArrowheads="1"/>
                  </p:cNvSpPr>
                  <p:nvPr/>
                </p:nvSpPr>
                <p:spPr bwMode="auto">
                  <a:xfrm>
                    <a:off x="297" y="86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1" name="Rectangle 47"/>
                  <p:cNvSpPr>
                    <a:spLocks noChangeArrowheads="1"/>
                  </p:cNvSpPr>
                  <p:nvPr/>
                </p:nvSpPr>
                <p:spPr bwMode="auto">
                  <a:xfrm>
                    <a:off x="423"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2" name="Rectangle 48"/>
                  <p:cNvSpPr>
                    <a:spLocks noChangeArrowheads="1"/>
                  </p:cNvSpPr>
                  <p:nvPr/>
                </p:nvSpPr>
                <p:spPr bwMode="auto">
                  <a:xfrm>
                    <a:off x="549"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3" name="Rectangle 49"/>
                  <p:cNvSpPr>
                    <a:spLocks noChangeArrowheads="1"/>
                  </p:cNvSpPr>
                  <p:nvPr/>
                </p:nvSpPr>
                <p:spPr bwMode="auto">
                  <a:xfrm>
                    <a:off x="676" y="86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21" name="Group 57"/>
                <p:cNvGrpSpPr>
                  <a:grpSpLocks/>
                </p:cNvGrpSpPr>
                <p:nvPr/>
              </p:nvGrpSpPr>
              <p:grpSpPr bwMode="auto">
                <a:xfrm>
                  <a:off x="44" y="1003"/>
                  <a:ext cx="692" cy="68"/>
                  <a:chOff x="44" y="1003"/>
                  <a:chExt cx="692" cy="68"/>
                </a:xfrm>
              </p:grpSpPr>
              <p:sp>
                <p:nvSpPr>
                  <p:cNvPr id="1075" name="Rectangle 51"/>
                  <p:cNvSpPr>
                    <a:spLocks noChangeArrowheads="1"/>
                  </p:cNvSpPr>
                  <p:nvPr/>
                </p:nvSpPr>
                <p:spPr bwMode="auto">
                  <a:xfrm>
                    <a:off x="44"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6" name="Rectangle 52"/>
                  <p:cNvSpPr>
                    <a:spLocks noChangeArrowheads="1"/>
                  </p:cNvSpPr>
                  <p:nvPr/>
                </p:nvSpPr>
                <p:spPr bwMode="auto">
                  <a:xfrm>
                    <a:off x="170"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7" name="Rectangle 53"/>
                  <p:cNvSpPr>
                    <a:spLocks noChangeArrowheads="1"/>
                  </p:cNvSpPr>
                  <p:nvPr/>
                </p:nvSpPr>
                <p:spPr bwMode="auto">
                  <a:xfrm>
                    <a:off x="297" y="1003"/>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8" name="Rectangle 54"/>
                  <p:cNvSpPr>
                    <a:spLocks noChangeArrowheads="1"/>
                  </p:cNvSpPr>
                  <p:nvPr/>
                </p:nvSpPr>
                <p:spPr bwMode="auto">
                  <a:xfrm>
                    <a:off x="423"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79" name="Rectangle 55"/>
                  <p:cNvSpPr>
                    <a:spLocks noChangeArrowheads="1"/>
                  </p:cNvSpPr>
                  <p:nvPr/>
                </p:nvSpPr>
                <p:spPr bwMode="auto">
                  <a:xfrm>
                    <a:off x="549"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0" name="Rectangle 56"/>
                  <p:cNvSpPr>
                    <a:spLocks noChangeArrowheads="1"/>
                  </p:cNvSpPr>
                  <p:nvPr/>
                </p:nvSpPr>
                <p:spPr bwMode="auto">
                  <a:xfrm>
                    <a:off x="676" y="1003"/>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grpSp>
            <p:nvGrpSpPr>
              <p:cNvPr id="1033" name="Group 115"/>
              <p:cNvGrpSpPr>
                <a:grpSpLocks/>
              </p:cNvGrpSpPr>
              <p:nvPr/>
            </p:nvGrpSpPr>
            <p:grpSpPr bwMode="auto">
              <a:xfrm>
                <a:off x="4994" y="3212"/>
                <a:ext cx="691" cy="1021"/>
                <a:chOff x="4994" y="3212"/>
                <a:chExt cx="691" cy="1021"/>
              </a:xfrm>
            </p:grpSpPr>
            <p:grpSp>
              <p:nvGrpSpPr>
                <p:cNvPr id="1034" name="Group 65"/>
                <p:cNvGrpSpPr>
                  <a:grpSpLocks/>
                </p:cNvGrpSpPr>
                <p:nvPr/>
              </p:nvGrpSpPr>
              <p:grpSpPr bwMode="auto">
                <a:xfrm>
                  <a:off x="4994" y="3212"/>
                  <a:ext cx="691" cy="68"/>
                  <a:chOff x="4994" y="3212"/>
                  <a:chExt cx="691" cy="68"/>
                </a:xfrm>
              </p:grpSpPr>
              <p:sp>
                <p:nvSpPr>
                  <p:cNvPr id="1083" name="Rectangle 59"/>
                  <p:cNvSpPr>
                    <a:spLocks noChangeArrowheads="1"/>
                  </p:cNvSpPr>
                  <p:nvPr/>
                </p:nvSpPr>
                <p:spPr bwMode="auto">
                  <a:xfrm>
                    <a:off x="4994"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4" name="Rectangle 60"/>
                  <p:cNvSpPr>
                    <a:spLocks noChangeArrowheads="1"/>
                  </p:cNvSpPr>
                  <p:nvPr/>
                </p:nvSpPr>
                <p:spPr bwMode="auto">
                  <a:xfrm>
                    <a:off x="5115" y="3212"/>
                    <a:ext cx="64"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5" name="Rectangle 61"/>
                  <p:cNvSpPr>
                    <a:spLocks noChangeArrowheads="1"/>
                  </p:cNvSpPr>
                  <p:nvPr/>
                </p:nvSpPr>
                <p:spPr bwMode="auto">
                  <a:xfrm>
                    <a:off x="5246"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6" name="Rectangle 62"/>
                  <p:cNvSpPr>
                    <a:spLocks noChangeArrowheads="1"/>
                  </p:cNvSpPr>
                  <p:nvPr/>
                </p:nvSpPr>
                <p:spPr bwMode="auto">
                  <a:xfrm>
                    <a:off x="5372" y="3212"/>
                    <a:ext cx="60"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7" name="Rectangle 63"/>
                  <p:cNvSpPr>
                    <a:spLocks noChangeArrowheads="1"/>
                  </p:cNvSpPr>
                  <p:nvPr/>
                </p:nvSpPr>
                <p:spPr bwMode="auto">
                  <a:xfrm>
                    <a:off x="5499"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88" name="Rectangle 64"/>
                  <p:cNvSpPr>
                    <a:spLocks noChangeArrowheads="1"/>
                  </p:cNvSpPr>
                  <p:nvPr/>
                </p:nvSpPr>
                <p:spPr bwMode="auto">
                  <a:xfrm>
                    <a:off x="5626" y="3212"/>
                    <a:ext cx="59" cy="68"/>
                  </a:xfrm>
                  <a:prstGeom prst="rect">
                    <a:avLst/>
                  </a:prstGeom>
                  <a:solidFill>
                    <a:srgbClr val="DADADA"/>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5" name="Group 72"/>
                <p:cNvGrpSpPr>
                  <a:grpSpLocks/>
                </p:cNvGrpSpPr>
                <p:nvPr/>
              </p:nvGrpSpPr>
              <p:grpSpPr bwMode="auto">
                <a:xfrm>
                  <a:off x="4994" y="3346"/>
                  <a:ext cx="691" cy="68"/>
                  <a:chOff x="4994" y="3346"/>
                  <a:chExt cx="691" cy="68"/>
                </a:xfrm>
              </p:grpSpPr>
              <p:sp>
                <p:nvSpPr>
                  <p:cNvPr id="1090" name="Rectangle 66"/>
                  <p:cNvSpPr>
                    <a:spLocks noChangeArrowheads="1"/>
                  </p:cNvSpPr>
                  <p:nvPr/>
                </p:nvSpPr>
                <p:spPr bwMode="auto">
                  <a:xfrm>
                    <a:off x="4994"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1" name="Rectangle 67"/>
                  <p:cNvSpPr>
                    <a:spLocks noChangeArrowheads="1"/>
                  </p:cNvSpPr>
                  <p:nvPr/>
                </p:nvSpPr>
                <p:spPr bwMode="auto">
                  <a:xfrm>
                    <a:off x="5115" y="3346"/>
                    <a:ext cx="64"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2" name="Rectangle 68"/>
                  <p:cNvSpPr>
                    <a:spLocks noChangeArrowheads="1"/>
                  </p:cNvSpPr>
                  <p:nvPr/>
                </p:nvSpPr>
                <p:spPr bwMode="auto">
                  <a:xfrm>
                    <a:off x="5246"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3" name="Rectangle 69"/>
                  <p:cNvSpPr>
                    <a:spLocks noChangeArrowheads="1"/>
                  </p:cNvSpPr>
                  <p:nvPr/>
                </p:nvSpPr>
                <p:spPr bwMode="auto">
                  <a:xfrm>
                    <a:off x="5372" y="3346"/>
                    <a:ext cx="60"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4" name="Rectangle 70"/>
                  <p:cNvSpPr>
                    <a:spLocks noChangeArrowheads="1"/>
                  </p:cNvSpPr>
                  <p:nvPr/>
                </p:nvSpPr>
                <p:spPr bwMode="auto">
                  <a:xfrm>
                    <a:off x="5499"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5" name="Rectangle 71"/>
                  <p:cNvSpPr>
                    <a:spLocks noChangeArrowheads="1"/>
                  </p:cNvSpPr>
                  <p:nvPr/>
                </p:nvSpPr>
                <p:spPr bwMode="auto">
                  <a:xfrm>
                    <a:off x="5626" y="3346"/>
                    <a:ext cx="59" cy="68"/>
                  </a:xfrm>
                  <a:prstGeom prst="rect">
                    <a:avLst/>
                  </a:prstGeom>
                  <a:solidFill>
                    <a:srgbClr val="CECECE"/>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6" name="Group 79"/>
                <p:cNvGrpSpPr>
                  <a:grpSpLocks/>
                </p:cNvGrpSpPr>
                <p:nvPr/>
              </p:nvGrpSpPr>
              <p:grpSpPr bwMode="auto">
                <a:xfrm>
                  <a:off x="4994" y="3483"/>
                  <a:ext cx="691" cy="68"/>
                  <a:chOff x="4994" y="3483"/>
                  <a:chExt cx="691" cy="68"/>
                </a:xfrm>
              </p:grpSpPr>
              <p:sp>
                <p:nvSpPr>
                  <p:cNvPr id="1097" name="Rectangle 73"/>
                  <p:cNvSpPr>
                    <a:spLocks noChangeArrowheads="1"/>
                  </p:cNvSpPr>
                  <p:nvPr/>
                </p:nvSpPr>
                <p:spPr bwMode="auto">
                  <a:xfrm>
                    <a:off x="4994"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8" name="Rectangle 74"/>
                  <p:cNvSpPr>
                    <a:spLocks noChangeArrowheads="1"/>
                  </p:cNvSpPr>
                  <p:nvPr/>
                </p:nvSpPr>
                <p:spPr bwMode="auto">
                  <a:xfrm>
                    <a:off x="5115" y="3483"/>
                    <a:ext cx="64"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099" name="Rectangle 75"/>
                  <p:cNvSpPr>
                    <a:spLocks noChangeArrowheads="1"/>
                  </p:cNvSpPr>
                  <p:nvPr/>
                </p:nvSpPr>
                <p:spPr bwMode="auto">
                  <a:xfrm>
                    <a:off x="5246"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0" name="Rectangle 76"/>
                  <p:cNvSpPr>
                    <a:spLocks noChangeArrowheads="1"/>
                  </p:cNvSpPr>
                  <p:nvPr/>
                </p:nvSpPr>
                <p:spPr bwMode="auto">
                  <a:xfrm>
                    <a:off x="5372" y="3483"/>
                    <a:ext cx="60"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1" name="Rectangle 77"/>
                  <p:cNvSpPr>
                    <a:spLocks noChangeArrowheads="1"/>
                  </p:cNvSpPr>
                  <p:nvPr/>
                </p:nvSpPr>
                <p:spPr bwMode="auto">
                  <a:xfrm>
                    <a:off x="5499"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2" name="Rectangle 78"/>
                  <p:cNvSpPr>
                    <a:spLocks noChangeArrowheads="1"/>
                  </p:cNvSpPr>
                  <p:nvPr/>
                </p:nvSpPr>
                <p:spPr bwMode="auto">
                  <a:xfrm>
                    <a:off x="5626" y="3483"/>
                    <a:ext cx="59" cy="68"/>
                  </a:xfrm>
                  <a:prstGeom prst="rect">
                    <a:avLst/>
                  </a:prstGeom>
                  <a:solidFill>
                    <a:srgbClr val="A1A1A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7" name="Group 86"/>
                <p:cNvGrpSpPr>
                  <a:grpSpLocks/>
                </p:cNvGrpSpPr>
                <p:nvPr/>
              </p:nvGrpSpPr>
              <p:grpSpPr bwMode="auto">
                <a:xfrm>
                  <a:off x="4994" y="3620"/>
                  <a:ext cx="691" cy="68"/>
                  <a:chOff x="4994" y="3620"/>
                  <a:chExt cx="691" cy="68"/>
                </a:xfrm>
              </p:grpSpPr>
              <p:sp>
                <p:nvSpPr>
                  <p:cNvPr id="1104" name="Rectangle 80"/>
                  <p:cNvSpPr>
                    <a:spLocks noChangeArrowheads="1"/>
                  </p:cNvSpPr>
                  <p:nvPr/>
                </p:nvSpPr>
                <p:spPr bwMode="auto">
                  <a:xfrm>
                    <a:off x="4994"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5" name="Rectangle 81"/>
                  <p:cNvSpPr>
                    <a:spLocks noChangeArrowheads="1"/>
                  </p:cNvSpPr>
                  <p:nvPr/>
                </p:nvSpPr>
                <p:spPr bwMode="auto">
                  <a:xfrm>
                    <a:off x="5115" y="3620"/>
                    <a:ext cx="64"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6" name="Rectangle 82"/>
                  <p:cNvSpPr>
                    <a:spLocks noChangeArrowheads="1"/>
                  </p:cNvSpPr>
                  <p:nvPr/>
                </p:nvSpPr>
                <p:spPr bwMode="auto">
                  <a:xfrm>
                    <a:off x="5246"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7" name="Rectangle 83"/>
                  <p:cNvSpPr>
                    <a:spLocks noChangeArrowheads="1"/>
                  </p:cNvSpPr>
                  <p:nvPr/>
                </p:nvSpPr>
                <p:spPr bwMode="auto">
                  <a:xfrm>
                    <a:off x="5372" y="3620"/>
                    <a:ext cx="60"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8" name="Rectangle 84"/>
                  <p:cNvSpPr>
                    <a:spLocks noChangeArrowheads="1"/>
                  </p:cNvSpPr>
                  <p:nvPr/>
                </p:nvSpPr>
                <p:spPr bwMode="auto">
                  <a:xfrm>
                    <a:off x="5499"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09" name="Rectangle 85"/>
                  <p:cNvSpPr>
                    <a:spLocks noChangeArrowheads="1"/>
                  </p:cNvSpPr>
                  <p:nvPr/>
                </p:nvSpPr>
                <p:spPr bwMode="auto">
                  <a:xfrm>
                    <a:off x="5626" y="3620"/>
                    <a:ext cx="59" cy="68"/>
                  </a:xfrm>
                  <a:prstGeom prst="rect">
                    <a:avLst/>
                  </a:prstGeom>
                  <a:solidFill>
                    <a:srgbClr val="919191"/>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8" name="Group 93"/>
                <p:cNvGrpSpPr>
                  <a:grpSpLocks/>
                </p:cNvGrpSpPr>
                <p:nvPr/>
              </p:nvGrpSpPr>
              <p:grpSpPr bwMode="auto">
                <a:xfrm>
                  <a:off x="4994" y="3755"/>
                  <a:ext cx="691" cy="68"/>
                  <a:chOff x="4994" y="3755"/>
                  <a:chExt cx="691" cy="68"/>
                </a:xfrm>
              </p:grpSpPr>
              <p:sp>
                <p:nvSpPr>
                  <p:cNvPr id="1111" name="Rectangle 87"/>
                  <p:cNvSpPr>
                    <a:spLocks noChangeArrowheads="1"/>
                  </p:cNvSpPr>
                  <p:nvPr/>
                </p:nvSpPr>
                <p:spPr bwMode="auto">
                  <a:xfrm>
                    <a:off x="4994"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2" name="Rectangle 88"/>
                  <p:cNvSpPr>
                    <a:spLocks noChangeArrowheads="1"/>
                  </p:cNvSpPr>
                  <p:nvPr/>
                </p:nvSpPr>
                <p:spPr bwMode="auto">
                  <a:xfrm>
                    <a:off x="5115" y="3755"/>
                    <a:ext cx="64"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3" name="Rectangle 89"/>
                  <p:cNvSpPr>
                    <a:spLocks noChangeArrowheads="1"/>
                  </p:cNvSpPr>
                  <p:nvPr/>
                </p:nvSpPr>
                <p:spPr bwMode="auto">
                  <a:xfrm>
                    <a:off x="5246"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4" name="Rectangle 90"/>
                  <p:cNvSpPr>
                    <a:spLocks noChangeArrowheads="1"/>
                  </p:cNvSpPr>
                  <p:nvPr/>
                </p:nvSpPr>
                <p:spPr bwMode="auto">
                  <a:xfrm>
                    <a:off x="5372" y="3755"/>
                    <a:ext cx="60"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5" name="Rectangle 91"/>
                  <p:cNvSpPr>
                    <a:spLocks noChangeArrowheads="1"/>
                  </p:cNvSpPr>
                  <p:nvPr/>
                </p:nvSpPr>
                <p:spPr bwMode="auto">
                  <a:xfrm>
                    <a:off x="5499"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6" name="Rectangle 92"/>
                  <p:cNvSpPr>
                    <a:spLocks noChangeArrowheads="1"/>
                  </p:cNvSpPr>
                  <p:nvPr/>
                </p:nvSpPr>
                <p:spPr bwMode="auto">
                  <a:xfrm>
                    <a:off x="5626" y="3755"/>
                    <a:ext cx="59" cy="68"/>
                  </a:xfrm>
                  <a:prstGeom prst="rect">
                    <a:avLst/>
                  </a:prstGeom>
                  <a:solidFill>
                    <a:srgbClr val="67676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39" name="Group 100"/>
                <p:cNvGrpSpPr>
                  <a:grpSpLocks/>
                </p:cNvGrpSpPr>
                <p:nvPr/>
              </p:nvGrpSpPr>
              <p:grpSpPr bwMode="auto">
                <a:xfrm>
                  <a:off x="4994" y="3892"/>
                  <a:ext cx="691" cy="68"/>
                  <a:chOff x="4994" y="3892"/>
                  <a:chExt cx="691" cy="68"/>
                </a:xfrm>
              </p:grpSpPr>
              <p:sp>
                <p:nvSpPr>
                  <p:cNvPr id="1118" name="Rectangle 94"/>
                  <p:cNvSpPr>
                    <a:spLocks noChangeArrowheads="1"/>
                  </p:cNvSpPr>
                  <p:nvPr/>
                </p:nvSpPr>
                <p:spPr bwMode="auto">
                  <a:xfrm>
                    <a:off x="4994"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19" name="Rectangle 95"/>
                  <p:cNvSpPr>
                    <a:spLocks noChangeArrowheads="1"/>
                  </p:cNvSpPr>
                  <p:nvPr/>
                </p:nvSpPr>
                <p:spPr bwMode="auto">
                  <a:xfrm>
                    <a:off x="5115" y="3892"/>
                    <a:ext cx="64"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0" name="Rectangle 96"/>
                  <p:cNvSpPr>
                    <a:spLocks noChangeArrowheads="1"/>
                  </p:cNvSpPr>
                  <p:nvPr/>
                </p:nvSpPr>
                <p:spPr bwMode="auto">
                  <a:xfrm>
                    <a:off x="5246"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1" name="Rectangle 97"/>
                  <p:cNvSpPr>
                    <a:spLocks noChangeArrowheads="1"/>
                  </p:cNvSpPr>
                  <p:nvPr/>
                </p:nvSpPr>
                <p:spPr bwMode="auto">
                  <a:xfrm>
                    <a:off x="5372" y="3892"/>
                    <a:ext cx="60"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2" name="Rectangle 98"/>
                  <p:cNvSpPr>
                    <a:spLocks noChangeArrowheads="1"/>
                  </p:cNvSpPr>
                  <p:nvPr/>
                </p:nvSpPr>
                <p:spPr bwMode="auto">
                  <a:xfrm>
                    <a:off x="5499"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3" name="Rectangle 99"/>
                  <p:cNvSpPr>
                    <a:spLocks noChangeArrowheads="1"/>
                  </p:cNvSpPr>
                  <p:nvPr/>
                </p:nvSpPr>
                <p:spPr bwMode="auto">
                  <a:xfrm>
                    <a:off x="5626" y="3892"/>
                    <a:ext cx="59" cy="68"/>
                  </a:xfrm>
                  <a:prstGeom prst="rect">
                    <a:avLst/>
                  </a:prstGeom>
                  <a:solidFill>
                    <a:srgbClr val="474747"/>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40" name="Group 107"/>
                <p:cNvGrpSpPr>
                  <a:grpSpLocks/>
                </p:cNvGrpSpPr>
                <p:nvPr/>
              </p:nvGrpSpPr>
              <p:grpSpPr bwMode="auto">
                <a:xfrm>
                  <a:off x="4994" y="4028"/>
                  <a:ext cx="691" cy="68"/>
                  <a:chOff x="4994" y="4028"/>
                  <a:chExt cx="691" cy="68"/>
                </a:xfrm>
              </p:grpSpPr>
              <p:sp>
                <p:nvSpPr>
                  <p:cNvPr id="1125" name="Rectangle 101"/>
                  <p:cNvSpPr>
                    <a:spLocks noChangeArrowheads="1"/>
                  </p:cNvSpPr>
                  <p:nvPr/>
                </p:nvSpPr>
                <p:spPr bwMode="auto">
                  <a:xfrm>
                    <a:off x="4994"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6" name="Rectangle 102"/>
                  <p:cNvSpPr>
                    <a:spLocks noChangeArrowheads="1"/>
                  </p:cNvSpPr>
                  <p:nvPr/>
                </p:nvSpPr>
                <p:spPr bwMode="auto">
                  <a:xfrm>
                    <a:off x="5115" y="4028"/>
                    <a:ext cx="64"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7" name="Rectangle 103"/>
                  <p:cNvSpPr>
                    <a:spLocks noChangeArrowheads="1"/>
                  </p:cNvSpPr>
                  <p:nvPr/>
                </p:nvSpPr>
                <p:spPr bwMode="auto">
                  <a:xfrm>
                    <a:off x="5246"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8" name="Rectangle 104"/>
                  <p:cNvSpPr>
                    <a:spLocks noChangeArrowheads="1"/>
                  </p:cNvSpPr>
                  <p:nvPr/>
                </p:nvSpPr>
                <p:spPr bwMode="auto">
                  <a:xfrm>
                    <a:off x="5372" y="4028"/>
                    <a:ext cx="60"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29" name="Rectangle 105"/>
                  <p:cNvSpPr>
                    <a:spLocks noChangeArrowheads="1"/>
                  </p:cNvSpPr>
                  <p:nvPr/>
                </p:nvSpPr>
                <p:spPr bwMode="auto">
                  <a:xfrm>
                    <a:off x="5499"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0" name="Rectangle 106"/>
                  <p:cNvSpPr>
                    <a:spLocks noChangeArrowheads="1"/>
                  </p:cNvSpPr>
                  <p:nvPr/>
                </p:nvSpPr>
                <p:spPr bwMode="auto">
                  <a:xfrm>
                    <a:off x="5626" y="4028"/>
                    <a:ext cx="59" cy="68"/>
                  </a:xfrm>
                  <a:prstGeom prst="rect">
                    <a:avLst/>
                  </a:prstGeom>
                  <a:solidFill>
                    <a:srgbClr val="33333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nvGrpSpPr>
                <p:cNvPr id="1041" name="Group 114"/>
                <p:cNvGrpSpPr>
                  <a:grpSpLocks/>
                </p:cNvGrpSpPr>
                <p:nvPr/>
              </p:nvGrpSpPr>
              <p:grpSpPr bwMode="auto">
                <a:xfrm>
                  <a:off x="4994" y="4165"/>
                  <a:ext cx="691" cy="68"/>
                  <a:chOff x="4994" y="4165"/>
                  <a:chExt cx="691" cy="68"/>
                </a:xfrm>
              </p:grpSpPr>
              <p:sp>
                <p:nvSpPr>
                  <p:cNvPr id="1132" name="Rectangle 108"/>
                  <p:cNvSpPr>
                    <a:spLocks noChangeArrowheads="1"/>
                  </p:cNvSpPr>
                  <p:nvPr/>
                </p:nvSpPr>
                <p:spPr bwMode="auto">
                  <a:xfrm>
                    <a:off x="4994"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3" name="Rectangle 109"/>
                  <p:cNvSpPr>
                    <a:spLocks noChangeArrowheads="1"/>
                  </p:cNvSpPr>
                  <p:nvPr/>
                </p:nvSpPr>
                <p:spPr bwMode="auto">
                  <a:xfrm>
                    <a:off x="5115" y="4165"/>
                    <a:ext cx="64"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4" name="Rectangle 110"/>
                  <p:cNvSpPr>
                    <a:spLocks noChangeArrowheads="1"/>
                  </p:cNvSpPr>
                  <p:nvPr/>
                </p:nvSpPr>
                <p:spPr bwMode="auto">
                  <a:xfrm>
                    <a:off x="5246"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5" name="Rectangle 111"/>
                  <p:cNvSpPr>
                    <a:spLocks noChangeArrowheads="1"/>
                  </p:cNvSpPr>
                  <p:nvPr/>
                </p:nvSpPr>
                <p:spPr bwMode="auto">
                  <a:xfrm>
                    <a:off x="5372" y="4165"/>
                    <a:ext cx="60"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6" name="Rectangle 112"/>
                  <p:cNvSpPr>
                    <a:spLocks noChangeArrowheads="1"/>
                  </p:cNvSpPr>
                  <p:nvPr/>
                </p:nvSpPr>
                <p:spPr bwMode="auto">
                  <a:xfrm>
                    <a:off x="5499"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sp>
                <p:nvSpPr>
                  <p:cNvPr id="1137" name="Rectangle 113"/>
                  <p:cNvSpPr>
                    <a:spLocks noChangeArrowheads="1"/>
                  </p:cNvSpPr>
                  <p:nvPr/>
                </p:nvSpPr>
                <p:spPr bwMode="auto">
                  <a:xfrm>
                    <a:off x="5626" y="4165"/>
                    <a:ext cx="59" cy="68"/>
                  </a:xfrm>
                  <a:prstGeom prst="rect">
                    <a:avLst/>
                  </a:prstGeom>
                  <a:solidFill>
                    <a:srgbClr val="232323"/>
                  </a:solidFill>
                  <a:ln>
                    <a:noFill/>
                  </a:ln>
                  <a:effectLst>
                    <a:outerShdw blurRad="63500" dist="53882" dir="2700000" algn="ctr" rotWithShape="0">
                      <a:srgbClr val="000000">
                        <a:alpha val="74997"/>
                      </a:srgbClr>
                    </a:outerShdw>
                  </a:effectLst>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grpSp>
        </p:grpSp>
        <p:sp useBgFill="1">
          <p:nvSpPr>
            <p:cNvPr id="1141" name="Rectangle 117"/>
            <p:cNvSpPr>
              <a:spLocks noChangeArrowheads="1"/>
            </p:cNvSpPr>
            <p:nvPr/>
          </p:nvSpPr>
          <p:spPr bwMode="auto">
            <a:xfrm>
              <a:off x="292" y="304"/>
              <a:ext cx="5176" cy="3712"/>
            </a:xfrm>
            <a:prstGeom prst="rect">
              <a:avLst/>
            </a:prstGeom>
            <a:ln w="12700">
              <a:solidFill>
                <a:schemeClr val="tx1"/>
              </a:solidFill>
              <a:miter lim="800000"/>
              <a:headEnd/>
              <a:tailEnd/>
            </a:ln>
            <a:effectLst>
              <a:outerShdw blurRad="63500" dist="71842" dir="2700000" algn="ctr" rotWithShape="0">
                <a:schemeClr val="bg2">
                  <a:alpha val="74997"/>
                </a:schemeClr>
              </a:outerShdw>
            </a:effectLst>
          </p:spPr>
          <p:txBody>
            <a:bodyPr wrap="none" anchor="ctr"/>
            <a:lstStyle>
              <a:lvl1pPr>
                <a:defRPr sz="2200" b="1">
                  <a:solidFill>
                    <a:schemeClr val="tx1"/>
                  </a:solidFill>
                  <a:latin typeface="Arial" pitchFamily="34" charset="0"/>
                  <a:ea typeface="ＭＳ Ｐゴシック" charset="-128"/>
                </a:defRPr>
              </a:lvl1pPr>
              <a:lvl2pPr marL="742950" indent="-285750">
                <a:defRPr sz="2200" b="1">
                  <a:solidFill>
                    <a:schemeClr val="tx1"/>
                  </a:solidFill>
                  <a:latin typeface="Arial" pitchFamily="34" charset="0"/>
                  <a:ea typeface="ＭＳ Ｐゴシック" charset="-128"/>
                </a:defRPr>
              </a:lvl2pPr>
              <a:lvl3pPr marL="1143000" indent="-228600">
                <a:defRPr sz="2200" b="1">
                  <a:solidFill>
                    <a:schemeClr val="tx1"/>
                  </a:solidFill>
                  <a:latin typeface="Arial" pitchFamily="34" charset="0"/>
                  <a:ea typeface="ＭＳ Ｐゴシック" charset="-128"/>
                </a:defRPr>
              </a:lvl3pPr>
              <a:lvl4pPr marL="1600200" indent="-228600">
                <a:defRPr sz="2200" b="1">
                  <a:solidFill>
                    <a:schemeClr val="tx1"/>
                  </a:solidFill>
                  <a:latin typeface="Arial" pitchFamily="34" charset="0"/>
                  <a:ea typeface="ＭＳ Ｐゴシック" charset="-128"/>
                </a:defRPr>
              </a:lvl4pPr>
              <a:lvl5pPr marL="2057400" indent="-228600">
                <a:defRPr sz="2200" b="1">
                  <a:solidFill>
                    <a:schemeClr val="tx1"/>
                  </a:solidFill>
                  <a:latin typeface="Arial" pitchFamily="34" charset="0"/>
                  <a:ea typeface="ＭＳ Ｐゴシック" charset="-128"/>
                </a:defRPr>
              </a:lvl5pPr>
              <a:lvl6pPr marL="2514600" indent="-228600" eaLnBrk="0" fontAlgn="base" hangingPunct="0">
                <a:spcBef>
                  <a:spcPct val="0"/>
                </a:spcBef>
                <a:spcAft>
                  <a:spcPct val="0"/>
                </a:spcAft>
                <a:defRPr sz="2200" b="1">
                  <a:solidFill>
                    <a:schemeClr val="tx1"/>
                  </a:solidFill>
                  <a:latin typeface="Arial" pitchFamily="34" charset="0"/>
                  <a:ea typeface="ＭＳ Ｐゴシック" charset="-128"/>
                </a:defRPr>
              </a:lvl6pPr>
              <a:lvl7pPr marL="2971800" indent="-228600" eaLnBrk="0" fontAlgn="base" hangingPunct="0">
                <a:spcBef>
                  <a:spcPct val="0"/>
                </a:spcBef>
                <a:spcAft>
                  <a:spcPct val="0"/>
                </a:spcAft>
                <a:defRPr sz="2200" b="1">
                  <a:solidFill>
                    <a:schemeClr val="tx1"/>
                  </a:solidFill>
                  <a:latin typeface="Arial" pitchFamily="34" charset="0"/>
                  <a:ea typeface="ＭＳ Ｐゴシック" charset="-128"/>
                </a:defRPr>
              </a:lvl7pPr>
              <a:lvl8pPr marL="3429000" indent="-228600" eaLnBrk="0" fontAlgn="base" hangingPunct="0">
                <a:spcBef>
                  <a:spcPct val="0"/>
                </a:spcBef>
                <a:spcAft>
                  <a:spcPct val="0"/>
                </a:spcAft>
                <a:defRPr sz="2200" b="1">
                  <a:solidFill>
                    <a:schemeClr val="tx1"/>
                  </a:solidFill>
                  <a:latin typeface="Arial" pitchFamily="34" charset="0"/>
                  <a:ea typeface="ＭＳ Ｐゴシック" charset="-128"/>
                </a:defRPr>
              </a:lvl8pPr>
              <a:lvl9pPr marL="3886200" indent="-228600" eaLnBrk="0" fontAlgn="base" hangingPunct="0">
                <a:spcBef>
                  <a:spcPct val="0"/>
                </a:spcBef>
                <a:spcAft>
                  <a:spcPct val="0"/>
                </a:spcAft>
                <a:defRPr sz="2200" b="1">
                  <a:solidFill>
                    <a:schemeClr val="tx1"/>
                  </a:solidFill>
                  <a:latin typeface="Arial" pitchFamily="34" charset="0"/>
                  <a:ea typeface="ＭＳ Ｐゴシック" charset="-128"/>
                </a:defRPr>
              </a:lvl9pPr>
            </a:lstStyle>
            <a:p>
              <a:pPr eaLnBrk="0" fontAlgn="base" hangingPunct="0">
                <a:spcBef>
                  <a:spcPct val="0"/>
                </a:spcBef>
                <a:spcAft>
                  <a:spcPct val="0"/>
                </a:spcAft>
              </a:pPr>
              <a:endParaRPr lang="x-none" altLang="x-none">
                <a:solidFill>
                  <a:srgbClr val="000000"/>
                </a:solidFill>
              </a:endParaRPr>
            </a:p>
          </p:txBody>
        </p:sp>
      </p:grpSp>
      <p:sp>
        <p:nvSpPr>
          <p:cNvPr id="1027" name="Rectangle 119"/>
          <p:cNvSpPr>
            <a:spLocks noGrp="1" noChangeArrowheads="1"/>
          </p:cNvSpPr>
          <p:nvPr>
            <p:ph type="title"/>
          </p:nvPr>
        </p:nvSpPr>
        <p:spPr bwMode="auto">
          <a:xfrm>
            <a:off x="990600" y="609600"/>
            <a:ext cx="716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8" tIns="44450" rIns="90488" bIns="44450" numCol="1" anchor="ctr" anchorCtr="0" compatLnSpc="1">
            <a:prstTxWarp prst="textNoShape">
              <a:avLst/>
            </a:prstTxWarp>
          </a:bodyPr>
          <a:lstStyle/>
          <a:p>
            <a:pPr lvl="0"/>
            <a:r>
              <a:rPr lang="en-US" altLang="x-none"/>
              <a:t>Click to edit Master title style</a:t>
            </a:r>
          </a:p>
        </p:txBody>
      </p:sp>
      <p:sp>
        <p:nvSpPr>
          <p:cNvPr id="1028" name="Rectangle 120"/>
          <p:cNvSpPr>
            <a:spLocks noGrp="1" noChangeArrowheads="1"/>
          </p:cNvSpPr>
          <p:nvPr>
            <p:ph type="body" idx="1"/>
          </p:nvPr>
        </p:nvSpPr>
        <p:spPr bwMode="auto">
          <a:xfrm>
            <a:off x="990600" y="1981200"/>
            <a:ext cx="71628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pic>
        <p:nvPicPr>
          <p:cNvPr id="1029" name="Picture 1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789" y="5661026"/>
            <a:ext cx="977411" cy="58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rtl="0" eaLnBrk="0" fontAlgn="base" hangingPunct="0">
        <a:lnSpc>
          <a:spcPct val="90000"/>
        </a:lnSpc>
        <a:spcBef>
          <a:spcPct val="0"/>
        </a:spcBef>
        <a:spcAft>
          <a:spcPct val="0"/>
        </a:spcAft>
        <a:defRPr sz="3600" b="1">
          <a:solidFill>
            <a:schemeClr val="tx2"/>
          </a:solidFill>
          <a:latin typeface="+mj-lt"/>
          <a:ea typeface="ＭＳ Ｐゴシック" charset="-128"/>
          <a:cs typeface="ＭＳ Ｐゴシック" charset="-128"/>
        </a:defRPr>
      </a:lvl1pPr>
      <a:lvl2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2pPr>
      <a:lvl3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3pPr>
      <a:lvl4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4pPr>
      <a:lvl5pPr algn="ctr" rtl="0" eaLnBrk="0" fontAlgn="base" hangingPunct="0">
        <a:lnSpc>
          <a:spcPct val="90000"/>
        </a:lnSpc>
        <a:spcBef>
          <a:spcPct val="0"/>
        </a:spcBef>
        <a:spcAft>
          <a:spcPct val="0"/>
        </a:spcAft>
        <a:defRPr sz="3600" b="1">
          <a:solidFill>
            <a:schemeClr val="tx2"/>
          </a:solidFill>
          <a:latin typeface="Times New Roman" charset="0"/>
          <a:ea typeface="ＭＳ Ｐゴシック" charset="-128"/>
          <a:cs typeface="ＭＳ Ｐゴシック" charset="-128"/>
        </a:defRPr>
      </a:lvl5pPr>
      <a:lvl6pPr marL="457200" algn="ctr" rtl="0" eaLnBrk="0" fontAlgn="base" hangingPunct="0">
        <a:lnSpc>
          <a:spcPct val="90000"/>
        </a:lnSpc>
        <a:spcBef>
          <a:spcPct val="0"/>
        </a:spcBef>
        <a:spcAft>
          <a:spcPct val="0"/>
        </a:spcAft>
        <a:defRPr sz="3600" b="1">
          <a:solidFill>
            <a:schemeClr val="tx2"/>
          </a:solidFill>
          <a:latin typeface="Times New Roman" charset="0"/>
        </a:defRPr>
      </a:lvl6pPr>
      <a:lvl7pPr marL="914400" algn="ctr" rtl="0" eaLnBrk="0" fontAlgn="base" hangingPunct="0">
        <a:lnSpc>
          <a:spcPct val="90000"/>
        </a:lnSpc>
        <a:spcBef>
          <a:spcPct val="0"/>
        </a:spcBef>
        <a:spcAft>
          <a:spcPct val="0"/>
        </a:spcAft>
        <a:defRPr sz="3600" b="1">
          <a:solidFill>
            <a:schemeClr val="tx2"/>
          </a:solidFill>
          <a:latin typeface="Times New Roman" charset="0"/>
        </a:defRPr>
      </a:lvl7pPr>
      <a:lvl8pPr marL="1371600" algn="ctr" rtl="0" eaLnBrk="0" fontAlgn="base" hangingPunct="0">
        <a:lnSpc>
          <a:spcPct val="90000"/>
        </a:lnSpc>
        <a:spcBef>
          <a:spcPct val="0"/>
        </a:spcBef>
        <a:spcAft>
          <a:spcPct val="0"/>
        </a:spcAft>
        <a:defRPr sz="3600" b="1">
          <a:solidFill>
            <a:schemeClr val="tx2"/>
          </a:solidFill>
          <a:latin typeface="Times New Roman" charset="0"/>
        </a:defRPr>
      </a:lvl8pPr>
      <a:lvl9pPr marL="1828800" algn="ctr" rtl="0" eaLnBrk="0" fontAlgn="base" hangingPunct="0">
        <a:lnSpc>
          <a:spcPct val="90000"/>
        </a:lnSpc>
        <a:spcBef>
          <a:spcPct val="0"/>
        </a:spcBef>
        <a:spcAft>
          <a:spcPct val="0"/>
        </a:spcAft>
        <a:defRPr sz="3600" b="1">
          <a:solidFill>
            <a:schemeClr val="tx2"/>
          </a:solidFill>
          <a:latin typeface="Times New Roman" charset="0"/>
        </a:defRPr>
      </a:lvl9pPr>
    </p:titleStyle>
    <p:bodyStyle>
      <a:lvl1pPr marL="285750" indent="-285750" algn="l" rtl="0" eaLnBrk="0" fontAlgn="base" hangingPunct="0">
        <a:lnSpc>
          <a:spcPct val="90000"/>
        </a:lnSpc>
        <a:spcBef>
          <a:spcPct val="30000"/>
        </a:spcBef>
        <a:spcAft>
          <a:spcPct val="0"/>
        </a:spcAft>
        <a:defRPr sz="2400" b="1">
          <a:solidFill>
            <a:schemeClr val="tx1"/>
          </a:solidFill>
          <a:latin typeface="+mn-lt"/>
          <a:ea typeface="ＭＳ Ｐゴシック" charset="-128"/>
          <a:cs typeface="ＭＳ Ｐゴシック"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ＭＳ Ｐゴシック"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ruv.ietf@gmail.com" TargetMode="External"/><Relationship Id="rId2" Type="http://schemas.openxmlformats.org/officeDocument/2006/relationships/hyperlink" Target="mailto:julien.meuric@orang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rac.ietf.org/trac/pce/wiki/WikiSta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268760"/>
            <a:ext cx="7772400" cy="2331691"/>
          </a:xfrm>
        </p:spPr>
        <p:txBody>
          <a:bodyPr>
            <a:normAutofit/>
          </a:bodyPr>
          <a:lstStyle/>
          <a:p>
            <a:r>
              <a:rPr lang="en-US" sz="4800" dirty="0"/>
              <a:t>Path Computation Element</a:t>
            </a:r>
            <a:br>
              <a:rPr lang="en-US" sz="4800" dirty="0"/>
            </a:br>
            <a:r>
              <a:rPr lang="en-US" sz="4800" dirty="0"/>
              <a:t>WG Status</a:t>
            </a:r>
          </a:p>
        </p:txBody>
      </p:sp>
      <p:sp>
        <p:nvSpPr>
          <p:cNvPr id="3" name="Sous-titre 2"/>
          <p:cNvSpPr>
            <a:spLocks noGrp="1"/>
          </p:cNvSpPr>
          <p:nvPr>
            <p:ph type="subTitle" idx="1"/>
          </p:nvPr>
        </p:nvSpPr>
        <p:spPr>
          <a:xfrm>
            <a:off x="827584" y="3886200"/>
            <a:ext cx="7488832" cy="1752600"/>
          </a:xfrm>
        </p:spPr>
        <p:txBody>
          <a:bodyPr>
            <a:normAutofit/>
          </a:bodyPr>
          <a:lstStyle/>
          <a:p>
            <a:r>
              <a:rPr lang="en-US" sz="2000" dirty="0">
                <a:latin typeface="Calibri Light" panose="020F0302020204030204" pitchFamily="34" charset="0"/>
              </a:rPr>
              <a:t>IETF </a:t>
            </a:r>
            <a:r>
              <a:rPr lang="en-US" sz="2000" dirty="0" smtClean="0">
                <a:latin typeface="Calibri Light" panose="020F0302020204030204" pitchFamily="34" charset="0"/>
              </a:rPr>
              <a:t>106 </a:t>
            </a:r>
            <a:r>
              <a:rPr lang="en-US" sz="2000" dirty="0">
                <a:latin typeface="Calibri Light" panose="020F0302020204030204" pitchFamily="34" charset="0"/>
              </a:rPr>
              <a:t>- </a:t>
            </a:r>
            <a:r>
              <a:rPr lang="en-US" sz="2000" dirty="0" smtClean="0">
                <a:latin typeface="Calibri Light" panose="020F0302020204030204" pitchFamily="34" charset="0"/>
              </a:rPr>
              <a:t>Singapore</a:t>
            </a:r>
            <a:endParaRPr lang="en-US" sz="2000" dirty="0">
              <a:latin typeface="Calibri Light" panose="020F0302020204030204" pitchFamily="34" charset="0"/>
            </a:endParaRPr>
          </a:p>
          <a:p>
            <a:endParaRPr lang="en-US" sz="2000" dirty="0">
              <a:latin typeface="Calibri Light" panose="020F0302020204030204" pitchFamily="34" charset="0"/>
            </a:endParaRPr>
          </a:p>
          <a:p>
            <a:r>
              <a:rPr lang="en-US" sz="2000" dirty="0" smtClean="0">
                <a:latin typeface="Calibri Light" panose="020F0302020204030204" pitchFamily="34" charset="0"/>
              </a:rPr>
              <a:t>Julien </a:t>
            </a:r>
            <a:r>
              <a:rPr lang="en-US" sz="2000" dirty="0" err="1">
                <a:latin typeface="Calibri Light" panose="020F0302020204030204" pitchFamily="34" charset="0"/>
              </a:rPr>
              <a:t>Meuric</a:t>
            </a:r>
            <a:r>
              <a:rPr lang="en-US" sz="2000" dirty="0">
                <a:latin typeface="Calibri Light" panose="020F0302020204030204" pitchFamily="34" charset="0"/>
              </a:rPr>
              <a:t> (</a:t>
            </a:r>
            <a:r>
              <a:rPr lang="en-US" sz="2000" dirty="0">
                <a:latin typeface="Calibri Light" panose="020F0302020204030204" pitchFamily="34" charset="0"/>
                <a:hlinkClick r:id="rId2"/>
              </a:rPr>
              <a:t>julien.meuric@orange.com</a:t>
            </a:r>
            <a:r>
              <a:rPr lang="en-US" sz="2000" dirty="0" smtClean="0">
                <a:latin typeface="Calibri Light" panose="020F0302020204030204" pitchFamily="34" charset="0"/>
              </a:rPr>
              <a:t>)</a:t>
            </a:r>
          </a:p>
          <a:p>
            <a:r>
              <a:rPr lang="en-US" sz="2000" dirty="0" err="1" smtClean="0">
                <a:latin typeface="Calibri Light" panose="020F0302020204030204" pitchFamily="34" charset="0"/>
              </a:rPr>
              <a:t>Dhruv</a:t>
            </a:r>
            <a:r>
              <a:rPr lang="en-US" sz="2000" dirty="0" smtClean="0">
                <a:latin typeface="Calibri Light" panose="020F0302020204030204" pitchFamily="34" charset="0"/>
              </a:rPr>
              <a:t> </a:t>
            </a:r>
            <a:r>
              <a:rPr lang="en-US" sz="2000" dirty="0" err="1" smtClean="0">
                <a:latin typeface="Calibri Light" panose="020F0302020204030204" pitchFamily="34" charset="0"/>
              </a:rPr>
              <a:t>Dhody</a:t>
            </a:r>
            <a:r>
              <a:rPr lang="en-US" sz="2000" dirty="0" smtClean="0">
                <a:latin typeface="Calibri Light" panose="020F0302020204030204" pitchFamily="34" charset="0"/>
              </a:rPr>
              <a:t> (</a:t>
            </a:r>
            <a:r>
              <a:rPr lang="en-US" sz="2000" dirty="0" smtClean="0">
                <a:latin typeface="Calibri Light" panose="020F0302020204030204" pitchFamily="34" charset="0"/>
                <a:hlinkClick r:id="rId3"/>
              </a:rPr>
              <a:t>dhruv.ietf@gmail.com</a:t>
            </a:r>
            <a:r>
              <a:rPr lang="en-US" sz="2000" dirty="0" smtClean="0">
                <a:latin typeface="Calibri Light" panose="020F0302020204030204" pitchFamily="34" charset="0"/>
              </a:rPr>
              <a:t>)</a:t>
            </a:r>
            <a:endParaRPr lang="en-US" sz="2000" dirty="0" smtClean="0">
              <a:latin typeface="Calibri Light" panose="020F0302020204030204" pitchFamily="34" charset="0"/>
            </a:endParaRPr>
          </a:p>
        </p:txBody>
      </p:sp>
    </p:spTree>
    <p:extLst>
      <p:ext uri="{BB962C8B-B14F-4D97-AF65-F5344CB8AC3E}">
        <p14:creationId xmlns:p14="http://schemas.microsoft.com/office/powerpoint/2010/main" val="3886373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WG Status</a:t>
            </a:r>
            <a:endParaRPr lang="en-US" dirty="0"/>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9755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Beyond the WG</a:t>
            </a:r>
          </a:p>
        </p:txBody>
      </p:sp>
      <p:sp>
        <p:nvSpPr>
          <p:cNvPr id="3" name="Espace réservé du contenu 2"/>
          <p:cNvSpPr>
            <a:spLocks noGrp="1"/>
          </p:cNvSpPr>
          <p:nvPr>
            <p:ph idx="1"/>
          </p:nvPr>
        </p:nvSpPr>
        <p:spPr>
          <a:xfrm>
            <a:off x="457200" y="1600200"/>
            <a:ext cx="8229600" cy="5141168"/>
          </a:xfrm>
        </p:spPr>
        <p:txBody>
          <a:bodyPr>
            <a:normAutofit/>
          </a:bodyPr>
          <a:lstStyle/>
          <a:p>
            <a:r>
              <a:rPr lang="en-US" sz="2400" dirty="0" smtClean="0">
                <a:latin typeface="Calibri Light" panose="020F0302020204030204" pitchFamily="34" charset="0"/>
              </a:rPr>
              <a:t>No new </a:t>
            </a:r>
            <a:r>
              <a:rPr lang="en-US" sz="2400" dirty="0">
                <a:latin typeface="Calibri Light" panose="020F0302020204030204" pitchFamily="34" charset="0"/>
              </a:rPr>
              <a:t>RFC since </a:t>
            </a:r>
            <a:r>
              <a:rPr lang="en-US" sz="2400" dirty="0" smtClean="0">
                <a:latin typeface="Calibri Light" panose="020F0302020204030204" pitchFamily="34" charset="0"/>
              </a:rPr>
              <a:t>Montreal</a:t>
            </a:r>
          </a:p>
          <a:p>
            <a:r>
              <a:rPr lang="en-US" sz="2400" dirty="0" smtClean="0">
                <a:latin typeface="Calibri Light" panose="020F0302020204030204" pitchFamily="34" charset="0"/>
              </a:rPr>
              <a:t>Documents </a:t>
            </a:r>
            <a:r>
              <a:rPr lang="en-US" sz="2400" dirty="0">
                <a:latin typeface="Calibri Light" panose="020F0302020204030204" pitchFamily="34" charset="0"/>
              </a:rPr>
              <a:t>in RFC editor </a:t>
            </a:r>
            <a:r>
              <a:rPr lang="en-US" sz="2400" dirty="0" smtClean="0">
                <a:latin typeface="Calibri Light" panose="020F0302020204030204" pitchFamily="34" charset="0"/>
              </a:rPr>
              <a:t>queue </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-segment-routing </a:t>
            </a:r>
            <a:r>
              <a:rPr lang="en-US" sz="2100" dirty="0" smtClean="0">
                <a:latin typeface="Calibri Light" panose="020F0302020204030204" pitchFamily="34" charset="0"/>
              </a:rPr>
              <a:t>(Cluster </a:t>
            </a:r>
            <a:r>
              <a:rPr lang="en-US" sz="2100" dirty="0" smtClean="0">
                <a:latin typeface="Calibri Light" panose="020F0302020204030204" pitchFamily="34" charset="0"/>
              </a:rPr>
              <a:t>C340</a:t>
            </a:r>
            <a:r>
              <a:rPr lang="en-US" sz="2100" dirty="0">
                <a:latin typeface="Calibri Light" panose="020F0302020204030204" pitchFamily="34" charset="0"/>
              </a:rPr>
              <a:t>, AUTH48-DONE)</a:t>
            </a:r>
            <a:endParaRPr lang="en-US" sz="2100" dirty="0">
              <a:latin typeface="Calibri Light" panose="020F0302020204030204" pitchFamily="34" charset="0"/>
            </a:endParaRP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pce-wson-rwa</a:t>
            </a:r>
            <a:r>
              <a:rPr lang="en-US" sz="2000" dirty="0" err="1">
                <a:latin typeface="Calibri Light" panose="020F0302020204030204" pitchFamily="34" charset="0"/>
              </a:rPr>
              <a:t>-</a:t>
            </a:r>
            <a:r>
              <a:rPr lang="en-US" sz="2000" dirty="0" err="1" smtClean="0">
                <a:latin typeface="Calibri Light" panose="020F0302020204030204" pitchFamily="34" charset="0"/>
              </a:rPr>
              <a:t>ext</a:t>
            </a:r>
            <a:r>
              <a:rPr lang="en-US" sz="2000" dirty="0" smtClean="0">
                <a:latin typeface="Calibri Light" panose="020F0302020204030204" pitchFamily="34" charset="0"/>
              </a:rPr>
              <a:t> (MISREF)</a:t>
            </a: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-hierarchy-extensions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-association-group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-inter-area-as-applicability </a:t>
            </a:r>
            <a:r>
              <a:rPr lang="en-US" sz="2100" dirty="0">
                <a:latin typeface="Calibri Light" panose="020F0302020204030204" pitchFamily="34" charset="0"/>
              </a:rPr>
              <a:t>(</a:t>
            </a:r>
            <a:r>
              <a:rPr lang="en-IN" sz="2100" dirty="0">
                <a:latin typeface="Calibri Light" panose="020F0302020204030204" pitchFamily="34" charset="0"/>
              </a:rPr>
              <a:t>RFC-EDITOR)</a:t>
            </a:r>
            <a:endParaRPr lang="en-US" sz="2100" dirty="0">
              <a:latin typeface="Calibri Light" panose="020F0302020204030204" pitchFamily="34" charset="0"/>
            </a:endParaRP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t>
            </a:r>
            <a:r>
              <a:rPr lang="en-US" sz="2000" dirty="0" err="1">
                <a:latin typeface="Calibri Light" panose="020F0302020204030204" pitchFamily="34" charset="0"/>
              </a:rPr>
              <a:t>stateful</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-auto-bandwidth	</a:t>
            </a: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a:t>
            </a:r>
            <a:r>
              <a:rPr lang="en-US" sz="2000" dirty="0">
                <a:latin typeface="Calibri Light" panose="020F0302020204030204" pitchFamily="34" charset="0"/>
              </a:rPr>
              <a:t>-</a:t>
            </a:r>
            <a:r>
              <a:rPr lang="en-US" sz="2000" dirty="0" err="1">
                <a:latin typeface="Calibri Light" panose="020F0302020204030204" pitchFamily="34" charset="0"/>
              </a:rPr>
              <a:t>lsp</a:t>
            </a:r>
            <a:r>
              <a:rPr lang="en-US" sz="2000" dirty="0">
                <a:latin typeface="Calibri Light" panose="020F0302020204030204" pitchFamily="34" charset="0"/>
              </a:rPr>
              <a:t>-control-request</a:t>
            </a:r>
          </a:p>
          <a:p>
            <a:pPr lvl="1"/>
            <a:r>
              <a:rPr lang="en-US" sz="2000" dirty="0">
                <a:latin typeface="Calibri Light" panose="020F0302020204030204" pitchFamily="34" charset="0"/>
              </a:rPr>
              <a:t>draft-</a:t>
            </a:r>
            <a:r>
              <a:rPr lang="en-US" sz="2000" dirty="0" err="1">
                <a:latin typeface="Calibri Light" panose="020F0302020204030204" pitchFamily="34" charset="0"/>
              </a:rPr>
              <a:t>ietf</a:t>
            </a:r>
            <a:r>
              <a:rPr lang="en-US" sz="2000" dirty="0">
                <a:latin typeface="Calibri Light" panose="020F0302020204030204" pitchFamily="34" charset="0"/>
              </a:rPr>
              <a:t>-</a:t>
            </a:r>
            <a:r>
              <a:rPr lang="en-US" sz="2000" dirty="0" err="1">
                <a:latin typeface="Calibri Light" panose="020F0302020204030204" pitchFamily="34" charset="0"/>
              </a:rPr>
              <a:t>pce-stateful-hpce</a:t>
            </a:r>
            <a:endParaRPr lang="en-US" sz="2000" dirty="0">
              <a:latin typeface="Calibri Light" panose="020F0302020204030204" pitchFamily="34" charset="0"/>
            </a:endParaRPr>
          </a:p>
          <a:p>
            <a:pPr lvl="1"/>
            <a:r>
              <a:rPr lang="en-US" sz="2000" dirty="0" smtClean="0">
                <a:latin typeface="Calibri Light" panose="020F0302020204030204" pitchFamily="34" charset="0"/>
              </a:rPr>
              <a:t>draft-</a:t>
            </a:r>
            <a:r>
              <a:rPr lang="en-US" sz="2000" dirty="0" err="1" smtClean="0">
                <a:latin typeface="Calibri Light" panose="020F0302020204030204" pitchFamily="34" charset="0"/>
              </a:rPr>
              <a:t>ietf</a:t>
            </a:r>
            <a:r>
              <a:rPr lang="en-US" sz="2000" dirty="0" smtClean="0">
                <a:latin typeface="Calibri Light" panose="020F0302020204030204" pitchFamily="34" charset="0"/>
              </a:rPr>
              <a:t>-</a:t>
            </a:r>
            <a:r>
              <a:rPr lang="en-US" sz="2000" dirty="0" err="1" smtClean="0">
                <a:latin typeface="Calibri Light" panose="020F0302020204030204" pitchFamily="34" charset="0"/>
              </a:rPr>
              <a:t>pce</a:t>
            </a:r>
            <a:r>
              <a:rPr lang="en-US" sz="2000" dirty="0" smtClean="0">
                <a:latin typeface="Calibri Light" panose="020F0302020204030204" pitchFamily="34" charset="0"/>
              </a:rPr>
              <a:t>-</a:t>
            </a:r>
            <a:r>
              <a:rPr lang="en-US" sz="2000" dirty="0" err="1" smtClean="0">
                <a:latin typeface="Calibri Light" panose="020F0302020204030204" pitchFamily="34" charset="0"/>
              </a:rPr>
              <a:t>stateful</a:t>
            </a:r>
            <a:r>
              <a:rPr lang="en-US" sz="2000" dirty="0" smtClean="0">
                <a:latin typeface="Calibri Light" panose="020F0302020204030204" pitchFamily="34" charset="0"/>
              </a:rPr>
              <a:t>-path-protection</a:t>
            </a:r>
            <a:endParaRPr lang="en-US" sz="20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11</a:t>
            </a:fld>
            <a:endParaRPr lang="en-US" dirty="0"/>
          </a:p>
        </p:txBody>
      </p:sp>
    </p:spTree>
    <p:extLst>
      <p:ext uri="{BB962C8B-B14F-4D97-AF65-F5344CB8AC3E}">
        <p14:creationId xmlns:p14="http://schemas.microsoft.com/office/powerpoint/2010/main" val="2831812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Beyond the WG</a:t>
            </a:r>
          </a:p>
        </p:txBody>
      </p:sp>
      <p:sp>
        <p:nvSpPr>
          <p:cNvPr id="3" name="Espace réservé du contenu 2"/>
          <p:cNvSpPr>
            <a:spLocks noGrp="1"/>
          </p:cNvSpPr>
          <p:nvPr>
            <p:ph idx="1"/>
          </p:nvPr>
        </p:nvSpPr>
        <p:spPr>
          <a:xfrm>
            <a:off x="457200" y="1600200"/>
            <a:ext cx="8229600" cy="5141168"/>
          </a:xfrm>
        </p:spPr>
        <p:txBody>
          <a:bodyPr>
            <a:normAutofit/>
          </a:bodyPr>
          <a:lstStyle/>
          <a:p>
            <a:r>
              <a:rPr lang="en-US" sz="2400" dirty="0">
                <a:latin typeface="Calibri Light" panose="020F0302020204030204" pitchFamily="34" charset="0"/>
              </a:rPr>
              <a:t>Drafts with the IESG</a:t>
            </a:r>
          </a:p>
          <a:p>
            <a:pPr lvl="1"/>
            <a:r>
              <a:rPr lang="en-US" sz="2100" dirty="0">
                <a:latin typeface="Calibri Light" panose="020F0302020204030204" pitchFamily="34" charset="0"/>
              </a:rPr>
              <a:t>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a:t>
            </a:r>
            <a:r>
              <a:rPr lang="en-US" sz="2100" dirty="0" err="1">
                <a:latin typeface="Calibri Light" panose="020F0302020204030204" pitchFamily="34" charset="0"/>
              </a:rPr>
              <a:t>gmpls</a:t>
            </a:r>
            <a:r>
              <a:rPr lang="en-US" sz="2100" dirty="0">
                <a:latin typeface="Calibri Light" panose="020F0302020204030204" pitchFamily="34" charset="0"/>
              </a:rPr>
              <a:t>-</a:t>
            </a:r>
            <a:r>
              <a:rPr lang="en-US" sz="2100" dirty="0" err="1">
                <a:latin typeface="Calibri Light" panose="020F0302020204030204" pitchFamily="34" charset="0"/>
              </a:rPr>
              <a:t>pcep</a:t>
            </a:r>
            <a:r>
              <a:rPr lang="en-US" sz="2100" dirty="0">
                <a:latin typeface="Calibri Light" panose="020F0302020204030204" pitchFamily="34" charset="0"/>
              </a:rPr>
              <a:t>-extensions </a:t>
            </a:r>
            <a:r>
              <a:rPr lang="en-US" sz="2100" dirty="0" smtClean="0">
                <a:latin typeface="Calibri Light" panose="020F0302020204030204" pitchFamily="34" charset="0"/>
              </a:rPr>
              <a:t>(DISCUSS is cleared, last pending comments)</a:t>
            </a:r>
          </a:p>
          <a:p>
            <a:pPr lvl="1"/>
            <a:r>
              <a:rPr lang="en-US" sz="2100" dirty="0" smtClean="0">
                <a:latin typeface="Calibri Light" panose="020F0302020204030204" pitchFamily="34" charset="0"/>
              </a:rPr>
              <a:t>draft-</a:t>
            </a:r>
            <a:r>
              <a:rPr lang="en-US" sz="2100" dirty="0" err="1" smtClean="0">
                <a:latin typeface="Calibri Light" panose="020F0302020204030204" pitchFamily="34" charset="0"/>
              </a:rPr>
              <a:t>ietf</a:t>
            </a:r>
            <a:r>
              <a:rPr lang="en-US" sz="2100" dirty="0" smtClean="0">
                <a:latin typeface="Calibri Light" panose="020F0302020204030204" pitchFamily="34" charset="0"/>
              </a:rPr>
              <a:t>-</a:t>
            </a:r>
            <a:r>
              <a:rPr lang="en-US" sz="2100" dirty="0" err="1" smtClean="0">
                <a:latin typeface="Calibri Light" panose="020F0302020204030204" pitchFamily="34" charset="0"/>
              </a:rPr>
              <a:t>pce</a:t>
            </a:r>
            <a:r>
              <a:rPr lang="en-US" sz="2100" dirty="0" smtClean="0">
                <a:latin typeface="Calibri Light" panose="020F0302020204030204" pitchFamily="34" charset="0"/>
              </a:rPr>
              <a:t>-association-diversity (DISCUSS exist, awaiting authors to post an update) </a:t>
            </a:r>
          </a:p>
          <a:p>
            <a:r>
              <a:rPr lang="en-US" sz="2400" dirty="0" smtClean="0">
                <a:latin typeface="Calibri Light" panose="020F0302020204030204" pitchFamily="34" charset="0"/>
              </a:rPr>
              <a:t>Early </a:t>
            </a:r>
            <a:r>
              <a:rPr lang="en-US" sz="2400" dirty="0" err="1">
                <a:latin typeface="Calibri Light" panose="020F0302020204030204" pitchFamily="34" charset="0"/>
              </a:rPr>
              <a:t>codepoint</a:t>
            </a:r>
            <a:r>
              <a:rPr lang="en-US" sz="2400" dirty="0">
                <a:latin typeface="Calibri Light" panose="020F0302020204030204" pitchFamily="34" charset="0"/>
              </a:rPr>
              <a:t> allocations</a:t>
            </a:r>
          </a:p>
          <a:p>
            <a:pPr lvl="1"/>
            <a:r>
              <a:rPr lang="en-US" sz="2100" strike="sngStrike" dirty="0" smtClean="0">
                <a:latin typeface="Calibri Light" panose="020F0302020204030204" pitchFamily="34" charset="0"/>
              </a:rPr>
              <a:t>draft-</a:t>
            </a:r>
            <a:r>
              <a:rPr lang="en-US" sz="2100" strike="sngStrike" dirty="0" err="1" smtClean="0">
                <a:latin typeface="Calibri Light" panose="020F0302020204030204" pitchFamily="34" charset="0"/>
              </a:rPr>
              <a:t>ietf</a:t>
            </a:r>
            <a:r>
              <a:rPr lang="en-US" sz="2100" strike="sngStrike" dirty="0" smtClean="0">
                <a:latin typeface="Calibri Light" panose="020F0302020204030204" pitchFamily="34" charset="0"/>
              </a:rPr>
              <a:t>-</a:t>
            </a:r>
            <a:r>
              <a:rPr lang="en-US" sz="2100" strike="sngStrike" dirty="0" err="1" smtClean="0">
                <a:latin typeface="Calibri Light" panose="020F0302020204030204" pitchFamily="34" charset="0"/>
              </a:rPr>
              <a:t>pce</a:t>
            </a:r>
            <a:r>
              <a:rPr lang="en-US" sz="2100" strike="sngStrike" dirty="0" smtClean="0">
                <a:latin typeface="Calibri Light" panose="020F0302020204030204" pitchFamily="34" charset="0"/>
              </a:rPr>
              <a:t>-segment-routing </a:t>
            </a:r>
            <a:r>
              <a:rPr lang="en-US" sz="2100" strike="sngStrike" dirty="0">
                <a:latin typeface="Calibri Light" panose="020F0302020204030204" pitchFamily="34" charset="0"/>
              </a:rPr>
              <a:t>(expires August 2019</a:t>
            </a:r>
            <a:r>
              <a:rPr lang="en-US" sz="2100" strike="sngStrike" dirty="0" smtClean="0">
                <a:latin typeface="Calibri Light" panose="020F0302020204030204" pitchFamily="34" charset="0"/>
              </a:rPr>
              <a:t>)</a:t>
            </a:r>
            <a:endParaRPr lang="en-US" sz="2100" strike="sngStrike" dirty="0">
              <a:latin typeface="Calibri Light" panose="020F0302020204030204" pitchFamily="34" charset="0"/>
            </a:endParaRPr>
          </a:p>
          <a:p>
            <a:pPr lvl="1"/>
            <a:r>
              <a:rPr lang="en-US" sz="2100" strike="sngStrike" dirty="0">
                <a:latin typeface="Calibri Light" panose="020F0302020204030204" pitchFamily="34" charset="0"/>
              </a:rPr>
              <a:t>draft-</a:t>
            </a:r>
            <a:r>
              <a:rPr lang="en-US" sz="2100" strike="sngStrike" dirty="0" err="1">
                <a:latin typeface="Calibri Light" panose="020F0302020204030204" pitchFamily="34" charset="0"/>
              </a:rPr>
              <a:t>ietf</a:t>
            </a:r>
            <a:r>
              <a:rPr lang="en-US" sz="2100" strike="sngStrike" dirty="0">
                <a:latin typeface="Calibri Light" panose="020F0302020204030204" pitchFamily="34" charset="0"/>
              </a:rPr>
              <a:t>-</a:t>
            </a:r>
            <a:r>
              <a:rPr lang="en-US" sz="2100" strike="sngStrike" dirty="0" err="1">
                <a:latin typeface="Calibri Light" panose="020F0302020204030204" pitchFamily="34" charset="0"/>
              </a:rPr>
              <a:t>pce</a:t>
            </a:r>
            <a:r>
              <a:rPr lang="en-US" sz="2100" strike="sngStrike" dirty="0">
                <a:latin typeface="Calibri Light" panose="020F0302020204030204" pitchFamily="34" charset="0"/>
              </a:rPr>
              <a:t>-association-group (expires October 2019</a:t>
            </a:r>
            <a:r>
              <a:rPr lang="en-US" sz="2100" strike="sngStrike" dirty="0" smtClean="0">
                <a:latin typeface="Calibri Light" panose="020F0302020204030204" pitchFamily="34" charset="0"/>
              </a:rPr>
              <a:t>)</a:t>
            </a:r>
          </a:p>
          <a:p>
            <a:pPr lvl="1"/>
            <a:r>
              <a:rPr lang="en-US" sz="2100" dirty="0" smtClean="0">
                <a:latin typeface="Calibri Light" panose="020F0302020204030204" pitchFamily="34" charset="0"/>
              </a:rPr>
              <a:t>Already in RFC Editor queue! </a:t>
            </a:r>
            <a:endParaRPr lang="en-US" sz="2100" dirty="0">
              <a:latin typeface="Calibri Light" panose="020F0302020204030204" pitchFamily="34" charset="0"/>
            </a:endParaRPr>
          </a:p>
          <a:p>
            <a:r>
              <a:rPr lang="en-US" sz="2400" dirty="0">
                <a:latin typeface="Calibri Light" panose="020F0302020204030204" pitchFamily="34" charset="0"/>
              </a:rPr>
              <a:t>Errata</a:t>
            </a:r>
          </a:p>
          <a:p>
            <a:pPr lvl="1"/>
            <a:r>
              <a:rPr lang="en-US" sz="2100" dirty="0" smtClean="0">
                <a:latin typeface="Calibri Light" panose="020F0302020204030204" pitchFamily="34" charset="0"/>
              </a:rPr>
              <a:t>5796: on RFC 8231 </a:t>
            </a:r>
          </a:p>
          <a:p>
            <a:pPr lvl="1"/>
            <a:r>
              <a:rPr lang="en-US" sz="2100" dirty="0" smtClean="0">
                <a:latin typeface="Calibri Light" panose="020F0302020204030204" pitchFamily="34" charset="0"/>
              </a:rPr>
              <a:t>Chairs suggest “hold for document update” </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12</a:t>
            </a:fld>
            <a:endParaRPr lang="en-US" dirty="0"/>
          </a:p>
        </p:txBody>
      </p:sp>
    </p:spTree>
    <p:extLst>
      <p:ext uri="{BB962C8B-B14F-4D97-AF65-F5344CB8AC3E}">
        <p14:creationId xmlns:p14="http://schemas.microsoft.com/office/powerpoint/2010/main" val="283181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smtClean="0"/>
              <a:t>Status of WG I-Ds &amp; Next Steps</a:t>
            </a:r>
            <a:endParaRPr lang="en-US" dirty="0"/>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5372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smtClean="0"/>
              <a:t>Post WG </a:t>
            </a:r>
            <a:r>
              <a:rPr lang="en-US" dirty="0" smtClean="0"/>
              <a:t>LC</a:t>
            </a:r>
            <a:endParaRPr lang="en-US" dirty="0"/>
          </a:p>
        </p:txBody>
      </p:sp>
      <p:sp>
        <p:nvSpPr>
          <p:cNvPr id="3" name="Espace réservé du contenu 2"/>
          <p:cNvSpPr>
            <a:spLocks noGrp="1"/>
          </p:cNvSpPr>
          <p:nvPr>
            <p:ph idx="1"/>
          </p:nvPr>
        </p:nvSpPr>
        <p:spPr>
          <a:xfrm>
            <a:off x="457200" y="1600200"/>
            <a:ext cx="8229600" cy="5069160"/>
          </a:xfrm>
        </p:spPr>
        <p:txBody>
          <a:bodyPr>
            <a:normAutofit/>
          </a:bodyPr>
          <a:lstStyle/>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t>
            </a:r>
            <a:r>
              <a:rPr lang="en-US" sz="2400" dirty="0" err="1" smtClean="0">
                <a:latin typeface="Calibri Light" panose="020F0302020204030204" pitchFamily="34" charset="0"/>
              </a:rPr>
              <a:t>stateful</a:t>
            </a:r>
            <a:r>
              <a:rPr lang="en-US" sz="2400" dirty="0" smtClean="0">
                <a:latin typeface="Calibri Light" panose="020F0302020204030204" pitchFamily="34" charset="0"/>
              </a:rPr>
              <a:t>-flags</a:t>
            </a:r>
          </a:p>
          <a:p>
            <a:pPr lvl="1"/>
            <a:r>
              <a:rPr lang="en-US" sz="2100" dirty="0">
                <a:latin typeface="Calibri Light" panose="020F0302020204030204" pitchFamily="34" charset="0"/>
              </a:rPr>
              <a:t>Was </a:t>
            </a:r>
            <a:r>
              <a:rPr lang="en-US" sz="2100" dirty="0" smtClean="0">
                <a:latin typeface="Calibri Light" panose="020F0302020204030204" pitchFamily="34" charset="0"/>
              </a:rPr>
              <a:t>draft-</a:t>
            </a:r>
            <a:r>
              <a:rPr lang="en-US" sz="2100" dirty="0" err="1" smtClean="0">
                <a:latin typeface="Calibri Light" panose="020F0302020204030204" pitchFamily="34" charset="0"/>
              </a:rPr>
              <a:t>farrel</a:t>
            </a:r>
            <a:r>
              <a:rPr lang="en-US" sz="2100" dirty="0" smtClean="0">
                <a:latin typeface="Calibri Light" panose="020F0302020204030204" pitchFamily="34" charset="0"/>
              </a:rPr>
              <a:t>-</a:t>
            </a:r>
            <a:r>
              <a:rPr lang="en-US" sz="2100" dirty="0" err="1" smtClean="0">
                <a:latin typeface="Calibri Light" panose="020F0302020204030204" pitchFamily="34" charset="0"/>
              </a:rPr>
              <a:t>pce</a:t>
            </a:r>
            <a:r>
              <a:rPr lang="en-US" sz="2100" dirty="0" smtClean="0">
                <a:latin typeface="Calibri Light" panose="020F0302020204030204" pitchFamily="34" charset="0"/>
              </a:rPr>
              <a:t>-</a:t>
            </a:r>
            <a:r>
              <a:rPr lang="en-US" sz="2100" dirty="0" err="1" smtClean="0">
                <a:latin typeface="Calibri Light" panose="020F0302020204030204" pitchFamily="34" charset="0"/>
              </a:rPr>
              <a:t>stateful</a:t>
            </a:r>
            <a:r>
              <a:rPr lang="en-US" sz="2100" dirty="0" smtClean="0">
                <a:latin typeface="Calibri Light" panose="020F0302020204030204" pitchFamily="34" charset="0"/>
              </a:rPr>
              <a:t>-flags</a:t>
            </a:r>
          </a:p>
          <a:p>
            <a:pPr lvl="1"/>
            <a:r>
              <a:rPr lang="en-US" sz="2100" dirty="0" smtClean="0">
                <a:latin typeface="Calibri Light" panose="020F0302020204030204" pitchFamily="34" charset="0"/>
              </a:rPr>
              <a:t>Ready to ship to AD – 2</a:t>
            </a:r>
            <a:r>
              <a:rPr lang="en-US" sz="2100" baseline="30000" dirty="0" smtClean="0">
                <a:latin typeface="Calibri Light" panose="020F0302020204030204" pitchFamily="34" charset="0"/>
              </a:rPr>
              <a:t>nd</a:t>
            </a:r>
            <a:r>
              <a:rPr lang="en-US" sz="2100" dirty="0" smtClean="0">
                <a:latin typeface="Calibri Light" panose="020F0302020204030204" pitchFamily="34" charset="0"/>
              </a:rPr>
              <a:t> try! </a:t>
            </a:r>
          </a:p>
          <a:p>
            <a:r>
              <a:rPr lang="en-US" sz="2500" dirty="0" smtClean="0">
                <a:latin typeface="Calibri Light" panose="020F0302020204030204" pitchFamily="34" charset="0"/>
              </a:rPr>
              <a:t>draft-</a:t>
            </a:r>
            <a:r>
              <a:rPr lang="en-US" sz="2500" dirty="0" err="1" smtClean="0">
                <a:latin typeface="Calibri Light" panose="020F0302020204030204" pitchFamily="34" charset="0"/>
              </a:rPr>
              <a:t>ietf</a:t>
            </a:r>
            <a:r>
              <a:rPr lang="en-US" sz="2500" dirty="0" smtClean="0">
                <a:latin typeface="Calibri Light" panose="020F0302020204030204" pitchFamily="34" charset="0"/>
              </a:rPr>
              <a:t>-</a:t>
            </a:r>
            <a:r>
              <a:rPr lang="en-US" sz="2500" dirty="0" err="1" smtClean="0">
                <a:latin typeface="Calibri Light" panose="020F0302020204030204" pitchFamily="34" charset="0"/>
              </a:rPr>
              <a:t>pce-pcep-flowspec</a:t>
            </a:r>
            <a:endParaRPr lang="en-US" sz="2500" dirty="0" smtClean="0">
              <a:latin typeface="Calibri Light" panose="020F0302020204030204" pitchFamily="34" charset="0"/>
            </a:endParaRPr>
          </a:p>
          <a:p>
            <a:pPr lvl="1"/>
            <a:r>
              <a:rPr lang="en-US" sz="2100" dirty="0" smtClean="0">
                <a:latin typeface="Calibri Light" panose="020F0302020204030204" pitchFamily="34" charset="0"/>
              </a:rPr>
              <a:t>Late IPR disclosure </a:t>
            </a:r>
          </a:p>
          <a:p>
            <a:pPr lvl="1"/>
            <a:r>
              <a:rPr lang="en-US" sz="2100" dirty="0" smtClean="0">
                <a:latin typeface="Calibri Light" panose="020F0302020204030204" pitchFamily="34" charset="0"/>
              </a:rPr>
              <a:t>WG LC was extended</a:t>
            </a:r>
          </a:p>
          <a:p>
            <a:pPr lvl="1"/>
            <a:r>
              <a:rPr lang="en-US" sz="2100" dirty="0" smtClean="0">
                <a:latin typeface="Calibri Light" panose="020F0302020204030204" pitchFamily="34" charset="0"/>
              </a:rPr>
              <a:t>Shepherd review done </a:t>
            </a:r>
            <a:endParaRPr lang="en-US" sz="21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14</a:t>
            </a:fld>
            <a:endParaRPr lang="en-US"/>
          </a:p>
        </p:txBody>
      </p:sp>
    </p:spTree>
    <p:extLst>
      <p:ext uri="{BB962C8B-B14F-4D97-AF65-F5344CB8AC3E}">
        <p14:creationId xmlns:p14="http://schemas.microsoft.com/office/powerpoint/2010/main" val="1332107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WG documents </a:t>
            </a:r>
            <a:r>
              <a:rPr lang="en-US" dirty="0" smtClean="0"/>
              <a:t>nearing WG LC</a:t>
            </a:r>
            <a:endParaRPr lang="en-US" dirty="0"/>
          </a:p>
        </p:txBody>
      </p:sp>
      <p:sp>
        <p:nvSpPr>
          <p:cNvPr id="3" name="Espace réservé du contenu 2"/>
          <p:cNvSpPr>
            <a:spLocks noGrp="1"/>
          </p:cNvSpPr>
          <p:nvPr>
            <p:ph idx="1"/>
          </p:nvPr>
        </p:nvSpPr>
        <p:spPr>
          <a:xfrm>
            <a:off x="457200" y="1600200"/>
            <a:ext cx="8229600" cy="5069160"/>
          </a:xfrm>
        </p:spPr>
        <p:txBody>
          <a:bodyPr>
            <a:normAutofit/>
          </a:bodyPr>
          <a:lstStyle/>
          <a:p>
            <a:r>
              <a:rPr lang="en-US" sz="2400" dirty="0">
                <a:latin typeface="Calibri Light" panose="020F0302020204030204" pitchFamily="34" charset="0"/>
              </a:rPr>
              <a:t>draft-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-association-</a:t>
            </a:r>
            <a:r>
              <a:rPr lang="en-US" sz="2400" dirty="0" smtClean="0">
                <a:latin typeface="Calibri Light" panose="020F0302020204030204" pitchFamily="34" charset="0"/>
              </a:rPr>
              <a:t>policy</a:t>
            </a:r>
          </a:p>
          <a:p>
            <a:r>
              <a:rPr lang="en-US" sz="2400" dirty="0" smtClean="0">
                <a:latin typeface="Calibri Light" panose="020F0302020204030204" pitchFamily="34" charset="0"/>
              </a:rPr>
              <a:t>draft-</a:t>
            </a:r>
            <a:r>
              <a:rPr lang="en-US" sz="2400" dirty="0" err="1" smtClean="0">
                <a:latin typeface="Calibri Light" panose="020F0302020204030204" pitchFamily="34" charset="0"/>
              </a:rPr>
              <a:t>ietf</a:t>
            </a:r>
            <a:r>
              <a:rPr lang="en-US" sz="2400" dirty="0" smtClean="0">
                <a:latin typeface="Calibri Light" panose="020F0302020204030204" pitchFamily="34" charset="0"/>
              </a:rPr>
              <a:t>-</a:t>
            </a:r>
            <a:r>
              <a:rPr lang="en-US" sz="2400" dirty="0" err="1" smtClean="0">
                <a:latin typeface="Calibri Light" panose="020F0302020204030204" pitchFamily="34" charset="0"/>
              </a:rPr>
              <a:t>pce</a:t>
            </a:r>
            <a:r>
              <a:rPr lang="en-US" sz="2400" dirty="0" smtClean="0">
                <a:latin typeface="Calibri Light" panose="020F0302020204030204" pitchFamily="34" charset="0"/>
              </a:rPr>
              <a:t>-association-</a:t>
            </a:r>
            <a:r>
              <a:rPr lang="en-US" sz="2400" dirty="0" err="1" smtClean="0">
                <a:latin typeface="Calibri Light" panose="020F0302020204030204" pitchFamily="34" charset="0"/>
              </a:rPr>
              <a:t>bidir</a:t>
            </a:r>
            <a:endParaRPr lang="en-US" sz="2400" dirty="0" smtClean="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ietf</a:t>
            </a:r>
            <a:r>
              <a:rPr lang="en-US" sz="2400" dirty="0">
                <a:latin typeface="Calibri Light" panose="020F0302020204030204" pitchFamily="34" charset="0"/>
              </a:rPr>
              <a:t>-</a:t>
            </a:r>
            <a:r>
              <a:rPr lang="en-US" sz="2400" dirty="0" err="1">
                <a:latin typeface="Calibri Light" panose="020F0302020204030204" pitchFamily="34" charset="0"/>
              </a:rPr>
              <a:t>pce-pcep-stateful-pce-gmpls</a:t>
            </a:r>
            <a:r>
              <a:rPr lang="en-US" sz="2400" dirty="0">
                <a:latin typeface="Calibri Light" panose="020F0302020204030204" pitchFamily="34" charset="0"/>
              </a:rPr>
              <a:t>	</a:t>
            </a:r>
            <a:endParaRPr lang="en-US" sz="2400" dirty="0">
              <a:latin typeface="Calibri Light" panose="020F0302020204030204" pitchFamily="34" charset="0"/>
            </a:endParaRPr>
          </a:p>
          <a:p>
            <a:pPr lvl="1"/>
            <a:r>
              <a:rPr lang="en-US" sz="2100" dirty="0">
                <a:latin typeface="Calibri Light" panose="020F0302020204030204" pitchFamily="34" charset="0"/>
              </a:rPr>
              <a:t>Was merged with draft-</a:t>
            </a:r>
            <a:r>
              <a:rPr lang="en-US" sz="2100" dirty="0" err="1">
                <a:latin typeface="Calibri Light" panose="020F0302020204030204" pitchFamily="34" charset="0"/>
              </a:rPr>
              <a:t>ietf</a:t>
            </a:r>
            <a:r>
              <a:rPr lang="en-US" sz="2100" dirty="0">
                <a:latin typeface="Calibri Light" panose="020F0302020204030204" pitchFamily="34" charset="0"/>
              </a:rPr>
              <a:t>-</a:t>
            </a:r>
            <a:r>
              <a:rPr lang="en-US" sz="2100" dirty="0" err="1">
                <a:latin typeface="Calibri Light" panose="020F0302020204030204" pitchFamily="34" charset="0"/>
              </a:rPr>
              <a:t>pce</a:t>
            </a:r>
            <a:r>
              <a:rPr lang="en-US" sz="2100" dirty="0">
                <a:latin typeface="Calibri Light" panose="020F0302020204030204" pitchFamily="34" charset="0"/>
              </a:rPr>
              <a:t>-remote-initiated-</a:t>
            </a:r>
            <a:r>
              <a:rPr lang="en-US" sz="2100" dirty="0" err="1">
                <a:latin typeface="Calibri Light" panose="020F0302020204030204" pitchFamily="34" charset="0"/>
              </a:rPr>
              <a:t>gmpls</a:t>
            </a:r>
            <a:r>
              <a:rPr lang="en-US" sz="2100" dirty="0">
                <a:latin typeface="Calibri Light" panose="020F0302020204030204" pitchFamily="34" charset="0"/>
              </a:rPr>
              <a:t>-</a:t>
            </a:r>
            <a:r>
              <a:rPr lang="en-US" sz="2100" dirty="0" err="1">
                <a:latin typeface="Calibri Light" panose="020F0302020204030204" pitchFamily="34" charset="0"/>
              </a:rPr>
              <a:t>lsp</a:t>
            </a:r>
            <a:endParaRPr lang="en-US" sz="2100" dirty="0">
              <a:latin typeface="Calibri Light" panose="020F0302020204030204" pitchFamily="34" charset="0"/>
            </a:endParaRPr>
          </a:p>
          <a:p>
            <a:pPr lvl="1"/>
            <a:r>
              <a:rPr lang="en-US" sz="2100" dirty="0" smtClean="0">
                <a:latin typeface="Calibri Light" panose="020F0302020204030204" pitchFamily="34" charset="0"/>
              </a:rPr>
              <a:t>A </a:t>
            </a:r>
            <a:r>
              <a:rPr lang="en-US" sz="2100" dirty="0">
                <a:latin typeface="Calibri Light" panose="020F0302020204030204" pitchFamily="34" charset="0"/>
              </a:rPr>
              <a:t>new editorial update </a:t>
            </a:r>
            <a:r>
              <a:rPr lang="en-US" sz="2100" dirty="0" smtClean="0">
                <a:latin typeface="Calibri Light" panose="020F0302020204030204" pitchFamily="34" charset="0"/>
              </a:rPr>
              <a:t>was done</a:t>
            </a:r>
            <a:endParaRPr lang="en-US" sz="2100" dirty="0">
              <a:latin typeface="Calibri Light" panose="020F0302020204030204" pitchFamily="34" charset="0"/>
            </a:endParaRPr>
          </a:p>
          <a:p>
            <a:pPr lvl="1"/>
            <a:r>
              <a:rPr lang="en-US" sz="2100" dirty="0" smtClean="0">
                <a:latin typeface="Calibri Light" panose="020F0302020204030204" pitchFamily="34" charset="0"/>
              </a:rPr>
              <a:t>Reorganization for readability would be useful </a:t>
            </a:r>
          </a:p>
          <a:p>
            <a:r>
              <a:rPr lang="en-US" sz="2500" dirty="0" smtClean="0">
                <a:latin typeface="Calibri Light" panose="020F0302020204030204" pitchFamily="34" charset="0"/>
              </a:rPr>
              <a:t>draft-</a:t>
            </a:r>
            <a:r>
              <a:rPr lang="en-US" sz="2500" dirty="0" err="1" smtClean="0">
                <a:latin typeface="Calibri Light" panose="020F0302020204030204" pitchFamily="34" charset="0"/>
              </a:rPr>
              <a:t>ietf</a:t>
            </a:r>
            <a:r>
              <a:rPr lang="en-US" sz="2500" dirty="0" smtClean="0">
                <a:latin typeface="Calibri Light" panose="020F0302020204030204" pitchFamily="34" charset="0"/>
              </a:rPr>
              <a:t>-</a:t>
            </a:r>
            <a:r>
              <a:rPr lang="en-US" sz="2500" dirty="0" err="1" smtClean="0">
                <a:latin typeface="Calibri Light" panose="020F0302020204030204" pitchFamily="34" charset="0"/>
              </a:rPr>
              <a:t>pce</a:t>
            </a:r>
            <a:r>
              <a:rPr lang="en-US" sz="2500" dirty="0" smtClean="0">
                <a:latin typeface="Calibri Light" panose="020F0302020204030204" pitchFamily="34" charset="0"/>
              </a:rPr>
              <a:t>-</a:t>
            </a:r>
            <a:r>
              <a:rPr lang="en-US" sz="2500" dirty="0" err="1" smtClean="0">
                <a:latin typeface="Calibri Light" panose="020F0302020204030204" pitchFamily="34" charset="0"/>
              </a:rPr>
              <a:t>pcep</a:t>
            </a:r>
            <a:r>
              <a:rPr lang="en-US" sz="2500" dirty="0" smtClean="0">
                <a:latin typeface="Calibri Light" panose="020F0302020204030204" pitchFamily="34" charset="0"/>
              </a:rPr>
              <a:t>-yang</a:t>
            </a:r>
          </a:p>
          <a:p>
            <a:pPr lvl="1"/>
            <a:r>
              <a:rPr lang="en-US" sz="2100" dirty="0" smtClean="0">
                <a:latin typeface="Calibri Light" panose="020F0302020204030204" pitchFamily="34" charset="0"/>
              </a:rPr>
              <a:t>TE yang dependencies are progressing </a:t>
            </a:r>
          </a:p>
          <a:p>
            <a:pPr lvl="1"/>
            <a:r>
              <a:rPr lang="en-US" sz="2100" dirty="0" smtClean="0">
                <a:latin typeface="Calibri Light" panose="020F0302020204030204" pitchFamily="34" charset="0"/>
              </a:rPr>
              <a:t>Dependency </a:t>
            </a:r>
            <a:r>
              <a:rPr lang="en-US" sz="2100" dirty="0">
                <a:latin typeface="Calibri Light" panose="020F0302020204030204" pitchFamily="34" charset="0"/>
              </a:rPr>
              <a:t>on  </a:t>
            </a:r>
            <a:r>
              <a:rPr lang="en-US" sz="2100" dirty="0" smtClean="0">
                <a:latin typeface="Calibri Light" panose="020F0302020204030204" pitchFamily="34" charset="0"/>
              </a:rPr>
              <a:t>draft-</a:t>
            </a:r>
            <a:r>
              <a:rPr lang="en-US" sz="2100" dirty="0" err="1" smtClean="0">
                <a:latin typeface="Calibri Light" panose="020F0302020204030204" pitchFamily="34" charset="0"/>
              </a:rPr>
              <a:t>ietf</a:t>
            </a:r>
            <a:r>
              <a:rPr lang="en-US" sz="2100" dirty="0" smtClean="0">
                <a:latin typeface="Calibri Light" panose="020F0302020204030204" pitchFamily="34" charset="0"/>
              </a:rPr>
              <a:t>-</a:t>
            </a:r>
            <a:r>
              <a:rPr lang="en-US" sz="2100" dirty="0" err="1" smtClean="0">
                <a:latin typeface="Calibri Light" panose="020F0302020204030204" pitchFamily="34" charset="0"/>
              </a:rPr>
              <a:t>netconf</a:t>
            </a:r>
            <a:r>
              <a:rPr lang="en-US" sz="2100" dirty="0" smtClean="0">
                <a:latin typeface="Calibri Light" panose="020F0302020204030204" pitchFamily="34" charset="0"/>
              </a:rPr>
              <a:t>-</a:t>
            </a:r>
            <a:r>
              <a:rPr lang="en-US" sz="2100" dirty="0" err="1" smtClean="0">
                <a:latin typeface="Calibri Light" panose="020F0302020204030204" pitchFamily="34" charset="0"/>
              </a:rPr>
              <a:t>tls</a:t>
            </a:r>
            <a:r>
              <a:rPr lang="en-US" sz="2100" dirty="0" smtClean="0">
                <a:latin typeface="Calibri Light" panose="020F0302020204030204" pitchFamily="34" charset="0"/>
              </a:rPr>
              <a:t>-client-server (used for PCEPS/TLS) might take longer</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15</a:t>
            </a:fld>
            <a:endParaRPr lang="en-US"/>
          </a:p>
        </p:txBody>
      </p:sp>
    </p:spTree>
    <p:extLst>
      <p:ext uri="{BB962C8B-B14F-4D97-AF65-F5344CB8AC3E}">
        <p14:creationId xmlns:p14="http://schemas.microsoft.com/office/powerpoint/2010/main" val="97562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WG documents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a:latin typeface="Calibri Light" panose="020F0302020204030204" pitchFamily="34" charset="0"/>
              </a:rPr>
              <a:t>draft-</a:t>
            </a:r>
            <a:r>
              <a:rPr lang="en-US" dirty="0" err="1">
                <a:latin typeface="Calibri Light" panose="020F0302020204030204" pitchFamily="34" charset="0"/>
              </a:rPr>
              <a:t>ietf</a:t>
            </a:r>
            <a:r>
              <a:rPr lang="en-US" dirty="0">
                <a:latin typeface="Calibri Light" panose="020F0302020204030204" pitchFamily="34" charset="0"/>
              </a:rPr>
              <a:t>-</a:t>
            </a:r>
            <a:r>
              <a:rPr lang="en-US" dirty="0" err="1">
                <a:latin typeface="Calibri Light" panose="020F0302020204030204" pitchFamily="34" charset="0"/>
              </a:rPr>
              <a:t>pce</a:t>
            </a:r>
            <a:r>
              <a:rPr lang="en-US" dirty="0">
                <a:latin typeface="Calibri Light" panose="020F0302020204030204" pitchFamily="34" charset="0"/>
              </a:rPr>
              <a:t>-</a:t>
            </a:r>
            <a:r>
              <a:rPr lang="en-US" dirty="0" err="1">
                <a:latin typeface="Calibri Light" panose="020F0302020204030204" pitchFamily="34" charset="0"/>
              </a:rPr>
              <a:t>pcep</a:t>
            </a:r>
            <a:r>
              <a:rPr lang="en-US" dirty="0">
                <a:latin typeface="Calibri Light" panose="020F0302020204030204" pitchFamily="34" charset="0"/>
              </a:rPr>
              <a:t>-extension-for-</a:t>
            </a:r>
            <a:r>
              <a:rPr lang="en-US" dirty="0" err="1">
                <a:latin typeface="Calibri Light" panose="020F0302020204030204" pitchFamily="34" charset="0"/>
              </a:rPr>
              <a:t>pce</a:t>
            </a:r>
            <a:r>
              <a:rPr lang="en-US" dirty="0">
                <a:latin typeface="Calibri Light" panose="020F0302020204030204" pitchFamily="34" charset="0"/>
              </a:rPr>
              <a:t>-</a:t>
            </a:r>
            <a:r>
              <a:rPr lang="en-US" dirty="0" smtClean="0">
                <a:latin typeface="Calibri Light" panose="020F0302020204030204" pitchFamily="34" charset="0"/>
              </a:rPr>
              <a:t>controller</a:t>
            </a:r>
          </a:p>
          <a:p>
            <a:pPr lvl="1"/>
            <a:r>
              <a:rPr lang="en-US" dirty="0" smtClean="0">
                <a:latin typeface="Calibri Light" panose="020F0302020204030204" pitchFamily="34" charset="0"/>
              </a:rPr>
              <a:t>update </a:t>
            </a:r>
            <a:r>
              <a:rPr lang="en-US" dirty="0">
                <a:latin typeface="Calibri Light" panose="020F0302020204030204" pitchFamily="34" charset="0"/>
              </a:rPr>
              <a:t>posted on 2019-07-</a:t>
            </a:r>
            <a:r>
              <a:rPr lang="en-US" dirty="0" smtClean="0">
                <a:latin typeface="Calibri Light" panose="020F0302020204030204" pitchFamily="34" charset="0"/>
              </a:rPr>
              <a:t>08</a:t>
            </a:r>
          </a:p>
          <a:p>
            <a:pPr lvl="1"/>
            <a:r>
              <a:rPr lang="en-US" dirty="0" smtClean="0">
                <a:latin typeface="Calibri Light" panose="020F0302020204030204" pitchFamily="34" charset="0"/>
              </a:rPr>
              <a:t>Added Implementation Status</a:t>
            </a:r>
            <a:endParaRPr lang="en-US" dirty="0">
              <a:latin typeface="Calibri Light" panose="020F0302020204030204" pitchFamily="34" charset="0"/>
            </a:endParaRPr>
          </a:p>
          <a:p>
            <a:r>
              <a:rPr lang="en-US" dirty="0">
                <a:latin typeface="Calibri Light" panose="020F0302020204030204" pitchFamily="34" charset="0"/>
              </a:rPr>
              <a:t>draft-</a:t>
            </a:r>
            <a:r>
              <a:rPr lang="en-US" dirty="0" err="1">
                <a:latin typeface="Calibri Light" panose="020F0302020204030204" pitchFamily="34" charset="0"/>
              </a:rPr>
              <a:t>ietf</a:t>
            </a:r>
            <a:r>
              <a:rPr lang="en-US" dirty="0">
                <a:latin typeface="Calibri Light" panose="020F0302020204030204" pitchFamily="34" charset="0"/>
              </a:rPr>
              <a:t>-</a:t>
            </a:r>
            <a:r>
              <a:rPr lang="en-US" dirty="0" err="1">
                <a:latin typeface="Calibri Light" panose="020F0302020204030204" pitchFamily="34" charset="0"/>
              </a:rPr>
              <a:t>pce</a:t>
            </a:r>
            <a:r>
              <a:rPr lang="en-US" dirty="0">
                <a:latin typeface="Calibri Light" panose="020F0302020204030204" pitchFamily="34" charset="0"/>
              </a:rPr>
              <a:t>-</a:t>
            </a:r>
            <a:r>
              <a:rPr lang="en-US" dirty="0" err="1">
                <a:latin typeface="Calibri Light" panose="020F0302020204030204" pitchFamily="34" charset="0"/>
              </a:rPr>
              <a:t>pcep</a:t>
            </a:r>
            <a:r>
              <a:rPr lang="en-US" dirty="0">
                <a:latin typeface="Calibri Light" panose="020F0302020204030204" pitchFamily="34" charset="0"/>
              </a:rPr>
              <a:t>-extension-native-</a:t>
            </a:r>
            <a:r>
              <a:rPr lang="en-US" dirty="0" err="1" smtClean="0">
                <a:latin typeface="Calibri Light" panose="020F0302020204030204" pitchFamily="34" charset="0"/>
              </a:rPr>
              <a:t>ip</a:t>
            </a:r>
            <a:endParaRPr lang="en-US" dirty="0" smtClean="0">
              <a:latin typeface="Calibri Light" panose="020F0302020204030204" pitchFamily="34" charset="0"/>
            </a:endParaRPr>
          </a:p>
          <a:p>
            <a:pPr lvl="1"/>
            <a:r>
              <a:rPr lang="en-US" dirty="0" smtClean="0">
                <a:latin typeface="Calibri Light" panose="020F0302020204030204" pitchFamily="34" charset="0"/>
              </a:rPr>
              <a:t>Presented at IETF 104, no update since. </a:t>
            </a:r>
            <a:endParaRPr lang="en-US" dirty="0">
              <a:latin typeface="Calibri Light" panose="020F0302020204030204" pitchFamily="34" charset="0"/>
            </a:endParaRPr>
          </a:p>
          <a:p>
            <a:r>
              <a:rPr lang="en-US" dirty="0">
                <a:latin typeface="Calibri Light" panose="020F0302020204030204" pitchFamily="34" charset="0"/>
              </a:rPr>
              <a:t>draft-</a:t>
            </a:r>
            <a:r>
              <a:rPr lang="en-US" dirty="0" err="1">
                <a:latin typeface="Calibri Light" panose="020F0302020204030204" pitchFamily="34" charset="0"/>
              </a:rPr>
              <a:t>ietf</a:t>
            </a:r>
            <a:r>
              <a:rPr lang="en-US" dirty="0">
                <a:latin typeface="Calibri Light" panose="020F0302020204030204" pitchFamily="34" charset="0"/>
              </a:rPr>
              <a:t>-</a:t>
            </a:r>
            <a:r>
              <a:rPr lang="en-US" dirty="0" err="1">
                <a:latin typeface="Calibri Light" panose="020F0302020204030204" pitchFamily="34" charset="0"/>
              </a:rPr>
              <a:t>pce</a:t>
            </a:r>
            <a:r>
              <a:rPr lang="en-US" dirty="0">
                <a:latin typeface="Calibri Light" panose="020F0302020204030204" pitchFamily="34" charset="0"/>
              </a:rPr>
              <a:t>-</a:t>
            </a:r>
            <a:r>
              <a:rPr lang="en-US" dirty="0" err="1">
                <a:latin typeface="Calibri Light" panose="020F0302020204030204" pitchFamily="34" charset="0"/>
              </a:rPr>
              <a:t>stateful</a:t>
            </a:r>
            <a:r>
              <a:rPr lang="en-US" dirty="0">
                <a:latin typeface="Calibri Light" panose="020F0302020204030204" pitchFamily="34" charset="0"/>
              </a:rPr>
              <a:t>-</a:t>
            </a:r>
            <a:r>
              <a:rPr lang="en-US" dirty="0" err="1">
                <a:latin typeface="Calibri Light" panose="020F0302020204030204" pitchFamily="34" charset="0"/>
              </a:rPr>
              <a:t>pce</a:t>
            </a:r>
            <a:r>
              <a:rPr lang="en-US" dirty="0">
                <a:latin typeface="Calibri Light" panose="020F0302020204030204" pitchFamily="34" charset="0"/>
              </a:rPr>
              <a:t>-</a:t>
            </a:r>
            <a:r>
              <a:rPr lang="en-US" dirty="0" err="1">
                <a:latin typeface="Calibri Light" panose="020F0302020204030204" pitchFamily="34" charset="0"/>
              </a:rPr>
              <a:t>lsp</a:t>
            </a:r>
            <a:r>
              <a:rPr lang="en-US" dirty="0">
                <a:latin typeface="Calibri Light" panose="020F0302020204030204" pitchFamily="34" charset="0"/>
              </a:rPr>
              <a:t>-</a:t>
            </a:r>
            <a:r>
              <a:rPr lang="en-US" dirty="0" smtClean="0">
                <a:latin typeface="Calibri Light" panose="020F0302020204030204" pitchFamily="34" charset="0"/>
              </a:rPr>
              <a:t>scheduling</a:t>
            </a:r>
          </a:p>
          <a:p>
            <a:pPr lvl="1"/>
            <a:r>
              <a:rPr lang="en-US" dirty="0" smtClean="0">
                <a:latin typeface="Calibri Light" panose="020F0302020204030204" pitchFamily="34" charset="0"/>
              </a:rPr>
              <a:t>update </a:t>
            </a:r>
            <a:r>
              <a:rPr lang="en-US" dirty="0">
                <a:latin typeface="Calibri Light" panose="020F0302020204030204" pitchFamily="34" charset="0"/>
              </a:rPr>
              <a:t>posted on 2019-07-</a:t>
            </a:r>
            <a:r>
              <a:rPr lang="en-US" dirty="0" smtClean="0">
                <a:latin typeface="Calibri Light" panose="020F0302020204030204" pitchFamily="34" charset="0"/>
              </a:rPr>
              <a:t>07 (refresh), no update. </a:t>
            </a:r>
          </a:p>
          <a:p>
            <a:r>
              <a:rPr lang="en-US" dirty="0">
                <a:latin typeface="Calibri Light" panose="020F0302020204030204" pitchFamily="34" charset="0"/>
              </a:rPr>
              <a:t>Recent WG I-</a:t>
            </a:r>
            <a:r>
              <a:rPr lang="en-US" dirty="0" smtClean="0">
                <a:latin typeface="Calibri Light" panose="020F0302020204030204" pitchFamily="34" charset="0"/>
              </a:rPr>
              <a:t>D adopted</a:t>
            </a:r>
          </a:p>
          <a:p>
            <a:pPr lvl="1"/>
            <a:r>
              <a:rPr lang="en-US" dirty="0" smtClean="0">
                <a:latin typeface="Calibri Light" panose="020F0302020204030204" pitchFamily="34" charset="0"/>
              </a:rPr>
              <a:t>draft</a:t>
            </a:r>
            <a:r>
              <a:rPr lang="en-US" dirty="0">
                <a:latin typeface="Calibri Light" panose="020F0302020204030204" pitchFamily="34" charset="0"/>
              </a:rPr>
              <a:t>-</a:t>
            </a:r>
            <a:r>
              <a:rPr lang="en-US" dirty="0" err="1">
                <a:latin typeface="Calibri Light" panose="020F0302020204030204" pitchFamily="34" charset="0"/>
              </a:rPr>
              <a:t>ietf</a:t>
            </a:r>
            <a:r>
              <a:rPr lang="en-US" dirty="0">
                <a:latin typeface="Calibri Light" panose="020F0302020204030204" pitchFamily="34" charset="0"/>
              </a:rPr>
              <a:t>-</a:t>
            </a:r>
            <a:r>
              <a:rPr lang="en-US" dirty="0" err="1">
                <a:latin typeface="Calibri Light" panose="020F0302020204030204" pitchFamily="34" charset="0"/>
              </a:rPr>
              <a:t>pce</a:t>
            </a:r>
            <a:r>
              <a:rPr lang="en-US" dirty="0">
                <a:latin typeface="Calibri Light" panose="020F0302020204030204" pitchFamily="34" charset="0"/>
              </a:rPr>
              <a:t>-flexible-</a:t>
            </a:r>
            <a:r>
              <a:rPr lang="en-US" dirty="0" smtClean="0">
                <a:latin typeface="Calibri Light" panose="020F0302020204030204" pitchFamily="34" charset="0"/>
              </a:rPr>
              <a:t>grid</a:t>
            </a:r>
            <a:endParaRPr lang="en-US" dirty="0">
              <a:latin typeface="Calibri Light" panose="020F0302020204030204" pitchFamily="34" charset="0"/>
            </a:endParaRPr>
          </a:p>
          <a:p>
            <a:pPr lvl="1"/>
            <a:r>
              <a:rPr lang="en-US" dirty="0">
                <a:latin typeface="Calibri Light" panose="020F0302020204030204" pitchFamily="34" charset="0"/>
              </a:rPr>
              <a:t>draft-ietf-pce-segment-routing-</a:t>
            </a:r>
            <a:r>
              <a:rPr lang="en-US" dirty="0" smtClean="0">
                <a:latin typeface="Calibri Light" panose="020F0302020204030204" pitchFamily="34" charset="0"/>
              </a:rPr>
              <a:t>ipv6</a:t>
            </a:r>
            <a:endParaRPr lang="en-IN" dirty="0" smtClean="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16</a:t>
            </a:fld>
            <a:endParaRPr lang="en-US"/>
          </a:p>
        </p:txBody>
      </p:sp>
    </p:spTree>
    <p:extLst>
      <p:ext uri="{BB962C8B-B14F-4D97-AF65-F5344CB8AC3E}">
        <p14:creationId xmlns:p14="http://schemas.microsoft.com/office/powerpoint/2010/main" val="119763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draft-</a:t>
            </a:r>
            <a:r>
              <a:rPr lang="en-US" dirty="0" err="1"/>
              <a:t>ietf</a:t>
            </a:r>
            <a:r>
              <a:rPr lang="en-US" dirty="0"/>
              <a:t>-</a:t>
            </a:r>
            <a:r>
              <a:rPr lang="en-US" dirty="0" err="1"/>
              <a:t>pce</a:t>
            </a:r>
            <a:r>
              <a:rPr lang="en-US" dirty="0"/>
              <a:t>-enhanced-errors</a:t>
            </a:r>
          </a:p>
        </p:txBody>
      </p:sp>
      <p:sp>
        <p:nvSpPr>
          <p:cNvPr id="3" name="Content Placeholder 2"/>
          <p:cNvSpPr>
            <a:spLocks noGrp="1"/>
          </p:cNvSpPr>
          <p:nvPr>
            <p:ph idx="1"/>
          </p:nvPr>
        </p:nvSpPr>
        <p:spPr/>
        <p:txBody>
          <a:bodyPr>
            <a:normAutofit fontScale="85000" lnSpcReduction="20000"/>
          </a:bodyPr>
          <a:lstStyle/>
          <a:p>
            <a:r>
              <a:rPr lang="en-US" dirty="0" smtClean="0">
                <a:latin typeface="+mn-lt"/>
              </a:rPr>
              <a:t>Guideline (as per mailing list discussion)</a:t>
            </a:r>
          </a:p>
          <a:p>
            <a:pPr lvl="1"/>
            <a:r>
              <a:rPr lang="en-US" dirty="0">
                <a:latin typeface="+mn-lt"/>
              </a:rPr>
              <a:t>Error and Notification handling as per [I-</a:t>
            </a:r>
            <a:r>
              <a:rPr lang="en-US" dirty="0" err="1">
                <a:latin typeface="+mn-lt"/>
              </a:rPr>
              <a:t>D.ietf</a:t>
            </a:r>
            <a:r>
              <a:rPr lang="en-US" dirty="0">
                <a:latin typeface="+mn-lt"/>
              </a:rPr>
              <a:t>-</a:t>
            </a:r>
            <a:r>
              <a:rPr lang="en-US" dirty="0" err="1">
                <a:latin typeface="+mn-lt"/>
              </a:rPr>
              <a:t>pce</a:t>
            </a:r>
            <a:r>
              <a:rPr lang="en-US" dirty="0">
                <a:latin typeface="+mn-lt"/>
              </a:rPr>
              <a:t>-enhanced-errors] should be considered in PCE documents that include new errors and notifications. A requirement for the authors of these drafts is to evaluate the applicability of the procedure in [I-</a:t>
            </a:r>
            <a:r>
              <a:rPr lang="en-US" dirty="0" err="1">
                <a:latin typeface="+mn-lt"/>
              </a:rPr>
              <a:t>D.ietf</a:t>
            </a:r>
            <a:r>
              <a:rPr lang="en-US" dirty="0">
                <a:latin typeface="+mn-lt"/>
              </a:rPr>
              <a:t>-</a:t>
            </a:r>
            <a:r>
              <a:rPr lang="en-US" dirty="0" err="1">
                <a:latin typeface="+mn-lt"/>
              </a:rPr>
              <a:t>pce</a:t>
            </a:r>
            <a:r>
              <a:rPr lang="en-US" dirty="0">
                <a:latin typeface="+mn-lt"/>
              </a:rPr>
              <a:t>-enhanced-errors] and provide details about the "Error-criticality" TLV and "Propagation" TLV for errors and notifications defined in the draft. Examples of this can be found in section 5.4.3 of [I-</a:t>
            </a:r>
            <a:r>
              <a:rPr lang="en-US" dirty="0" err="1">
                <a:latin typeface="+mn-lt"/>
              </a:rPr>
              <a:t>D.ietf</a:t>
            </a:r>
            <a:r>
              <a:rPr lang="en-US" dirty="0">
                <a:latin typeface="+mn-lt"/>
              </a:rPr>
              <a:t>-</a:t>
            </a:r>
            <a:r>
              <a:rPr lang="en-US" dirty="0" err="1">
                <a:latin typeface="+mn-lt"/>
              </a:rPr>
              <a:t>pce</a:t>
            </a:r>
            <a:r>
              <a:rPr lang="en-US" dirty="0">
                <a:latin typeface="+mn-lt"/>
              </a:rPr>
              <a:t>-enhanced-errors]</a:t>
            </a:r>
            <a:r>
              <a:rPr lang="en-US" dirty="0" smtClean="0">
                <a:latin typeface="+mn-lt"/>
              </a:rPr>
              <a:t>.</a:t>
            </a:r>
          </a:p>
          <a:p>
            <a:r>
              <a:rPr lang="en-US" dirty="0" smtClean="0">
                <a:latin typeface="+mn-lt"/>
              </a:rPr>
              <a:t>Thoughts on the guideline? </a:t>
            </a:r>
          </a:p>
          <a:p>
            <a:r>
              <a:rPr lang="en-US" dirty="0" smtClean="0">
                <a:latin typeface="+mn-lt"/>
              </a:rPr>
              <a:t>Guideline to be put in the Wiki or the I-D</a:t>
            </a:r>
          </a:p>
          <a:p>
            <a:r>
              <a:rPr lang="en-US" dirty="0" smtClean="0">
                <a:latin typeface="+mn-lt"/>
              </a:rPr>
              <a:t>Work with the WG I-D authors </a:t>
            </a:r>
            <a:endParaRPr lang="en-US" dirty="0">
              <a:latin typeface="+mn-lt"/>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17</a:t>
            </a:fld>
            <a:endParaRPr lang="en-US"/>
          </a:p>
        </p:txBody>
      </p:sp>
    </p:spTree>
    <p:extLst>
      <p:ext uri="{BB962C8B-B14F-4D97-AF65-F5344CB8AC3E}">
        <p14:creationId xmlns:p14="http://schemas.microsoft.com/office/powerpoint/2010/main" val="4185782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Adoption Poll Queue</a:t>
            </a:r>
          </a:p>
        </p:txBody>
      </p:sp>
      <p:sp>
        <p:nvSpPr>
          <p:cNvPr id="3" name="Espace réservé du contenu 2"/>
          <p:cNvSpPr>
            <a:spLocks noGrp="1"/>
          </p:cNvSpPr>
          <p:nvPr>
            <p:ph idx="1"/>
          </p:nvPr>
        </p:nvSpPr>
        <p:spPr/>
        <p:txBody>
          <a:bodyPr>
            <a:normAutofit/>
          </a:bodyPr>
          <a:lstStyle/>
          <a:p>
            <a:r>
              <a:rPr lang="en-US" sz="2400" dirty="0">
                <a:latin typeface="Calibri Light" panose="020F0302020204030204" pitchFamily="34" charset="0"/>
              </a:rPr>
              <a:t>draft-</a:t>
            </a:r>
            <a:r>
              <a:rPr lang="en-US" sz="2400" dirty="0" err="1">
                <a:latin typeface="Calibri Light" panose="020F0302020204030204" pitchFamily="34" charset="0"/>
              </a:rPr>
              <a:t>leedhody</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vn</a:t>
            </a:r>
            <a:r>
              <a:rPr lang="en-US" sz="2400" dirty="0">
                <a:latin typeface="Calibri Light" panose="020F0302020204030204" pitchFamily="34" charset="0"/>
              </a:rPr>
              <a:t>-association </a:t>
            </a:r>
            <a:endParaRPr lang="en-US" sz="2400" dirty="0" smtClean="0">
              <a:latin typeface="Calibri Light" panose="020F0302020204030204" pitchFamily="34" charset="0"/>
            </a:endParaRPr>
          </a:p>
          <a:p>
            <a:pPr lvl="1"/>
            <a:r>
              <a:rPr lang="en-US" sz="2000" dirty="0" smtClean="0">
                <a:latin typeface="Calibri Light" panose="020F0302020204030204" pitchFamily="34" charset="0"/>
              </a:rPr>
              <a:t>Poll </a:t>
            </a:r>
            <a:r>
              <a:rPr lang="en-US" sz="2000" dirty="0">
                <a:latin typeface="Calibri Light" panose="020F0302020204030204" pitchFamily="34" charset="0"/>
              </a:rPr>
              <a:t>on -07 ends 2019-08-</a:t>
            </a:r>
            <a:r>
              <a:rPr lang="en-US" sz="2000" dirty="0" smtClean="0">
                <a:latin typeface="Calibri Light" panose="020F0302020204030204" pitchFamily="34" charset="0"/>
              </a:rPr>
              <a:t>04</a:t>
            </a:r>
            <a:endParaRPr lang="en-US" sz="20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sivabalan</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-binding-label-</a:t>
            </a:r>
            <a:r>
              <a:rPr lang="en-US" sz="2400" dirty="0" err="1" smtClean="0">
                <a:latin typeface="Calibri Light" panose="020F0302020204030204" pitchFamily="34" charset="0"/>
              </a:rPr>
              <a:t>sid</a:t>
            </a:r>
            <a:endParaRPr lang="en-US" sz="24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zhao</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pcep</a:t>
            </a:r>
            <a:r>
              <a:rPr lang="en-US" sz="2400" dirty="0">
                <a:latin typeface="Calibri Light" panose="020F0302020204030204" pitchFamily="34" charset="0"/>
              </a:rPr>
              <a:t>-extension-</a:t>
            </a:r>
            <a:r>
              <a:rPr lang="en-US" sz="2400" dirty="0" err="1">
                <a:latin typeface="Calibri Light" panose="020F0302020204030204" pitchFamily="34" charset="0"/>
              </a:rPr>
              <a:t>pce</a:t>
            </a:r>
            <a:r>
              <a:rPr lang="en-US" sz="2400" dirty="0">
                <a:latin typeface="Calibri Light" panose="020F0302020204030204" pitchFamily="34" charset="0"/>
              </a:rPr>
              <a:t>-controller-</a:t>
            </a:r>
            <a:r>
              <a:rPr lang="en-US" sz="2400" dirty="0" err="1">
                <a:latin typeface="Calibri Light" panose="020F0302020204030204" pitchFamily="34" charset="0"/>
              </a:rPr>
              <a:t>sr</a:t>
            </a:r>
            <a:endParaRPr lang="en-US" sz="2400" dirty="0">
              <a:latin typeface="Calibri Light" panose="020F0302020204030204" pitchFamily="34" charset="0"/>
            </a:endParaRPr>
          </a:p>
          <a:p>
            <a:r>
              <a:rPr lang="en-US" sz="2400" dirty="0">
                <a:latin typeface="Calibri Light" panose="020F0302020204030204" pitchFamily="34" charset="0"/>
              </a:rPr>
              <a:t>draft-li-</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sr</a:t>
            </a:r>
            <a:r>
              <a:rPr lang="en-US" sz="2400" dirty="0">
                <a:latin typeface="Calibri Light" panose="020F0302020204030204" pitchFamily="34" charset="0"/>
              </a:rPr>
              <a:t>-path-segment</a:t>
            </a:r>
          </a:p>
          <a:p>
            <a:r>
              <a:rPr lang="en-US" sz="2400" dirty="0">
                <a:latin typeface="Calibri Light" panose="020F0302020204030204" pitchFamily="34" charset="0"/>
              </a:rPr>
              <a:t>draft-li-</a:t>
            </a:r>
            <a:r>
              <a:rPr lang="en-US" sz="2400" dirty="0" err="1">
                <a:latin typeface="Calibri Light" panose="020F0302020204030204" pitchFamily="34" charset="0"/>
              </a:rPr>
              <a:t>pce</a:t>
            </a:r>
            <a:r>
              <a:rPr lang="en-US" sz="2400" dirty="0">
                <a:latin typeface="Calibri Light" panose="020F0302020204030204" pitchFamily="34" charset="0"/>
              </a:rPr>
              <a:t>-</a:t>
            </a:r>
            <a:r>
              <a:rPr lang="en-US" sz="2400" dirty="0" err="1">
                <a:latin typeface="Calibri Light" panose="020F0302020204030204" pitchFamily="34" charset="0"/>
              </a:rPr>
              <a:t>sr</a:t>
            </a:r>
            <a:r>
              <a:rPr lang="en-US" sz="2400" dirty="0">
                <a:latin typeface="Calibri Light" panose="020F0302020204030204" pitchFamily="34" charset="0"/>
              </a:rPr>
              <a:t>-</a:t>
            </a:r>
            <a:r>
              <a:rPr lang="en-US" sz="2400" dirty="0" err="1">
                <a:latin typeface="Calibri Light" panose="020F0302020204030204" pitchFamily="34" charset="0"/>
              </a:rPr>
              <a:t>bidir</a:t>
            </a:r>
            <a:r>
              <a:rPr lang="en-US" sz="2400" dirty="0">
                <a:latin typeface="Calibri Light" panose="020F0302020204030204" pitchFamily="34" charset="0"/>
              </a:rPr>
              <a:t>-path</a:t>
            </a:r>
          </a:p>
          <a:p>
            <a:r>
              <a:rPr lang="en-US" sz="2400" dirty="0">
                <a:latin typeface="Calibri Light" panose="020F0302020204030204" pitchFamily="34" charset="0"/>
              </a:rPr>
              <a:t>draft-</a:t>
            </a:r>
            <a:r>
              <a:rPr lang="en-US" sz="2400" dirty="0" err="1">
                <a:latin typeface="Calibri Light" panose="020F0302020204030204" pitchFamily="34" charset="0"/>
              </a:rPr>
              <a:t>dugeon</a:t>
            </a:r>
            <a:r>
              <a:rPr lang="en-US" sz="2400" dirty="0">
                <a:latin typeface="Calibri Light" panose="020F0302020204030204" pitchFamily="34" charset="0"/>
              </a:rPr>
              <a:t>-</a:t>
            </a:r>
            <a:r>
              <a:rPr lang="en-US" sz="2400" dirty="0" err="1">
                <a:latin typeface="Calibri Light" panose="020F0302020204030204" pitchFamily="34" charset="0"/>
              </a:rPr>
              <a:t>pce-stateful-interdomain</a:t>
            </a:r>
            <a:endParaRPr lang="en-US" sz="2400" dirty="0">
              <a:latin typeface="Calibri Light" panose="020F0302020204030204" pitchFamily="34" charset="0"/>
            </a:endParaRPr>
          </a:p>
          <a:p>
            <a:r>
              <a:rPr lang="en-US" sz="2400" dirty="0">
                <a:latin typeface="Calibri Light" panose="020F0302020204030204" pitchFamily="34" charset="0"/>
              </a:rPr>
              <a:t>draft-</a:t>
            </a:r>
            <a:r>
              <a:rPr lang="en-US" sz="2400" dirty="0" err="1">
                <a:latin typeface="Calibri Light" panose="020F0302020204030204" pitchFamily="34" charset="0"/>
              </a:rPr>
              <a:t>barth</a:t>
            </a:r>
            <a:r>
              <a:rPr lang="en-US" sz="2400" dirty="0">
                <a:latin typeface="Calibri Light" panose="020F0302020204030204" pitchFamily="34" charset="0"/>
              </a:rPr>
              <a:t>-</a:t>
            </a:r>
            <a:r>
              <a:rPr lang="en-US" sz="2400" dirty="0" err="1">
                <a:latin typeface="Calibri Light" panose="020F0302020204030204" pitchFamily="34" charset="0"/>
              </a:rPr>
              <a:t>pce</a:t>
            </a:r>
            <a:r>
              <a:rPr lang="en-US" sz="2400" dirty="0">
                <a:latin typeface="Calibri Light" panose="020F0302020204030204" pitchFamily="34" charset="0"/>
              </a:rPr>
              <a:t>-segment-routing-policy-</a:t>
            </a:r>
            <a:r>
              <a:rPr lang="en-US" sz="2400" dirty="0" err="1">
                <a:latin typeface="Calibri Light" panose="020F0302020204030204" pitchFamily="34" charset="0"/>
              </a:rPr>
              <a:t>cp</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18</a:t>
            </a:fld>
            <a:endParaRPr lang="en-US"/>
          </a:p>
        </p:txBody>
      </p:sp>
    </p:spTree>
    <p:extLst>
      <p:ext uri="{BB962C8B-B14F-4D97-AF65-F5344CB8AC3E}">
        <p14:creationId xmlns:p14="http://schemas.microsoft.com/office/powerpoint/2010/main" val="219410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en-US" dirty="0"/>
              <a:t>Thanks</a:t>
            </a:r>
          </a:p>
        </p:txBody>
      </p:sp>
      <p:sp>
        <p:nvSpPr>
          <p:cNvPr id="5" name="Sous-titr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4640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5"/>
          <p:cNvSpPr>
            <a:spLocks noGrp="1" noChangeArrowheads="1"/>
          </p:cNvSpPr>
          <p:nvPr>
            <p:ph type="title"/>
          </p:nvPr>
        </p:nvSpPr>
        <p:spPr>
          <a:xfrm>
            <a:off x="984738" y="457200"/>
            <a:ext cx="7162800" cy="533400"/>
          </a:xfrm>
          <a:noFill/>
        </p:spPr>
        <p:txBody>
          <a:bodyPr/>
          <a:lstStyle/>
          <a:p>
            <a:r>
              <a:rPr lang="en-US" altLang="x-none" dirty="0">
                <a:latin typeface="+mn-lt"/>
              </a:rPr>
              <a:t>Note Well</a:t>
            </a:r>
          </a:p>
        </p:txBody>
      </p:sp>
      <p:sp>
        <p:nvSpPr>
          <p:cNvPr id="15363" name="Rectangle 6"/>
          <p:cNvSpPr>
            <a:spLocks noGrp="1" noChangeArrowheads="1"/>
          </p:cNvSpPr>
          <p:nvPr>
            <p:ph type="body" idx="1"/>
          </p:nvPr>
        </p:nvSpPr>
        <p:spPr>
          <a:xfrm>
            <a:off x="492369" y="1066800"/>
            <a:ext cx="8159262" cy="4648200"/>
          </a:xfrm>
        </p:spPr>
        <p:txBody>
          <a:bodyPr>
            <a:normAutofit/>
          </a:bodyPr>
          <a:lstStyle/>
          <a:p>
            <a:pPr marL="0" indent="0"/>
            <a:r>
              <a:rPr lang="en-US" altLang="x-none" sz="1200" b="0" dirty="0">
                <a:latin typeface="Calibri Light" panose="020F0302020204030204" pitchFamily="34" charset="0"/>
              </a:rPr>
              <a:t>This is a reminder of IETF policies in effect on various topics such as patents or code of conduct. It is only meant to point you in the right direction. Exceptions may apply.</a:t>
            </a:r>
            <a:r>
              <a:rPr lang="en-US" altLang="x-none" sz="1200" dirty="0">
                <a:latin typeface="Calibri Light" panose="020F0302020204030204" pitchFamily="34" charset="0"/>
              </a:rPr>
              <a:t> </a:t>
            </a:r>
            <a:r>
              <a:rPr lang="en-US" altLang="x-none" sz="1200" b="0" dirty="0">
                <a:latin typeface="Calibri Light" panose="020F0302020204030204" pitchFamily="34" charset="0"/>
              </a:rPr>
              <a:t>The IETF's patent policy and the definition of an IETF "contribution" and "participation" are set forth in BCP 79; please read it carefully.</a:t>
            </a:r>
            <a:endParaRPr lang="en-US" altLang="x-none" sz="1200" dirty="0">
              <a:latin typeface="Calibri Light" panose="020F0302020204030204" pitchFamily="34" charset="0"/>
            </a:endParaRPr>
          </a:p>
          <a:p>
            <a:pPr marL="0" indent="0"/>
            <a:endParaRPr lang="en-US" altLang="x-none" sz="1200" b="0" dirty="0">
              <a:latin typeface="Calibri Light" panose="020F0302020204030204" pitchFamily="34" charset="0"/>
            </a:endParaRPr>
          </a:p>
          <a:p>
            <a:pPr marL="0" indent="0"/>
            <a:r>
              <a:rPr lang="en-US" altLang="x-none" sz="1200" b="0" dirty="0">
                <a:latin typeface="Calibri Light" panose="020F0302020204030204" pitchFamily="34" charset="0"/>
              </a:rPr>
              <a:t>As a reminder:</a:t>
            </a:r>
          </a:p>
          <a:p>
            <a:pPr marL="0" indent="0"/>
            <a:endParaRPr lang="en-US" altLang="x-none" sz="1200" dirty="0">
              <a:latin typeface="Calibri Light" panose="020F0302020204030204" pitchFamily="34" charset="0"/>
            </a:endParaRPr>
          </a:p>
          <a:p>
            <a:pPr marL="0" indent="0">
              <a:buFontTx/>
              <a:buChar char="•"/>
            </a:pPr>
            <a:r>
              <a:rPr lang="en-US" altLang="x-none" sz="1200" b="0" dirty="0">
                <a:latin typeface="Calibri Light" panose="020F0302020204030204" pitchFamily="34" charset="0"/>
              </a:rPr>
              <a:t>By participating in the IETF, you agree to follow IETF processes and policies.</a:t>
            </a:r>
          </a:p>
          <a:p>
            <a:pPr marL="0" indent="0">
              <a:buFontTx/>
              <a:buChar char="•"/>
            </a:pPr>
            <a:r>
              <a:rPr lang="en-US" altLang="x-none" sz="1200" b="0" dirty="0">
                <a:latin typeface="Calibri Light" panose="020F0302020204030204" pitchFamily="34" charset="0"/>
              </a:rPr>
              <a:t>If you are aware that any IETF contribution is covered by patents or patent applications that are owned or controlled by you or your sponsor, you must disclose that fact, or not participate in the discussion.</a:t>
            </a:r>
          </a:p>
          <a:p>
            <a:pPr marL="0" indent="0">
              <a:buFontTx/>
              <a:buChar char="•"/>
            </a:pPr>
            <a:r>
              <a:rPr lang="en-US" altLang="x-none" sz="1200" b="0" dirty="0">
                <a:latin typeface="Calibri Light" panose="020F0302020204030204" pitchFamily="34" charset="0"/>
              </a:rPr>
              <a:t>As a participant in or attendee to any IETF activity you acknowledge that written, audio, video, and photographic records of meetings may be made public.</a:t>
            </a:r>
          </a:p>
          <a:p>
            <a:pPr marL="0" indent="0">
              <a:buFontTx/>
              <a:buChar char="•"/>
            </a:pPr>
            <a:r>
              <a:rPr lang="en-US" altLang="x-none" sz="1200" b="0" dirty="0">
                <a:latin typeface="Calibri Light" panose="020F0302020204030204" pitchFamily="34" charset="0"/>
              </a:rPr>
              <a:t>Personal information that you provide to IETF will be handled in accordance with the IETF Privacy Statement.</a:t>
            </a:r>
          </a:p>
          <a:p>
            <a:pPr marL="0" indent="0">
              <a:buFontTx/>
              <a:buChar char="•"/>
            </a:pPr>
            <a:r>
              <a:rPr lang="en-US" altLang="x-none" sz="1200" b="0" dirty="0">
                <a:latin typeface="Calibri Light" panose="020F0302020204030204" pitchFamily="34" charset="0"/>
              </a:rPr>
              <a:t>As a participant or attendee, you agree to work respectfully with other participants; please contact the </a:t>
            </a:r>
            <a:r>
              <a:rPr lang="en-US" altLang="x-none" sz="1200" b="0" dirty="0" err="1">
                <a:latin typeface="Calibri Light" panose="020F0302020204030204" pitchFamily="34" charset="0"/>
              </a:rPr>
              <a:t>ombudsteam</a:t>
            </a:r>
            <a:r>
              <a:rPr lang="en-US" altLang="x-none" sz="1200" b="0" dirty="0">
                <a:latin typeface="Calibri Light" panose="020F0302020204030204" pitchFamily="34" charset="0"/>
              </a:rPr>
              <a:t> </a:t>
            </a:r>
            <a:br>
              <a:rPr lang="en-US" altLang="x-none" sz="1200" b="0" dirty="0">
                <a:latin typeface="Calibri Light" panose="020F0302020204030204" pitchFamily="34" charset="0"/>
              </a:rPr>
            </a:br>
            <a:r>
              <a:rPr lang="en-US" altLang="x-none" sz="1200" b="0" dirty="0">
                <a:latin typeface="Calibri Light" panose="020F0302020204030204" pitchFamily="34" charset="0"/>
              </a:rPr>
              <a:t>(</a:t>
            </a:r>
            <a:r>
              <a:rPr lang="en-US" altLang="x-none" sz="1200" b="0" u="sng" dirty="0">
                <a:latin typeface="Calibri Light" panose="020F0302020204030204" pitchFamily="34" charset="0"/>
                <a:hlinkClick r:id="rId3"/>
              </a:rPr>
              <a:t>https://www.ietf.org/contact/ombudsteam/</a:t>
            </a:r>
            <a:r>
              <a:rPr lang="en-US" altLang="x-none" sz="1200" b="0" dirty="0">
                <a:latin typeface="Calibri Light" panose="020F0302020204030204" pitchFamily="34" charset="0"/>
              </a:rPr>
              <a:t>) if you have questions or concerns about this.</a:t>
            </a:r>
          </a:p>
          <a:p>
            <a:pPr marL="0" indent="0"/>
            <a:endParaRPr lang="en-US" altLang="x-none" sz="1200" b="0" dirty="0">
              <a:latin typeface="Calibri Light" panose="020F0302020204030204" pitchFamily="34" charset="0"/>
            </a:endParaRPr>
          </a:p>
          <a:p>
            <a:pPr marL="0" indent="0"/>
            <a:r>
              <a:rPr lang="en-US" altLang="x-none" sz="1200" b="0" dirty="0">
                <a:latin typeface="Calibri Light" panose="020F0302020204030204" pitchFamily="34" charset="0"/>
              </a:rPr>
              <a:t>Definitive information is in the documents listed below and other IETF</a:t>
            </a:r>
            <a:r>
              <a:rPr lang="en-US" altLang="x-none" sz="1200" dirty="0">
                <a:latin typeface="Calibri Light" panose="020F0302020204030204" pitchFamily="34" charset="0"/>
              </a:rPr>
              <a:t> </a:t>
            </a:r>
            <a:r>
              <a:rPr lang="en-US" altLang="x-none" sz="1200" b="0" dirty="0">
                <a:latin typeface="Calibri Light" panose="020F0302020204030204" pitchFamily="34" charset="0"/>
              </a:rPr>
              <a:t>BCPs. For advice, please talk to WG chairs or ADs:</a:t>
            </a:r>
            <a:endParaRPr lang="en-US" altLang="x-none" sz="1200" dirty="0">
              <a:latin typeface="Calibri Light" panose="020F0302020204030204" pitchFamily="34" charset="0"/>
            </a:endParaRPr>
          </a:p>
          <a:p>
            <a:pPr marL="0" indent="0"/>
            <a:endParaRPr lang="en-US" altLang="x-none" sz="1200" dirty="0">
              <a:latin typeface="Calibri Light" panose="020F0302020204030204" pitchFamily="34" charset="0"/>
            </a:endParaRPr>
          </a:p>
          <a:p>
            <a:pPr marL="0" indent="0">
              <a:spcBef>
                <a:spcPct val="0"/>
              </a:spcBef>
              <a:buFontTx/>
              <a:buChar char="•"/>
            </a:pPr>
            <a:r>
              <a:rPr lang="en-US" altLang="x-none" sz="1200" b="0" dirty="0">
                <a:latin typeface="Calibri Light" panose="020F0302020204030204" pitchFamily="34" charset="0"/>
              </a:rPr>
              <a:t>BCP 9 (Internet Standards Process)</a:t>
            </a:r>
          </a:p>
          <a:p>
            <a:pPr marL="0" indent="0">
              <a:spcBef>
                <a:spcPct val="0"/>
              </a:spcBef>
              <a:buFontTx/>
              <a:buChar char="•"/>
            </a:pPr>
            <a:r>
              <a:rPr lang="en-US" altLang="x-none" sz="1200" b="0" dirty="0">
                <a:latin typeface="Calibri Light" panose="020F0302020204030204" pitchFamily="34" charset="0"/>
              </a:rPr>
              <a:t>BCP 25 (Working Group processes)</a:t>
            </a:r>
          </a:p>
          <a:p>
            <a:pPr marL="0" indent="0">
              <a:spcBef>
                <a:spcPct val="0"/>
              </a:spcBef>
              <a:buFontTx/>
              <a:buChar char="•"/>
            </a:pPr>
            <a:r>
              <a:rPr lang="en-US" altLang="x-none" sz="1200" b="0" dirty="0">
                <a:latin typeface="Calibri Light" panose="020F0302020204030204" pitchFamily="34" charset="0"/>
              </a:rPr>
              <a:t>BCP 25 (Anti-Harassment Procedures) </a:t>
            </a:r>
          </a:p>
          <a:p>
            <a:pPr marL="0" indent="0">
              <a:spcBef>
                <a:spcPct val="0"/>
              </a:spcBef>
              <a:buFontTx/>
              <a:buChar char="•"/>
            </a:pPr>
            <a:r>
              <a:rPr lang="en-US" altLang="x-none" sz="1200" b="0" dirty="0">
                <a:latin typeface="Calibri Light" panose="020F0302020204030204" pitchFamily="34" charset="0"/>
              </a:rPr>
              <a:t>BCP 54 (Code of Conduct)</a:t>
            </a:r>
          </a:p>
          <a:p>
            <a:pPr marL="0" indent="0">
              <a:spcBef>
                <a:spcPct val="0"/>
              </a:spcBef>
              <a:buFontTx/>
              <a:buChar char="•"/>
            </a:pPr>
            <a:r>
              <a:rPr lang="en-US" altLang="x-none" sz="1200" b="0" dirty="0">
                <a:latin typeface="Calibri Light" panose="020F0302020204030204" pitchFamily="34" charset="0"/>
              </a:rPr>
              <a:t>BCP 78 (Copyright)</a:t>
            </a:r>
          </a:p>
          <a:p>
            <a:pPr marL="0" indent="0">
              <a:spcBef>
                <a:spcPct val="0"/>
              </a:spcBef>
              <a:buFontTx/>
              <a:buChar char="•"/>
            </a:pPr>
            <a:r>
              <a:rPr lang="en-US" altLang="x-none" sz="1200" b="0" dirty="0">
                <a:latin typeface="Calibri Light" panose="020F0302020204030204" pitchFamily="34" charset="0"/>
              </a:rPr>
              <a:t>BCP 79 (Patents, Participation)</a:t>
            </a:r>
          </a:p>
          <a:p>
            <a:pPr marL="0" indent="0">
              <a:spcBef>
                <a:spcPct val="0"/>
              </a:spcBef>
              <a:buFontTx/>
              <a:buChar char="•"/>
            </a:pPr>
            <a:r>
              <a:rPr lang="en-US" altLang="x-none" sz="1200" b="0" u="sng" dirty="0">
                <a:latin typeface="Calibri Light" panose="020F0302020204030204" pitchFamily="34" charset="0"/>
                <a:hlinkClick r:id="rId4"/>
              </a:rPr>
              <a:t>https://www.ietf.org/privacy-policy/</a:t>
            </a:r>
            <a:r>
              <a:rPr lang="en-US" altLang="x-none" sz="1200" b="0" dirty="0">
                <a:latin typeface="Calibri Light" panose="020F0302020204030204" pitchFamily="34" charset="0"/>
              </a:rPr>
              <a:t> (Privacy Policy)</a:t>
            </a:r>
            <a:endParaRPr lang="en-US" altLang="x-none" sz="1200" dirty="0">
              <a:latin typeface="Calibri Light" panose="020F0302020204030204" pitchFamily="34" charset="0"/>
            </a:endParaRPr>
          </a:p>
        </p:txBody>
      </p:sp>
    </p:spTree>
    <p:extLst>
      <p:ext uri="{BB962C8B-B14F-4D97-AF65-F5344CB8AC3E}">
        <p14:creationId xmlns:p14="http://schemas.microsoft.com/office/powerpoint/2010/main" val="3685988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err="1"/>
              <a:t>Administrivia</a:t>
            </a:r>
            <a:endParaRPr lang="en-US" dirty="0"/>
          </a:p>
        </p:txBody>
      </p:sp>
      <p:sp>
        <p:nvSpPr>
          <p:cNvPr id="3" name="Espace réservé du contenu 2"/>
          <p:cNvSpPr>
            <a:spLocks noGrp="1"/>
          </p:cNvSpPr>
          <p:nvPr>
            <p:ph idx="1"/>
          </p:nvPr>
        </p:nvSpPr>
        <p:spPr/>
        <p:txBody>
          <a:bodyPr>
            <a:normAutofit/>
          </a:bodyPr>
          <a:lstStyle/>
          <a:p>
            <a:r>
              <a:rPr lang="en-US" sz="2800" dirty="0">
                <a:latin typeface="Calibri Light" panose="020F0302020204030204" pitchFamily="34" charset="0"/>
              </a:rPr>
              <a:t>Please, sign blue sheets</a:t>
            </a:r>
          </a:p>
          <a:p>
            <a:r>
              <a:rPr lang="en-US" sz="2800" dirty="0">
                <a:latin typeface="Calibri Light" panose="020F0302020204030204" pitchFamily="34" charset="0"/>
              </a:rPr>
              <a:t>Minute taker(s), jabber scribe(s)</a:t>
            </a:r>
          </a:p>
          <a:p>
            <a:r>
              <a:rPr lang="en-US" sz="2800" dirty="0">
                <a:latin typeface="Calibri Light" panose="020F0302020204030204" pitchFamily="34" charset="0"/>
              </a:rPr>
              <a:t>Audio &amp; video streaming</a:t>
            </a:r>
          </a:p>
          <a:p>
            <a:pPr lvl="1"/>
            <a:r>
              <a:rPr lang="en-US" sz="2400" dirty="0">
                <a:latin typeface="Calibri Light" panose="020F0302020204030204" pitchFamily="34" charset="0"/>
              </a:rPr>
              <a:t>Please speak only using the microphones</a:t>
            </a:r>
          </a:p>
          <a:p>
            <a:pPr lvl="1"/>
            <a:r>
              <a:rPr lang="en-US" sz="2400" dirty="0">
                <a:latin typeface="Calibri Light" panose="020F0302020204030204" pitchFamily="34" charset="0"/>
              </a:rPr>
              <a:t>Please state your name before speaking</a:t>
            </a:r>
          </a:p>
          <a:p>
            <a:pPr lvl="1"/>
            <a:r>
              <a:rPr lang="en-US" sz="2400" dirty="0">
                <a:latin typeface="Calibri Light" panose="020F0302020204030204" pitchFamily="34" charset="0"/>
              </a:rPr>
              <a:t>Presenters, please </a:t>
            </a:r>
            <a:r>
              <a:rPr lang="en-US" sz="2400" dirty="0" smtClean="0">
                <a:latin typeface="Calibri Light" panose="020F0302020204030204" pitchFamily="34" charset="0"/>
              </a:rPr>
              <a:t>stand at the </a:t>
            </a:r>
            <a:r>
              <a:rPr lang="en-US" sz="2400" dirty="0">
                <a:latin typeface="Calibri Light" panose="020F0302020204030204" pitchFamily="34" charset="0"/>
              </a:rPr>
              <a:t>pink </a:t>
            </a:r>
            <a:r>
              <a:rPr lang="en-US" sz="2400" dirty="0" smtClean="0">
                <a:latin typeface="Calibri Light" panose="020F0302020204030204" pitchFamily="34" charset="0"/>
              </a:rPr>
              <a:t>cross</a:t>
            </a:r>
            <a:endParaRPr lang="en-US" sz="2400" dirty="0">
              <a:latin typeface="Calibri Light" panose="020F0302020204030204" pitchFamily="34" charset="0"/>
            </a:endParaRPr>
          </a:p>
          <a:p>
            <a:pPr lvl="1"/>
            <a:endParaRPr lang="en-US" sz="2400" dirty="0">
              <a:latin typeface="Calibri Light" panose="020F0302020204030204" pitchFamily="34" charset="0"/>
            </a:endParaRPr>
          </a:p>
          <a:p>
            <a:r>
              <a:rPr lang="en-US" sz="2800" dirty="0" smtClean="0">
                <a:latin typeface="Calibri Light" panose="020F0302020204030204" pitchFamily="34" charset="0"/>
              </a:rPr>
              <a:t>We have folks attending remotely</a:t>
            </a:r>
            <a:endParaRPr lang="en-US" sz="2800" dirty="0">
              <a:latin typeface="Calibri Light" panose="020F0302020204030204" pitchFamily="34" charset="0"/>
            </a:endParaRPr>
          </a:p>
          <a:p>
            <a:pPr lvl="1"/>
            <a:r>
              <a:rPr lang="en-US" sz="2400" dirty="0">
                <a:latin typeface="Calibri Light" panose="020F0302020204030204" pitchFamily="34" charset="0"/>
              </a:rPr>
              <a:t>Please mind audio/video </a:t>
            </a:r>
            <a:r>
              <a:rPr lang="en-US" sz="2400" dirty="0">
                <a:latin typeface="Calibri Light" panose="020F0302020204030204" pitchFamily="34" charset="0"/>
                <a:sym typeface="Wingdings" panose="05000000000000000000" pitchFamily="2" charset="2"/>
              </a:rPr>
              <a:t></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3</a:t>
            </a:fld>
            <a:endParaRPr lang="en-US"/>
          </a:p>
        </p:txBody>
      </p:sp>
    </p:spTree>
    <p:extLst>
      <p:ext uri="{BB962C8B-B14F-4D97-AF65-F5344CB8AC3E}">
        <p14:creationId xmlns:p14="http://schemas.microsoft.com/office/powerpoint/2010/main" val="317378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Personnel Change</a:t>
            </a:r>
          </a:p>
        </p:txBody>
      </p:sp>
      <p:sp>
        <p:nvSpPr>
          <p:cNvPr id="3" name="Espace réservé du contenu 2"/>
          <p:cNvSpPr>
            <a:spLocks noGrp="1"/>
          </p:cNvSpPr>
          <p:nvPr>
            <p:ph idx="1"/>
          </p:nvPr>
        </p:nvSpPr>
        <p:spPr/>
        <p:txBody>
          <a:bodyPr>
            <a:normAutofit/>
          </a:bodyPr>
          <a:lstStyle/>
          <a:p>
            <a:r>
              <a:rPr lang="en-US" dirty="0" smtClean="0">
                <a:latin typeface="Calibri Light" panose="020F0302020204030204" pitchFamily="34" charset="0"/>
              </a:rPr>
              <a:t>Adrian </a:t>
            </a:r>
            <a:r>
              <a:rPr lang="en-US" dirty="0" smtClean="0">
                <a:latin typeface="Calibri Light" panose="020F0302020204030204" pitchFamily="34" charset="0"/>
              </a:rPr>
              <a:t>stepped </a:t>
            </a:r>
            <a:r>
              <a:rPr lang="en-US" dirty="0" smtClean="0">
                <a:latin typeface="Calibri Light" panose="020F0302020204030204" pitchFamily="34" charset="0"/>
              </a:rPr>
              <a:t>down </a:t>
            </a:r>
            <a:r>
              <a:rPr lang="en-US" dirty="0" smtClean="0">
                <a:latin typeface="Calibri Light" panose="020F0302020204030204" pitchFamily="34" charset="0"/>
              </a:rPr>
              <a:t>after </a:t>
            </a:r>
            <a:r>
              <a:rPr lang="en-US" dirty="0" smtClean="0">
                <a:latin typeface="Calibri Light" panose="020F0302020204030204" pitchFamily="34" charset="0"/>
              </a:rPr>
              <a:t>the IETF </a:t>
            </a:r>
            <a:r>
              <a:rPr lang="en-US" dirty="0" smtClean="0">
                <a:latin typeface="Calibri Light" panose="020F0302020204030204" pitchFamily="34" charset="0"/>
              </a:rPr>
              <a:t>105 meeting</a:t>
            </a:r>
            <a:r>
              <a:rPr lang="en-US" dirty="0" smtClean="0">
                <a:latin typeface="Calibri Light" panose="020F0302020204030204" pitchFamily="34" charset="0"/>
              </a:rPr>
              <a:t>. </a:t>
            </a:r>
          </a:p>
          <a:p>
            <a:endParaRPr lang="en-US" sz="2800" i="1" dirty="0" smtClean="0">
              <a:latin typeface="Calibri Light" panose="020F0302020204030204" pitchFamily="34" charset="0"/>
            </a:endParaRPr>
          </a:p>
          <a:p>
            <a:r>
              <a:rPr lang="en-US" sz="2800" i="1" dirty="0" smtClean="0">
                <a:latin typeface="Calibri Light" panose="020F0302020204030204" pitchFamily="34" charset="0"/>
              </a:rPr>
              <a:t>Thank you Adrian for serving as PCE chair (again) and guiding us during this transition. </a:t>
            </a:r>
            <a:endParaRPr lang="en-US" sz="2800" i="1"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4</a:t>
            </a:fld>
            <a:endParaRPr lang="en-US"/>
          </a:p>
        </p:txBody>
      </p:sp>
    </p:spTree>
    <p:extLst>
      <p:ext uri="{BB962C8B-B14F-4D97-AF65-F5344CB8AC3E}">
        <p14:creationId xmlns:p14="http://schemas.microsoft.com/office/powerpoint/2010/main" val="1589583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Using the Mailing List</a:t>
            </a:r>
          </a:p>
        </p:txBody>
      </p:sp>
      <p:sp>
        <p:nvSpPr>
          <p:cNvPr id="3" name="Espace réservé du contenu 2"/>
          <p:cNvSpPr>
            <a:spLocks noGrp="1"/>
          </p:cNvSpPr>
          <p:nvPr>
            <p:ph idx="1"/>
          </p:nvPr>
        </p:nvSpPr>
        <p:spPr/>
        <p:txBody>
          <a:bodyPr>
            <a:noAutofit/>
          </a:bodyPr>
          <a:lstStyle/>
          <a:p>
            <a:r>
              <a:rPr lang="en-US" sz="2400" dirty="0">
                <a:latin typeface="Calibri Light" panose="020F0302020204030204" pitchFamily="34" charset="0"/>
              </a:rPr>
              <a:t>Please use the mailing list actively to discuss all working group business</a:t>
            </a:r>
          </a:p>
          <a:p>
            <a:r>
              <a:rPr lang="en-US" sz="2400" dirty="0">
                <a:latin typeface="Calibri Light" panose="020F0302020204030204" pitchFamily="34" charset="0"/>
              </a:rPr>
              <a:t>Open issues with drafts should be discussed on the list, and conclusions reported to the list</a:t>
            </a:r>
          </a:p>
          <a:p>
            <a:r>
              <a:rPr lang="en-US" sz="2400" dirty="0">
                <a:latin typeface="Calibri Light" panose="020F0302020204030204" pitchFamily="34" charset="0"/>
              </a:rPr>
              <a:t>New drafts should be introduced to the working group first on the mailing list, to gauge interest</a:t>
            </a:r>
          </a:p>
          <a:p>
            <a:r>
              <a:rPr lang="en-US" sz="2400" dirty="0">
                <a:latin typeface="Calibri Light" panose="020F0302020204030204" pitchFamily="34" charset="0"/>
              </a:rPr>
              <a:t>Working group consensus is determined from the mailing list</a:t>
            </a:r>
          </a:p>
          <a:p>
            <a:r>
              <a:rPr lang="en-US" sz="2400" dirty="0">
                <a:latin typeface="Calibri Light" panose="020F0302020204030204" pitchFamily="34" charset="0"/>
              </a:rPr>
              <a:t>Priority in meetings is given to drafts that have been discussed on the list</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5</a:t>
            </a:fld>
            <a:endParaRPr lang="en-US"/>
          </a:p>
        </p:txBody>
      </p:sp>
    </p:spTree>
    <p:extLst>
      <p:ext uri="{BB962C8B-B14F-4D97-AF65-F5344CB8AC3E}">
        <p14:creationId xmlns:p14="http://schemas.microsoft.com/office/powerpoint/2010/main" val="207437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Please be Vocal</a:t>
            </a:r>
            <a:endParaRPr lang="en-US" dirty="0"/>
          </a:p>
        </p:txBody>
      </p:sp>
      <p:sp>
        <p:nvSpPr>
          <p:cNvPr id="3" name="Espace réservé du contenu 2"/>
          <p:cNvSpPr>
            <a:spLocks noGrp="1"/>
          </p:cNvSpPr>
          <p:nvPr>
            <p:ph idx="1"/>
          </p:nvPr>
        </p:nvSpPr>
        <p:spPr/>
        <p:txBody>
          <a:bodyPr>
            <a:noAutofit/>
          </a:bodyPr>
          <a:lstStyle/>
          <a:p>
            <a:r>
              <a:rPr lang="en-US" sz="2400" dirty="0">
                <a:latin typeface="Calibri Light" panose="020F0302020204030204" pitchFamily="34" charset="0"/>
              </a:rPr>
              <a:t>During WG Adoption and WG LC calls, the response is less. </a:t>
            </a:r>
          </a:p>
          <a:p>
            <a:r>
              <a:rPr lang="en-US" sz="2400" dirty="0">
                <a:latin typeface="Calibri Light" panose="020F0302020204030204" pitchFamily="34" charset="0"/>
              </a:rPr>
              <a:t>Please be vocal on the list</a:t>
            </a:r>
            <a:r>
              <a:rPr lang="en-US" sz="2400" dirty="0">
                <a:latin typeface="Calibri Light" panose="020F0302020204030204" pitchFamily="34" charset="0"/>
              </a:rPr>
              <a:t> </a:t>
            </a:r>
            <a:r>
              <a:rPr lang="en-US" sz="2400" dirty="0">
                <a:latin typeface="Calibri Light" panose="020F0302020204030204" pitchFamily="34" charset="0"/>
              </a:rPr>
              <a:t>to help us gauge the consensus better. </a:t>
            </a:r>
          </a:p>
          <a:p>
            <a:r>
              <a:rPr lang="en-US" sz="2400" dirty="0">
                <a:latin typeface="Calibri Light" panose="020F0302020204030204" pitchFamily="34" charset="0"/>
              </a:rPr>
              <a:t>Please review ideas from your </a:t>
            </a:r>
            <a:r>
              <a:rPr lang="en-US" sz="2400" dirty="0" smtClean="0">
                <a:latin typeface="Calibri Light" panose="020F0302020204030204" pitchFamily="34" charset="0"/>
              </a:rPr>
              <a:t>peers, these are the community outputs of the working group!  </a:t>
            </a:r>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6</a:t>
            </a:fld>
            <a:endParaRPr lang="en-US"/>
          </a:p>
        </p:txBody>
      </p:sp>
    </p:spTree>
    <p:extLst>
      <p:ext uri="{BB962C8B-B14F-4D97-AF65-F5344CB8AC3E}">
        <p14:creationId xmlns:p14="http://schemas.microsoft.com/office/powerpoint/2010/main" val="420060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t>Using the </a:t>
            </a:r>
            <a:r>
              <a:rPr lang="en-US" dirty="0" smtClean="0"/>
              <a:t>Wiki</a:t>
            </a:r>
            <a:endParaRPr lang="en-US" dirty="0"/>
          </a:p>
        </p:txBody>
      </p:sp>
      <p:sp>
        <p:nvSpPr>
          <p:cNvPr id="3" name="Espace réservé du contenu 2"/>
          <p:cNvSpPr>
            <a:spLocks noGrp="1"/>
          </p:cNvSpPr>
          <p:nvPr>
            <p:ph idx="1"/>
          </p:nvPr>
        </p:nvSpPr>
        <p:spPr/>
        <p:txBody>
          <a:bodyPr>
            <a:noAutofit/>
          </a:bodyPr>
          <a:lstStyle/>
          <a:p>
            <a:r>
              <a:rPr lang="en-US" sz="2400" dirty="0" smtClean="0">
                <a:latin typeface="Calibri Light" panose="020F0302020204030204" pitchFamily="34" charset="0"/>
              </a:rPr>
              <a:t>A way to give you visibility as the document progress through the WG</a:t>
            </a:r>
          </a:p>
          <a:p>
            <a:pPr lvl="1"/>
            <a:r>
              <a:rPr lang="en-US" sz="2000" dirty="0">
                <a:latin typeface="Calibri Light" panose="020F0302020204030204" pitchFamily="34" charset="0"/>
              </a:rPr>
              <a:t>a</a:t>
            </a:r>
            <a:r>
              <a:rPr lang="en-US" sz="2000" dirty="0" smtClean="0">
                <a:latin typeface="Calibri Light" panose="020F0302020204030204" pitchFamily="34" charset="0"/>
              </a:rPr>
              <a:t>doption queue</a:t>
            </a:r>
          </a:p>
          <a:p>
            <a:pPr lvl="1"/>
            <a:r>
              <a:rPr lang="en-US" sz="2000" dirty="0" smtClean="0">
                <a:latin typeface="Calibri Light" panose="020F0302020204030204" pitchFamily="34" charset="0"/>
              </a:rPr>
              <a:t>WG LC queue</a:t>
            </a:r>
          </a:p>
          <a:p>
            <a:pPr lvl="1"/>
            <a:r>
              <a:rPr lang="en-US" sz="2000" dirty="0" smtClean="0">
                <a:latin typeface="Calibri Light" panose="020F0302020204030204" pitchFamily="34" charset="0"/>
              </a:rPr>
              <a:t>balancing </a:t>
            </a:r>
            <a:r>
              <a:rPr lang="en-US" sz="2000" dirty="0">
                <a:latin typeface="Calibri Light" panose="020F0302020204030204" pitchFamily="34" charset="0"/>
              </a:rPr>
              <a:t>work between </a:t>
            </a:r>
            <a:r>
              <a:rPr lang="en-US" sz="2000" dirty="0" smtClean="0">
                <a:latin typeface="Calibri Light" panose="020F0302020204030204" pitchFamily="34" charset="0"/>
              </a:rPr>
              <a:t>chairs</a:t>
            </a:r>
          </a:p>
          <a:p>
            <a:pPr lvl="1"/>
            <a:r>
              <a:rPr lang="en-US" sz="2000" dirty="0" smtClean="0">
                <a:latin typeface="Calibri Light" panose="020F0302020204030204" pitchFamily="34" charset="0"/>
              </a:rPr>
              <a:t>shepherding responsibilities</a:t>
            </a:r>
          </a:p>
          <a:p>
            <a:pPr lvl="1"/>
            <a:r>
              <a:rPr lang="en-US" sz="2000" dirty="0">
                <a:latin typeface="Calibri Light" panose="020F0302020204030204" pitchFamily="34" charset="0"/>
              </a:rPr>
              <a:t>p</a:t>
            </a:r>
            <a:r>
              <a:rPr lang="en-US" sz="2000" dirty="0" smtClean="0">
                <a:latin typeface="Calibri Light" panose="020F0302020204030204" pitchFamily="34" charset="0"/>
              </a:rPr>
              <a:t>ending actions</a:t>
            </a:r>
          </a:p>
          <a:p>
            <a:pPr lvl="1"/>
            <a:r>
              <a:rPr lang="en-US" sz="2000" dirty="0" smtClean="0">
                <a:latin typeface="Calibri Light" panose="020F0302020204030204" pitchFamily="34" charset="0"/>
              </a:rPr>
              <a:t>IPR polls</a:t>
            </a:r>
          </a:p>
          <a:p>
            <a:r>
              <a:rPr lang="en-US" sz="2400" dirty="0" smtClean="0">
                <a:latin typeface="Calibri Light" panose="020F0302020204030204" pitchFamily="34" charset="0"/>
              </a:rPr>
              <a:t>Use this wiki</a:t>
            </a:r>
          </a:p>
          <a:p>
            <a:pPr lvl="1"/>
            <a:r>
              <a:rPr lang="en-US" sz="2000" dirty="0" smtClean="0">
                <a:latin typeface="Calibri Light" panose="020F0302020204030204" pitchFamily="34" charset="0"/>
              </a:rPr>
              <a:t>make sure this is up to date!</a:t>
            </a:r>
            <a:endParaRPr lang="en-IN" sz="2000" dirty="0" smtClean="0">
              <a:latin typeface="Calibri Light" panose="020F0302020204030204" pitchFamily="34" charset="0"/>
            </a:endParaRPr>
          </a:p>
          <a:p>
            <a:r>
              <a:rPr lang="en-IN" sz="2400" dirty="0">
                <a:latin typeface="Calibri Light" panose="020F0302020204030204" pitchFamily="34" charset="0"/>
                <a:hlinkClick r:id="rId2"/>
              </a:rPr>
              <a:t>https://trac.ietf.org/trac/pce/wiki/WikiStart</a:t>
            </a:r>
            <a:endParaRPr lang="en-IN" sz="2400" dirty="0">
              <a:latin typeface="Calibri Light" panose="020F0302020204030204" pitchFamily="34" charset="0"/>
            </a:endParaRPr>
          </a:p>
          <a:p>
            <a:endParaRPr lang="en-US" sz="24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7</a:t>
            </a:fld>
            <a:endParaRPr lang="en-US"/>
          </a:p>
        </p:txBody>
      </p:sp>
    </p:spTree>
    <p:extLst>
      <p:ext uri="{BB962C8B-B14F-4D97-AF65-F5344CB8AC3E}">
        <p14:creationId xmlns:p14="http://schemas.microsoft.com/office/powerpoint/2010/main" val="24168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Implementation Policy</a:t>
            </a:r>
            <a:endParaRPr lang="en-US" dirty="0"/>
          </a:p>
        </p:txBody>
      </p:sp>
      <p:sp>
        <p:nvSpPr>
          <p:cNvPr id="3" name="Espace réservé du contenu 2"/>
          <p:cNvSpPr>
            <a:spLocks noGrp="1"/>
          </p:cNvSpPr>
          <p:nvPr>
            <p:ph idx="1"/>
          </p:nvPr>
        </p:nvSpPr>
        <p:spPr/>
        <p:txBody>
          <a:bodyPr>
            <a:noAutofit/>
          </a:bodyPr>
          <a:lstStyle/>
          <a:p>
            <a:r>
              <a:rPr lang="en-US" sz="2800" dirty="0" smtClean="0">
                <a:latin typeface="+mn-lt"/>
              </a:rPr>
              <a:t>All </a:t>
            </a:r>
            <a:r>
              <a:rPr lang="en-US" sz="2800" dirty="0">
                <a:latin typeface="+mn-lt"/>
              </a:rPr>
              <a:t>WG I-Ds are required to include an 'Implementation Status' Section (as per RFC7942) to document known existing or planned implementations. The chairs can make exceptions on a per-document basis</a:t>
            </a:r>
            <a:r>
              <a:rPr lang="en-US" sz="2800" dirty="0" smtClean="0">
                <a:latin typeface="+mn-lt"/>
              </a:rPr>
              <a:t>.</a:t>
            </a:r>
            <a:endParaRPr lang="en-US" sz="2800" dirty="0">
              <a:latin typeface="+mn-lt"/>
            </a:endParaRPr>
          </a:p>
          <a:p>
            <a:pPr lvl="1"/>
            <a:r>
              <a:rPr lang="en-US" sz="2400" dirty="0">
                <a:latin typeface="+mn-lt"/>
              </a:rPr>
              <a:t>It is expected that all WG I-Ds requesting WG LC from May 2019 must follow the above implementation policy. </a:t>
            </a:r>
            <a:endParaRPr lang="en-US" sz="2400" dirty="0" smtClean="0">
              <a:latin typeface="+mn-lt"/>
            </a:endParaRPr>
          </a:p>
          <a:p>
            <a:pPr lvl="1"/>
            <a:r>
              <a:rPr lang="en-US" sz="2400" dirty="0" smtClean="0">
                <a:latin typeface="+mn-lt"/>
              </a:rPr>
              <a:t>Reach </a:t>
            </a:r>
            <a:r>
              <a:rPr lang="en-US" sz="2400" dirty="0">
                <a:latin typeface="+mn-lt"/>
              </a:rPr>
              <a:t>out to the chairs in case an exception needs to be made for your document</a:t>
            </a:r>
            <a:r>
              <a:rPr lang="en-US" sz="2400" dirty="0" smtClean="0">
                <a:latin typeface="+mn-lt"/>
              </a:rPr>
              <a:t>.</a:t>
            </a:r>
          </a:p>
          <a:p>
            <a:pPr lvl="1"/>
            <a:r>
              <a:rPr lang="en-US" sz="2400" i="1" dirty="0" smtClean="0">
                <a:latin typeface="+mn-lt"/>
              </a:rPr>
              <a:t>Some </a:t>
            </a:r>
            <a:r>
              <a:rPr lang="en-US" sz="2400" i="1" dirty="0" smtClean="0">
                <a:latin typeface="+mn-lt"/>
              </a:rPr>
              <a:t>of </a:t>
            </a:r>
            <a:r>
              <a:rPr lang="en-US" sz="2400" i="1" dirty="0" smtClean="0">
                <a:latin typeface="+mn-lt"/>
              </a:rPr>
              <a:t>the documents </a:t>
            </a:r>
            <a:r>
              <a:rPr lang="en-US" sz="2400" i="1" dirty="0" smtClean="0">
                <a:latin typeface="+mn-lt"/>
              </a:rPr>
              <a:t>that authors believe are ready for WG LC still lacks this section.</a:t>
            </a: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8</a:t>
            </a:fld>
            <a:endParaRPr lang="en-US"/>
          </a:p>
        </p:txBody>
      </p:sp>
    </p:spTree>
    <p:extLst>
      <p:ext uri="{BB962C8B-B14F-4D97-AF65-F5344CB8AC3E}">
        <p14:creationId xmlns:p14="http://schemas.microsoft.com/office/powerpoint/2010/main" val="533001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a:latin typeface="Arial" panose="020B0604020202020204" pitchFamily="34" charset="0"/>
                <a:cs typeface="Arial" panose="020B0604020202020204" pitchFamily="34" charset="0"/>
              </a:rPr>
              <a:t>Agenda Bashing</a:t>
            </a:r>
          </a:p>
        </p:txBody>
      </p:sp>
      <p:sp>
        <p:nvSpPr>
          <p:cNvPr id="3" name="Espace réservé du contenu 2"/>
          <p:cNvSpPr>
            <a:spLocks noGrp="1"/>
          </p:cNvSpPr>
          <p:nvPr>
            <p:ph idx="1"/>
          </p:nvPr>
        </p:nvSpPr>
        <p:spPr>
          <a:xfrm>
            <a:off x="457200" y="1600200"/>
            <a:ext cx="8229600" cy="5069160"/>
          </a:xfrm>
        </p:spPr>
        <p:txBody>
          <a:bodyPr numCol="2">
            <a:normAutofit fontScale="92500" lnSpcReduction="10000"/>
          </a:bodyPr>
          <a:lstStyle/>
          <a:p>
            <a:pPr marL="0" indent="0">
              <a:buNone/>
            </a:pPr>
            <a:r>
              <a:rPr lang="en-US" sz="1600" dirty="0">
                <a:latin typeface="Calibri Light" panose="020F0302020204030204" pitchFamily="34" charset="0"/>
              </a:rPr>
              <a:t>1. Introduction</a:t>
            </a:r>
          </a:p>
          <a:p>
            <a:pPr marL="0" indent="0">
              <a:buNone/>
            </a:pPr>
            <a:r>
              <a:rPr lang="en-US" sz="1600" dirty="0">
                <a:latin typeface="Calibri Light" panose="020F0302020204030204" pitchFamily="34" charset="0"/>
              </a:rPr>
              <a:t>1.1. </a:t>
            </a:r>
            <a:r>
              <a:rPr lang="en-US" sz="1600" dirty="0" err="1">
                <a:latin typeface="Calibri Light" panose="020F0302020204030204" pitchFamily="34" charset="0"/>
              </a:rPr>
              <a:t>Administrivia</a:t>
            </a:r>
            <a:r>
              <a:rPr lang="en-US" sz="1600" dirty="0">
                <a:latin typeface="Calibri Light" panose="020F0302020204030204" pitchFamily="34" charset="0"/>
              </a:rPr>
              <a:t>, Agenda Bashing (chairs, 5 min)</a:t>
            </a:r>
          </a:p>
          <a:p>
            <a:pPr marL="0" indent="0">
              <a:buNone/>
            </a:pPr>
            <a:r>
              <a:rPr lang="en-US" sz="1600" dirty="0">
                <a:latin typeface="Calibri Light" panose="020F0302020204030204" pitchFamily="34" charset="0"/>
              </a:rPr>
              <a:t>1.2. WG Status (chairs, 10 min) [15/120]</a:t>
            </a:r>
          </a:p>
          <a:p>
            <a:pPr marL="0" indent="0">
              <a:buNone/>
            </a:pPr>
            <a:r>
              <a:rPr lang="en-US" sz="1600" dirty="0">
                <a:latin typeface="Calibri Light" panose="020F0302020204030204" pitchFamily="34" charset="0"/>
              </a:rPr>
              <a:t>1.3. State of WG I-Ds and next steps (chairs, 10 min) [25/120]</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2. Segment Routing</a:t>
            </a:r>
          </a:p>
          <a:p>
            <a:pPr marL="0" indent="0">
              <a:buNone/>
            </a:pPr>
            <a:r>
              <a:rPr lang="en-US" sz="1600" dirty="0">
                <a:latin typeface="Calibri Light" panose="020F0302020204030204" pitchFamily="34" charset="0"/>
              </a:rPr>
              <a:t>2.1. Multipath ERO (Mike </a:t>
            </a:r>
            <a:r>
              <a:rPr lang="en-US" sz="1600" dirty="0" err="1">
                <a:latin typeface="Calibri Light" panose="020F0302020204030204" pitchFamily="34" charset="0"/>
              </a:rPr>
              <a:t>Koldychev</a:t>
            </a:r>
            <a:r>
              <a:rPr lang="en-US" sz="1600" dirty="0">
                <a:latin typeface="Calibri Light" panose="020F0302020204030204" pitchFamily="34" charset="0"/>
              </a:rPr>
              <a:t>, 10 min) [35/120]</a:t>
            </a:r>
          </a:p>
          <a:p>
            <a:pPr marL="0" indent="0">
              <a:buNone/>
            </a:pPr>
            <a:r>
              <a:rPr lang="en-US" sz="1600" dirty="0">
                <a:latin typeface="Calibri Light" panose="020F0302020204030204" pitchFamily="34" charset="0"/>
              </a:rPr>
              <a:t>draft-koldychev-pce-multipath-00</a:t>
            </a:r>
          </a:p>
          <a:p>
            <a:pPr marL="0" indent="0">
              <a:buNone/>
            </a:pPr>
            <a:r>
              <a:rPr lang="en-US" sz="1600" dirty="0">
                <a:latin typeface="Calibri Light" panose="020F0302020204030204" pitchFamily="34" charset="0"/>
              </a:rPr>
              <a:t>2.2. Entropy (</a:t>
            </a:r>
            <a:r>
              <a:rPr lang="en-US" sz="1600" dirty="0" err="1">
                <a:latin typeface="Calibri Light" panose="020F0302020204030204" pitchFamily="34" charset="0"/>
              </a:rPr>
              <a:t>Quan</a:t>
            </a:r>
            <a:r>
              <a:rPr lang="en-US" sz="1600" dirty="0">
                <a:latin typeface="Calibri Light" panose="020F0302020204030204" pitchFamily="34" charset="0"/>
              </a:rPr>
              <a:t>, 10 min) [45/120]</a:t>
            </a:r>
          </a:p>
          <a:p>
            <a:pPr marL="0" indent="0">
              <a:buNone/>
            </a:pPr>
            <a:r>
              <a:rPr lang="en-US" sz="1600" dirty="0">
                <a:latin typeface="Calibri Light" panose="020F0302020204030204" pitchFamily="34" charset="0"/>
              </a:rPr>
              <a:t>draft-peng-pce-entropy-label-position-01</a:t>
            </a:r>
          </a:p>
          <a:p>
            <a:pPr marL="0" indent="0">
              <a:buNone/>
            </a:pPr>
            <a:r>
              <a:rPr lang="en-US" sz="1600" dirty="0">
                <a:latin typeface="Calibri Light" panose="020F0302020204030204" pitchFamily="34" charset="0"/>
              </a:rPr>
              <a:t>2.3. SR Path Ingress Protection (</a:t>
            </a:r>
            <a:r>
              <a:rPr lang="en-US" sz="1600" dirty="0" err="1">
                <a:latin typeface="Calibri Light" panose="020F0302020204030204" pitchFamily="34" charset="0"/>
              </a:rPr>
              <a:t>Huaimo</a:t>
            </a:r>
            <a:r>
              <a:rPr lang="en-US" sz="1600" dirty="0">
                <a:latin typeface="Calibri Light" panose="020F0302020204030204" pitchFamily="34" charset="0"/>
              </a:rPr>
              <a:t>, 10 min) [55/120]</a:t>
            </a:r>
          </a:p>
          <a:p>
            <a:pPr marL="0" indent="0">
              <a:buNone/>
            </a:pPr>
            <a:r>
              <a:rPr lang="en-US" sz="1600" dirty="0">
                <a:latin typeface="Calibri Light" panose="020F0302020204030204" pitchFamily="34" charset="0"/>
              </a:rPr>
              <a:t>draft-chen-pce-sr-ingress-protection-02</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3. Central Controller</a:t>
            </a:r>
          </a:p>
          <a:p>
            <a:pPr marL="0" indent="0">
              <a:buNone/>
            </a:pPr>
            <a:r>
              <a:rPr lang="en-US" sz="1600" dirty="0">
                <a:latin typeface="Calibri Light" panose="020F0302020204030204" pitchFamily="34" charset="0"/>
              </a:rPr>
              <a:t>3.1. Update to PCECC I-Ds (Cheng Li/</a:t>
            </a:r>
            <a:r>
              <a:rPr lang="en-US" sz="1600" dirty="0" err="1">
                <a:latin typeface="Calibri Light" panose="020F0302020204030204" pitchFamily="34" charset="0"/>
              </a:rPr>
              <a:t>Xuesong</a:t>
            </a:r>
            <a:r>
              <a:rPr lang="en-US" sz="1600" dirty="0">
                <a:latin typeface="Calibri Light" panose="020F0302020204030204" pitchFamily="34" charset="0"/>
              </a:rPr>
              <a:t> </a:t>
            </a:r>
            <a:r>
              <a:rPr lang="en-US" sz="1600" dirty="0" err="1">
                <a:latin typeface="Calibri Light" panose="020F0302020204030204" pitchFamily="34" charset="0"/>
              </a:rPr>
              <a:t>Geng</a:t>
            </a:r>
            <a:r>
              <a:rPr lang="en-US" sz="1600" dirty="0">
                <a:latin typeface="Calibri Light" panose="020F0302020204030204" pitchFamily="34" charset="0"/>
              </a:rPr>
              <a:t>, 15 min) [70/120]</a:t>
            </a:r>
          </a:p>
          <a:p>
            <a:pPr marL="0" indent="0">
              <a:buNone/>
            </a:pPr>
            <a:r>
              <a:rPr lang="en-US" sz="1600" dirty="0">
                <a:latin typeface="Calibri Light" panose="020F0302020204030204" pitchFamily="34" charset="0"/>
              </a:rPr>
              <a:t>draft-ietf-pce-pcep-extension-for-pce-controller-03</a:t>
            </a:r>
          </a:p>
          <a:p>
            <a:pPr marL="0" indent="0">
              <a:buNone/>
            </a:pPr>
            <a:r>
              <a:rPr lang="en-US" sz="1600" dirty="0">
                <a:latin typeface="Calibri Light" panose="020F0302020204030204" pitchFamily="34" charset="0"/>
              </a:rPr>
              <a:t>draft-zhao-pce-pcep-extension-pce-controller-sr-05</a:t>
            </a:r>
          </a:p>
          <a:p>
            <a:pPr marL="0" indent="0">
              <a:buNone/>
            </a:pPr>
            <a:r>
              <a:rPr lang="en-US" sz="1600" dirty="0">
                <a:latin typeface="Calibri Light" panose="020F0302020204030204" pitchFamily="34" charset="0"/>
              </a:rPr>
              <a:t>draft-dhody-pce-pcep-extension-pce-controller-srv6-02</a:t>
            </a:r>
          </a:p>
          <a:p>
            <a:pPr marL="0" indent="0">
              <a:buNone/>
            </a:pPr>
            <a:r>
              <a:rPr lang="en-US" sz="1600" dirty="0">
                <a:latin typeface="Calibri Light" panose="020F0302020204030204" pitchFamily="34" charset="0"/>
              </a:rPr>
              <a:t>draft-dhody-pce-pcep-extension-pce-controller-p2mp-02</a:t>
            </a:r>
          </a:p>
          <a:p>
            <a:pPr marL="0" indent="0">
              <a:buNone/>
            </a:pPr>
            <a:endParaRPr lang="en-US" sz="1600" dirty="0">
              <a:latin typeface="Calibri Light" panose="020F0302020204030204" pitchFamily="34" charset="0"/>
            </a:endParaRPr>
          </a:p>
          <a:p>
            <a:pPr marL="0" indent="0">
              <a:buNone/>
            </a:pPr>
            <a:r>
              <a:rPr lang="en-US" sz="1600" dirty="0">
                <a:latin typeface="Calibri Light" panose="020F0302020204030204" pitchFamily="34" charset="0"/>
              </a:rPr>
              <a:t>4. Other</a:t>
            </a:r>
          </a:p>
          <a:p>
            <a:pPr marL="0" indent="0">
              <a:buNone/>
            </a:pPr>
            <a:r>
              <a:rPr lang="en-US" sz="1600" dirty="0">
                <a:latin typeface="Calibri Light" panose="020F0302020204030204" pitchFamily="34" charset="0"/>
              </a:rPr>
              <a:t>4.1. Path Protection Enforcement (Andrew, 10 mins) [80/120]</a:t>
            </a:r>
          </a:p>
          <a:p>
            <a:pPr marL="0" indent="0">
              <a:buNone/>
            </a:pPr>
            <a:r>
              <a:rPr lang="en-US" sz="1600" dirty="0">
                <a:latin typeface="Calibri Light" panose="020F0302020204030204" pitchFamily="34" charset="0"/>
              </a:rPr>
              <a:t>draft-stone-pce-path-protection-enforcement-00</a:t>
            </a:r>
          </a:p>
          <a:p>
            <a:pPr marL="0" indent="0">
              <a:buNone/>
            </a:pPr>
            <a:r>
              <a:rPr lang="en-US" sz="1600" dirty="0">
                <a:latin typeface="Calibri Light" panose="020F0302020204030204" pitchFamily="34" charset="0"/>
              </a:rPr>
              <a:t>4.2. New TE Constraints (</a:t>
            </a:r>
            <a:r>
              <a:rPr lang="en-US" sz="1600" dirty="0" err="1">
                <a:latin typeface="Calibri Light" panose="020F0302020204030204" pitchFamily="34" charset="0"/>
              </a:rPr>
              <a:t>Quan</a:t>
            </a:r>
            <a:r>
              <a:rPr lang="en-US" sz="1600" dirty="0">
                <a:latin typeface="Calibri Light" panose="020F0302020204030204" pitchFamily="34" charset="0"/>
              </a:rPr>
              <a:t>, 10 mins) [90/120]</a:t>
            </a:r>
          </a:p>
          <a:p>
            <a:pPr marL="0" indent="0">
              <a:buNone/>
            </a:pPr>
            <a:r>
              <a:rPr lang="en-US" sz="1600" dirty="0">
                <a:latin typeface="Calibri Light" panose="020F0302020204030204" pitchFamily="34" charset="0"/>
              </a:rPr>
              <a:t>draft-peng-pce-te-constraints-01</a:t>
            </a:r>
          </a:p>
          <a:p>
            <a:pPr marL="0" indent="0">
              <a:buNone/>
            </a:pPr>
            <a:r>
              <a:rPr lang="en-US" sz="1600" dirty="0">
                <a:latin typeface="Calibri Light" panose="020F0302020204030204" pitchFamily="34" charset="0"/>
              </a:rPr>
              <a:t>4.3. Resource Sharing (</a:t>
            </a:r>
            <a:r>
              <a:rPr lang="en-US" sz="1600" dirty="0" err="1">
                <a:latin typeface="Calibri Light" panose="020F0302020204030204" pitchFamily="34" charset="0"/>
              </a:rPr>
              <a:t>Haomian</a:t>
            </a:r>
            <a:r>
              <a:rPr lang="en-US" sz="1600" dirty="0">
                <a:latin typeface="Calibri Light" panose="020F0302020204030204" pitchFamily="34" charset="0"/>
              </a:rPr>
              <a:t> Zheng, 10 mins) [100/120]</a:t>
            </a:r>
          </a:p>
          <a:p>
            <a:pPr marL="0" indent="0">
              <a:buNone/>
            </a:pPr>
            <a:r>
              <a:rPr lang="en-US" sz="1600" dirty="0">
                <a:latin typeface="Calibri Light" panose="020F0302020204030204" pitchFamily="34" charset="0"/>
              </a:rPr>
              <a:t>draft-zhang-pce-resource-sharing-11</a:t>
            </a:r>
          </a:p>
          <a:p>
            <a:pPr marL="0" indent="0">
              <a:buNone/>
            </a:pPr>
            <a:r>
              <a:rPr lang="en-US" sz="1600" dirty="0">
                <a:latin typeface="Calibri Light" panose="020F0302020204030204" pitchFamily="34" charset="0"/>
              </a:rPr>
              <a:t>4.4. PCEP for BIER (Ran Chen, 10 mins) [110/120]</a:t>
            </a:r>
          </a:p>
          <a:p>
            <a:pPr marL="0" indent="0">
              <a:buNone/>
            </a:pPr>
            <a:r>
              <a:rPr lang="en-US" sz="1600" dirty="0">
                <a:latin typeface="Calibri Light" panose="020F0302020204030204" pitchFamily="34" charset="0"/>
              </a:rPr>
              <a:t>draft-chen-pce-bier-06</a:t>
            </a:r>
            <a:endParaRPr lang="en-US" sz="1600" dirty="0">
              <a:latin typeface="Calibri Light" panose="020F0302020204030204" pitchFamily="34" charset="0"/>
            </a:endParaRPr>
          </a:p>
        </p:txBody>
      </p:sp>
      <p:sp>
        <p:nvSpPr>
          <p:cNvPr id="4" name="Footer Placeholder 3"/>
          <p:cNvSpPr>
            <a:spLocks noGrp="1"/>
          </p:cNvSpPr>
          <p:nvPr>
            <p:ph type="ftr" sz="quarter" idx="11"/>
          </p:nvPr>
        </p:nvSpPr>
        <p:spPr/>
        <p:txBody>
          <a:bodyPr/>
          <a:lstStyle/>
          <a:p>
            <a:r>
              <a:rPr lang="en-US" smtClean="0"/>
              <a:t>PCE WG @ IETF 106, Singapore</a:t>
            </a:r>
            <a:endParaRPr lang="en-US"/>
          </a:p>
        </p:txBody>
      </p:sp>
      <p:sp>
        <p:nvSpPr>
          <p:cNvPr id="5" name="Slide Number Placeholder 4"/>
          <p:cNvSpPr>
            <a:spLocks noGrp="1"/>
          </p:cNvSpPr>
          <p:nvPr>
            <p:ph type="sldNum" sz="quarter" idx="12"/>
          </p:nvPr>
        </p:nvSpPr>
        <p:spPr/>
        <p:txBody>
          <a:bodyPr/>
          <a:lstStyle/>
          <a:p>
            <a:fld id="{B46CAD5C-20D6-4792-892D-3D51AC2D7322}" type="slidenum">
              <a:rPr lang="en-US" smtClean="0"/>
              <a:t>9</a:t>
            </a:fld>
            <a:endParaRPr lang="en-US"/>
          </a:p>
        </p:txBody>
      </p:sp>
    </p:spTree>
    <p:extLst>
      <p:ext uri="{BB962C8B-B14F-4D97-AF65-F5344CB8AC3E}">
        <p14:creationId xmlns:p14="http://schemas.microsoft.com/office/powerpoint/2010/main" val="37911244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sg">
  <a:themeElements>
    <a:clrScheme name="">
      <a:dk1>
        <a:srgbClr val="000000"/>
      </a:dk1>
      <a:lt1>
        <a:srgbClr val="FFFFFF"/>
      </a:lt1>
      <a:dk2>
        <a:srgbClr val="000000"/>
      </a:dk2>
      <a:lt2>
        <a:srgbClr val="232323"/>
      </a:lt2>
      <a:accent1>
        <a:srgbClr val="474747"/>
      </a:accent1>
      <a:accent2>
        <a:srgbClr val="DADADA"/>
      </a:accent2>
      <a:accent3>
        <a:srgbClr val="FFFFFF"/>
      </a:accent3>
      <a:accent4>
        <a:srgbClr val="000000"/>
      </a:accent4>
      <a:accent5>
        <a:srgbClr val="B1B1B1"/>
      </a:accent5>
      <a:accent6>
        <a:srgbClr val="C5C5C5"/>
      </a:accent6>
      <a:hlink>
        <a:srgbClr val="000000"/>
      </a:hlink>
      <a:folHlink>
        <a:srgbClr val="919191"/>
      </a:folHlink>
    </a:clrScheme>
    <a:fontScheme name="iesg">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1" i="0" u="none" strike="noStrike" cap="none" normalizeH="0" baseline="0">
            <a:ln>
              <a:noFill/>
            </a:ln>
            <a:solidFill>
              <a:schemeClr val="tx1"/>
            </a:solidFill>
            <a:effectLst/>
            <a:latin typeface="Arial" charset="0"/>
          </a:defRPr>
        </a:defPPr>
      </a:lstStyle>
    </a:lnDef>
  </a:objectDefaults>
  <a:extraClrSchemeLst>
    <a:extraClrScheme>
      <a:clrScheme name="iesg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esg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esg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esg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es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es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es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826</TotalTime>
  <Words>1143</Words>
  <Application>Microsoft Office PowerPoint</Application>
  <PresentationFormat>On-screen Show (4:3)</PresentationFormat>
  <Paragraphs>194</Paragraphs>
  <Slides>19</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MS PGothic</vt:lpstr>
      <vt:lpstr>Arial</vt:lpstr>
      <vt:lpstr>Calibri</vt:lpstr>
      <vt:lpstr>Calibri Light</vt:lpstr>
      <vt:lpstr>Times New Roman</vt:lpstr>
      <vt:lpstr>Wingdings</vt:lpstr>
      <vt:lpstr>Thème Office</vt:lpstr>
      <vt:lpstr>iesg</vt:lpstr>
      <vt:lpstr>Path Computation Element WG Status</vt:lpstr>
      <vt:lpstr>Note Well</vt:lpstr>
      <vt:lpstr>Administrivia</vt:lpstr>
      <vt:lpstr>Personnel Change</vt:lpstr>
      <vt:lpstr>Using the Mailing List</vt:lpstr>
      <vt:lpstr>Please be Vocal</vt:lpstr>
      <vt:lpstr>Using the Wiki</vt:lpstr>
      <vt:lpstr>Implementation Policy</vt:lpstr>
      <vt:lpstr>Agenda Bashing</vt:lpstr>
      <vt:lpstr>WG Status</vt:lpstr>
      <vt:lpstr>Beyond the WG</vt:lpstr>
      <vt:lpstr>Beyond the WG</vt:lpstr>
      <vt:lpstr>Status of WG I-Ds &amp; Next Steps</vt:lpstr>
      <vt:lpstr>Post WG LC</vt:lpstr>
      <vt:lpstr>WG documents nearing WG LC</vt:lpstr>
      <vt:lpstr>WG documents</vt:lpstr>
      <vt:lpstr>draft-ietf-pce-enhanced-errors</vt:lpstr>
      <vt:lpstr>Adoption Poll Queue</vt:lpstr>
      <vt:lpstr>Thanks</vt:lpstr>
    </vt:vector>
  </TitlesOfParts>
  <Company>Orange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Computation Element WG Status</dc:title>
  <dc:creator>Julien M</dc:creator>
  <cp:lastModifiedBy>Dhruv Dhody</cp:lastModifiedBy>
  <cp:revision>196</cp:revision>
  <dcterms:created xsi:type="dcterms:W3CDTF">2017-07-16T14:35:47Z</dcterms:created>
  <dcterms:modified xsi:type="dcterms:W3CDTF">2019-11-18T11:06:47Z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(2)UcscM4wF4O8SqqRS6hkdBZuwp53KJY997OlqZaj9OcCjk0sYmQSBl5qNT5F1sk5sDyW2Lrdj
2+Wnu/Z+S9BAb9gpU8NEfS9zGkLMws2J+yc0trbqHxA64+KzYMO3s4copaF+0013/7D5C+7f
gyAfNnfugdu9FW7yLwGt5zlf8Ki8faTuvxBruIghOysfLq5zBzCa6skLDynHCXKFYKbyam9O
n9t20pxTAjWYdMMVcn</vt:lpwstr>
  </property>
  <property fmtid="{D5CDD505-2E9C-101B-9397-08002B2CF9AE}" pid="3" name="_2015_ms_pID_7253431">
    <vt:lpwstr>GHuIcNRb8GzeCxv4h2KVC4R4hqhrpv7RzHqZz2feMhHmzYeQmjv6iI
b8HM3rE2hf28nJxVeum4o2MsboWZrj//KNqjlUzlsF9FeoT8q4/6Fhk9EoR2KS0fwTsV4Doh
boG4Lp7uib7VofZPTjS7pPplTnGzXszxKGoGgGpFFeb6W0yq/0B/H6CpNTMGXOYfSEI=</vt:lpwstr>
  </property>
</Properties>
</file>