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23"/>
  </p:notesMasterIdLst>
  <p:handoutMasterIdLst>
    <p:handoutMasterId r:id="rId24"/>
  </p:handoutMasterIdLst>
  <p:sldIdLst>
    <p:sldId id="256" r:id="rId3"/>
    <p:sldId id="276" r:id="rId4"/>
    <p:sldId id="259" r:id="rId5"/>
    <p:sldId id="277" r:id="rId6"/>
    <p:sldId id="263" r:id="rId7"/>
    <p:sldId id="289" r:id="rId8"/>
    <p:sldId id="279" r:id="rId9"/>
    <p:sldId id="280" r:id="rId10"/>
    <p:sldId id="261" r:id="rId11"/>
    <p:sldId id="262" r:id="rId12"/>
    <p:sldId id="264" r:id="rId13"/>
    <p:sldId id="286" r:id="rId14"/>
    <p:sldId id="291" r:id="rId15"/>
    <p:sldId id="287" r:id="rId16"/>
    <p:sldId id="290" r:id="rId17"/>
    <p:sldId id="265" r:id="rId18"/>
    <p:sldId id="281" r:id="rId19"/>
    <p:sldId id="292" r:id="rId20"/>
    <p:sldId id="278" r:id="rId21"/>
    <p:sldId id="27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94" d="100"/>
          <a:sy n="94" d="100"/>
        </p:scale>
        <p:origin x="950"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E57930-D69E-6240-960C-82C8DD17DC6D}" type="datetimeFigureOut">
              <a:rPr lang="en-US" smtClean="0"/>
              <a:t>11/18/2019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DE461E-E0B6-DD4C-98CA-A80C9F9DABA7}" type="slidenum">
              <a:rPr lang="en-US" smtClean="0"/>
              <a:t>‹#›</a:t>
            </a:fld>
            <a:endParaRPr lang="en-US"/>
          </a:p>
        </p:txBody>
      </p:sp>
    </p:spTree>
    <p:extLst>
      <p:ext uri="{BB962C8B-B14F-4D97-AF65-F5344CB8AC3E}">
        <p14:creationId xmlns:p14="http://schemas.microsoft.com/office/powerpoint/2010/main" val="139351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F0257D-9018-4B52-AFF7-0EB7F80C77FC}" type="datetimeFigureOut">
              <a:rPr lang="en-US" smtClean="0"/>
              <a:t>11/18/2019</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6C4B0C-3020-4DBC-9A33-31FFEE644B59}" type="slidenum">
              <a:rPr lang="en-US" smtClean="0"/>
              <a:t>‹#›</a:t>
            </a:fld>
            <a:endParaRPr lang="en-US"/>
          </a:p>
        </p:txBody>
      </p:sp>
    </p:spTree>
    <p:extLst>
      <p:ext uri="{BB962C8B-B14F-4D97-AF65-F5344CB8AC3E}">
        <p14:creationId xmlns:p14="http://schemas.microsoft.com/office/powerpoint/2010/main" val="64979018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Rot="1" noChangeAspect="1" noChangeArrowheads="1" noTextEdit="1"/>
          </p:cNvSpPr>
          <p:nvPr>
            <p:ph type="sldImg"/>
          </p:nvPr>
        </p:nvSpPr>
        <p:spPr>
          <a:ln/>
        </p:spPr>
      </p:sp>
      <p:sp>
        <p:nvSpPr>
          <p:cNvPr id="5122"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x-none" altLang="x-none">
              <a:latin typeface="Arial" pitchFamily="34" charset="0"/>
            </a:endParaRPr>
          </a:p>
        </p:txBody>
      </p:sp>
    </p:spTree>
    <p:extLst>
      <p:ext uri="{BB962C8B-B14F-4D97-AF65-F5344CB8AC3E}">
        <p14:creationId xmlns:p14="http://schemas.microsoft.com/office/powerpoint/2010/main" val="105996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26C4B0C-3020-4DBC-9A33-31FFEE644B59}" type="slidenum">
              <a:rPr lang="en-US" smtClean="0"/>
              <a:t>3</a:t>
            </a:fld>
            <a:endParaRPr lang="en-US"/>
          </a:p>
        </p:txBody>
      </p:sp>
    </p:spTree>
    <p:extLst>
      <p:ext uri="{BB962C8B-B14F-4D97-AF65-F5344CB8AC3E}">
        <p14:creationId xmlns:p14="http://schemas.microsoft.com/office/powerpoint/2010/main" val="477687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endParaRPr lang="en-US"/>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a:p>
        </p:txBody>
      </p:sp>
      <p:sp>
        <p:nvSpPr>
          <p:cNvPr id="4" name="Espace réservé de la date 3"/>
          <p:cNvSpPr>
            <a:spLocks noGrp="1"/>
          </p:cNvSpPr>
          <p:nvPr>
            <p:ph type="dt" sz="half" idx="10"/>
          </p:nvPr>
        </p:nvSpPr>
        <p:spPr/>
        <p:txBody>
          <a:bodyPr/>
          <a:lstStyle/>
          <a:p>
            <a:fld id="{C56862E9-BCB8-4C32-A839-4551D2DA0BB5}" type="datetime1">
              <a:rPr lang="en-US" smtClean="0"/>
              <a:t>11/18/2019</a:t>
            </a:fld>
            <a:endParaRPr lang="en-US"/>
          </a:p>
        </p:txBody>
      </p:sp>
      <p:sp>
        <p:nvSpPr>
          <p:cNvPr id="5" name="Espace réservé du pied de page 4"/>
          <p:cNvSpPr>
            <a:spLocks noGrp="1"/>
          </p:cNvSpPr>
          <p:nvPr>
            <p:ph type="ftr" sz="quarter" idx="11"/>
          </p:nvPr>
        </p:nvSpPr>
        <p:spPr/>
        <p:txBody>
          <a:bodyPr/>
          <a:lstStyle/>
          <a:p>
            <a:r>
              <a:rPr lang="en-US" smtClean="0"/>
              <a:t>PCE WG @ IETF 106, Singapore</a:t>
            </a:r>
            <a:endParaRPr lang="en-US"/>
          </a:p>
        </p:txBody>
      </p:sp>
      <p:sp>
        <p:nvSpPr>
          <p:cNvPr id="6" name="Espace réservé du numéro de diapositive 5"/>
          <p:cNvSpPr>
            <a:spLocks noGrp="1"/>
          </p:cNvSpPr>
          <p:nvPr>
            <p:ph type="sldNum" sz="quarter" idx="12"/>
          </p:nvPr>
        </p:nvSpPr>
        <p:spPr/>
        <p:txBody>
          <a:bodyPr/>
          <a:lstStyle/>
          <a:p>
            <a:fld id="{B46CAD5C-20D6-4792-892D-3D51AC2D7322}" type="slidenum">
              <a:rPr lang="en-US" smtClean="0"/>
              <a:t>‹#›</a:t>
            </a:fld>
            <a:endParaRPr lang="en-US"/>
          </a:p>
        </p:txBody>
      </p:sp>
    </p:spTree>
    <p:extLst>
      <p:ext uri="{BB962C8B-B14F-4D97-AF65-F5344CB8AC3E}">
        <p14:creationId xmlns:p14="http://schemas.microsoft.com/office/powerpoint/2010/main" val="837812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B58E6C3B-19D5-48EB-A156-EEA1FF8D52D8}" type="datetime1">
              <a:rPr lang="en-US" smtClean="0"/>
              <a:t>11/18/2019</a:t>
            </a:fld>
            <a:endParaRPr lang="en-US"/>
          </a:p>
        </p:txBody>
      </p:sp>
      <p:sp>
        <p:nvSpPr>
          <p:cNvPr id="5" name="Espace réservé du pied de page 4"/>
          <p:cNvSpPr>
            <a:spLocks noGrp="1"/>
          </p:cNvSpPr>
          <p:nvPr>
            <p:ph type="ftr" sz="quarter" idx="11"/>
          </p:nvPr>
        </p:nvSpPr>
        <p:spPr/>
        <p:txBody>
          <a:bodyPr/>
          <a:lstStyle/>
          <a:p>
            <a:r>
              <a:rPr lang="en-US" smtClean="0"/>
              <a:t>PCE WG @ IETF 106, Singapore</a:t>
            </a:r>
            <a:endParaRPr lang="en-US"/>
          </a:p>
        </p:txBody>
      </p:sp>
      <p:sp>
        <p:nvSpPr>
          <p:cNvPr id="6" name="Espace réservé du numéro de diapositive 5"/>
          <p:cNvSpPr>
            <a:spLocks noGrp="1"/>
          </p:cNvSpPr>
          <p:nvPr>
            <p:ph type="sldNum" sz="quarter" idx="12"/>
          </p:nvPr>
        </p:nvSpPr>
        <p:spPr/>
        <p:txBody>
          <a:bodyPr/>
          <a:lstStyle/>
          <a:p>
            <a:fld id="{B46CAD5C-20D6-4792-892D-3D51AC2D7322}" type="slidenum">
              <a:rPr lang="en-US" smtClean="0"/>
              <a:t>‹#›</a:t>
            </a:fld>
            <a:endParaRPr lang="en-US"/>
          </a:p>
        </p:txBody>
      </p:sp>
    </p:spTree>
    <p:extLst>
      <p:ext uri="{BB962C8B-B14F-4D97-AF65-F5344CB8AC3E}">
        <p14:creationId xmlns:p14="http://schemas.microsoft.com/office/powerpoint/2010/main" val="708120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2561F180-BFA9-463D-83C1-2A5878AA4B5A}" type="datetime1">
              <a:rPr lang="en-US" smtClean="0"/>
              <a:t>11/18/2019</a:t>
            </a:fld>
            <a:endParaRPr lang="en-US"/>
          </a:p>
        </p:txBody>
      </p:sp>
      <p:sp>
        <p:nvSpPr>
          <p:cNvPr id="5" name="Espace réservé du pied de page 4"/>
          <p:cNvSpPr>
            <a:spLocks noGrp="1"/>
          </p:cNvSpPr>
          <p:nvPr>
            <p:ph type="ftr" sz="quarter" idx="11"/>
          </p:nvPr>
        </p:nvSpPr>
        <p:spPr/>
        <p:txBody>
          <a:bodyPr/>
          <a:lstStyle/>
          <a:p>
            <a:r>
              <a:rPr lang="en-US" smtClean="0"/>
              <a:t>PCE WG @ IETF 106, Singapore</a:t>
            </a:r>
            <a:endParaRPr lang="en-US"/>
          </a:p>
        </p:txBody>
      </p:sp>
      <p:sp>
        <p:nvSpPr>
          <p:cNvPr id="6" name="Espace réservé du numéro de diapositive 5"/>
          <p:cNvSpPr>
            <a:spLocks noGrp="1"/>
          </p:cNvSpPr>
          <p:nvPr>
            <p:ph type="sldNum" sz="quarter" idx="12"/>
          </p:nvPr>
        </p:nvSpPr>
        <p:spPr/>
        <p:txBody>
          <a:bodyPr/>
          <a:lstStyle/>
          <a:p>
            <a:fld id="{B46CAD5C-20D6-4792-892D-3D51AC2D7322}" type="slidenum">
              <a:rPr lang="en-US" smtClean="0"/>
              <a:t>‹#›</a:t>
            </a:fld>
            <a:endParaRPr lang="en-US"/>
          </a:p>
        </p:txBody>
      </p:sp>
    </p:spTree>
    <p:extLst>
      <p:ext uri="{BB962C8B-B14F-4D97-AF65-F5344CB8AC3E}">
        <p14:creationId xmlns:p14="http://schemas.microsoft.com/office/powerpoint/2010/main" val="49917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7140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B3F2118E-CC4B-4661-8E9D-9D15D452151D}" type="datetime1">
              <a:rPr lang="en-US" smtClean="0"/>
              <a:t>11/18/2019</a:t>
            </a:fld>
            <a:endParaRPr lang="en-US"/>
          </a:p>
        </p:txBody>
      </p:sp>
      <p:sp>
        <p:nvSpPr>
          <p:cNvPr id="5" name="Espace réservé du pied de page 4"/>
          <p:cNvSpPr>
            <a:spLocks noGrp="1"/>
          </p:cNvSpPr>
          <p:nvPr>
            <p:ph type="ftr" sz="quarter" idx="11"/>
          </p:nvPr>
        </p:nvSpPr>
        <p:spPr/>
        <p:txBody>
          <a:bodyPr/>
          <a:lstStyle/>
          <a:p>
            <a:r>
              <a:rPr lang="en-US" smtClean="0"/>
              <a:t>PCE WG @ IETF 106, Singapore</a:t>
            </a:r>
            <a:endParaRPr lang="en-US"/>
          </a:p>
        </p:txBody>
      </p:sp>
      <p:sp>
        <p:nvSpPr>
          <p:cNvPr id="6" name="Espace réservé du numéro de diapositive 5"/>
          <p:cNvSpPr>
            <a:spLocks noGrp="1"/>
          </p:cNvSpPr>
          <p:nvPr>
            <p:ph type="sldNum" sz="quarter" idx="12"/>
          </p:nvPr>
        </p:nvSpPr>
        <p:spPr/>
        <p:txBody>
          <a:bodyPr/>
          <a:lstStyle/>
          <a:p>
            <a:fld id="{B46CAD5C-20D6-4792-892D-3D51AC2D7322}" type="slidenum">
              <a:rPr lang="en-US" smtClean="0"/>
              <a:t>‹#›</a:t>
            </a:fld>
            <a:endParaRPr lang="en-US"/>
          </a:p>
        </p:txBody>
      </p:sp>
    </p:spTree>
    <p:extLst>
      <p:ext uri="{BB962C8B-B14F-4D97-AF65-F5344CB8AC3E}">
        <p14:creationId xmlns:p14="http://schemas.microsoft.com/office/powerpoint/2010/main" val="89275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EF19DE57-57D2-4FF4-8B2D-38BDC1980949}" type="datetime1">
              <a:rPr lang="en-US" smtClean="0"/>
              <a:t>11/18/2019</a:t>
            </a:fld>
            <a:endParaRPr lang="en-US"/>
          </a:p>
        </p:txBody>
      </p:sp>
      <p:sp>
        <p:nvSpPr>
          <p:cNvPr id="5" name="Espace réservé du pied de page 4"/>
          <p:cNvSpPr>
            <a:spLocks noGrp="1"/>
          </p:cNvSpPr>
          <p:nvPr>
            <p:ph type="ftr" sz="quarter" idx="11"/>
          </p:nvPr>
        </p:nvSpPr>
        <p:spPr/>
        <p:txBody>
          <a:bodyPr/>
          <a:lstStyle/>
          <a:p>
            <a:r>
              <a:rPr lang="en-US" smtClean="0"/>
              <a:t>PCE WG @ IETF 106, Singapore</a:t>
            </a:r>
            <a:endParaRPr lang="en-US"/>
          </a:p>
        </p:txBody>
      </p:sp>
      <p:sp>
        <p:nvSpPr>
          <p:cNvPr id="6" name="Espace réservé du numéro de diapositive 5"/>
          <p:cNvSpPr>
            <a:spLocks noGrp="1"/>
          </p:cNvSpPr>
          <p:nvPr>
            <p:ph type="sldNum" sz="quarter" idx="12"/>
          </p:nvPr>
        </p:nvSpPr>
        <p:spPr/>
        <p:txBody>
          <a:bodyPr/>
          <a:lstStyle/>
          <a:p>
            <a:fld id="{B46CAD5C-20D6-4792-892D-3D51AC2D7322}" type="slidenum">
              <a:rPr lang="en-US" smtClean="0"/>
              <a:t>‹#›</a:t>
            </a:fld>
            <a:endParaRPr lang="en-US"/>
          </a:p>
        </p:txBody>
      </p:sp>
    </p:spTree>
    <p:extLst>
      <p:ext uri="{BB962C8B-B14F-4D97-AF65-F5344CB8AC3E}">
        <p14:creationId xmlns:p14="http://schemas.microsoft.com/office/powerpoint/2010/main" val="260060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p:cNvSpPr>
            <a:spLocks noGrp="1"/>
          </p:cNvSpPr>
          <p:nvPr>
            <p:ph type="dt" sz="half" idx="10"/>
          </p:nvPr>
        </p:nvSpPr>
        <p:spPr/>
        <p:txBody>
          <a:bodyPr/>
          <a:lstStyle/>
          <a:p>
            <a:fld id="{4BD23EC6-E22C-4290-A82B-5E676893772A}" type="datetime1">
              <a:rPr lang="en-US" smtClean="0"/>
              <a:t>11/18/2019</a:t>
            </a:fld>
            <a:endParaRPr lang="en-US"/>
          </a:p>
        </p:txBody>
      </p:sp>
      <p:sp>
        <p:nvSpPr>
          <p:cNvPr id="6" name="Espace réservé du pied de page 5"/>
          <p:cNvSpPr>
            <a:spLocks noGrp="1"/>
          </p:cNvSpPr>
          <p:nvPr>
            <p:ph type="ftr" sz="quarter" idx="11"/>
          </p:nvPr>
        </p:nvSpPr>
        <p:spPr/>
        <p:txBody>
          <a:bodyPr/>
          <a:lstStyle/>
          <a:p>
            <a:r>
              <a:rPr lang="en-US" smtClean="0"/>
              <a:t>PCE WG @ IETF 106, Singapore</a:t>
            </a:r>
            <a:endParaRPr lang="en-US"/>
          </a:p>
        </p:txBody>
      </p:sp>
      <p:sp>
        <p:nvSpPr>
          <p:cNvPr id="7" name="Espace réservé du numéro de diapositive 6"/>
          <p:cNvSpPr>
            <a:spLocks noGrp="1"/>
          </p:cNvSpPr>
          <p:nvPr>
            <p:ph type="sldNum" sz="quarter" idx="12"/>
          </p:nvPr>
        </p:nvSpPr>
        <p:spPr/>
        <p:txBody>
          <a:bodyPr/>
          <a:lstStyle/>
          <a:p>
            <a:fld id="{B46CAD5C-20D6-4792-892D-3D51AC2D7322}" type="slidenum">
              <a:rPr lang="en-US" smtClean="0"/>
              <a:t>‹#›</a:t>
            </a:fld>
            <a:endParaRPr lang="en-US"/>
          </a:p>
        </p:txBody>
      </p:sp>
    </p:spTree>
    <p:extLst>
      <p:ext uri="{BB962C8B-B14F-4D97-AF65-F5344CB8AC3E}">
        <p14:creationId xmlns:p14="http://schemas.microsoft.com/office/powerpoint/2010/main" val="4154491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p:cNvSpPr>
            <a:spLocks noGrp="1"/>
          </p:cNvSpPr>
          <p:nvPr>
            <p:ph type="dt" sz="half" idx="10"/>
          </p:nvPr>
        </p:nvSpPr>
        <p:spPr/>
        <p:txBody>
          <a:bodyPr/>
          <a:lstStyle/>
          <a:p>
            <a:fld id="{04D55483-648C-4CDB-90F1-599B74DF8555}" type="datetime1">
              <a:rPr lang="en-US" smtClean="0"/>
              <a:t>11/18/2019</a:t>
            </a:fld>
            <a:endParaRPr lang="en-US"/>
          </a:p>
        </p:txBody>
      </p:sp>
      <p:sp>
        <p:nvSpPr>
          <p:cNvPr id="8" name="Espace réservé du pied de page 7"/>
          <p:cNvSpPr>
            <a:spLocks noGrp="1"/>
          </p:cNvSpPr>
          <p:nvPr>
            <p:ph type="ftr" sz="quarter" idx="11"/>
          </p:nvPr>
        </p:nvSpPr>
        <p:spPr/>
        <p:txBody>
          <a:bodyPr/>
          <a:lstStyle/>
          <a:p>
            <a:r>
              <a:rPr lang="en-US" smtClean="0"/>
              <a:t>PCE WG @ IETF 106, Singapore</a:t>
            </a:r>
            <a:endParaRPr lang="en-US"/>
          </a:p>
        </p:txBody>
      </p:sp>
      <p:sp>
        <p:nvSpPr>
          <p:cNvPr id="9" name="Espace réservé du numéro de diapositive 8"/>
          <p:cNvSpPr>
            <a:spLocks noGrp="1"/>
          </p:cNvSpPr>
          <p:nvPr>
            <p:ph type="sldNum" sz="quarter" idx="12"/>
          </p:nvPr>
        </p:nvSpPr>
        <p:spPr/>
        <p:txBody>
          <a:bodyPr/>
          <a:lstStyle/>
          <a:p>
            <a:fld id="{B46CAD5C-20D6-4792-892D-3D51AC2D7322}" type="slidenum">
              <a:rPr lang="en-US" smtClean="0"/>
              <a:t>‹#›</a:t>
            </a:fld>
            <a:endParaRPr lang="en-US"/>
          </a:p>
        </p:txBody>
      </p:sp>
    </p:spTree>
    <p:extLst>
      <p:ext uri="{BB962C8B-B14F-4D97-AF65-F5344CB8AC3E}">
        <p14:creationId xmlns:p14="http://schemas.microsoft.com/office/powerpoint/2010/main" val="3474219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e la date 2"/>
          <p:cNvSpPr>
            <a:spLocks noGrp="1"/>
          </p:cNvSpPr>
          <p:nvPr>
            <p:ph type="dt" sz="half" idx="10"/>
          </p:nvPr>
        </p:nvSpPr>
        <p:spPr/>
        <p:txBody>
          <a:bodyPr/>
          <a:lstStyle/>
          <a:p>
            <a:fld id="{8A67A5CF-E1E3-4760-B2F8-28885E551981}" type="datetime1">
              <a:rPr lang="en-US" smtClean="0"/>
              <a:t>11/18/2019</a:t>
            </a:fld>
            <a:endParaRPr lang="en-US"/>
          </a:p>
        </p:txBody>
      </p:sp>
      <p:sp>
        <p:nvSpPr>
          <p:cNvPr id="4" name="Espace réservé du pied de page 3"/>
          <p:cNvSpPr>
            <a:spLocks noGrp="1"/>
          </p:cNvSpPr>
          <p:nvPr>
            <p:ph type="ftr" sz="quarter" idx="11"/>
          </p:nvPr>
        </p:nvSpPr>
        <p:spPr/>
        <p:txBody>
          <a:bodyPr/>
          <a:lstStyle/>
          <a:p>
            <a:r>
              <a:rPr lang="en-US" smtClean="0"/>
              <a:t>PCE WG @ IETF 106, Singapore</a:t>
            </a:r>
            <a:endParaRPr lang="en-US"/>
          </a:p>
        </p:txBody>
      </p:sp>
      <p:sp>
        <p:nvSpPr>
          <p:cNvPr id="5" name="Espace réservé du numéro de diapositive 4"/>
          <p:cNvSpPr>
            <a:spLocks noGrp="1"/>
          </p:cNvSpPr>
          <p:nvPr>
            <p:ph type="sldNum" sz="quarter" idx="12"/>
          </p:nvPr>
        </p:nvSpPr>
        <p:spPr/>
        <p:txBody>
          <a:bodyPr/>
          <a:lstStyle/>
          <a:p>
            <a:fld id="{B46CAD5C-20D6-4792-892D-3D51AC2D7322}" type="slidenum">
              <a:rPr lang="en-US" smtClean="0"/>
              <a:t>‹#›</a:t>
            </a:fld>
            <a:endParaRPr lang="en-US"/>
          </a:p>
        </p:txBody>
      </p:sp>
    </p:spTree>
    <p:extLst>
      <p:ext uri="{BB962C8B-B14F-4D97-AF65-F5344CB8AC3E}">
        <p14:creationId xmlns:p14="http://schemas.microsoft.com/office/powerpoint/2010/main" val="2257514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84D8617-0B19-4E9D-B1C1-0620F360F541}" type="datetime1">
              <a:rPr lang="en-US" smtClean="0"/>
              <a:t>11/18/2019</a:t>
            </a:fld>
            <a:endParaRPr lang="en-US"/>
          </a:p>
        </p:txBody>
      </p:sp>
      <p:sp>
        <p:nvSpPr>
          <p:cNvPr id="3" name="Espace réservé du pied de page 2"/>
          <p:cNvSpPr>
            <a:spLocks noGrp="1"/>
          </p:cNvSpPr>
          <p:nvPr>
            <p:ph type="ftr" sz="quarter" idx="11"/>
          </p:nvPr>
        </p:nvSpPr>
        <p:spPr/>
        <p:txBody>
          <a:bodyPr/>
          <a:lstStyle/>
          <a:p>
            <a:r>
              <a:rPr lang="en-US" smtClean="0"/>
              <a:t>PCE WG @ IETF 106, Singapore</a:t>
            </a:r>
            <a:endParaRPr lang="en-US"/>
          </a:p>
        </p:txBody>
      </p:sp>
      <p:sp>
        <p:nvSpPr>
          <p:cNvPr id="4" name="Espace réservé du numéro de diapositive 3"/>
          <p:cNvSpPr>
            <a:spLocks noGrp="1"/>
          </p:cNvSpPr>
          <p:nvPr>
            <p:ph type="sldNum" sz="quarter" idx="12"/>
          </p:nvPr>
        </p:nvSpPr>
        <p:spPr/>
        <p:txBody>
          <a:bodyPr/>
          <a:lstStyle/>
          <a:p>
            <a:fld id="{B46CAD5C-20D6-4792-892D-3D51AC2D7322}" type="slidenum">
              <a:rPr lang="en-US" smtClean="0"/>
              <a:t>‹#›</a:t>
            </a:fld>
            <a:endParaRPr lang="en-US"/>
          </a:p>
        </p:txBody>
      </p:sp>
    </p:spTree>
    <p:extLst>
      <p:ext uri="{BB962C8B-B14F-4D97-AF65-F5344CB8AC3E}">
        <p14:creationId xmlns:p14="http://schemas.microsoft.com/office/powerpoint/2010/main" val="3493183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E1B0AC81-FFAA-4D29-8F02-3252D4E141BA}" type="datetime1">
              <a:rPr lang="en-US" smtClean="0"/>
              <a:t>11/18/2019</a:t>
            </a:fld>
            <a:endParaRPr lang="en-US"/>
          </a:p>
        </p:txBody>
      </p:sp>
      <p:sp>
        <p:nvSpPr>
          <p:cNvPr id="6" name="Espace réservé du pied de page 5"/>
          <p:cNvSpPr>
            <a:spLocks noGrp="1"/>
          </p:cNvSpPr>
          <p:nvPr>
            <p:ph type="ftr" sz="quarter" idx="11"/>
          </p:nvPr>
        </p:nvSpPr>
        <p:spPr/>
        <p:txBody>
          <a:bodyPr/>
          <a:lstStyle/>
          <a:p>
            <a:r>
              <a:rPr lang="en-US" smtClean="0"/>
              <a:t>PCE WG @ IETF 106, Singapore</a:t>
            </a:r>
            <a:endParaRPr lang="en-US"/>
          </a:p>
        </p:txBody>
      </p:sp>
      <p:sp>
        <p:nvSpPr>
          <p:cNvPr id="7" name="Espace réservé du numéro de diapositive 6"/>
          <p:cNvSpPr>
            <a:spLocks noGrp="1"/>
          </p:cNvSpPr>
          <p:nvPr>
            <p:ph type="sldNum" sz="quarter" idx="12"/>
          </p:nvPr>
        </p:nvSpPr>
        <p:spPr/>
        <p:txBody>
          <a:bodyPr/>
          <a:lstStyle/>
          <a:p>
            <a:fld id="{B46CAD5C-20D6-4792-892D-3D51AC2D7322}" type="slidenum">
              <a:rPr lang="en-US" smtClean="0"/>
              <a:t>‹#›</a:t>
            </a:fld>
            <a:endParaRPr lang="en-US"/>
          </a:p>
        </p:txBody>
      </p:sp>
    </p:spTree>
    <p:extLst>
      <p:ext uri="{BB962C8B-B14F-4D97-AF65-F5344CB8AC3E}">
        <p14:creationId xmlns:p14="http://schemas.microsoft.com/office/powerpoint/2010/main" val="390510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BE517D80-95FA-4B8E-A64D-DBB94825870A}" type="datetime1">
              <a:rPr lang="en-US" smtClean="0"/>
              <a:t>11/18/2019</a:t>
            </a:fld>
            <a:endParaRPr lang="en-US"/>
          </a:p>
        </p:txBody>
      </p:sp>
      <p:sp>
        <p:nvSpPr>
          <p:cNvPr id="6" name="Espace réservé du pied de page 5"/>
          <p:cNvSpPr>
            <a:spLocks noGrp="1"/>
          </p:cNvSpPr>
          <p:nvPr>
            <p:ph type="ftr" sz="quarter" idx="11"/>
          </p:nvPr>
        </p:nvSpPr>
        <p:spPr/>
        <p:txBody>
          <a:bodyPr/>
          <a:lstStyle/>
          <a:p>
            <a:r>
              <a:rPr lang="en-US" smtClean="0"/>
              <a:t>PCE WG @ IETF 106, Singapore</a:t>
            </a:r>
            <a:endParaRPr lang="en-US"/>
          </a:p>
        </p:txBody>
      </p:sp>
      <p:sp>
        <p:nvSpPr>
          <p:cNvPr id="7" name="Espace réservé du numéro de diapositive 6"/>
          <p:cNvSpPr>
            <a:spLocks noGrp="1"/>
          </p:cNvSpPr>
          <p:nvPr>
            <p:ph type="sldNum" sz="quarter" idx="12"/>
          </p:nvPr>
        </p:nvSpPr>
        <p:spPr/>
        <p:txBody>
          <a:bodyPr/>
          <a:lstStyle/>
          <a:p>
            <a:fld id="{B46CAD5C-20D6-4792-892D-3D51AC2D7322}" type="slidenum">
              <a:rPr lang="en-US" smtClean="0"/>
              <a:t>‹#›</a:t>
            </a:fld>
            <a:endParaRPr lang="en-US"/>
          </a:p>
        </p:txBody>
      </p:sp>
    </p:spTree>
    <p:extLst>
      <p:ext uri="{BB962C8B-B14F-4D97-AF65-F5344CB8AC3E}">
        <p14:creationId xmlns:p14="http://schemas.microsoft.com/office/powerpoint/2010/main" val="1161838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dirty="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7C6A75-D2E7-485D-90E0-0B4296164B0C}" type="datetime1">
              <a:rPr lang="en-US" smtClean="0"/>
              <a:t>11/18/2019</a:t>
            </a:fld>
            <a:endParaRPr lang="en-US"/>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PCE WG @ IETF 106, Singapore</a:t>
            </a:r>
            <a:endParaRPr lang="en-US"/>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CAD5C-20D6-4792-892D-3D51AC2D7322}" type="slidenum">
              <a:rPr lang="en-US" smtClean="0"/>
              <a:t>‹#›</a:t>
            </a:fld>
            <a:endParaRPr lang="en-US"/>
          </a:p>
        </p:txBody>
      </p:sp>
    </p:spTree>
    <p:extLst>
      <p:ext uri="{BB962C8B-B14F-4D97-AF65-F5344CB8AC3E}">
        <p14:creationId xmlns:p14="http://schemas.microsoft.com/office/powerpoint/2010/main" val="3759735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18"/>
          <p:cNvGrpSpPr>
            <a:grpSpLocks/>
          </p:cNvGrpSpPr>
          <p:nvPr/>
        </p:nvGrpSpPr>
        <p:grpSpPr bwMode="auto">
          <a:xfrm>
            <a:off x="70339" y="79376"/>
            <a:ext cx="8954966" cy="6640513"/>
            <a:chOff x="44" y="50"/>
            <a:chExt cx="5641" cy="4183"/>
          </a:xfrm>
        </p:grpSpPr>
        <p:grpSp>
          <p:nvGrpSpPr>
            <p:cNvPr id="1030" name="Group 116"/>
            <p:cNvGrpSpPr>
              <a:grpSpLocks/>
            </p:cNvGrpSpPr>
            <p:nvPr/>
          </p:nvGrpSpPr>
          <p:grpSpPr bwMode="auto">
            <a:xfrm>
              <a:off x="44" y="50"/>
              <a:ext cx="5641" cy="4183"/>
              <a:chOff x="44" y="50"/>
              <a:chExt cx="5641" cy="4183"/>
            </a:xfrm>
          </p:grpSpPr>
          <p:grpSp>
            <p:nvGrpSpPr>
              <p:cNvPr id="1032" name="Group 58"/>
              <p:cNvGrpSpPr>
                <a:grpSpLocks/>
              </p:cNvGrpSpPr>
              <p:nvPr/>
            </p:nvGrpSpPr>
            <p:grpSpPr bwMode="auto">
              <a:xfrm>
                <a:off x="44" y="50"/>
                <a:ext cx="692" cy="1021"/>
                <a:chOff x="44" y="50"/>
                <a:chExt cx="692" cy="1021"/>
              </a:xfrm>
            </p:grpSpPr>
            <p:grpSp>
              <p:nvGrpSpPr>
                <p:cNvPr id="2" name="Group 8"/>
                <p:cNvGrpSpPr>
                  <a:grpSpLocks/>
                </p:cNvGrpSpPr>
                <p:nvPr/>
              </p:nvGrpSpPr>
              <p:grpSpPr bwMode="auto">
                <a:xfrm>
                  <a:off x="44" y="50"/>
                  <a:ext cx="692" cy="68"/>
                  <a:chOff x="44" y="50"/>
                  <a:chExt cx="692" cy="68"/>
                </a:xfrm>
              </p:grpSpPr>
              <p:sp>
                <p:nvSpPr>
                  <p:cNvPr id="3" name="Rectangle 2"/>
                  <p:cNvSpPr>
                    <a:spLocks noChangeArrowheads="1"/>
                  </p:cNvSpPr>
                  <p:nvPr/>
                </p:nvSpPr>
                <p:spPr bwMode="auto">
                  <a:xfrm>
                    <a:off x="44" y="50"/>
                    <a:ext cx="60"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4" name="Rectangle 3"/>
                  <p:cNvSpPr>
                    <a:spLocks noChangeArrowheads="1"/>
                  </p:cNvSpPr>
                  <p:nvPr/>
                </p:nvSpPr>
                <p:spPr bwMode="auto">
                  <a:xfrm>
                    <a:off x="170" y="50"/>
                    <a:ext cx="59"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5" name="Rectangle 4"/>
                  <p:cNvSpPr>
                    <a:spLocks noChangeArrowheads="1"/>
                  </p:cNvSpPr>
                  <p:nvPr/>
                </p:nvSpPr>
                <p:spPr bwMode="auto">
                  <a:xfrm>
                    <a:off x="297" y="50"/>
                    <a:ext cx="59"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6" name="Rectangle 5"/>
                  <p:cNvSpPr>
                    <a:spLocks noChangeArrowheads="1"/>
                  </p:cNvSpPr>
                  <p:nvPr/>
                </p:nvSpPr>
                <p:spPr bwMode="auto">
                  <a:xfrm>
                    <a:off x="423" y="50"/>
                    <a:ext cx="60"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7" name="Rectangle 6"/>
                  <p:cNvSpPr>
                    <a:spLocks noChangeArrowheads="1"/>
                  </p:cNvSpPr>
                  <p:nvPr/>
                </p:nvSpPr>
                <p:spPr bwMode="auto">
                  <a:xfrm>
                    <a:off x="549" y="50"/>
                    <a:ext cx="60"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31" name="Rectangle 7"/>
                  <p:cNvSpPr>
                    <a:spLocks noChangeArrowheads="1"/>
                  </p:cNvSpPr>
                  <p:nvPr/>
                </p:nvSpPr>
                <p:spPr bwMode="auto">
                  <a:xfrm>
                    <a:off x="676" y="50"/>
                    <a:ext cx="60"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nvGrpSpPr>
                <p:cNvPr id="8" name="Group 15"/>
                <p:cNvGrpSpPr>
                  <a:grpSpLocks/>
                </p:cNvGrpSpPr>
                <p:nvPr/>
              </p:nvGrpSpPr>
              <p:grpSpPr bwMode="auto">
                <a:xfrm>
                  <a:off x="44" y="184"/>
                  <a:ext cx="692" cy="68"/>
                  <a:chOff x="44" y="184"/>
                  <a:chExt cx="692" cy="68"/>
                </a:xfrm>
              </p:grpSpPr>
              <p:sp>
                <p:nvSpPr>
                  <p:cNvPr id="9" name="Rectangle 9"/>
                  <p:cNvSpPr>
                    <a:spLocks noChangeArrowheads="1"/>
                  </p:cNvSpPr>
                  <p:nvPr/>
                </p:nvSpPr>
                <p:spPr bwMode="auto">
                  <a:xfrm>
                    <a:off x="44" y="184"/>
                    <a:ext cx="60"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 name="Rectangle 10"/>
                  <p:cNvSpPr>
                    <a:spLocks noChangeArrowheads="1"/>
                  </p:cNvSpPr>
                  <p:nvPr/>
                </p:nvSpPr>
                <p:spPr bwMode="auto">
                  <a:xfrm>
                    <a:off x="170" y="184"/>
                    <a:ext cx="59"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 name="Rectangle 11"/>
                  <p:cNvSpPr>
                    <a:spLocks noChangeArrowheads="1"/>
                  </p:cNvSpPr>
                  <p:nvPr/>
                </p:nvSpPr>
                <p:spPr bwMode="auto">
                  <a:xfrm>
                    <a:off x="297" y="184"/>
                    <a:ext cx="59"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2" name="Rectangle 12"/>
                  <p:cNvSpPr>
                    <a:spLocks noChangeArrowheads="1"/>
                  </p:cNvSpPr>
                  <p:nvPr/>
                </p:nvSpPr>
                <p:spPr bwMode="auto">
                  <a:xfrm>
                    <a:off x="423" y="184"/>
                    <a:ext cx="60"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3" name="Rectangle 13"/>
                  <p:cNvSpPr>
                    <a:spLocks noChangeArrowheads="1"/>
                  </p:cNvSpPr>
                  <p:nvPr/>
                </p:nvSpPr>
                <p:spPr bwMode="auto">
                  <a:xfrm>
                    <a:off x="549" y="184"/>
                    <a:ext cx="60"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4" name="Rectangle 14"/>
                  <p:cNvSpPr>
                    <a:spLocks noChangeArrowheads="1"/>
                  </p:cNvSpPr>
                  <p:nvPr/>
                </p:nvSpPr>
                <p:spPr bwMode="auto">
                  <a:xfrm>
                    <a:off x="676" y="184"/>
                    <a:ext cx="60"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nvGrpSpPr>
                <p:cNvPr id="15" name="Group 22"/>
                <p:cNvGrpSpPr>
                  <a:grpSpLocks/>
                </p:cNvGrpSpPr>
                <p:nvPr/>
              </p:nvGrpSpPr>
              <p:grpSpPr bwMode="auto">
                <a:xfrm>
                  <a:off x="44" y="321"/>
                  <a:ext cx="692" cy="68"/>
                  <a:chOff x="44" y="321"/>
                  <a:chExt cx="692" cy="68"/>
                </a:xfrm>
              </p:grpSpPr>
              <p:sp>
                <p:nvSpPr>
                  <p:cNvPr id="16" name="Rectangle 16"/>
                  <p:cNvSpPr>
                    <a:spLocks noChangeArrowheads="1"/>
                  </p:cNvSpPr>
                  <p:nvPr/>
                </p:nvSpPr>
                <p:spPr bwMode="auto">
                  <a:xfrm>
                    <a:off x="44" y="321"/>
                    <a:ext cx="60"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7" name="Rectangle 17"/>
                  <p:cNvSpPr>
                    <a:spLocks noChangeArrowheads="1"/>
                  </p:cNvSpPr>
                  <p:nvPr/>
                </p:nvSpPr>
                <p:spPr bwMode="auto">
                  <a:xfrm>
                    <a:off x="170" y="321"/>
                    <a:ext cx="59"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42" name="Rectangle 18"/>
                  <p:cNvSpPr>
                    <a:spLocks noChangeArrowheads="1"/>
                  </p:cNvSpPr>
                  <p:nvPr/>
                </p:nvSpPr>
                <p:spPr bwMode="auto">
                  <a:xfrm>
                    <a:off x="297" y="321"/>
                    <a:ext cx="59"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43" name="Rectangle 19"/>
                  <p:cNvSpPr>
                    <a:spLocks noChangeArrowheads="1"/>
                  </p:cNvSpPr>
                  <p:nvPr/>
                </p:nvSpPr>
                <p:spPr bwMode="auto">
                  <a:xfrm>
                    <a:off x="423" y="321"/>
                    <a:ext cx="60"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44" name="Rectangle 20"/>
                  <p:cNvSpPr>
                    <a:spLocks noChangeArrowheads="1"/>
                  </p:cNvSpPr>
                  <p:nvPr/>
                </p:nvSpPr>
                <p:spPr bwMode="auto">
                  <a:xfrm>
                    <a:off x="549" y="321"/>
                    <a:ext cx="60"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45" name="Rectangle 21"/>
                  <p:cNvSpPr>
                    <a:spLocks noChangeArrowheads="1"/>
                  </p:cNvSpPr>
                  <p:nvPr/>
                </p:nvSpPr>
                <p:spPr bwMode="auto">
                  <a:xfrm>
                    <a:off x="676" y="321"/>
                    <a:ext cx="60"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nvGrpSpPr>
                <p:cNvPr id="18" name="Group 29"/>
                <p:cNvGrpSpPr>
                  <a:grpSpLocks/>
                </p:cNvGrpSpPr>
                <p:nvPr/>
              </p:nvGrpSpPr>
              <p:grpSpPr bwMode="auto">
                <a:xfrm>
                  <a:off x="44" y="458"/>
                  <a:ext cx="692" cy="68"/>
                  <a:chOff x="44" y="458"/>
                  <a:chExt cx="692" cy="68"/>
                </a:xfrm>
              </p:grpSpPr>
              <p:sp>
                <p:nvSpPr>
                  <p:cNvPr id="1047" name="Rectangle 23"/>
                  <p:cNvSpPr>
                    <a:spLocks noChangeArrowheads="1"/>
                  </p:cNvSpPr>
                  <p:nvPr/>
                </p:nvSpPr>
                <p:spPr bwMode="auto">
                  <a:xfrm>
                    <a:off x="44" y="458"/>
                    <a:ext cx="60"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48" name="Rectangle 24"/>
                  <p:cNvSpPr>
                    <a:spLocks noChangeArrowheads="1"/>
                  </p:cNvSpPr>
                  <p:nvPr/>
                </p:nvSpPr>
                <p:spPr bwMode="auto">
                  <a:xfrm>
                    <a:off x="170" y="458"/>
                    <a:ext cx="59"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49" name="Rectangle 25"/>
                  <p:cNvSpPr>
                    <a:spLocks noChangeArrowheads="1"/>
                  </p:cNvSpPr>
                  <p:nvPr/>
                </p:nvSpPr>
                <p:spPr bwMode="auto">
                  <a:xfrm>
                    <a:off x="297" y="458"/>
                    <a:ext cx="59"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50" name="Rectangle 26"/>
                  <p:cNvSpPr>
                    <a:spLocks noChangeArrowheads="1"/>
                  </p:cNvSpPr>
                  <p:nvPr/>
                </p:nvSpPr>
                <p:spPr bwMode="auto">
                  <a:xfrm>
                    <a:off x="423" y="458"/>
                    <a:ext cx="60"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51" name="Rectangle 27"/>
                  <p:cNvSpPr>
                    <a:spLocks noChangeArrowheads="1"/>
                  </p:cNvSpPr>
                  <p:nvPr/>
                </p:nvSpPr>
                <p:spPr bwMode="auto">
                  <a:xfrm>
                    <a:off x="549" y="458"/>
                    <a:ext cx="60"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52" name="Rectangle 28"/>
                  <p:cNvSpPr>
                    <a:spLocks noChangeArrowheads="1"/>
                  </p:cNvSpPr>
                  <p:nvPr/>
                </p:nvSpPr>
                <p:spPr bwMode="auto">
                  <a:xfrm>
                    <a:off x="676" y="458"/>
                    <a:ext cx="60"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nvGrpSpPr>
                <p:cNvPr id="19" name="Group 36"/>
                <p:cNvGrpSpPr>
                  <a:grpSpLocks/>
                </p:cNvGrpSpPr>
                <p:nvPr/>
              </p:nvGrpSpPr>
              <p:grpSpPr bwMode="auto">
                <a:xfrm>
                  <a:off x="44" y="593"/>
                  <a:ext cx="692" cy="68"/>
                  <a:chOff x="44" y="593"/>
                  <a:chExt cx="692" cy="68"/>
                </a:xfrm>
              </p:grpSpPr>
              <p:sp>
                <p:nvSpPr>
                  <p:cNvPr id="1054" name="Rectangle 30"/>
                  <p:cNvSpPr>
                    <a:spLocks noChangeArrowheads="1"/>
                  </p:cNvSpPr>
                  <p:nvPr/>
                </p:nvSpPr>
                <p:spPr bwMode="auto">
                  <a:xfrm>
                    <a:off x="44" y="593"/>
                    <a:ext cx="60"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55" name="Rectangle 31"/>
                  <p:cNvSpPr>
                    <a:spLocks noChangeArrowheads="1"/>
                  </p:cNvSpPr>
                  <p:nvPr/>
                </p:nvSpPr>
                <p:spPr bwMode="auto">
                  <a:xfrm>
                    <a:off x="170" y="593"/>
                    <a:ext cx="59"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56" name="Rectangle 32"/>
                  <p:cNvSpPr>
                    <a:spLocks noChangeArrowheads="1"/>
                  </p:cNvSpPr>
                  <p:nvPr/>
                </p:nvSpPr>
                <p:spPr bwMode="auto">
                  <a:xfrm>
                    <a:off x="297" y="593"/>
                    <a:ext cx="59"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57" name="Rectangle 33"/>
                  <p:cNvSpPr>
                    <a:spLocks noChangeArrowheads="1"/>
                  </p:cNvSpPr>
                  <p:nvPr/>
                </p:nvSpPr>
                <p:spPr bwMode="auto">
                  <a:xfrm>
                    <a:off x="423" y="593"/>
                    <a:ext cx="60"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58" name="Rectangle 34"/>
                  <p:cNvSpPr>
                    <a:spLocks noChangeArrowheads="1"/>
                  </p:cNvSpPr>
                  <p:nvPr/>
                </p:nvSpPr>
                <p:spPr bwMode="auto">
                  <a:xfrm>
                    <a:off x="549" y="593"/>
                    <a:ext cx="60"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59" name="Rectangle 35"/>
                  <p:cNvSpPr>
                    <a:spLocks noChangeArrowheads="1"/>
                  </p:cNvSpPr>
                  <p:nvPr/>
                </p:nvSpPr>
                <p:spPr bwMode="auto">
                  <a:xfrm>
                    <a:off x="676" y="593"/>
                    <a:ext cx="60"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nvGrpSpPr>
                <p:cNvPr id="20" name="Group 43"/>
                <p:cNvGrpSpPr>
                  <a:grpSpLocks/>
                </p:cNvGrpSpPr>
                <p:nvPr/>
              </p:nvGrpSpPr>
              <p:grpSpPr bwMode="auto">
                <a:xfrm>
                  <a:off x="44" y="730"/>
                  <a:ext cx="692" cy="68"/>
                  <a:chOff x="44" y="730"/>
                  <a:chExt cx="692" cy="68"/>
                </a:xfrm>
              </p:grpSpPr>
              <p:sp>
                <p:nvSpPr>
                  <p:cNvPr id="1061" name="Rectangle 37"/>
                  <p:cNvSpPr>
                    <a:spLocks noChangeArrowheads="1"/>
                  </p:cNvSpPr>
                  <p:nvPr/>
                </p:nvSpPr>
                <p:spPr bwMode="auto">
                  <a:xfrm>
                    <a:off x="44" y="730"/>
                    <a:ext cx="60"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62" name="Rectangle 38"/>
                  <p:cNvSpPr>
                    <a:spLocks noChangeArrowheads="1"/>
                  </p:cNvSpPr>
                  <p:nvPr/>
                </p:nvSpPr>
                <p:spPr bwMode="auto">
                  <a:xfrm>
                    <a:off x="170" y="730"/>
                    <a:ext cx="59"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63" name="Rectangle 39"/>
                  <p:cNvSpPr>
                    <a:spLocks noChangeArrowheads="1"/>
                  </p:cNvSpPr>
                  <p:nvPr/>
                </p:nvSpPr>
                <p:spPr bwMode="auto">
                  <a:xfrm>
                    <a:off x="297" y="730"/>
                    <a:ext cx="59"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64" name="Rectangle 40"/>
                  <p:cNvSpPr>
                    <a:spLocks noChangeArrowheads="1"/>
                  </p:cNvSpPr>
                  <p:nvPr/>
                </p:nvSpPr>
                <p:spPr bwMode="auto">
                  <a:xfrm>
                    <a:off x="423" y="730"/>
                    <a:ext cx="60"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65" name="Rectangle 41"/>
                  <p:cNvSpPr>
                    <a:spLocks noChangeArrowheads="1"/>
                  </p:cNvSpPr>
                  <p:nvPr/>
                </p:nvSpPr>
                <p:spPr bwMode="auto">
                  <a:xfrm>
                    <a:off x="549" y="730"/>
                    <a:ext cx="60"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66" name="Rectangle 42"/>
                  <p:cNvSpPr>
                    <a:spLocks noChangeArrowheads="1"/>
                  </p:cNvSpPr>
                  <p:nvPr/>
                </p:nvSpPr>
                <p:spPr bwMode="auto">
                  <a:xfrm>
                    <a:off x="676" y="730"/>
                    <a:ext cx="60"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nvGrpSpPr>
                <p:cNvPr id="1096" name="Group 50"/>
                <p:cNvGrpSpPr>
                  <a:grpSpLocks/>
                </p:cNvGrpSpPr>
                <p:nvPr/>
              </p:nvGrpSpPr>
              <p:grpSpPr bwMode="auto">
                <a:xfrm>
                  <a:off x="44" y="866"/>
                  <a:ext cx="692" cy="68"/>
                  <a:chOff x="44" y="866"/>
                  <a:chExt cx="692" cy="68"/>
                </a:xfrm>
              </p:grpSpPr>
              <p:sp>
                <p:nvSpPr>
                  <p:cNvPr id="1068" name="Rectangle 44"/>
                  <p:cNvSpPr>
                    <a:spLocks noChangeArrowheads="1"/>
                  </p:cNvSpPr>
                  <p:nvPr/>
                </p:nvSpPr>
                <p:spPr bwMode="auto">
                  <a:xfrm>
                    <a:off x="44" y="866"/>
                    <a:ext cx="60"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69" name="Rectangle 45"/>
                  <p:cNvSpPr>
                    <a:spLocks noChangeArrowheads="1"/>
                  </p:cNvSpPr>
                  <p:nvPr/>
                </p:nvSpPr>
                <p:spPr bwMode="auto">
                  <a:xfrm>
                    <a:off x="170" y="866"/>
                    <a:ext cx="59"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70" name="Rectangle 46"/>
                  <p:cNvSpPr>
                    <a:spLocks noChangeArrowheads="1"/>
                  </p:cNvSpPr>
                  <p:nvPr/>
                </p:nvSpPr>
                <p:spPr bwMode="auto">
                  <a:xfrm>
                    <a:off x="297" y="866"/>
                    <a:ext cx="59"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71" name="Rectangle 47"/>
                  <p:cNvSpPr>
                    <a:spLocks noChangeArrowheads="1"/>
                  </p:cNvSpPr>
                  <p:nvPr/>
                </p:nvSpPr>
                <p:spPr bwMode="auto">
                  <a:xfrm>
                    <a:off x="423" y="866"/>
                    <a:ext cx="60"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72" name="Rectangle 48"/>
                  <p:cNvSpPr>
                    <a:spLocks noChangeArrowheads="1"/>
                  </p:cNvSpPr>
                  <p:nvPr/>
                </p:nvSpPr>
                <p:spPr bwMode="auto">
                  <a:xfrm>
                    <a:off x="549" y="866"/>
                    <a:ext cx="60"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73" name="Rectangle 49"/>
                  <p:cNvSpPr>
                    <a:spLocks noChangeArrowheads="1"/>
                  </p:cNvSpPr>
                  <p:nvPr/>
                </p:nvSpPr>
                <p:spPr bwMode="auto">
                  <a:xfrm>
                    <a:off x="676" y="866"/>
                    <a:ext cx="60"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nvGrpSpPr>
                <p:cNvPr id="21" name="Group 57"/>
                <p:cNvGrpSpPr>
                  <a:grpSpLocks/>
                </p:cNvGrpSpPr>
                <p:nvPr/>
              </p:nvGrpSpPr>
              <p:grpSpPr bwMode="auto">
                <a:xfrm>
                  <a:off x="44" y="1003"/>
                  <a:ext cx="692" cy="68"/>
                  <a:chOff x="44" y="1003"/>
                  <a:chExt cx="692" cy="68"/>
                </a:xfrm>
              </p:grpSpPr>
              <p:sp>
                <p:nvSpPr>
                  <p:cNvPr id="1075" name="Rectangle 51"/>
                  <p:cNvSpPr>
                    <a:spLocks noChangeArrowheads="1"/>
                  </p:cNvSpPr>
                  <p:nvPr/>
                </p:nvSpPr>
                <p:spPr bwMode="auto">
                  <a:xfrm>
                    <a:off x="44" y="1003"/>
                    <a:ext cx="60"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76" name="Rectangle 52"/>
                  <p:cNvSpPr>
                    <a:spLocks noChangeArrowheads="1"/>
                  </p:cNvSpPr>
                  <p:nvPr/>
                </p:nvSpPr>
                <p:spPr bwMode="auto">
                  <a:xfrm>
                    <a:off x="170" y="1003"/>
                    <a:ext cx="59"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77" name="Rectangle 53"/>
                  <p:cNvSpPr>
                    <a:spLocks noChangeArrowheads="1"/>
                  </p:cNvSpPr>
                  <p:nvPr/>
                </p:nvSpPr>
                <p:spPr bwMode="auto">
                  <a:xfrm>
                    <a:off x="297" y="1003"/>
                    <a:ext cx="59"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78" name="Rectangle 54"/>
                  <p:cNvSpPr>
                    <a:spLocks noChangeArrowheads="1"/>
                  </p:cNvSpPr>
                  <p:nvPr/>
                </p:nvSpPr>
                <p:spPr bwMode="auto">
                  <a:xfrm>
                    <a:off x="423" y="1003"/>
                    <a:ext cx="60"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79" name="Rectangle 55"/>
                  <p:cNvSpPr>
                    <a:spLocks noChangeArrowheads="1"/>
                  </p:cNvSpPr>
                  <p:nvPr/>
                </p:nvSpPr>
                <p:spPr bwMode="auto">
                  <a:xfrm>
                    <a:off x="549" y="1003"/>
                    <a:ext cx="60"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80" name="Rectangle 56"/>
                  <p:cNvSpPr>
                    <a:spLocks noChangeArrowheads="1"/>
                  </p:cNvSpPr>
                  <p:nvPr/>
                </p:nvSpPr>
                <p:spPr bwMode="auto">
                  <a:xfrm>
                    <a:off x="676" y="1003"/>
                    <a:ext cx="60"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grpSp>
            <p:nvGrpSpPr>
              <p:cNvPr id="1033" name="Group 115"/>
              <p:cNvGrpSpPr>
                <a:grpSpLocks/>
              </p:cNvGrpSpPr>
              <p:nvPr/>
            </p:nvGrpSpPr>
            <p:grpSpPr bwMode="auto">
              <a:xfrm>
                <a:off x="4994" y="3212"/>
                <a:ext cx="691" cy="1021"/>
                <a:chOff x="4994" y="3212"/>
                <a:chExt cx="691" cy="1021"/>
              </a:xfrm>
            </p:grpSpPr>
            <p:grpSp>
              <p:nvGrpSpPr>
                <p:cNvPr id="1034" name="Group 65"/>
                <p:cNvGrpSpPr>
                  <a:grpSpLocks/>
                </p:cNvGrpSpPr>
                <p:nvPr/>
              </p:nvGrpSpPr>
              <p:grpSpPr bwMode="auto">
                <a:xfrm>
                  <a:off x="4994" y="3212"/>
                  <a:ext cx="691" cy="68"/>
                  <a:chOff x="4994" y="3212"/>
                  <a:chExt cx="691" cy="68"/>
                </a:xfrm>
              </p:grpSpPr>
              <p:sp>
                <p:nvSpPr>
                  <p:cNvPr id="1083" name="Rectangle 59"/>
                  <p:cNvSpPr>
                    <a:spLocks noChangeArrowheads="1"/>
                  </p:cNvSpPr>
                  <p:nvPr/>
                </p:nvSpPr>
                <p:spPr bwMode="auto">
                  <a:xfrm>
                    <a:off x="4994" y="3212"/>
                    <a:ext cx="59"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84" name="Rectangle 60"/>
                  <p:cNvSpPr>
                    <a:spLocks noChangeArrowheads="1"/>
                  </p:cNvSpPr>
                  <p:nvPr/>
                </p:nvSpPr>
                <p:spPr bwMode="auto">
                  <a:xfrm>
                    <a:off x="5115" y="3212"/>
                    <a:ext cx="64"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85" name="Rectangle 61"/>
                  <p:cNvSpPr>
                    <a:spLocks noChangeArrowheads="1"/>
                  </p:cNvSpPr>
                  <p:nvPr/>
                </p:nvSpPr>
                <p:spPr bwMode="auto">
                  <a:xfrm>
                    <a:off x="5246" y="3212"/>
                    <a:ext cx="60"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86" name="Rectangle 62"/>
                  <p:cNvSpPr>
                    <a:spLocks noChangeArrowheads="1"/>
                  </p:cNvSpPr>
                  <p:nvPr/>
                </p:nvSpPr>
                <p:spPr bwMode="auto">
                  <a:xfrm>
                    <a:off x="5372" y="3212"/>
                    <a:ext cx="60"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87" name="Rectangle 63"/>
                  <p:cNvSpPr>
                    <a:spLocks noChangeArrowheads="1"/>
                  </p:cNvSpPr>
                  <p:nvPr/>
                </p:nvSpPr>
                <p:spPr bwMode="auto">
                  <a:xfrm>
                    <a:off x="5499" y="3212"/>
                    <a:ext cx="59"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88" name="Rectangle 64"/>
                  <p:cNvSpPr>
                    <a:spLocks noChangeArrowheads="1"/>
                  </p:cNvSpPr>
                  <p:nvPr/>
                </p:nvSpPr>
                <p:spPr bwMode="auto">
                  <a:xfrm>
                    <a:off x="5626" y="3212"/>
                    <a:ext cx="59"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nvGrpSpPr>
                <p:cNvPr id="1035" name="Group 72"/>
                <p:cNvGrpSpPr>
                  <a:grpSpLocks/>
                </p:cNvGrpSpPr>
                <p:nvPr/>
              </p:nvGrpSpPr>
              <p:grpSpPr bwMode="auto">
                <a:xfrm>
                  <a:off x="4994" y="3346"/>
                  <a:ext cx="691" cy="68"/>
                  <a:chOff x="4994" y="3346"/>
                  <a:chExt cx="691" cy="68"/>
                </a:xfrm>
              </p:grpSpPr>
              <p:sp>
                <p:nvSpPr>
                  <p:cNvPr id="1090" name="Rectangle 66"/>
                  <p:cNvSpPr>
                    <a:spLocks noChangeArrowheads="1"/>
                  </p:cNvSpPr>
                  <p:nvPr/>
                </p:nvSpPr>
                <p:spPr bwMode="auto">
                  <a:xfrm>
                    <a:off x="4994" y="3346"/>
                    <a:ext cx="59"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91" name="Rectangle 67"/>
                  <p:cNvSpPr>
                    <a:spLocks noChangeArrowheads="1"/>
                  </p:cNvSpPr>
                  <p:nvPr/>
                </p:nvSpPr>
                <p:spPr bwMode="auto">
                  <a:xfrm>
                    <a:off x="5115" y="3346"/>
                    <a:ext cx="64"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92" name="Rectangle 68"/>
                  <p:cNvSpPr>
                    <a:spLocks noChangeArrowheads="1"/>
                  </p:cNvSpPr>
                  <p:nvPr/>
                </p:nvSpPr>
                <p:spPr bwMode="auto">
                  <a:xfrm>
                    <a:off x="5246" y="3346"/>
                    <a:ext cx="60"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93" name="Rectangle 69"/>
                  <p:cNvSpPr>
                    <a:spLocks noChangeArrowheads="1"/>
                  </p:cNvSpPr>
                  <p:nvPr/>
                </p:nvSpPr>
                <p:spPr bwMode="auto">
                  <a:xfrm>
                    <a:off x="5372" y="3346"/>
                    <a:ext cx="60"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94" name="Rectangle 70"/>
                  <p:cNvSpPr>
                    <a:spLocks noChangeArrowheads="1"/>
                  </p:cNvSpPr>
                  <p:nvPr/>
                </p:nvSpPr>
                <p:spPr bwMode="auto">
                  <a:xfrm>
                    <a:off x="5499" y="3346"/>
                    <a:ext cx="59"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95" name="Rectangle 71"/>
                  <p:cNvSpPr>
                    <a:spLocks noChangeArrowheads="1"/>
                  </p:cNvSpPr>
                  <p:nvPr/>
                </p:nvSpPr>
                <p:spPr bwMode="auto">
                  <a:xfrm>
                    <a:off x="5626" y="3346"/>
                    <a:ext cx="59"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nvGrpSpPr>
                <p:cNvPr id="1036" name="Group 79"/>
                <p:cNvGrpSpPr>
                  <a:grpSpLocks/>
                </p:cNvGrpSpPr>
                <p:nvPr/>
              </p:nvGrpSpPr>
              <p:grpSpPr bwMode="auto">
                <a:xfrm>
                  <a:off x="4994" y="3483"/>
                  <a:ext cx="691" cy="68"/>
                  <a:chOff x="4994" y="3483"/>
                  <a:chExt cx="691" cy="68"/>
                </a:xfrm>
              </p:grpSpPr>
              <p:sp>
                <p:nvSpPr>
                  <p:cNvPr id="1097" name="Rectangle 73"/>
                  <p:cNvSpPr>
                    <a:spLocks noChangeArrowheads="1"/>
                  </p:cNvSpPr>
                  <p:nvPr/>
                </p:nvSpPr>
                <p:spPr bwMode="auto">
                  <a:xfrm>
                    <a:off x="4994" y="3483"/>
                    <a:ext cx="59"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98" name="Rectangle 74"/>
                  <p:cNvSpPr>
                    <a:spLocks noChangeArrowheads="1"/>
                  </p:cNvSpPr>
                  <p:nvPr/>
                </p:nvSpPr>
                <p:spPr bwMode="auto">
                  <a:xfrm>
                    <a:off x="5115" y="3483"/>
                    <a:ext cx="64"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99" name="Rectangle 75"/>
                  <p:cNvSpPr>
                    <a:spLocks noChangeArrowheads="1"/>
                  </p:cNvSpPr>
                  <p:nvPr/>
                </p:nvSpPr>
                <p:spPr bwMode="auto">
                  <a:xfrm>
                    <a:off x="5246" y="3483"/>
                    <a:ext cx="60"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00" name="Rectangle 76"/>
                  <p:cNvSpPr>
                    <a:spLocks noChangeArrowheads="1"/>
                  </p:cNvSpPr>
                  <p:nvPr/>
                </p:nvSpPr>
                <p:spPr bwMode="auto">
                  <a:xfrm>
                    <a:off x="5372" y="3483"/>
                    <a:ext cx="60"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01" name="Rectangle 77"/>
                  <p:cNvSpPr>
                    <a:spLocks noChangeArrowheads="1"/>
                  </p:cNvSpPr>
                  <p:nvPr/>
                </p:nvSpPr>
                <p:spPr bwMode="auto">
                  <a:xfrm>
                    <a:off x="5499" y="3483"/>
                    <a:ext cx="59"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02" name="Rectangle 78"/>
                  <p:cNvSpPr>
                    <a:spLocks noChangeArrowheads="1"/>
                  </p:cNvSpPr>
                  <p:nvPr/>
                </p:nvSpPr>
                <p:spPr bwMode="auto">
                  <a:xfrm>
                    <a:off x="5626" y="3483"/>
                    <a:ext cx="59"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nvGrpSpPr>
                <p:cNvPr id="1037" name="Group 86"/>
                <p:cNvGrpSpPr>
                  <a:grpSpLocks/>
                </p:cNvGrpSpPr>
                <p:nvPr/>
              </p:nvGrpSpPr>
              <p:grpSpPr bwMode="auto">
                <a:xfrm>
                  <a:off x="4994" y="3620"/>
                  <a:ext cx="691" cy="68"/>
                  <a:chOff x="4994" y="3620"/>
                  <a:chExt cx="691" cy="68"/>
                </a:xfrm>
              </p:grpSpPr>
              <p:sp>
                <p:nvSpPr>
                  <p:cNvPr id="1104" name="Rectangle 80"/>
                  <p:cNvSpPr>
                    <a:spLocks noChangeArrowheads="1"/>
                  </p:cNvSpPr>
                  <p:nvPr/>
                </p:nvSpPr>
                <p:spPr bwMode="auto">
                  <a:xfrm>
                    <a:off x="4994" y="3620"/>
                    <a:ext cx="59"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05" name="Rectangle 81"/>
                  <p:cNvSpPr>
                    <a:spLocks noChangeArrowheads="1"/>
                  </p:cNvSpPr>
                  <p:nvPr/>
                </p:nvSpPr>
                <p:spPr bwMode="auto">
                  <a:xfrm>
                    <a:off x="5115" y="3620"/>
                    <a:ext cx="64"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06" name="Rectangle 82"/>
                  <p:cNvSpPr>
                    <a:spLocks noChangeArrowheads="1"/>
                  </p:cNvSpPr>
                  <p:nvPr/>
                </p:nvSpPr>
                <p:spPr bwMode="auto">
                  <a:xfrm>
                    <a:off x="5246" y="3620"/>
                    <a:ext cx="60"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07" name="Rectangle 83"/>
                  <p:cNvSpPr>
                    <a:spLocks noChangeArrowheads="1"/>
                  </p:cNvSpPr>
                  <p:nvPr/>
                </p:nvSpPr>
                <p:spPr bwMode="auto">
                  <a:xfrm>
                    <a:off x="5372" y="3620"/>
                    <a:ext cx="60"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08" name="Rectangle 84"/>
                  <p:cNvSpPr>
                    <a:spLocks noChangeArrowheads="1"/>
                  </p:cNvSpPr>
                  <p:nvPr/>
                </p:nvSpPr>
                <p:spPr bwMode="auto">
                  <a:xfrm>
                    <a:off x="5499" y="3620"/>
                    <a:ext cx="59"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09" name="Rectangle 85"/>
                  <p:cNvSpPr>
                    <a:spLocks noChangeArrowheads="1"/>
                  </p:cNvSpPr>
                  <p:nvPr/>
                </p:nvSpPr>
                <p:spPr bwMode="auto">
                  <a:xfrm>
                    <a:off x="5626" y="3620"/>
                    <a:ext cx="59"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nvGrpSpPr>
                <p:cNvPr id="1038" name="Group 93"/>
                <p:cNvGrpSpPr>
                  <a:grpSpLocks/>
                </p:cNvGrpSpPr>
                <p:nvPr/>
              </p:nvGrpSpPr>
              <p:grpSpPr bwMode="auto">
                <a:xfrm>
                  <a:off x="4994" y="3755"/>
                  <a:ext cx="691" cy="68"/>
                  <a:chOff x="4994" y="3755"/>
                  <a:chExt cx="691" cy="68"/>
                </a:xfrm>
              </p:grpSpPr>
              <p:sp>
                <p:nvSpPr>
                  <p:cNvPr id="1111" name="Rectangle 87"/>
                  <p:cNvSpPr>
                    <a:spLocks noChangeArrowheads="1"/>
                  </p:cNvSpPr>
                  <p:nvPr/>
                </p:nvSpPr>
                <p:spPr bwMode="auto">
                  <a:xfrm>
                    <a:off x="4994" y="3755"/>
                    <a:ext cx="59"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12" name="Rectangle 88"/>
                  <p:cNvSpPr>
                    <a:spLocks noChangeArrowheads="1"/>
                  </p:cNvSpPr>
                  <p:nvPr/>
                </p:nvSpPr>
                <p:spPr bwMode="auto">
                  <a:xfrm>
                    <a:off x="5115" y="3755"/>
                    <a:ext cx="64"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13" name="Rectangle 89"/>
                  <p:cNvSpPr>
                    <a:spLocks noChangeArrowheads="1"/>
                  </p:cNvSpPr>
                  <p:nvPr/>
                </p:nvSpPr>
                <p:spPr bwMode="auto">
                  <a:xfrm>
                    <a:off x="5246" y="3755"/>
                    <a:ext cx="60"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14" name="Rectangle 90"/>
                  <p:cNvSpPr>
                    <a:spLocks noChangeArrowheads="1"/>
                  </p:cNvSpPr>
                  <p:nvPr/>
                </p:nvSpPr>
                <p:spPr bwMode="auto">
                  <a:xfrm>
                    <a:off x="5372" y="3755"/>
                    <a:ext cx="60"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15" name="Rectangle 91"/>
                  <p:cNvSpPr>
                    <a:spLocks noChangeArrowheads="1"/>
                  </p:cNvSpPr>
                  <p:nvPr/>
                </p:nvSpPr>
                <p:spPr bwMode="auto">
                  <a:xfrm>
                    <a:off x="5499" y="3755"/>
                    <a:ext cx="59"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16" name="Rectangle 92"/>
                  <p:cNvSpPr>
                    <a:spLocks noChangeArrowheads="1"/>
                  </p:cNvSpPr>
                  <p:nvPr/>
                </p:nvSpPr>
                <p:spPr bwMode="auto">
                  <a:xfrm>
                    <a:off x="5626" y="3755"/>
                    <a:ext cx="59"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nvGrpSpPr>
                <p:cNvPr id="1039" name="Group 100"/>
                <p:cNvGrpSpPr>
                  <a:grpSpLocks/>
                </p:cNvGrpSpPr>
                <p:nvPr/>
              </p:nvGrpSpPr>
              <p:grpSpPr bwMode="auto">
                <a:xfrm>
                  <a:off x="4994" y="3892"/>
                  <a:ext cx="691" cy="68"/>
                  <a:chOff x="4994" y="3892"/>
                  <a:chExt cx="691" cy="68"/>
                </a:xfrm>
              </p:grpSpPr>
              <p:sp>
                <p:nvSpPr>
                  <p:cNvPr id="1118" name="Rectangle 94"/>
                  <p:cNvSpPr>
                    <a:spLocks noChangeArrowheads="1"/>
                  </p:cNvSpPr>
                  <p:nvPr/>
                </p:nvSpPr>
                <p:spPr bwMode="auto">
                  <a:xfrm>
                    <a:off x="4994" y="3892"/>
                    <a:ext cx="59"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19" name="Rectangle 95"/>
                  <p:cNvSpPr>
                    <a:spLocks noChangeArrowheads="1"/>
                  </p:cNvSpPr>
                  <p:nvPr/>
                </p:nvSpPr>
                <p:spPr bwMode="auto">
                  <a:xfrm>
                    <a:off x="5115" y="3892"/>
                    <a:ext cx="64"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20" name="Rectangle 96"/>
                  <p:cNvSpPr>
                    <a:spLocks noChangeArrowheads="1"/>
                  </p:cNvSpPr>
                  <p:nvPr/>
                </p:nvSpPr>
                <p:spPr bwMode="auto">
                  <a:xfrm>
                    <a:off x="5246" y="3892"/>
                    <a:ext cx="60"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21" name="Rectangle 97"/>
                  <p:cNvSpPr>
                    <a:spLocks noChangeArrowheads="1"/>
                  </p:cNvSpPr>
                  <p:nvPr/>
                </p:nvSpPr>
                <p:spPr bwMode="auto">
                  <a:xfrm>
                    <a:off x="5372" y="3892"/>
                    <a:ext cx="60"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22" name="Rectangle 98"/>
                  <p:cNvSpPr>
                    <a:spLocks noChangeArrowheads="1"/>
                  </p:cNvSpPr>
                  <p:nvPr/>
                </p:nvSpPr>
                <p:spPr bwMode="auto">
                  <a:xfrm>
                    <a:off x="5499" y="3892"/>
                    <a:ext cx="59"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23" name="Rectangle 99"/>
                  <p:cNvSpPr>
                    <a:spLocks noChangeArrowheads="1"/>
                  </p:cNvSpPr>
                  <p:nvPr/>
                </p:nvSpPr>
                <p:spPr bwMode="auto">
                  <a:xfrm>
                    <a:off x="5626" y="3892"/>
                    <a:ext cx="59"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nvGrpSpPr>
                <p:cNvPr id="1040" name="Group 107"/>
                <p:cNvGrpSpPr>
                  <a:grpSpLocks/>
                </p:cNvGrpSpPr>
                <p:nvPr/>
              </p:nvGrpSpPr>
              <p:grpSpPr bwMode="auto">
                <a:xfrm>
                  <a:off x="4994" y="4028"/>
                  <a:ext cx="691" cy="68"/>
                  <a:chOff x="4994" y="4028"/>
                  <a:chExt cx="691" cy="68"/>
                </a:xfrm>
              </p:grpSpPr>
              <p:sp>
                <p:nvSpPr>
                  <p:cNvPr id="1125" name="Rectangle 101"/>
                  <p:cNvSpPr>
                    <a:spLocks noChangeArrowheads="1"/>
                  </p:cNvSpPr>
                  <p:nvPr/>
                </p:nvSpPr>
                <p:spPr bwMode="auto">
                  <a:xfrm>
                    <a:off x="4994" y="4028"/>
                    <a:ext cx="59"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26" name="Rectangle 102"/>
                  <p:cNvSpPr>
                    <a:spLocks noChangeArrowheads="1"/>
                  </p:cNvSpPr>
                  <p:nvPr/>
                </p:nvSpPr>
                <p:spPr bwMode="auto">
                  <a:xfrm>
                    <a:off x="5115" y="4028"/>
                    <a:ext cx="64"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27" name="Rectangle 103"/>
                  <p:cNvSpPr>
                    <a:spLocks noChangeArrowheads="1"/>
                  </p:cNvSpPr>
                  <p:nvPr/>
                </p:nvSpPr>
                <p:spPr bwMode="auto">
                  <a:xfrm>
                    <a:off x="5246" y="4028"/>
                    <a:ext cx="60"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28" name="Rectangle 104"/>
                  <p:cNvSpPr>
                    <a:spLocks noChangeArrowheads="1"/>
                  </p:cNvSpPr>
                  <p:nvPr/>
                </p:nvSpPr>
                <p:spPr bwMode="auto">
                  <a:xfrm>
                    <a:off x="5372" y="4028"/>
                    <a:ext cx="60"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29" name="Rectangle 105"/>
                  <p:cNvSpPr>
                    <a:spLocks noChangeArrowheads="1"/>
                  </p:cNvSpPr>
                  <p:nvPr/>
                </p:nvSpPr>
                <p:spPr bwMode="auto">
                  <a:xfrm>
                    <a:off x="5499" y="4028"/>
                    <a:ext cx="59"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30" name="Rectangle 106"/>
                  <p:cNvSpPr>
                    <a:spLocks noChangeArrowheads="1"/>
                  </p:cNvSpPr>
                  <p:nvPr/>
                </p:nvSpPr>
                <p:spPr bwMode="auto">
                  <a:xfrm>
                    <a:off x="5626" y="4028"/>
                    <a:ext cx="59"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nvGrpSpPr>
                <p:cNvPr id="1041" name="Group 114"/>
                <p:cNvGrpSpPr>
                  <a:grpSpLocks/>
                </p:cNvGrpSpPr>
                <p:nvPr/>
              </p:nvGrpSpPr>
              <p:grpSpPr bwMode="auto">
                <a:xfrm>
                  <a:off x="4994" y="4165"/>
                  <a:ext cx="691" cy="68"/>
                  <a:chOff x="4994" y="4165"/>
                  <a:chExt cx="691" cy="68"/>
                </a:xfrm>
              </p:grpSpPr>
              <p:sp>
                <p:nvSpPr>
                  <p:cNvPr id="1132" name="Rectangle 108"/>
                  <p:cNvSpPr>
                    <a:spLocks noChangeArrowheads="1"/>
                  </p:cNvSpPr>
                  <p:nvPr/>
                </p:nvSpPr>
                <p:spPr bwMode="auto">
                  <a:xfrm>
                    <a:off x="4994" y="4165"/>
                    <a:ext cx="59"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33" name="Rectangle 109"/>
                  <p:cNvSpPr>
                    <a:spLocks noChangeArrowheads="1"/>
                  </p:cNvSpPr>
                  <p:nvPr/>
                </p:nvSpPr>
                <p:spPr bwMode="auto">
                  <a:xfrm>
                    <a:off x="5115" y="4165"/>
                    <a:ext cx="64"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34" name="Rectangle 110"/>
                  <p:cNvSpPr>
                    <a:spLocks noChangeArrowheads="1"/>
                  </p:cNvSpPr>
                  <p:nvPr/>
                </p:nvSpPr>
                <p:spPr bwMode="auto">
                  <a:xfrm>
                    <a:off x="5246" y="4165"/>
                    <a:ext cx="60"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35" name="Rectangle 111"/>
                  <p:cNvSpPr>
                    <a:spLocks noChangeArrowheads="1"/>
                  </p:cNvSpPr>
                  <p:nvPr/>
                </p:nvSpPr>
                <p:spPr bwMode="auto">
                  <a:xfrm>
                    <a:off x="5372" y="4165"/>
                    <a:ext cx="60"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36" name="Rectangle 112"/>
                  <p:cNvSpPr>
                    <a:spLocks noChangeArrowheads="1"/>
                  </p:cNvSpPr>
                  <p:nvPr/>
                </p:nvSpPr>
                <p:spPr bwMode="auto">
                  <a:xfrm>
                    <a:off x="5499" y="4165"/>
                    <a:ext cx="59"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37" name="Rectangle 113"/>
                  <p:cNvSpPr>
                    <a:spLocks noChangeArrowheads="1"/>
                  </p:cNvSpPr>
                  <p:nvPr/>
                </p:nvSpPr>
                <p:spPr bwMode="auto">
                  <a:xfrm>
                    <a:off x="5626" y="4165"/>
                    <a:ext cx="59"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grpSp>
        <p:sp useBgFill="1">
          <p:nvSpPr>
            <p:cNvPr id="1141" name="Rectangle 117"/>
            <p:cNvSpPr>
              <a:spLocks noChangeArrowheads="1"/>
            </p:cNvSpPr>
            <p:nvPr/>
          </p:nvSpPr>
          <p:spPr bwMode="auto">
            <a:xfrm>
              <a:off x="292" y="304"/>
              <a:ext cx="5176" cy="3712"/>
            </a:xfrm>
            <a:prstGeom prst="rect">
              <a:avLst/>
            </a:prstGeom>
            <a:ln w="12700">
              <a:solidFill>
                <a:schemeClr val="tx1"/>
              </a:solidFill>
              <a:miter lim="800000"/>
              <a:headEnd/>
              <a:tailEnd/>
            </a:ln>
            <a:effectLst>
              <a:outerShdw blurRad="63500" dist="71842" dir="2700000" algn="ctr" rotWithShape="0">
                <a:schemeClr val="bg2">
                  <a:alpha val="74997"/>
                </a:schemeClr>
              </a:outerShdw>
            </a:effec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sp>
        <p:nvSpPr>
          <p:cNvPr id="1027" name="Rectangle 119"/>
          <p:cNvSpPr>
            <a:spLocks noGrp="1" noChangeArrowheads="1"/>
          </p:cNvSpPr>
          <p:nvPr>
            <p:ph type="title"/>
          </p:nvPr>
        </p:nvSpPr>
        <p:spPr bwMode="auto">
          <a:xfrm>
            <a:off x="990600" y="609600"/>
            <a:ext cx="716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p>
            <a:pPr lvl="0"/>
            <a:r>
              <a:rPr lang="en-US" altLang="x-none"/>
              <a:t>Click to edit Master title style</a:t>
            </a:r>
          </a:p>
        </p:txBody>
      </p:sp>
      <p:sp>
        <p:nvSpPr>
          <p:cNvPr id="1028" name="Rectangle 120"/>
          <p:cNvSpPr>
            <a:spLocks noGrp="1" noChangeArrowheads="1"/>
          </p:cNvSpPr>
          <p:nvPr>
            <p:ph type="body" idx="1"/>
          </p:nvPr>
        </p:nvSpPr>
        <p:spPr bwMode="auto">
          <a:xfrm>
            <a:off x="990600" y="1981200"/>
            <a:ext cx="71628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pic>
        <p:nvPicPr>
          <p:cNvPr id="1029" name="Picture 12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89" y="5661026"/>
            <a:ext cx="977411" cy="587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Lst>
  <p:hf hdr="0" dt="0"/>
  <p:txStyles>
    <p:titleStyle>
      <a:lvl1pPr algn="ctr" rtl="0" eaLnBrk="0" fontAlgn="base" hangingPunct="0">
        <a:lnSpc>
          <a:spcPct val="90000"/>
        </a:lnSpc>
        <a:spcBef>
          <a:spcPct val="0"/>
        </a:spcBef>
        <a:spcAft>
          <a:spcPct val="0"/>
        </a:spcAft>
        <a:defRPr sz="3600" b="1">
          <a:solidFill>
            <a:schemeClr val="tx2"/>
          </a:solidFill>
          <a:latin typeface="+mj-lt"/>
          <a:ea typeface="ＭＳ Ｐゴシック" charset="-128"/>
          <a:cs typeface="ＭＳ Ｐゴシック" charset="-128"/>
        </a:defRPr>
      </a:lvl1pPr>
      <a:lvl2pPr algn="ctr" rtl="0" eaLnBrk="0" fontAlgn="base" hangingPunct="0">
        <a:lnSpc>
          <a:spcPct val="90000"/>
        </a:lnSpc>
        <a:spcBef>
          <a:spcPct val="0"/>
        </a:spcBef>
        <a:spcAft>
          <a:spcPct val="0"/>
        </a:spcAft>
        <a:defRPr sz="3600" b="1">
          <a:solidFill>
            <a:schemeClr val="tx2"/>
          </a:solidFill>
          <a:latin typeface="Times New Roman" charset="0"/>
          <a:ea typeface="ＭＳ Ｐゴシック" charset="-128"/>
          <a:cs typeface="ＭＳ Ｐゴシック" charset="-128"/>
        </a:defRPr>
      </a:lvl2pPr>
      <a:lvl3pPr algn="ctr" rtl="0" eaLnBrk="0" fontAlgn="base" hangingPunct="0">
        <a:lnSpc>
          <a:spcPct val="90000"/>
        </a:lnSpc>
        <a:spcBef>
          <a:spcPct val="0"/>
        </a:spcBef>
        <a:spcAft>
          <a:spcPct val="0"/>
        </a:spcAft>
        <a:defRPr sz="3600" b="1">
          <a:solidFill>
            <a:schemeClr val="tx2"/>
          </a:solidFill>
          <a:latin typeface="Times New Roman" charset="0"/>
          <a:ea typeface="ＭＳ Ｐゴシック" charset="-128"/>
          <a:cs typeface="ＭＳ Ｐゴシック" charset="-128"/>
        </a:defRPr>
      </a:lvl3pPr>
      <a:lvl4pPr algn="ctr" rtl="0" eaLnBrk="0" fontAlgn="base" hangingPunct="0">
        <a:lnSpc>
          <a:spcPct val="90000"/>
        </a:lnSpc>
        <a:spcBef>
          <a:spcPct val="0"/>
        </a:spcBef>
        <a:spcAft>
          <a:spcPct val="0"/>
        </a:spcAft>
        <a:defRPr sz="3600" b="1">
          <a:solidFill>
            <a:schemeClr val="tx2"/>
          </a:solidFill>
          <a:latin typeface="Times New Roman" charset="0"/>
          <a:ea typeface="ＭＳ Ｐゴシック" charset="-128"/>
          <a:cs typeface="ＭＳ Ｐゴシック" charset="-128"/>
        </a:defRPr>
      </a:lvl4pPr>
      <a:lvl5pPr algn="ctr" rtl="0" eaLnBrk="0" fontAlgn="base" hangingPunct="0">
        <a:lnSpc>
          <a:spcPct val="90000"/>
        </a:lnSpc>
        <a:spcBef>
          <a:spcPct val="0"/>
        </a:spcBef>
        <a:spcAft>
          <a:spcPct val="0"/>
        </a:spcAft>
        <a:defRPr sz="3600" b="1">
          <a:solidFill>
            <a:schemeClr val="tx2"/>
          </a:solidFill>
          <a:latin typeface="Times New Roman" charset="0"/>
          <a:ea typeface="ＭＳ Ｐゴシック" charset="-128"/>
          <a:cs typeface="ＭＳ Ｐゴシック" charset="-128"/>
        </a:defRPr>
      </a:lvl5pPr>
      <a:lvl6pPr marL="457200" algn="ctr" rtl="0" eaLnBrk="0" fontAlgn="base" hangingPunct="0">
        <a:lnSpc>
          <a:spcPct val="90000"/>
        </a:lnSpc>
        <a:spcBef>
          <a:spcPct val="0"/>
        </a:spcBef>
        <a:spcAft>
          <a:spcPct val="0"/>
        </a:spcAft>
        <a:defRPr sz="3600" b="1">
          <a:solidFill>
            <a:schemeClr val="tx2"/>
          </a:solidFill>
          <a:latin typeface="Times New Roman" charset="0"/>
        </a:defRPr>
      </a:lvl6pPr>
      <a:lvl7pPr marL="914400" algn="ctr" rtl="0" eaLnBrk="0" fontAlgn="base" hangingPunct="0">
        <a:lnSpc>
          <a:spcPct val="90000"/>
        </a:lnSpc>
        <a:spcBef>
          <a:spcPct val="0"/>
        </a:spcBef>
        <a:spcAft>
          <a:spcPct val="0"/>
        </a:spcAft>
        <a:defRPr sz="3600" b="1">
          <a:solidFill>
            <a:schemeClr val="tx2"/>
          </a:solidFill>
          <a:latin typeface="Times New Roman" charset="0"/>
        </a:defRPr>
      </a:lvl7pPr>
      <a:lvl8pPr marL="1371600" algn="ctr" rtl="0" eaLnBrk="0" fontAlgn="base" hangingPunct="0">
        <a:lnSpc>
          <a:spcPct val="90000"/>
        </a:lnSpc>
        <a:spcBef>
          <a:spcPct val="0"/>
        </a:spcBef>
        <a:spcAft>
          <a:spcPct val="0"/>
        </a:spcAft>
        <a:defRPr sz="3600" b="1">
          <a:solidFill>
            <a:schemeClr val="tx2"/>
          </a:solidFill>
          <a:latin typeface="Times New Roman" charset="0"/>
        </a:defRPr>
      </a:lvl8pPr>
      <a:lvl9pPr marL="1828800" algn="ctr" rtl="0" eaLnBrk="0" fontAlgn="base" hangingPunct="0">
        <a:lnSpc>
          <a:spcPct val="90000"/>
        </a:lnSpc>
        <a:spcBef>
          <a:spcPct val="0"/>
        </a:spcBef>
        <a:spcAft>
          <a:spcPct val="0"/>
        </a:spcAft>
        <a:defRPr sz="3600" b="1">
          <a:solidFill>
            <a:schemeClr val="tx2"/>
          </a:solidFill>
          <a:latin typeface="Times New Roman" charset="0"/>
        </a:defRPr>
      </a:lvl9pPr>
    </p:titleStyle>
    <p:bodyStyle>
      <a:lvl1pPr marL="285750" indent="-285750" algn="l" rtl="0" eaLnBrk="0" fontAlgn="base" hangingPunct="0">
        <a:lnSpc>
          <a:spcPct val="90000"/>
        </a:lnSpc>
        <a:spcBef>
          <a:spcPct val="30000"/>
        </a:spcBef>
        <a:spcAft>
          <a:spcPct val="0"/>
        </a:spcAft>
        <a:defRPr sz="2400" b="1">
          <a:solidFill>
            <a:schemeClr val="tx1"/>
          </a:solidFill>
          <a:latin typeface="+mn-lt"/>
          <a:ea typeface="ＭＳ Ｐゴシック" charset="-128"/>
          <a:cs typeface="ＭＳ Ｐゴシック" charset="-128"/>
        </a:defRPr>
      </a:lvl1pPr>
      <a:lvl2pPr marL="685800" indent="-228600" algn="l" rtl="0" eaLnBrk="0" fontAlgn="base" hangingPunct="0">
        <a:lnSpc>
          <a:spcPct val="90000"/>
        </a:lnSpc>
        <a:spcBef>
          <a:spcPct val="30000"/>
        </a:spcBef>
        <a:spcAft>
          <a:spcPct val="0"/>
        </a:spcAft>
        <a:defRPr b="1">
          <a:solidFill>
            <a:schemeClr val="tx1"/>
          </a:solidFill>
          <a:latin typeface="+mn-lt"/>
          <a:ea typeface="ＭＳ Ｐゴシック" charset="-128"/>
        </a:defRPr>
      </a:lvl2pPr>
      <a:lvl3pPr marL="1143000" indent="-228600" algn="l" rtl="0" eaLnBrk="0" fontAlgn="base" hangingPunct="0">
        <a:lnSpc>
          <a:spcPct val="90000"/>
        </a:lnSpc>
        <a:spcBef>
          <a:spcPct val="30000"/>
        </a:spcBef>
        <a:spcAft>
          <a:spcPct val="0"/>
        </a:spcAft>
        <a:defRPr b="1">
          <a:solidFill>
            <a:schemeClr val="tx1"/>
          </a:solidFill>
          <a:latin typeface="+mn-lt"/>
          <a:ea typeface="ＭＳ Ｐゴシック" charset="-128"/>
        </a:defRPr>
      </a:lvl3pPr>
      <a:lvl4pPr marL="1543050" indent="-171450" algn="l" rtl="0" eaLnBrk="0" fontAlgn="base" hangingPunct="0">
        <a:lnSpc>
          <a:spcPct val="90000"/>
        </a:lnSpc>
        <a:spcBef>
          <a:spcPct val="30000"/>
        </a:spcBef>
        <a:spcAft>
          <a:spcPct val="0"/>
        </a:spcAft>
        <a:defRPr sz="1400" b="1">
          <a:solidFill>
            <a:schemeClr val="tx1"/>
          </a:solidFill>
          <a:latin typeface="+mn-lt"/>
          <a:ea typeface="ＭＳ Ｐゴシック" charset="-128"/>
        </a:defRPr>
      </a:lvl4pPr>
      <a:lvl5pPr marL="2000250" indent="-171450" algn="l" rtl="0" eaLnBrk="0" fontAlgn="base" hangingPunct="0">
        <a:lnSpc>
          <a:spcPct val="90000"/>
        </a:lnSpc>
        <a:spcBef>
          <a:spcPct val="30000"/>
        </a:spcBef>
        <a:spcAft>
          <a:spcPct val="0"/>
        </a:spcAft>
        <a:defRPr sz="1400" b="1">
          <a:solidFill>
            <a:schemeClr val="tx1"/>
          </a:solidFill>
          <a:latin typeface="+mn-lt"/>
          <a:ea typeface="ＭＳ Ｐゴシック" charset="-128"/>
        </a:defRPr>
      </a:lvl5pPr>
      <a:lvl6pPr marL="2457450" indent="-171450" algn="l" rtl="0" eaLnBrk="0" fontAlgn="base" hangingPunct="0">
        <a:lnSpc>
          <a:spcPct val="90000"/>
        </a:lnSpc>
        <a:spcBef>
          <a:spcPct val="30000"/>
        </a:spcBef>
        <a:spcAft>
          <a:spcPct val="0"/>
        </a:spcAft>
        <a:defRPr sz="1400" b="1">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defRPr sz="1400" b="1">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defRPr sz="1400" b="1">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defRPr sz="1400" b="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hruv.ietf@gmail.com" TargetMode="External"/><Relationship Id="rId2" Type="http://schemas.openxmlformats.org/officeDocument/2006/relationships/hyperlink" Target="mailto:julien.meuric@orange.com" TargetMode="External"/><Relationship Id="rId1" Type="http://schemas.openxmlformats.org/officeDocument/2006/relationships/slideLayout" Target="../slideLayouts/slideLayout1.xml"/><Relationship Id="rId4" Type="http://schemas.openxmlformats.org/officeDocument/2006/relationships/hyperlink" Target="mailto:hari@netfix.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ietf.org/contact/ombudsteam/"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www.ietf.org/privacy-policy/"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trac.ietf.org/trac/pce/wiki/WikiStar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268760"/>
            <a:ext cx="7772400" cy="2331691"/>
          </a:xfrm>
        </p:spPr>
        <p:txBody>
          <a:bodyPr>
            <a:normAutofit/>
          </a:bodyPr>
          <a:lstStyle/>
          <a:p>
            <a:r>
              <a:rPr lang="en-US" sz="4800" dirty="0"/>
              <a:t>Path Computation Element</a:t>
            </a:r>
            <a:br>
              <a:rPr lang="en-US" sz="4800" dirty="0"/>
            </a:br>
            <a:r>
              <a:rPr lang="en-US" sz="4800" dirty="0"/>
              <a:t>WG Status</a:t>
            </a:r>
          </a:p>
        </p:txBody>
      </p:sp>
      <p:sp>
        <p:nvSpPr>
          <p:cNvPr id="3" name="Sous-titre 2"/>
          <p:cNvSpPr>
            <a:spLocks noGrp="1"/>
          </p:cNvSpPr>
          <p:nvPr>
            <p:ph type="subTitle" idx="1"/>
          </p:nvPr>
        </p:nvSpPr>
        <p:spPr>
          <a:xfrm>
            <a:off x="827584" y="3886200"/>
            <a:ext cx="7488832" cy="1991072"/>
          </a:xfrm>
        </p:spPr>
        <p:txBody>
          <a:bodyPr>
            <a:normAutofit fontScale="92500" lnSpcReduction="10000"/>
          </a:bodyPr>
          <a:lstStyle/>
          <a:p>
            <a:r>
              <a:rPr lang="en-US" sz="2000" dirty="0">
                <a:latin typeface="Calibri Light" panose="020F0302020204030204" pitchFamily="34" charset="0"/>
              </a:rPr>
              <a:t>IETF </a:t>
            </a:r>
            <a:r>
              <a:rPr lang="en-US" sz="2000" dirty="0" smtClean="0">
                <a:latin typeface="Calibri Light" panose="020F0302020204030204" pitchFamily="34" charset="0"/>
              </a:rPr>
              <a:t>106 </a:t>
            </a:r>
            <a:r>
              <a:rPr lang="en-US" sz="2000" dirty="0">
                <a:latin typeface="Calibri Light" panose="020F0302020204030204" pitchFamily="34" charset="0"/>
              </a:rPr>
              <a:t>- </a:t>
            </a:r>
            <a:r>
              <a:rPr lang="en-US" sz="2000" dirty="0" smtClean="0">
                <a:latin typeface="Calibri Light" panose="020F0302020204030204" pitchFamily="34" charset="0"/>
              </a:rPr>
              <a:t>Singapore</a:t>
            </a:r>
            <a:endParaRPr lang="en-US" sz="2000" dirty="0">
              <a:latin typeface="Calibri Light" panose="020F0302020204030204" pitchFamily="34" charset="0"/>
            </a:endParaRPr>
          </a:p>
          <a:p>
            <a:r>
              <a:rPr lang="en-US" sz="2000" dirty="0" smtClean="0">
                <a:latin typeface="Calibri Light" panose="020F0302020204030204" pitchFamily="34" charset="0"/>
              </a:rPr>
              <a:t>Chairs</a:t>
            </a:r>
            <a:endParaRPr lang="en-US" sz="2000" dirty="0">
              <a:latin typeface="Calibri Light" panose="020F0302020204030204" pitchFamily="34" charset="0"/>
            </a:endParaRPr>
          </a:p>
          <a:p>
            <a:r>
              <a:rPr lang="en-US" sz="2000" dirty="0" smtClean="0">
                <a:latin typeface="Calibri Light" panose="020F0302020204030204" pitchFamily="34" charset="0"/>
              </a:rPr>
              <a:t>Julien </a:t>
            </a:r>
            <a:r>
              <a:rPr lang="en-US" sz="2000" dirty="0" err="1">
                <a:latin typeface="Calibri Light" panose="020F0302020204030204" pitchFamily="34" charset="0"/>
              </a:rPr>
              <a:t>Meuric</a:t>
            </a:r>
            <a:r>
              <a:rPr lang="en-US" sz="2000" dirty="0">
                <a:latin typeface="Calibri Light" panose="020F0302020204030204" pitchFamily="34" charset="0"/>
              </a:rPr>
              <a:t> </a:t>
            </a:r>
            <a:r>
              <a:rPr lang="en-US" sz="2000" dirty="0" smtClean="0">
                <a:latin typeface="Calibri Light" panose="020F0302020204030204" pitchFamily="34" charset="0"/>
              </a:rPr>
              <a:t>( </a:t>
            </a:r>
            <a:r>
              <a:rPr lang="en-US" sz="2000" dirty="0" smtClean="0">
                <a:latin typeface="Calibri Light" panose="020F0302020204030204" pitchFamily="34" charset="0"/>
                <a:hlinkClick r:id="rId2"/>
              </a:rPr>
              <a:t>julien.meuric@orange.com</a:t>
            </a:r>
            <a:r>
              <a:rPr lang="en-US" sz="2000" dirty="0" smtClean="0">
                <a:latin typeface="Calibri Light" panose="020F0302020204030204" pitchFamily="34" charset="0"/>
              </a:rPr>
              <a:t> )</a:t>
            </a:r>
            <a:endParaRPr lang="en-US" sz="2000" dirty="0" smtClean="0">
              <a:latin typeface="Calibri Light" panose="020F0302020204030204" pitchFamily="34" charset="0"/>
            </a:endParaRPr>
          </a:p>
          <a:p>
            <a:r>
              <a:rPr lang="en-US" sz="2000" dirty="0" err="1" smtClean="0">
                <a:latin typeface="Calibri Light" panose="020F0302020204030204" pitchFamily="34" charset="0"/>
              </a:rPr>
              <a:t>Dhruv</a:t>
            </a:r>
            <a:r>
              <a:rPr lang="en-US" sz="2000" dirty="0" smtClean="0">
                <a:latin typeface="Calibri Light" panose="020F0302020204030204" pitchFamily="34" charset="0"/>
              </a:rPr>
              <a:t> </a:t>
            </a:r>
            <a:r>
              <a:rPr lang="en-US" sz="2000" dirty="0" err="1" smtClean="0">
                <a:latin typeface="Calibri Light" panose="020F0302020204030204" pitchFamily="34" charset="0"/>
              </a:rPr>
              <a:t>Dhody</a:t>
            </a:r>
            <a:r>
              <a:rPr lang="en-US" sz="2000" dirty="0" smtClean="0">
                <a:latin typeface="Calibri Light" panose="020F0302020204030204" pitchFamily="34" charset="0"/>
              </a:rPr>
              <a:t> </a:t>
            </a:r>
            <a:r>
              <a:rPr lang="en-US" sz="2000" dirty="0" smtClean="0">
                <a:latin typeface="Calibri Light" panose="020F0302020204030204" pitchFamily="34" charset="0"/>
              </a:rPr>
              <a:t>( </a:t>
            </a:r>
            <a:r>
              <a:rPr lang="en-US" sz="2000" dirty="0" smtClean="0">
                <a:latin typeface="Calibri Light" panose="020F0302020204030204" pitchFamily="34" charset="0"/>
                <a:hlinkClick r:id="rId3"/>
              </a:rPr>
              <a:t>dhruv.ietf@gmail.com</a:t>
            </a:r>
            <a:r>
              <a:rPr lang="en-US" sz="2000" dirty="0" smtClean="0">
                <a:latin typeface="Calibri Light" panose="020F0302020204030204" pitchFamily="34" charset="0"/>
              </a:rPr>
              <a:t> )</a:t>
            </a:r>
          </a:p>
          <a:p>
            <a:r>
              <a:rPr lang="en-US" sz="2000" dirty="0" smtClean="0">
                <a:latin typeface="Calibri Light" panose="020F0302020204030204" pitchFamily="34" charset="0"/>
              </a:rPr>
              <a:t>Secretary</a:t>
            </a:r>
          </a:p>
          <a:p>
            <a:r>
              <a:rPr lang="en-US" sz="2000" dirty="0" err="1" smtClean="0">
                <a:latin typeface="Calibri Light" panose="020F0302020204030204" pitchFamily="34" charset="0"/>
              </a:rPr>
              <a:t>Hariharan</a:t>
            </a:r>
            <a:r>
              <a:rPr lang="en-US" sz="2000" dirty="0" smtClean="0">
                <a:latin typeface="Calibri Light" panose="020F0302020204030204" pitchFamily="34" charset="0"/>
              </a:rPr>
              <a:t> </a:t>
            </a:r>
            <a:r>
              <a:rPr lang="en-US" sz="2000" dirty="0" err="1" smtClean="0">
                <a:latin typeface="Calibri Light" panose="020F0302020204030204" pitchFamily="34" charset="0"/>
              </a:rPr>
              <a:t>Ananthakrishnan</a:t>
            </a:r>
            <a:r>
              <a:rPr lang="en-US" sz="2000" dirty="0" smtClean="0">
                <a:latin typeface="Calibri Light" panose="020F0302020204030204" pitchFamily="34" charset="0"/>
              </a:rPr>
              <a:t> ( </a:t>
            </a:r>
            <a:r>
              <a:rPr lang="en-US" sz="2000" dirty="0" smtClean="0">
                <a:latin typeface="Calibri Light" panose="020F0302020204030204" pitchFamily="34" charset="0"/>
                <a:hlinkClick r:id="rId4"/>
              </a:rPr>
              <a:t>hari@netfix.com</a:t>
            </a:r>
            <a:r>
              <a:rPr lang="en-US" sz="2000" dirty="0" smtClean="0">
                <a:latin typeface="Calibri Light" panose="020F0302020204030204" pitchFamily="34" charset="0"/>
              </a:rPr>
              <a:t> )</a:t>
            </a:r>
            <a:endParaRPr lang="en-US" sz="2000" dirty="0" smtClean="0">
              <a:latin typeface="Calibri Light" panose="020F0302020204030204" pitchFamily="34" charset="0"/>
            </a:endParaRPr>
          </a:p>
        </p:txBody>
      </p:sp>
    </p:spTree>
    <p:extLst>
      <p:ext uri="{BB962C8B-B14F-4D97-AF65-F5344CB8AC3E}">
        <p14:creationId xmlns:p14="http://schemas.microsoft.com/office/powerpoint/2010/main" val="3886373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en-US" dirty="0" smtClean="0"/>
              <a:t>WG Status</a:t>
            </a:r>
            <a:endParaRPr lang="en-US" dirty="0"/>
          </a:p>
        </p:txBody>
      </p:sp>
      <p:sp>
        <p:nvSpPr>
          <p:cNvPr id="5" name="Sous-titr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09755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Beyond the WG</a:t>
            </a:r>
          </a:p>
        </p:txBody>
      </p:sp>
      <p:sp>
        <p:nvSpPr>
          <p:cNvPr id="3" name="Espace réservé du contenu 2"/>
          <p:cNvSpPr>
            <a:spLocks noGrp="1"/>
          </p:cNvSpPr>
          <p:nvPr>
            <p:ph idx="1"/>
          </p:nvPr>
        </p:nvSpPr>
        <p:spPr>
          <a:xfrm>
            <a:off x="457200" y="1600200"/>
            <a:ext cx="8229600" cy="5141168"/>
          </a:xfrm>
        </p:spPr>
        <p:txBody>
          <a:bodyPr>
            <a:normAutofit/>
          </a:bodyPr>
          <a:lstStyle/>
          <a:p>
            <a:r>
              <a:rPr lang="en-US" sz="2400" dirty="0" smtClean="0">
                <a:latin typeface="Calibri Light" panose="020F0302020204030204" pitchFamily="34" charset="0"/>
              </a:rPr>
              <a:t>No new </a:t>
            </a:r>
            <a:r>
              <a:rPr lang="en-US" sz="2400" dirty="0">
                <a:latin typeface="Calibri Light" panose="020F0302020204030204" pitchFamily="34" charset="0"/>
              </a:rPr>
              <a:t>RFC since </a:t>
            </a:r>
            <a:r>
              <a:rPr lang="en-US" sz="2400" dirty="0" smtClean="0">
                <a:latin typeface="Calibri Light" panose="020F0302020204030204" pitchFamily="34" charset="0"/>
              </a:rPr>
              <a:t>Montreal</a:t>
            </a:r>
          </a:p>
          <a:p>
            <a:r>
              <a:rPr lang="en-US" sz="2400" dirty="0" smtClean="0">
                <a:latin typeface="Calibri Light" panose="020F0302020204030204" pitchFamily="34" charset="0"/>
              </a:rPr>
              <a:t>Documents </a:t>
            </a:r>
            <a:r>
              <a:rPr lang="en-US" sz="2400" dirty="0">
                <a:latin typeface="Calibri Light" panose="020F0302020204030204" pitchFamily="34" charset="0"/>
              </a:rPr>
              <a:t>in RFC editor </a:t>
            </a:r>
            <a:r>
              <a:rPr lang="en-US" sz="2400" dirty="0" smtClean="0">
                <a:latin typeface="Calibri Light" panose="020F0302020204030204" pitchFamily="34" charset="0"/>
              </a:rPr>
              <a:t>queue </a:t>
            </a:r>
          </a:p>
          <a:p>
            <a:pPr lvl="1"/>
            <a:r>
              <a:rPr lang="en-US" sz="2100" dirty="0">
                <a:latin typeface="Calibri Light" panose="020F0302020204030204" pitchFamily="34" charset="0"/>
              </a:rPr>
              <a:t>draft-</a:t>
            </a:r>
            <a:r>
              <a:rPr lang="en-US" sz="2100" dirty="0" err="1">
                <a:latin typeface="Calibri Light" panose="020F0302020204030204" pitchFamily="34" charset="0"/>
              </a:rPr>
              <a:t>ietf</a:t>
            </a:r>
            <a:r>
              <a:rPr lang="en-US" sz="2100" dirty="0">
                <a:latin typeface="Calibri Light" panose="020F0302020204030204" pitchFamily="34" charset="0"/>
              </a:rPr>
              <a:t>-</a:t>
            </a:r>
            <a:r>
              <a:rPr lang="en-US" sz="2100" dirty="0" err="1">
                <a:latin typeface="Calibri Light" panose="020F0302020204030204" pitchFamily="34" charset="0"/>
              </a:rPr>
              <a:t>pce</a:t>
            </a:r>
            <a:r>
              <a:rPr lang="en-US" sz="2100" dirty="0">
                <a:latin typeface="Calibri Light" panose="020F0302020204030204" pitchFamily="34" charset="0"/>
              </a:rPr>
              <a:t>-segment-routing </a:t>
            </a:r>
            <a:r>
              <a:rPr lang="en-US" sz="2100" dirty="0" smtClean="0">
                <a:latin typeface="Calibri Light" panose="020F0302020204030204" pitchFamily="34" charset="0"/>
              </a:rPr>
              <a:t>(Cluster C340</a:t>
            </a:r>
            <a:r>
              <a:rPr lang="en-US" sz="2100" dirty="0">
                <a:latin typeface="Calibri Light" panose="020F0302020204030204" pitchFamily="34" charset="0"/>
              </a:rPr>
              <a:t>, AUTH48-DONE)</a:t>
            </a:r>
          </a:p>
          <a:p>
            <a:pPr lvl="1"/>
            <a:r>
              <a:rPr lang="en-US" sz="2100" dirty="0">
                <a:latin typeface="Calibri Light" panose="020F0302020204030204" pitchFamily="34" charset="0"/>
              </a:rPr>
              <a:t>draft-</a:t>
            </a:r>
            <a:r>
              <a:rPr lang="en-US" sz="2100" dirty="0" err="1">
                <a:latin typeface="Calibri Light" panose="020F0302020204030204" pitchFamily="34" charset="0"/>
              </a:rPr>
              <a:t>ietf</a:t>
            </a:r>
            <a:r>
              <a:rPr lang="en-US" sz="2100" dirty="0">
                <a:latin typeface="Calibri Light" panose="020F0302020204030204" pitchFamily="34" charset="0"/>
              </a:rPr>
              <a:t>-</a:t>
            </a:r>
            <a:r>
              <a:rPr lang="en-US" sz="2100" dirty="0" err="1">
                <a:latin typeface="Calibri Light" panose="020F0302020204030204" pitchFamily="34" charset="0"/>
              </a:rPr>
              <a:t>pce-wson-rwa</a:t>
            </a:r>
            <a:r>
              <a:rPr lang="en-US" sz="2000" dirty="0" err="1">
                <a:latin typeface="Calibri Light" panose="020F0302020204030204" pitchFamily="34" charset="0"/>
              </a:rPr>
              <a:t>-</a:t>
            </a:r>
            <a:r>
              <a:rPr lang="en-US" sz="2000" dirty="0" err="1" smtClean="0">
                <a:latin typeface="Calibri Light" panose="020F0302020204030204" pitchFamily="34" charset="0"/>
              </a:rPr>
              <a:t>ext</a:t>
            </a:r>
            <a:r>
              <a:rPr lang="en-US" sz="2000" dirty="0" smtClean="0">
                <a:latin typeface="Calibri Light" panose="020F0302020204030204" pitchFamily="34" charset="0"/>
              </a:rPr>
              <a:t> (MISREF)</a:t>
            </a:r>
          </a:p>
          <a:p>
            <a:pPr lvl="1"/>
            <a:r>
              <a:rPr lang="en-US" sz="2000" dirty="0" smtClean="0">
                <a:latin typeface="Calibri Light" panose="020F0302020204030204" pitchFamily="34" charset="0"/>
              </a:rPr>
              <a:t>draft-</a:t>
            </a:r>
            <a:r>
              <a:rPr lang="en-US" sz="2000" dirty="0" err="1" smtClean="0">
                <a:latin typeface="Calibri Light" panose="020F0302020204030204" pitchFamily="34" charset="0"/>
              </a:rPr>
              <a:t>ietf</a:t>
            </a:r>
            <a:r>
              <a:rPr lang="en-US" sz="2000" dirty="0" smtClean="0">
                <a:latin typeface="Calibri Light" panose="020F0302020204030204" pitchFamily="34" charset="0"/>
              </a:rPr>
              <a:t>-</a:t>
            </a:r>
            <a:r>
              <a:rPr lang="en-US" sz="2000" dirty="0" err="1" smtClean="0">
                <a:latin typeface="Calibri Light" panose="020F0302020204030204" pitchFamily="34" charset="0"/>
              </a:rPr>
              <a:t>pce</a:t>
            </a:r>
            <a:r>
              <a:rPr lang="en-US" sz="2000" dirty="0" smtClean="0">
                <a:latin typeface="Calibri Light" panose="020F0302020204030204" pitchFamily="34" charset="0"/>
              </a:rPr>
              <a:t>-hierarchy-extensions </a:t>
            </a:r>
            <a:r>
              <a:rPr lang="en-US" sz="2100" dirty="0">
                <a:latin typeface="Calibri Light" panose="020F0302020204030204" pitchFamily="34" charset="0"/>
              </a:rPr>
              <a:t>(</a:t>
            </a:r>
            <a:r>
              <a:rPr lang="en-IN" sz="2100" dirty="0">
                <a:latin typeface="Calibri Light" panose="020F0302020204030204" pitchFamily="34" charset="0"/>
              </a:rPr>
              <a:t>RFC-EDITOR)</a:t>
            </a:r>
            <a:endParaRPr lang="en-US" sz="2100" dirty="0">
              <a:latin typeface="Calibri Light" panose="020F0302020204030204" pitchFamily="34" charset="0"/>
            </a:endParaRPr>
          </a:p>
          <a:p>
            <a:pPr lvl="1"/>
            <a:r>
              <a:rPr lang="en-US" sz="2000" dirty="0" smtClean="0">
                <a:latin typeface="Calibri Light" panose="020F0302020204030204" pitchFamily="34" charset="0"/>
              </a:rPr>
              <a:t>draft-</a:t>
            </a:r>
            <a:r>
              <a:rPr lang="en-US" sz="2000" dirty="0" err="1" smtClean="0">
                <a:latin typeface="Calibri Light" panose="020F0302020204030204" pitchFamily="34" charset="0"/>
              </a:rPr>
              <a:t>ietf</a:t>
            </a:r>
            <a:r>
              <a:rPr lang="en-US" sz="2000" dirty="0" smtClean="0">
                <a:latin typeface="Calibri Light" panose="020F0302020204030204" pitchFamily="34" charset="0"/>
              </a:rPr>
              <a:t>-</a:t>
            </a:r>
            <a:r>
              <a:rPr lang="en-US" sz="2000" dirty="0" err="1" smtClean="0">
                <a:latin typeface="Calibri Light" panose="020F0302020204030204" pitchFamily="34" charset="0"/>
              </a:rPr>
              <a:t>pce</a:t>
            </a:r>
            <a:r>
              <a:rPr lang="en-US" sz="2000" dirty="0" smtClean="0">
                <a:latin typeface="Calibri Light" panose="020F0302020204030204" pitchFamily="34" charset="0"/>
              </a:rPr>
              <a:t>-association-group </a:t>
            </a:r>
            <a:r>
              <a:rPr lang="en-US" sz="2100" dirty="0">
                <a:latin typeface="Calibri Light" panose="020F0302020204030204" pitchFamily="34" charset="0"/>
              </a:rPr>
              <a:t>(</a:t>
            </a:r>
            <a:r>
              <a:rPr lang="en-IN" sz="2100" dirty="0">
                <a:latin typeface="Calibri Light" panose="020F0302020204030204" pitchFamily="34" charset="0"/>
              </a:rPr>
              <a:t>RFC-EDITOR)</a:t>
            </a:r>
            <a:endParaRPr lang="en-US" sz="2100" dirty="0">
              <a:latin typeface="Calibri Light" panose="020F0302020204030204" pitchFamily="34" charset="0"/>
            </a:endParaRPr>
          </a:p>
          <a:p>
            <a:pPr lvl="1"/>
            <a:r>
              <a:rPr lang="en-US" sz="2000" dirty="0" smtClean="0">
                <a:latin typeface="Calibri Light" panose="020F0302020204030204" pitchFamily="34" charset="0"/>
              </a:rPr>
              <a:t>draft-</a:t>
            </a:r>
            <a:r>
              <a:rPr lang="en-US" sz="2000" dirty="0" err="1" smtClean="0">
                <a:latin typeface="Calibri Light" panose="020F0302020204030204" pitchFamily="34" charset="0"/>
              </a:rPr>
              <a:t>ietf</a:t>
            </a:r>
            <a:r>
              <a:rPr lang="en-US" sz="2000" dirty="0" smtClean="0">
                <a:latin typeface="Calibri Light" panose="020F0302020204030204" pitchFamily="34" charset="0"/>
              </a:rPr>
              <a:t>-</a:t>
            </a:r>
            <a:r>
              <a:rPr lang="en-US" sz="2000" dirty="0" err="1" smtClean="0">
                <a:latin typeface="Calibri Light" panose="020F0302020204030204" pitchFamily="34" charset="0"/>
              </a:rPr>
              <a:t>pce</a:t>
            </a:r>
            <a:r>
              <a:rPr lang="en-US" sz="2000" dirty="0" smtClean="0">
                <a:latin typeface="Calibri Light" panose="020F0302020204030204" pitchFamily="34" charset="0"/>
              </a:rPr>
              <a:t>-inter-area-as-applicability </a:t>
            </a:r>
            <a:r>
              <a:rPr lang="en-US" sz="2100" dirty="0">
                <a:latin typeface="Calibri Light" panose="020F0302020204030204" pitchFamily="34" charset="0"/>
              </a:rPr>
              <a:t>(</a:t>
            </a:r>
            <a:r>
              <a:rPr lang="en-IN" sz="2100" dirty="0">
                <a:latin typeface="Calibri Light" panose="020F0302020204030204" pitchFamily="34" charset="0"/>
              </a:rPr>
              <a:t>RFC-EDITOR)</a:t>
            </a:r>
            <a:endParaRPr lang="en-US" sz="2100" dirty="0">
              <a:latin typeface="Calibri Light" panose="020F0302020204030204" pitchFamily="34" charset="0"/>
            </a:endParaRPr>
          </a:p>
          <a:p>
            <a:pPr lvl="1"/>
            <a:r>
              <a:rPr lang="en-US" sz="2000" dirty="0">
                <a:latin typeface="Calibri Light" panose="020F0302020204030204" pitchFamily="34" charset="0"/>
              </a:rPr>
              <a:t>draft-</a:t>
            </a:r>
            <a:r>
              <a:rPr lang="en-US" sz="2000" dirty="0" err="1">
                <a:latin typeface="Calibri Light" panose="020F0302020204030204" pitchFamily="34" charset="0"/>
              </a:rPr>
              <a:t>ietf</a:t>
            </a:r>
            <a:r>
              <a:rPr lang="en-US" sz="2000" dirty="0">
                <a:latin typeface="Calibri Light" panose="020F0302020204030204" pitchFamily="34" charset="0"/>
              </a:rPr>
              <a:t>-</a:t>
            </a:r>
            <a:r>
              <a:rPr lang="en-US" sz="2000" dirty="0" err="1">
                <a:latin typeface="Calibri Light" panose="020F0302020204030204" pitchFamily="34" charset="0"/>
              </a:rPr>
              <a:t>pce</a:t>
            </a:r>
            <a:r>
              <a:rPr lang="en-US" sz="2000" dirty="0">
                <a:latin typeface="Calibri Light" panose="020F0302020204030204" pitchFamily="34" charset="0"/>
              </a:rPr>
              <a:t>-</a:t>
            </a:r>
            <a:r>
              <a:rPr lang="en-US" sz="2000" dirty="0" err="1">
                <a:latin typeface="Calibri Light" panose="020F0302020204030204" pitchFamily="34" charset="0"/>
              </a:rPr>
              <a:t>stateful</a:t>
            </a:r>
            <a:r>
              <a:rPr lang="en-US" sz="2000" dirty="0">
                <a:latin typeface="Calibri Light" panose="020F0302020204030204" pitchFamily="34" charset="0"/>
              </a:rPr>
              <a:t>-</a:t>
            </a:r>
            <a:r>
              <a:rPr lang="en-US" sz="2000" dirty="0" err="1">
                <a:latin typeface="Calibri Light" panose="020F0302020204030204" pitchFamily="34" charset="0"/>
              </a:rPr>
              <a:t>pce</a:t>
            </a:r>
            <a:r>
              <a:rPr lang="en-US" sz="2000" dirty="0">
                <a:latin typeface="Calibri Light" panose="020F0302020204030204" pitchFamily="34" charset="0"/>
              </a:rPr>
              <a:t>-auto-bandwidth	</a:t>
            </a:r>
          </a:p>
          <a:p>
            <a:pPr lvl="1"/>
            <a:r>
              <a:rPr lang="en-US" sz="2000" dirty="0">
                <a:latin typeface="Calibri Light" panose="020F0302020204030204" pitchFamily="34" charset="0"/>
              </a:rPr>
              <a:t>draft-</a:t>
            </a:r>
            <a:r>
              <a:rPr lang="en-US" sz="2000" dirty="0" err="1">
                <a:latin typeface="Calibri Light" panose="020F0302020204030204" pitchFamily="34" charset="0"/>
              </a:rPr>
              <a:t>ietf</a:t>
            </a:r>
            <a:r>
              <a:rPr lang="en-US" sz="2000" dirty="0">
                <a:latin typeface="Calibri Light" panose="020F0302020204030204" pitchFamily="34" charset="0"/>
              </a:rPr>
              <a:t>-</a:t>
            </a:r>
            <a:r>
              <a:rPr lang="en-US" sz="2000" dirty="0" err="1">
                <a:latin typeface="Calibri Light" panose="020F0302020204030204" pitchFamily="34" charset="0"/>
              </a:rPr>
              <a:t>pce</a:t>
            </a:r>
            <a:r>
              <a:rPr lang="en-US" sz="2000" dirty="0">
                <a:latin typeface="Calibri Light" panose="020F0302020204030204" pitchFamily="34" charset="0"/>
              </a:rPr>
              <a:t>-</a:t>
            </a:r>
            <a:r>
              <a:rPr lang="en-US" sz="2000" dirty="0" err="1">
                <a:latin typeface="Calibri Light" panose="020F0302020204030204" pitchFamily="34" charset="0"/>
              </a:rPr>
              <a:t>lsp</a:t>
            </a:r>
            <a:r>
              <a:rPr lang="en-US" sz="2000" dirty="0">
                <a:latin typeface="Calibri Light" panose="020F0302020204030204" pitchFamily="34" charset="0"/>
              </a:rPr>
              <a:t>-control-request</a:t>
            </a:r>
          </a:p>
          <a:p>
            <a:pPr lvl="1"/>
            <a:r>
              <a:rPr lang="en-US" sz="2000" dirty="0">
                <a:latin typeface="Calibri Light" panose="020F0302020204030204" pitchFamily="34" charset="0"/>
              </a:rPr>
              <a:t>draft-</a:t>
            </a:r>
            <a:r>
              <a:rPr lang="en-US" sz="2000" dirty="0" err="1">
                <a:latin typeface="Calibri Light" panose="020F0302020204030204" pitchFamily="34" charset="0"/>
              </a:rPr>
              <a:t>ietf</a:t>
            </a:r>
            <a:r>
              <a:rPr lang="en-US" sz="2000" dirty="0">
                <a:latin typeface="Calibri Light" panose="020F0302020204030204" pitchFamily="34" charset="0"/>
              </a:rPr>
              <a:t>-</a:t>
            </a:r>
            <a:r>
              <a:rPr lang="en-US" sz="2000" dirty="0" err="1">
                <a:latin typeface="Calibri Light" panose="020F0302020204030204" pitchFamily="34" charset="0"/>
              </a:rPr>
              <a:t>pce-stateful-hpce</a:t>
            </a:r>
            <a:endParaRPr lang="en-US" sz="2000" dirty="0">
              <a:latin typeface="Calibri Light" panose="020F0302020204030204" pitchFamily="34" charset="0"/>
            </a:endParaRPr>
          </a:p>
          <a:p>
            <a:pPr lvl="1"/>
            <a:r>
              <a:rPr lang="en-US" sz="2000" dirty="0" smtClean="0">
                <a:latin typeface="Calibri Light" panose="020F0302020204030204" pitchFamily="34" charset="0"/>
              </a:rPr>
              <a:t>draft-</a:t>
            </a:r>
            <a:r>
              <a:rPr lang="en-US" sz="2000" dirty="0" err="1" smtClean="0">
                <a:latin typeface="Calibri Light" panose="020F0302020204030204" pitchFamily="34" charset="0"/>
              </a:rPr>
              <a:t>ietf</a:t>
            </a:r>
            <a:r>
              <a:rPr lang="en-US" sz="2000" dirty="0" smtClean="0">
                <a:latin typeface="Calibri Light" panose="020F0302020204030204" pitchFamily="34" charset="0"/>
              </a:rPr>
              <a:t>-</a:t>
            </a:r>
            <a:r>
              <a:rPr lang="en-US" sz="2000" dirty="0" err="1" smtClean="0">
                <a:latin typeface="Calibri Light" panose="020F0302020204030204" pitchFamily="34" charset="0"/>
              </a:rPr>
              <a:t>pce</a:t>
            </a:r>
            <a:r>
              <a:rPr lang="en-US" sz="2000" dirty="0" smtClean="0">
                <a:latin typeface="Calibri Light" panose="020F0302020204030204" pitchFamily="34" charset="0"/>
              </a:rPr>
              <a:t>-</a:t>
            </a:r>
            <a:r>
              <a:rPr lang="en-US" sz="2000" dirty="0" err="1" smtClean="0">
                <a:latin typeface="Calibri Light" panose="020F0302020204030204" pitchFamily="34" charset="0"/>
              </a:rPr>
              <a:t>stateful</a:t>
            </a:r>
            <a:r>
              <a:rPr lang="en-US" sz="2000" dirty="0" smtClean="0">
                <a:latin typeface="Calibri Light" panose="020F0302020204030204" pitchFamily="34" charset="0"/>
              </a:rPr>
              <a:t>-path-protection</a:t>
            </a:r>
            <a:endParaRPr lang="en-US" sz="2000" dirty="0">
              <a:latin typeface="Calibri Light" panose="020F0302020204030204" pitchFamily="34" charset="0"/>
            </a:endParaRP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11</a:t>
            </a:fld>
            <a:endParaRPr lang="en-US" dirty="0"/>
          </a:p>
        </p:txBody>
      </p:sp>
    </p:spTree>
    <p:extLst>
      <p:ext uri="{BB962C8B-B14F-4D97-AF65-F5344CB8AC3E}">
        <p14:creationId xmlns:p14="http://schemas.microsoft.com/office/powerpoint/2010/main" val="2831812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Beyond the WG</a:t>
            </a:r>
          </a:p>
        </p:txBody>
      </p:sp>
      <p:sp>
        <p:nvSpPr>
          <p:cNvPr id="3" name="Espace réservé du contenu 2"/>
          <p:cNvSpPr>
            <a:spLocks noGrp="1"/>
          </p:cNvSpPr>
          <p:nvPr>
            <p:ph idx="1"/>
          </p:nvPr>
        </p:nvSpPr>
        <p:spPr>
          <a:xfrm>
            <a:off x="457200" y="1600200"/>
            <a:ext cx="8229600" cy="5141168"/>
          </a:xfrm>
        </p:spPr>
        <p:txBody>
          <a:bodyPr>
            <a:normAutofit/>
          </a:bodyPr>
          <a:lstStyle/>
          <a:p>
            <a:r>
              <a:rPr lang="en-US" sz="2400" dirty="0">
                <a:latin typeface="Calibri Light" panose="020F0302020204030204" pitchFamily="34" charset="0"/>
              </a:rPr>
              <a:t>Drafts with the IESG</a:t>
            </a:r>
          </a:p>
          <a:p>
            <a:pPr lvl="1"/>
            <a:r>
              <a:rPr lang="en-US" sz="2100" dirty="0">
                <a:latin typeface="Calibri Light" panose="020F0302020204030204" pitchFamily="34" charset="0"/>
              </a:rPr>
              <a:t>draft-</a:t>
            </a:r>
            <a:r>
              <a:rPr lang="en-US" sz="2100" dirty="0" err="1">
                <a:latin typeface="Calibri Light" panose="020F0302020204030204" pitchFamily="34" charset="0"/>
              </a:rPr>
              <a:t>ietf</a:t>
            </a:r>
            <a:r>
              <a:rPr lang="en-US" sz="2100" dirty="0">
                <a:latin typeface="Calibri Light" panose="020F0302020204030204" pitchFamily="34" charset="0"/>
              </a:rPr>
              <a:t>-</a:t>
            </a:r>
            <a:r>
              <a:rPr lang="en-US" sz="2100" dirty="0" err="1">
                <a:latin typeface="Calibri Light" panose="020F0302020204030204" pitchFamily="34" charset="0"/>
              </a:rPr>
              <a:t>pce</a:t>
            </a:r>
            <a:r>
              <a:rPr lang="en-US" sz="2100" dirty="0">
                <a:latin typeface="Calibri Light" panose="020F0302020204030204" pitchFamily="34" charset="0"/>
              </a:rPr>
              <a:t>-</a:t>
            </a:r>
            <a:r>
              <a:rPr lang="en-US" sz="2100" dirty="0" err="1">
                <a:latin typeface="Calibri Light" panose="020F0302020204030204" pitchFamily="34" charset="0"/>
              </a:rPr>
              <a:t>gmpls</a:t>
            </a:r>
            <a:r>
              <a:rPr lang="en-US" sz="2100" dirty="0">
                <a:latin typeface="Calibri Light" panose="020F0302020204030204" pitchFamily="34" charset="0"/>
              </a:rPr>
              <a:t>-</a:t>
            </a:r>
            <a:r>
              <a:rPr lang="en-US" sz="2100" dirty="0" err="1">
                <a:latin typeface="Calibri Light" panose="020F0302020204030204" pitchFamily="34" charset="0"/>
              </a:rPr>
              <a:t>pcep</a:t>
            </a:r>
            <a:r>
              <a:rPr lang="en-US" sz="2100" dirty="0">
                <a:latin typeface="Calibri Light" panose="020F0302020204030204" pitchFamily="34" charset="0"/>
              </a:rPr>
              <a:t>-extensions </a:t>
            </a:r>
            <a:r>
              <a:rPr lang="en-US" sz="2100" dirty="0" smtClean="0">
                <a:latin typeface="Calibri Light" panose="020F0302020204030204" pitchFamily="34" charset="0"/>
              </a:rPr>
              <a:t>(DISCUSS is cleared, </a:t>
            </a:r>
            <a:r>
              <a:rPr lang="en-US" sz="2100" dirty="0" smtClean="0">
                <a:latin typeface="Calibri Light" panose="020F0302020204030204" pitchFamily="34" charset="0"/>
              </a:rPr>
              <a:t>last few </a:t>
            </a:r>
            <a:r>
              <a:rPr lang="en-US" sz="2100" dirty="0" smtClean="0">
                <a:latin typeface="Calibri Light" panose="020F0302020204030204" pitchFamily="34" charset="0"/>
              </a:rPr>
              <a:t>pending comments)</a:t>
            </a:r>
          </a:p>
          <a:p>
            <a:pPr lvl="1"/>
            <a:r>
              <a:rPr lang="en-US" sz="2100" dirty="0" smtClean="0">
                <a:latin typeface="Calibri Light" panose="020F0302020204030204" pitchFamily="34" charset="0"/>
              </a:rPr>
              <a:t>draft-</a:t>
            </a:r>
            <a:r>
              <a:rPr lang="en-US" sz="2100" dirty="0" err="1" smtClean="0">
                <a:latin typeface="Calibri Light" panose="020F0302020204030204" pitchFamily="34" charset="0"/>
              </a:rPr>
              <a:t>ietf</a:t>
            </a:r>
            <a:r>
              <a:rPr lang="en-US" sz="2100" dirty="0" smtClean="0">
                <a:latin typeface="Calibri Light" panose="020F0302020204030204" pitchFamily="34" charset="0"/>
              </a:rPr>
              <a:t>-</a:t>
            </a:r>
            <a:r>
              <a:rPr lang="en-US" sz="2100" dirty="0" err="1" smtClean="0">
                <a:latin typeface="Calibri Light" panose="020F0302020204030204" pitchFamily="34" charset="0"/>
              </a:rPr>
              <a:t>pce</a:t>
            </a:r>
            <a:r>
              <a:rPr lang="en-US" sz="2100" dirty="0" smtClean="0">
                <a:latin typeface="Calibri Light" panose="020F0302020204030204" pitchFamily="34" charset="0"/>
              </a:rPr>
              <a:t>-association-diversity (DISCUSS exist, awaiting authors to post an update) </a:t>
            </a:r>
          </a:p>
          <a:p>
            <a:r>
              <a:rPr lang="en-US" sz="2400" dirty="0" smtClean="0">
                <a:latin typeface="Calibri Light" panose="020F0302020204030204" pitchFamily="34" charset="0"/>
              </a:rPr>
              <a:t>Early </a:t>
            </a:r>
            <a:r>
              <a:rPr lang="en-US" sz="2400" dirty="0" err="1">
                <a:latin typeface="Calibri Light" panose="020F0302020204030204" pitchFamily="34" charset="0"/>
              </a:rPr>
              <a:t>codepoint</a:t>
            </a:r>
            <a:r>
              <a:rPr lang="en-US" sz="2400" dirty="0">
                <a:latin typeface="Calibri Light" panose="020F0302020204030204" pitchFamily="34" charset="0"/>
              </a:rPr>
              <a:t> allocations</a:t>
            </a:r>
          </a:p>
          <a:p>
            <a:pPr lvl="1"/>
            <a:r>
              <a:rPr lang="en-US" sz="2100" strike="sngStrike" dirty="0" smtClean="0">
                <a:latin typeface="Calibri Light" panose="020F0302020204030204" pitchFamily="34" charset="0"/>
              </a:rPr>
              <a:t>draft-</a:t>
            </a:r>
            <a:r>
              <a:rPr lang="en-US" sz="2100" strike="sngStrike" dirty="0" err="1" smtClean="0">
                <a:latin typeface="Calibri Light" panose="020F0302020204030204" pitchFamily="34" charset="0"/>
              </a:rPr>
              <a:t>ietf</a:t>
            </a:r>
            <a:r>
              <a:rPr lang="en-US" sz="2100" strike="sngStrike" dirty="0" smtClean="0">
                <a:latin typeface="Calibri Light" panose="020F0302020204030204" pitchFamily="34" charset="0"/>
              </a:rPr>
              <a:t>-</a:t>
            </a:r>
            <a:r>
              <a:rPr lang="en-US" sz="2100" strike="sngStrike" dirty="0" err="1" smtClean="0">
                <a:latin typeface="Calibri Light" panose="020F0302020204030204" pitchFamily="34" charset="0"/>
              </a:rPr>
              <a:t>pce</a:t>
            </a:r>
            <a:r>
              <a:rPr lang="en-US" sz="2100" strike="sngStrike" dirty="0" smtClean="0">
                <a:latin typeface="Calibri Light" panose="020F0302020204030204" pitchFamily="34" charset="0"/>
              </a:rPr>
              <a:t>-segment-routing </a:t>
            </a:r>
            <a:r>
              <a:rPr lang="en-US" sz="2100" strike="sngStrike" dirty="0">
                <a:latin typeface="Calibri Light" panose="020F0302020204030204" pitchFamily="34" charset="0"/>
              </a:rPr>
              <a:t>(expires August 2019</a:t>
            </a:r>
            <a:r>
              <a:rPr lang="en-US" sz="2100" strike="sngStrike" dirty="0" smtClean="0">
                <a:latin typeface="Calibri Light" panose="020F0302020204030204" pitchFamily="34" charset="0"/>
              </a:rPr>
              <a:t>)</a:t>
            </a:r>
            <a:endParaRPr lang="en-US" sz="2100" strike="sngStrike" dirty="0">
              <a:latin typeface="Calibri Light" panose="020F0302020204030204" pitchFamily="34" charset="0"/>
            </a:endParaRPr>
          </a:p>
          <a:p>
            <a:pPr lvl="1"/>
            <a:r>
              <a:rPr lang="en-US" sz="2100" strike="sngStrike" dirty="0">
                <a:latin typeface="Calibri Light" panose="020F0302020204030204" pitchFamily="34" charset="0"/>
              </a:rPr>
              <a:t>draft-</a:t>
            </a:r>
            <a:r>
              <a:rPr lang="en-US" sz="2100" strike="sngStrike" dirty="0" err="1">
                <a:latin typeface="Calibri Light" panose="020F0302020204030204" pitchFamily="34" charset="0"/>
              </a:rPr>
              <a:t>ietf</a:t>
            </a:r>
            <a:r>
              <a:rPr lang="en-US" sz="2100" strike="sngStrike" dirty="0">
                <a:latin typeface="Calibri Light" panose="020F0302020204030204" pitchFamily="34" charset="0"/>
              </a:rPr>
              <a:t>-</a:t>
            </a:r>
            <a:r>
              <a:rPr lang="en-US" sz="2100" strike="sngStrike" dirty="0" err="1">
                <a:latin typeface="Calibri Light" panose="020F0302020204030204" pitchFamily="34" charset="0"/>
              </a:rPr>
              <a:t>pce</a:t>
            </a:r>
            <a:r>
              <a:rPr lang="en-US" sz="2100" strike="sngStrike" dirty="0">
                <a:latin typeface="Calibri Light" panose="020F0302020204030204" pitchFamily="34" charset="0"/>
              </a:rPr>
              <a:t>-association-group (expires October 2019</a:t>
            </a:r>
            <a:r>
              <a:rPr lang="en-US" sz="2100" strike="sngStrike" dirty="0" smtClean="0">
                <a:latin typeface="Calibri Light" panose="020F0302020204030204" pitchFamily="34" charset="0"/>
              </a:rPr>
              <a:t>)</a:t>
            </a:r>
          </a:p>
          <a:p>
            <a:pPr lvl="1"/>
            <a:r>
              <a:rPr lang="en-US" sz="2100" dirty="0" smtClean="0">
                <a:latin typeface="Calibri Light" panose="020F0302020204030204" pitchFamily="34" charset="0"/>
              </a:rPr>
              <a:t>Already in RFC Editor queue! </a:t>
            </a:r>
            <a:endParaRPr lang="en-US" sz="2100" dirty="0">
              <a:latin typeface="Calibri Light" panose="020F0302020204030204" pitchFamily="34" charset="0"/>
            </a:endParaRPr>
          </a:p>
          <a:p>
            <a:r>
              <a:rPr lang="en-US" sz="2400" dirty="0">
                <a:latin typeface="Calibri Light" panose="020F0302020204030204" pitchFamily="34" charset="0"/>
              </a:rPr>
              <a:t>Errata</a:t>
            </a:r>
          </a:p>
          <a:p>
            <a:pPr lvl="1"/>
            <a:r>
              <a:rPr lang="en-US" sz="2100" dirty="0" smtClean="0">
                <a:latin typeface="Calibri Light" panose="020F0302020204030204" pitchFamily="34" charset="0"/>
              </a:rPr>
              <a:t>5796: on RFC 8231 </a:t>
            </a:r>
          </a:p>
          <a:p>
            <a:pPr lvl="1"/>
            <a:r>
              <a:rPr lang="en-US" sz="2100" dirty="0" smtClean="0">
                <a:latin typeface="Calibri Light" panose="020F0302020204030204" pitchFamily="34" charset="0"/>
              </a:rPr>
              <a:t>Chairs suggest “hold for document update” </a:t>
            </a:r>
            <a:endParaRPr lang="en-US" sz="2100" dirty="0">
              <a:latin typeface="Calibri Light" panose="020F0302020204030204" pitchFamily="34" charset="0"/>
            </a:endParaRP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12</a:t>
            </a:fld>
            <a:endParaRPr lang="en-US" dirty="0"/>
          </a:p>
        </p:txBody>
      </p:sp>
    </p:spTree>
    <p:extLst>
      <p:ext uri="{BB962C8B-B14F-4D97-AF65-F5344CB8AC3E}">
        <p14:creationId xmlns:p14="http://schemas.microsoft.com/office/powerpoint/2010/main" val="2831812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Liaisons and Communications</a:t>
            </a:r>
          </a:p>
        </p:txBody>
      </p:sp>
      <p:sp>
        <p:nvSpPr>
          <p:cNvPr id="3" name="Content Placeholder 2"/>
          <p:cNvSpPr>
            <a:spLocks noGrp="1"/>
          </p:cNvSpPr>
          <p:nvPr>
            <p:ph idx="1"/>
          </p:nvPr>
        </p:nvSpPr>
        <p:spPr/>
        <p:txBody>
          <a:bodyPr>
            <a:normAutofit/>
          </a:bodyPr>
          <a:lstStyle/>
          <a:p>
            <a:r>
              <a:rPr lang="en-US" sz="2600" dirty="0" smtClean="0">
                <a:latin typeface="Calibri Light" panose="020F0302020204030204" pitchFamily="34" charset="0"/>
              </a:rPr>
              <a:t>Outgoing:</a:t>
            </a:r>
          </a:p>
          <a:p>
            <a:pPr lvl="1"/>
            <a:r>
              <a:rPr lang="en-US" sz="2300" dirty="0" smtClean="0">
                <a:latin typeface="Calibri Light" panose="020F0302020204030204" pitchFamily="34" charset="0"/>
              </a:rPr>
              <a:t>none</a:t>
            </a:r>
          </a:p>
          <a:p>
            <a:r>
              <a:rPr lang="en-US" sz="2600" dirty="0" smtClean="0">
                <a:latin typeface="Calibri Light" panose="020F0302020204030204" pitchFamily="34" charset="0"/>
              </a:rPr>
              <a:t>Incoming</a:t>
            </a:r>
            <a:r>
              <a:rPr lang="en-US" sz="2600" dirty="0">
                <a:latin typeface="Calibri Light" panose="020F0302020204030204" pitchFamily="34" charset="0"/>
              </a:rPr>
              <a:t>: </a:t>
            </a:r>
          </a:p>
          <a:p>
            <a:pPr lvl="1"/>
            <a:r>
              <a:rPr lang="en-US" sz="2300" dirty="0" smtClean="0">
                <a:latin typeface="Calibri Light" panose="020F0302020204030204" pitchFamily="34" charset="0"/>
              </a:rPr>
              <a:t>ITU-T-SG-15 </a:t>
            </a:r>
            <a:r>
              <a:rPr lang="en-US" sz="2300" dirty="0">
                <a:latin typeface="Calibri Light" panose="020F0302020204030204" pitchFamily="34" charset="0"/>
              </a:rPr>
              <a:t>- LS </a:t>
            </a:r>
            <a:endParaRPr lang="en-US" sz="2300" dirty="0" smtClean="0">
              <a:latin typeface="Calibri Light" panose="020F0302020204030204" pitchFamily="34" charset="0"/>
            </a:endParaRPr>
          </a:p>
          <a:p>
            <a:pPr lvl="1"/>
            <a:r>
              <a:rPr lang="en-US" sz="2300" dirty="0">
                <a:latin typeface="Calibri Light" panose="020F0302020204030204" pitchFamily="34" charset="0"/>
              </a:rPr>
              <a:t>2019-10-02 </a:t>
            </a:r>
          </a:p>
          <a:p>
            <a:pPr lvl="1"/>
            <a:r>
              <a:rPr lang="en-US" sz="2300" dirty="0">
                <a:latin typeface="Calibri Light" panose="020F0302020204030204" pitchFamily="34" charset="0"/>
              </a:rPr>
              <a:t>LS on OTNT Standardization Work Plan</a:t>
            </a:r>
          </a:p>
          <a:p>
            <a:pPr lvl="1"/>
            <a:r>
              <a:rPr lang="en-US" sz="2300" dirty="0" smtClean="0">
                <a:latin typeface="Calibri Light" panose="020F0302020204030204" pitchFamily="34" charset="0"/>
              </a:rPr>
              <a:t>Deadline </a:t>
            </a:r>
            <a:r>
              <a:rPr lang="en-US" sz="2300" dirty="0">
                <a:latin typeface="Calibri Light" panose="020F0302020204030204" pitchFamily="34" charset="0"/>
              </a:rPr>
              <a:t>for response </a:t>
            </a:r>
            <a:r>
              <a:rPr lang="en-US" sz="2300" dirty="0" smtClean="0">
                <a:latin typeface="Calibri Light" panose="020F0302020204030204" pitchFamily="34" charset="0"/>
              </a:rPr>
              <a:t>2020-01-06</a:t>
            </a:r>
          </a:p>
          <a:p>
            <a:pPr lvl="1"/>
            <a:r>
              <a:rPr lang="en-US" sz="2300" dirty="0" smtClean="0">
                <a:latin typeface="Calibri Light" panose="020F0302020204030204" pitchFamily="34" charset="0"/>
              </a:rPr>
              <a:t>To CCAMP</a:t>
            </a:r>
            <a:r>
              <a:rPr lang="en-US" sz="2300" dirty="0">
                <a:latin typeface="Calibri Light" panose="020F0302020204030204" pitchFamily="34" charset="0"/>
              </a:rPr>
              <a:t>, MPLS, PALS, PCE, TEAS </a:t>
            </a:r>
            <a:endParaRPr lang="en-US" sz="2300" dirty="0" smtClean="0">
              <a:latin typeface="Calibri Light" panose="020F0302020204030204" pitchFamily="34" charset="0"/>
            </a:endParaRPr>
          </a:p>
          <a:p>
            <a:pPr lvl="1"/>
            <a:r>
              <a:rPr lang="en-US" sz="2300" dirty="0">
                <a:latin typeface="Calibri Light" panose="020F0302020204030204" pitchFamily="34" charset="0"/>
              </a:rPr>
              <a:t>Scott Mansfield is responsible for compiling an answer with inputs from relevant WGs.</a:t>
            </a:r>
            <a:endParaRPr lang="en-IN" sz="2300" dirty="0">
              <a:latin typeface="Calibri Light" panose="020F0302020204030204" pitchFamily="34" charset="0"/>
            </a:endParaRP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13</a:t>
            </a:fld>
            <a:endParaRPr lang="en-US"/>
          </a:p>
        </p:txBody>
      </p:sp>
    </p:spTree>
    <p:extLst>
      <p:ext uri="{BB962C8B-B14F-4D97-AF65-F5344CB8AC3E}">
        <p14:creationId xmlns:p14="http://schemas.microsoft.com/office/powerpoint/2010/main" val="1897932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en-US" dirty="0" smtClean="0"/>
              <a:t>Status of WG I-Ds &amp; Next Steps</a:t>
            </a:r>
            <a:endParaRPr lang="en-US" dirty="0"/>
          </a:p>
        </p:txBody>
      </p:sp>
      <p:sp>
        <p:nvSpPr>
          <p:cNvPr id="5" name="Sous-titr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5372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smtClean="0"/>
              <a:t>Post WG LC</a:t>
            </a:r>
            <a:endParaRPr lang="en-US" dirty="0"/>
          </a:p>
        </p:txBody>
      </p:sp>
      <p:sp>
        <p:nvSpPr>
          <p:cNvPr id="3" name="Espace réservé du contenu 2"/>
          <p:cNvSpPr>
            <a:spLocks noGrp="1"/>
          </p:cNvSpPr>
          <p:nvPr>
            <p:ph idx="1"/>
          </p:nvPr>
        </p:nvSpPr>
        <p:spPr>
          <a:xfrm>
            <a:off x="457200" y="1600200"/>
            <a:ext cx="8229600" cy="5069160"/>
          </a:xfrm>
        </p:spPr>
        <p:txBody>
          <a:bodyPr>
            <a:normAutofit/>
          </a:bodyPr>
          <a:lstStyle/>
          <a:p>
            <a:r>
              <a:rPr lang="en-US" sz="2400" dirty="0" smtClean="0">
                <a:latin typeface="Calibri Light" panose="020F0302020204030204" pitchFamily="34" charset="0"/>
              </a:rPr>
              <a:t>draft-</a:t>
            </a:r>
            <a:r>
              <a:rPr lang="en-US" sz="2400" dirty="0" err="1" smtClean="0">
                <a:latin typeface="Calibri Light" panose="020F0302020204030204" pitchFamily="34" charset="0"/>
              </a:rPr>
              <a:t>ietf</a:t>
            </a:r>
            <a:r>
              <a:rPr lang="en-US" sz="2400" dirty="0" smtClean="0">
                <a:latin typeface="Calibri Light" panose="020F0302020204030204" pitchFamily="34" charset="0"/>
              </a:rPr>
              <a:t>-</a:t>
            </a:r>
            <a:r>
              <a:rPr lang="en-US" sz="2400" dirty="0" err="1" smtClean="0">
                <a:latin typeface="Calibri Light" panose="020F0302020204030204" pitchFamily="34" charset="0"/>
              </a:rPr>
              <a:t>pce</a:t>
            </a:r>
            <a:r>
              <a:rPr lang="en-US" sz="2400" dirty="0" smtClean="0">
                <a:latin typeface="Calibri Light" panose="020F0302020204030204" pitchFamily="34" charset="0"/>
              </a:rPr>
              <a:t>-</a:t>
            </a:r>
            <a:r>
              <a:rPr lang="en-US" sz="2400" dirty="0" err="1" smtClean="0">
                <a:latin typeface="Calibri Light" panose="020F0302020204030204" pitchFamily="34" charset="0"/>
              </a:rPr>
              <a:t>stateful</a:t>
            </a:r>
            <a:r>
              <a:rPr lang="en-US" sz="2400" dirty="0" smtClean="0">
                <a:latin typeface="Calibri Light" panose="020F0302020204030204" pitchFamily="34" charset="0"/>
              </a:rPr>
              <a:t>-flags</a:t>
            </a:r>
          </a:p>
          <a:p>
            <a:pPr lvl="1"/>
            <a:r>
              <a:rPr lang="en-US" sz="2100" dirty="0">
                <a:latin typeface="Calibri Light" panose="020F0302020204030204" pitchFamily="34" charset="0"/>
              </a:rPr>
              <a:t>Was </a:t>
            </a:r>
            <a:r>
              <a:rPr lang="en-US" sz="2100" dirty="0" smtClean="0">
                <a:latin typeface="Calibri Light" panose="020F0302020204030204" pitchFamily="34" charset="0"/>
              </a:rPr>
              <a:t>draft-</a:t>
            </a:r>
            <a:r>
              <a:rPr lang="en-US" sz="2100" dirty="0" err="1" smtClean="0">
                <a:latin typeface="Calibri Light" panose="020F0302020204030204" pitchFamily="34" charset="0"/>
              </a:rPr>
              <a:t>farrel</a:t>
            </a:r>
            <a:r>
              <a:rPr lang="en-US" sz="2100" dirty="0" smtClean="0">
                <a:latin typeface="Calibri Light" panose="020F0302020204030204" pitchFamily="34" charset="0"/>
              </a:rPr>
              <a:t>-</a:t>
            </a:r>
            <a:r>
              <a:rPr lang="en-US" sz="2100" dirty="0" err="1" smtClean="0">
                <a:latin typeface="Calibri Light" panose="020F0302020204030204" pitchFamily="34" charset="0"/>
              </a:rPr>
              <a:t>pce</a:t>
            </a:r>
            <a:r>
              <a:rPr lang="en-US" sz="2100" dirty="0" smtClean="0">
                <a:latin typeface="Calibri Light" panose="020F0302020204030204" pitchFamily="34" charset="0"/>
              </a:rPr>
              <a:t>-</a:t>
            </a:r>
            <a:r>
              <a:rPr lang="en-US" sz="2100" dirty="0" err="1" smtClean="0">
                <a:latin typeface="Calibri Light" panose="020F0302020204030204" pitchFamily="34" charset="0"/>
              </a:rPr>
              <a:t>stateful</a:t>
            </a:r>
            <a:r>
              <a:rPr lang="en-US" sz="2100" dirty="0" smtClean="0">
                <a:latin typeface="Calibri Light" panose="020F0302020204030204" pitchFamily="34" charset="0"/>
              </a:rPr>
              <a:t>-flags</a:t>
            </a:r>
          </a:p>
          <a:p>
            <a:pPr lvl="1"/>
            <a:r>
              <a:rPr lang="en-US" sz="2100" dirty="0" smtClean="0">
                <a:latin typeface="Calibri Light" panose="020F0302020204030204" pitchFamily="34" charset="0"/>
              </a:rPr>
              <a:t>Ready to ship to AD – 2</a:t>
            </a:r>
            <a:r>
              <a:rPr lang="en-US" sz="2100" baseline="30000" dirty="0" smtClean="0">
                <a:latin typeface="Calibri Light" panose="020F0302020204030204" pitchFamily="34" charset="0"/>
              </a:rPr>
              <a:t>nd</a:t>
            </a:r>
            <a:r>
              <a:rPr lang="en-US" sz="2100" dirty="0" smtClean="0">
                <a:latin typeface="Calibri Light" panose="020F0302020204030204" pitchFamily="34" charset="0"/>
              </a:rPr>
              <a:t> try! </a:t>
            </a:r>
          </a:p>
          <a:p>
            <a:r>
              <a:rPr lang="en-US" sz="2500" dirty="0" smtClean="0">
                <a:latin typeface="Calibri Light" panose="020F0302020204030204" pitchFamily="34" charset="0"/>
              </a:rPr>
              <a:t>draft-</a:t>
            </a:r>
            <a:r>
              <a:rPr lang="en-US" sz="2500" dirty="0" err="1" smtClean="0">
                <a:latin typeface="Calibri Light" panose="020F0302020204030204" pitchFamily="34" charset="0"/>
              </a:rPr>
              <a:t>ietf</a:t>
            </a:r>
            <a:r>
              <a:rPr lang="en-US" sz="2500" dirty="0" smtClean="0">
                <a:latin typeface="Calibri Light" panose="020F0302020204030204" pitchFamily="34" charset="0"/>
              </a:rPr>
              <a:t>-</a:t>
            </a:r>
            <a:r>
              <a:rPr lang="en-US" sz="2500" dirty="0" err="1" smtClean="0">
                <a:latin typeface="Calibri Light" panose="020F0302020204030204" pitchFamily="34" charset="0"/>
              </a:rPr>
              <a:t>pce-pcep-flowspec</a:t>
            </a:r>
            <a:endParaRPr lang="en-US" sz="2500" dirty="0" smtClean="0">
              <a:latin typeface="Calibri Light" panose="020F0302020204030204" pitchFamily="34" charset="0"/>
            </a:endParaRPr>
          </a:p>
          <a:p>
            <a:pPr lvl="1"/>
            <a:r>
              <a:rPr lang="en-US" sz="2100" dirty="0" smtClean="0">
                <a:latin typeface="Calibri Light" panose="020F0302020204030204" pitchFamily="34" charset="0"/>
              </a:rPr>
              <a:t>Late IPR disclosure </a:t>
            </a:r>
          </a:p>
          <a:p>
            <a:pPr lvl="1"/>
            <a:r>
              <a:rPr lang="en-US" sz="2100" dirty="0" smtClean="0">
                <a:latin typeface="Calibri Light" panose="020F0302020204030204" pitchFamily="34" charset="0"/>
              </a:rPr>
              <a:t>WG LC was extended</a:t>
            </a:r>
          </a:p>
          <a:p>
            <a:pPr lvl="1"/>
            <a:r>
              <a:rPr lang="en-US" sz="2100" dirty="0" smtClean="0">
                <a:latin typeface="Calibri Light" panose="020F0302020204030204" pitchFamily="34" charset="0"/>
              </a:rPr>
              <a:t>Shepherd review done </a:t>
            </a:r>
            <a:endParaRPr lang="en-US" sz="2100" dirty="0">
              <a:latin typeface="Calibri Light" panose="020F0302020204030204" pitchFamily="34" charset="0"/>
            </a:endParaRP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15</a:t>
            </a:fld>
            <a:endParaRPr lang="en-US"/>
          </a:p>
        </p:txBody>
      </p:sp>
    </p:spTree>
    <p:extLst>
      <p:ext uri="{BB962C8B-B14F-4D97-AF65-F5344CB8AC3E}">
        <p14:creationId xmlns:p14="http://schemas.microsoft.com/office/powerpoint/2010/main" val="1332107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a:t>WG documents </a:t>
            </a:r>
            <a:r>
              <a:rPr lang="en-US" dirty="0" smtClean="0"/>
              <a:t>nearing WG LC</a:t>
            </a:r>
            <a:endParaRPr lang="en-US" dirty="0"/>
          </a:p>
        </p:txBody>
      </p:sp>
      <p:sp>
        <p:nvSpPr>
          <p:cNvPr id="3" name="Espace réservé du contenu 2"/>
          <p:cNvSpPr>
            <a:spLocks noGrp="1"/>
          </p:cNvSpPr>
          <p:nvPr>
            <p:ph idx="1"/>
          </p:nvPr>
        </p:nvSpPr>
        <p:spPr>
          <a:xfrm>
            <a:off x="457200" y="1600200"/>
            <a:ext cx="8229600" cy="5069160"/>
          </a:xfrm>
        </p:spPr>
        <p:txBody>
          <a:bodyPr>
            <a:normAutofit/>
          </a:bodyPr>
          <a:lstStyle/>
          <a:p>
            <a:r>
              <a:rPr lang="en-US" sz="2400" dirty="0" smtClean="0">
                <a:latin typeface="Calibri Light" panose="020F0302020204030204" pitchFamily="34" charset="0"/>
              </a:rPr>
              <a:t>d</a:t>
            </a:r>
            <a:r>
              <a:rPr lang="en-US" sz="2400" dirty="0">
                <a:latin typeface="Calibri Light" panose="020F0302020204030204" pitchFamily="34" charset="0"/>
              </a:rPr>
              <a:t>raft-</a:t>
            </a:r>
            <a:r>
              <a:rPr lang="en-US" sz="2400" dirty="0" err="1">
                <a:latin typeface="Calibri Light" panose="020F0302020204030204" pitchFamily="34" charset="0"/>
              </a:rPr>
              <a:t>ietf</a:t>
            </a:r>
            <a:r>
              <a:rPr lang="en-US" sz="2400" dirty="0">
                <a:latin typeface="Calibri Light" panose="020F0302020204030204" pitchFamily="34" charset="0"/>
              </a:rPr>
              <a:t>-</a:t>
            </a:r>
            <a:r>
              <a:rPr lang="en-US" sz="2400" dirty="0" err="1">
                <a:latin typeface="Calibri Light" panose="020F0302020204030204" pitchFamily="34" charset="0"/>
              </a:rPr>
              <a:t>pce</a:t>
            </a:r>
            <a:r>
              <a:rPr lang="en-US" sz="2400" dirty="0">
                <a:latin typeface="Calibri Light" panose="020F0302020204030204" pitchFamily="34" charset="0"/>
              </a:rPr>
              <a:t>-</a:t>
            </a:r>
            <a:r>
              <a:rPr lang="en-US" sz="2400" dirty="0" err="1">
                <a:latin typeface="Calibri Light" panose="020F0302020204030204" pitchFamily="34" charset="0"/>
              </a:rPr>
              <a:t>stateful</a:t>
            </a:r>
            <a:r>
              <a:rPr lang="en-US" sz="2400" dirty="0">
                <a:latin typeface="Calibri Light" panose="020F0302020204030204" pitchFamily="34" charset="0"/>
              </a:rPr>
              <a:t>-</a:t>
            </a:r>
            <a:r>
              <a:rPr lang="en-US" sz="2400" dirty="0" err="1">
                <a:latin typeface="Calibri Light" panose="020F0302020204030204" pitchFamily="34" charset="0"/>
              </a:rPr>
              <a:t>pce</a:t>
            </a:r>
            <a:r>
              <a:rPr lang="en-US" sz="2400" dirty="0">
                <a:latin typeface="Calibri Light" panose="020F0302020204030204" pitchFamily="34" charset="0"/>
              </a:rPr>
              <a:t>-</a:t>
            </a:r>
            <a:r>
              <a:rPr lang="en-US" sz="2400" dirty="0" err="1">
                <a:latin typeface="Calibri Light" panose="020F0302020204030204" pitchFamily="34" charset="0"/>
              </a:rPr>
              <a:t>lsp</a:t>
            </a:r>
            <a:r>
              <a:rPr lang="en-US" sz="2400" dirty="0">
                <a:latin typeface="Calibri Light" panose="020F0302020204030204" pitchFamily="34" charset="0"/>
              </a:rPr>
              <a:t>-scheduling</a:t>
            </a:r>
          </a:p>
          <a:p>
            <a:r>
              <a:rPr lang="en-US" sz="2400" dirty="0" smtClean="0">
                <a:latin typeface="Calibri Light" panose="020F0302020204030204" pitchFamily="34" charset="0"/>
              </a:rPr>
              <a:t>draft-</a:t>
            </a:r>
            <a:r>
              <a:rPr lang="en-US" sz="2400" dirty="0" err="1" smtClean="0">
                <a:latin typeface="Calibri Light" panose="020F0302020204030204" pitchFamily="34" charset="0"/>
              </a:rPr>
              <a:t>ietf</a:t>
            </a:r>
            <a:r>
              <a:rPr lang="en-US" sz="2400" dirty="0" smtClean="0">
                <a:latin typeface="Calibri Light" panose="020F0302020204030204" pitchFamily="34" charset="0"/>
              </a:rPr>
              <a:t>-</a:t>
            </a:r>
            <a:r>
              <a:rPr lang="en-US" sz="2400" dirty="0" err="1" smtClean="0">
                <a:latin typeface="Calibri Light" panose="020F0302020204030204" pitchFamily="34" charset="0"/>
              </a:rPr>
              <a:t>pce</a:t>
            </a:r>
            <a:r>
              <a:rPr lang="en-US" sz="2400" dirty="0" smtClean="0">
                <a:latin typeface="Calibri Light" panose="020F0302020204030204" pitchFamily="34" charset="0"/>
              </a:rPr>
              <a:t>-association-policy</a:t>
            </a:r>
            <a:endParaRPr lang="en-US" sz="2400" dirty="0" smtClean="0">
              <a:latin typeface="Calibri Light" panose="020F0302020204030204" pitchFamily="34" charset="0"/>
            </a:endParaRPr>
          </a:p>
          <a:p>
            <a:r>
              <a:rPr lang="en-US" sz="2400" dirty="0" smtClean="0">
                <a:latin typeface="Calibri Light" panose="020F0302020204030204" pitchFamily="34" charset="0"/>
              </a:rPr>
              <a:t>draft-</a:t>
            </a:r>
            <a:r>
              <a:rPr lang="en-US" sz="2400" dirty="0" err="1" smtClean="0">
                <a:latin typeface="Calibri Light" panose="020F0302020204030204" pitchFamily="34" charset="0"/>
              </a:rPr>
              <a:t>ietf</a:t>
            </a:r>
            <a:r>
              <a:rPr lang="en-US" sz="2400" dirty="0" smtClean="0">
                <a:latin typeface="Calibri Light" panose="020F0302020204030204" pitchFamily="34" charset="0"/>
              </a:rPr>
              <a:t>-</a:t>
            </a:r>
            <a:r>
              <a:rPr lang="en-US" sz="2400" dirty="0" err="1" smtClean="0">
                <a:latin typeface="Calibri Light" panose="020F0302020204030204" pitchFamily="34" charset="0"/>
              </a:rPr>
              <a:t>pce</a:t>
            </a:r>
            <a:r>
              <a:rPr lang="en-US" sz="2400" dirty="0" smtClean="0">
                <a:latin typeface="Calibri Light" panose="020F0302020204030204" pitchFamily="34" charset="0"/>
              </a:rPr>
              <a:t>-association-</a:t>
            </a:r>
            <a:r>
              <a:rPr lang="en-US" sz="2400" dirty="0" err="1" smtClean="0">
                <a:latin typeface="Calibri Light" panose="020F0302020204030204" pitchFamily="34" charset="0"/>
              </a:rPr>
              <a:t>bidir</a:t>
            </a:r>
            <a:endParaRPr lang="en-US" sz="2400" dirty="0" smtClean="0">
              <a:latin typeface="Calibri Light" panose="020F0302020204030204" pitchFamily="34" charset="0"/>
            </a:endParaRPr>
          </a:p>
          <a:p>
            <a:r>
              <a:rPr lang="en-US" sz="2400" dirty="0">
                <a:latin typeface="Calibri Light" panose="020F0302020204030204" pitchFamily="34" charset="0"/>
              </a:rPr>
              <a:t>draft-</a:t>
            </a:r>
            <a:r>
              <a:rPr lang="en-US" sz="2400" dirty="0" err="1">
                <a:latin typeface="Calibri Light" panose="020F0302020204030204" pitchFamily="34" charset="0"/>
              </a:rPr>
              <a:t>ietf</a:t>
            </a:r>
            <a:r>
              <a:rPr lang="en-US" sz="2400" dirty="0">
                <a:latin typeface="Calibri Light" panose="020F0302020204030204" pitchFamily="34" charset="0"/>
              </a:rPr>
              <a:t>-</a:t>
            </a:r>
            <a:r>
              <a:rPr lang="en-US" sz="2400" dirty="0" err="1">
                <a:latin typeface="Calibri Light" panose="020F0302020204030204" pitchFamily="34" charset="0"/>
              </a:rPr>
              <a:t>pce-pcep-stateful-pce-gmpls</a:t>
            </a:r>
            <a:r>
              <a:rPr lang="en-US" sz="2400" dirty="0">
                <a:latin typeface="Calibri Light" panose="020F0302020204030204" pitchFamily="34" charset="0"/>
              </a:rPr>
              <a:t>	</a:t>
            </a:r>
          </a:p>
          <a:p>
            <a:pPr lvl="1"/>
            <a:r>
              <a:rPr lang="en-US" sz="2100" dirty="0">
                <a:latin typeface="Calibri Light" panose="020F0302020204030204" pitchFamily="34" charset="0"/>
              </a:rPr>
              <a:t>Was merged with draft-</a:t>
            </a:r>
            <a:r>
              <a:rPr lang="en-US" sz="2100" dirty="0" err="1">
                <a:latin typeface="Calibri Light" panose="020F0302020204030204" pitchFamily="34" charset="0"/>
              </a:rPr>
              <a:t>ietf</a:t>
            </a:r>
            <a:r>
              <a:rPr lang="en-US" sz="2100" dirty="0">
                <a:latin typeface="Calibri Light" panose="020F0302020204030204" pitchFamily="34" charset="0"/>
              </a:rPr>
              <a:t>-</a:t>
            </a:r>
            <a:r>
              <a:rPr lang="en-US" sz="2100" dirty="0" err="1">
                <a:latin typeface="Calibri Light" panose="020F0302020204030204" pitchFamily="34" charset="0"/>
              </a:rPr>
              <a:t>pce</a:t>
            </a:r>
            <a:r>
              <a:rPr lang="en-US" sz="2100" dirty="0">
                <a:latin typeface="Calibri Light" panose="020F0302020204030204" pitchFamily="34" charset="0"/>
              </a:rPr>
              <a:t>-remote-initiated-</a:t>
            </a:r>
            <a:r>
              <a:rPr lang="en-US" sz="2100" dirty="0" err="1">
                <a:latin typeface="Calibri Light" panose="020F0302020204030204" pitchFamily="34" charset="0"/>
              </a:rPr>
              <a:t>gmpls</a:t>
            </a:r>
            <a:r>
              <a:rPr lang="en-US" sz="2100" dirty="0">
                <a:latin typeface="Calibri Light" panose="020F0302020204030204" pitchFamily="34" charset="0"/>
              </a:rPr>
              <a:t>-</a:t>
            </a:r>
            <a:r>
              <a:rPr lang="en-US" sz="2100" dirty="0" err="1">
                <a:latin typeface="Calibri Light" panose="020F0302020204030204" pitchFamily="34" charset="0"/>
              </a:rPr>
              <a:t>lsp</a:t>
            </a:r>
            <a:endParaRPr lang="en-US" sz="2100" dirty="0">
              <a:latin typeface="Calibri Light" panose="020F0302020204030204" pitchFamily="34" charset="0"/>
            </a:endParaRPr>
          </a:p>
          <a:p>
            <a:pPr lvl="1"/>
            <a:r>
              <a:rPr lang="en-US" sz="2100" dirty="0" smtClean="0">
                <a:latin typeface="Calibri Light" panose="020F0302020204030204" pitchFamily="34" charset="0"/>
              </a:rPr>
              <a:t>A </a:t>
            </a:r>
            <a:r>
              <a:rPr lang="en-US" sz="2100" dirty="0">
                <a:latin typeface="Calibri Light" panose="020F0302020204030204" pitchFamily="34" charset="0"/>
              </a:rPr>
              <a:t>new editorial update </a:t>
            </a:r>
            <a:r>
              <a:rPr lang="en-US" sz="2100" dirty="0" smtClean="0">
                <a:latin typeface="Calibri Light" panose="020F0302020204030204" pitchFamily="34" charset="0"/>
              </a:rPr>
              <a:t>was done</a:t>
            </a:r>
            <a:endParaRPr lang="en-US" sz="2100" dirty="0">
              <a:latin typeface="Calibri Light" panose="020F0302020204030204" pitchFamily="34" charset="0"/>
            </a:endParaRPr>
          </a:p>
          <a:p>
            <a:pPr lvl="1"/>
            <a:r>
              <a:rPr lang="en-US" sz="2100" dirty="0" smtClean="0">
                <a:latin typeface="Calibri Light" panose="020F0302020204030204" pitchFamily="34" charset="0"/>
              </a:rPr>
              <a:t>Some reorganization </a:t>
            </a:r>
            <a:r>
              <a:rPr lang="en-US" sz="2100" dirty="0" smtClean="0">
                <a:latin typeface="Calibri Light" panose="020F0302020204030204" pitchFamily="34" charset="0"/>
              </a:rPr>
              <a:t>for readability would be </a:t>
            </a:r>
            <a:r>
              <a:rPr lang="en-US" sz="2100" dirty="0" smtClean="0">
                <a:latin typeface="Calibri Light" panose="020F0302020204030204" pitchFamily="34" charset="0"/>
              </a:rPr>
              <a:t>further useful </a:t>
            </a:r>
            <a:endParaRPr lang="en-US" sz="2100" dirty="0" smtClean="0">
              <a:latin typeface="Calibri Light" panose="020F0302020204030204" pitchFamily="34" charset="0"/>
            </a:endParaRPr>
          </a:p>
          <a:p>
            <a:r>
              <a:rPr lang="en-US" sz="2500" dirty="0" smtClean="0">
                <a:latin typeface="Calibri Light" panose="020F0302020204030204" pitchFamily="34" charset="0"/>
              </a:rPr>
              <a:t>draft-</a:t>
            </a:r>
            <a:r>
              <a:rPr lang="en-US" sz="2500" dirty="0" err="1" smtClean="0">
                <a:latin typeface="Calibri Light" panose="020F0302020204030204" pitchFamily="34" charset="0"/>
              </a:rPr>
              <a:t>ietf</a:t>
            </a:r>
            <a:r>
              <a:rPr lang="en-US" sz="2500" dirty="0" smtClean="0">
                <a:latin typeface="Calibri Light" panose="020F0302020204030204" pitchFamily="34" charset="0"/>
              </a:rPr>
              <a:t>-</a:t>
            </a:r>
            <a:r>
              <a:rPr lang="en-US" sz="2500" dirty="0" err="1" smtClean="0">
                <a:latin typeface="Calibri Light" panose="020F0302020204030204" pitchFamily="34" charset="0"/>
              </a:rPr>
              <a:t>pce</a:t>
            </a:r>
            <a:r>
              <a:rPr lang="en-US" sz="2500" dirty="0" smtClean="0">
                <a:latin typeface="Calibri Light" panose="020F0302020204030204" pitchFamily="34" charset="0"/>
              </a:rPr>
              <a:t>-</a:t>
            </a:r>
            <a:r>
              <a:rPr lang="en-US" sz="2500" dirty="0" err="1" smtClean="0">
                <a:latin typeface="Calibri Light" panose="020F0302020204030204" pitchFamily="34" charset="0"/>
              </a:rPr>
              <a:t>pcep</a:t>
            </a:r>
            <a:r>
              <a:rPr lang="en-US" sz="2500" dirty="0" smtClean="0">
                <a:latin typeface="Calibri Light" panose="020F0302020204030204" pitchFamily="34" charset="0"/>
              </a:rPr>
              <a:t>-yang</a:t>
            </a:r>
          </a:p>
          <a:p>
            <a:pPr lvl="1"/>
            <a:r>
              <a:rPr lang="en-US" sz="2100" dirty="0" smtClean="0">
                <a:latin typeface="Calibri Light" panose="020F0302020204030204" pitchFamily="34" charset="0"/>
              </a:rPr>
              <a:t>TE yang dependencies are progressing </a:t>
            </a:r>
          </a:p>
          <a:p>
            <a:pPr lvl="1"/>
            <a:r>
              <a:rPr lang="en-US" sz="2100" dirty="0" smtClean="0">
                <a:latin typeface="Calibri Light" panose="020F0302020204030204" pitchFamily="34" charset="0"/>
              </a:rPr>
              <a:t>Dependency </a:t>
            </a:r>
            <a:r>
              <a:rPr lang="en-US" sz="2100" dirty="0">
                <a:latin typeface="Calibri Light" panose="020F0302020204030204" pitchFamily="34" charset="0"/>
              </a:rPr>
              <a:t>on  </a:t>
            </a:r>
            <a:r>
              <a:rPr lang="en-US" sz="2100" dirty="0" smtClean="0">
                <a:latin typeface="Calibri Light" panose="020F0302020204030204" pitchFamily="34" charset="0"/>
              </a:rPr>
              <a:t>draft-</a:t>
            </a:r>
            <a:r>
              <a:rPr lang="en-US" sz="2100" dirty="0" err="1" smtClean="0">
                <a:latin typeface="Calibri Light" panose="020F0302020204030204" pitchFamily="34" charset="0"/>
              </a:rPr>
              <a:t>ietf</a:t>
            </a:r>
            <a:r>
              <a:rPr lang="en-US" sz="2100" dirty="0" smtClean="0">
                <a:latin typeface="Calibri Light" panose="020F0302020204030204" pitchFamily="34" charset="0"/>
              </a:rPr>
              <a:t>-</a:t>
            </a:r>
            <a:r>
              <a:rPr lang="en-US" sz="2100" dirty="0" err="1" smtClean="0">
                <a:latin typeface="Calibri Light" panose="020F0302020204030204" pitchFamily="34" charset="0"/>
              </a:rPr>
              <a:t>netconf</a:t>
            </a:r>
            <a:r>
              <a:rPr lang="en-US" sz="2100" dirty="0" smtClean="0">
                <a:latin typeface="Calibri Light" panose="020F0302020204030204" pitchFamily="34" charset="0"/>
              </a:rPr>
              <a:t>-</a:t>
            </a:r>
            <a:r>
              <a:rPr lang="en-US" sz="2100" dirty="0" err="1" smtClean="0">
                <a:latin typeface="Calibri Light" panose="020F0302020204030204" pitchFamily="34" charset="0"/>
              </a:rPr>
              <a:t>tls</a:t>
            </a:r>
            <a:r>
              <a:rPr lang="en-US" sz="2100" dirty="0" smtClean="0">
                <a:latin typeface="Calibri Light" panose="020F0302020204030204" pitchFamily="34" charset="0"/>
              </a:rPr>
              <a:t>-client-server (used for PCEPS/TLS) might take longer</a:t>
            </a: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16</a:t>
            </a:fld>
            <a:endParaRPr lang="en-US"/>
          </a:p>
        </p:txBody>
      </p:sp>
    </p:spTree>
    <p:extLst>
      <p:ext uri="{BB962C8B-B14F-4D97-AF65-F5344CB8AC3E}">
        <p14:creationId xmlns:p14="http://schemas.microsoft.com/office/powerpoint/2010/main" val="975627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WG documents</a:t>
            </a:r>
            <a:endParaRPr lang="en-IN" dirty="0"/>
          </a:p>
        </p:txBody>
      </p:sp>
      <p:sp>
        <p:nvSpPr>
          <p:cNvPr id="3" name="Content Placeholder 2"/>
          <p:cNvSpPr>
            <a:spLocks noGrp="1"/>
          </p:cNvSpPr>
          <p:nvPr>
            <p:ph idx="1"/>
          </p:nvPr>
        </p:nvSpPr>
        <p:spPr/>
        <p:txBody>
          <a:bodyPr>
            <a:normAutofit/>
          </a:bodyPr>
          <a:lstStyle/>
          <a:p>
            <a:r>
              <a:rPr lang="en-US" sz="2600" dirty="0" smtClean="0">
                <a:latin typeface="Calibri Light" panose="020F0302020204030204" pitchFamily="34" charset="0"/>
              </a:rPr>
              <a:t>draft-</a:t>
            </a:r>
            <a:r>
              <a:rPr lang="en-US" sz="2600" dirty="0" err="1" smtClean="0">
                <a:latin typeface="Calibri Light" panose="020F0302020204030204" pitchFamily="34" charset="0"/>
              </a:rPr>
              <a:t>ietf</a:t>
            </a:r>
            <a:r>
              <a:rPr lang="en-US" sz="2600" dirty="0" smtClean="0">
                <a:latin typeface="Calibri Light" panose="020F0302020204030204" pitchFamily="34" charset="0"/>
              </a:rPr>
              <a:t>-</a:t>
            </a:r>
            <a:r>
              <a:rPr lang="en-US" sz="2600" dirty="0" err="1" smtClean="0">
                <a:latin typeface="Calibri Light" panose="020F0302020204030204" pitchFamily="34" charset="0"/>
              </a:rPr>
              <a:t>pce</a:t>
            </a:r>
            <a:r>
              <a:rPr lang="en-US" sz="2600" dirty="0" smtClean="0">
                <a:latin typeface="Calibri Light" panose="020F0302020204030204" pitchFamily="34" charset="0"/>
              </a:rPr>
              <a:t>-</a:t>
            </a:r>
            <a:r>
              <a:rPr lang="en-US" sz="2600" dirty="0" err="1" smtClean="0">
                <a:latin typeface="Calibri Light" panose="020F0302020204030204" pitchFamily="34" charset="0"/>
              </a:rPr>
              <a:t>pcep</a:t>
            </a:r>
            <a:r>
              <a:rPr lang="en-US" sz="2600" dirty="0" smtClean="0">
                <a:latin typeface="Calibri Light" panose="020F0302020204030204" pitchFamily="34" charset="0"/>
              </a:rPr>
              <a:t>-extension-native-</a:t>
            </a:r>
            <a:r>
              <a:rPr lang="en-US" sz="2600" dirty="0" err="1" smtClean="0">
                <a:latin typeface="Calibri Light" panose="020F0302020204030204" pitchFamily="34" charset="0"/>
              </a:rPr>
              <a:t>ip</a:t>
            </a:r>
            <a:endParaRPr lang="en-US" sz="2600" dirty="0" smtClean="0">
              <a:latin typeface="Calibri Light" panose="020F0302020204030204" pitchFamily="34" charset="0"/>
            </a:endParaRPr>
          </a:p>
          <a:p>
            <a:pPr lvl="1"/>
            <a:r>
              <a:rPr lang="en-US" sz="2100" dirty="0" smtClean="0">
                <a:latin typeface="Calibri Light" panose="020F0302020204030204" pitchFamily="34" charset="0"/>
              </a:rPr>
              <a:t>Presented at IETF </a:t>
            </a:r>
            <a:r>
              <a:rPr lang="en-US" sz="2100" dirty="0" smtClean="0">
                <a:latin typeface="Calibri Light" panose="020F0302020204030204" pitchFamily="34" charset="0"/>
              </a:rPr>
              <a:t>104 </a:t>
            </a:r>
          </a:p>
          <a:p>
            <a:pPr lvl="1"/>
            <a:r>
              <a:rPr lang="en-US" sz="2100" dirty="0" smtClean="0">
                <a:latin typeface="Calibri Light" panose="020F0302020204030204" pitchFamily="34" charset="0"/>
              </a:rPr>
              <a:t>Update (-04)</a:t>
            </a:r>
          </a:p>
          <a:p>
            <a:pPr lvl="2"/>
            <a:r>
              <a:rPr lang="en-IN" sz="2100" dirty="0">
                <a:latin typeface="Calibri Light" panose="020F0302020204030204" pitchFamily="34" charset="0"/>
              </a:rPr>
              <a:t>Route </a:t>
            </a:r>
            <a:r>
              <a:rPr lang="en-IN" sz="2100" dirty="0" smtClean="0">
                <a:latin typeface="Calibri Light" panose="020F0302020204030204" pitchFamily="34" charset="0"/>
              </a:rPr>
              <a:t>Priority added in </a:t>
            </a:r>
            <a:r>
              <a:rPr lang="en-IN" sz="2100" dirty="0">
                <a:latin typeface="Calibri Light" panose="020F0302020204030204" pitchFamily="34" charset="0"/>
              </a:rPr>
              <a:t>Explicit Peer Route TLV</a:t>
            </a:r>
            <a:r>
              <a:rPr lang="en-US" sz="2100" dirty="0" smtClean="0">
                <a:latin typeface="Calibri Light" panose="020F0302020204030204" pitchFamily="34" charset="0"/>
              </a:rPr>
              <a:t> </a:t>
            </a:r>
          </a:p>
          <a:p>
            <a:pPr lvl="2"/>
            <a:r>
              <a:rPr lang="en-US" sz="2100" dirty="0" smtClean="0">
                <a:latin typeface="Calibri Light" panose="020F0302020204030204" pitchFamily="34" charset="0"/>
              </a:rPr>
              <a:t>Editorial changes</a:t>
            </a:r>
            <a:endParaRPr lang="en-US" sz="2100" dirty="0">
              <a:latin typeface="Calibri Light" panose="020F0302020204030204" pitchFamily="34" charset="0"/>
            </a:endParaRPr>
          </a:p>
          <a:p>
            <a:r>
              <a:rPr lang="en-US" sz="2400" dirty="0" smtClean="0">
                <a:latin typeface="Calibri Light" panose="020F0302020204030204" pitchFamily="34" charset="0"/>
              </a:rPr>
              <a:t>draft-</a:t>
            </a:r>
            <a:r>
              <a:rPr lang="en-US" sz="2400" dirty="0" err="1" smtClean="0">
                <a:latin typeface="Calibri Light" panose="020F0302020204030204" pitchFamily="34" charset="0"/>
              </a:rPr>
              <a:t>ietf</a:t>
            </a:r>
            <a:r>
              <a:rPr lang="en-US" sz="2400" dirty="0" smtClean="0">
                <a:latin typeface="Calibri Light" panose="020F0302020204030204" pitchFamily="34" charset="0"/>
              </a:rPr>
              <a:t>-</a:t>
            </a:r>
            <a:r>
              <a:rPr lang="en-US" sz="2400" dirty="0" err="1" smtClean="0">
                <a:latin typeface="Calibri Light" panose="020F0302020204030204" pitchFamily="34" charset="0"/>
              </a:rPr>
              <a:t>pce</a:t>
            </a:r>
            <a:r>
              <a:rPr lang="en-US" sz="2400" dirty="0" smtClean="0">
                <a:latin typeface="Calibri Light" panose="020F0302020204030204" pitchFamily="34" charset="0"/>
              </a:rPr>
              <a:t>-enhanced-errors</a:t>
            </a:r>
          </a:p>
          <a:p>
            <a:pPr lvl="1"/>
            <a:r>
              <a:rPr lang="en-US" sz="2100" dirty="0" smtClean="0">
                <a:latin typeface="Calibri Light" panose="020F0302020204030204" pitchFamily="34" charset="0"/>
              </a:rPr>
              <a:t>Presented at IETF 104</a:t>
            </a:r>
          </a:p>
          <a:p>
            <a:pPr lvl="1"/>
            <a:r>
              <a:rPr lang="en-US" sz="2100" dirty="0" smtClean="0">
                <a:latin typeface="Calibri Light" panose="020F0302020204030204" pitchFamily="34" charset="0"/>
              </a:rPr>
              <a:t>Update (-06)</a:t>
            </a:r>
          </a:p>
          <a:p>
            <a:pPr lvl="2"/>
            <a:r>
              <a:rPr lang="en-US" sz="2100" dirty="0" smtClean="0">
                <a:latin typeface="Calibri Light" panose="020F0302020204030204" pitchFamily="34" charset="0"/>
              </a:rPr>
              <a:t>Agreed guideline for future documents are added</a:t>
            </a:r>
            <a:endParaRPr lang="en-US" sz="2100" dirty="0">
              <a:latin typeface="Calibri Light" panose="020F0302020204030204" pitchFamily="34" charset="0"/>
            </a:endParaRPr>
          </a:p>
          <a:p>
            <a:pPr lvl="2"/>
            <a:r>
              <a:rPr lang="en-US" sz="2100" dirty="0" smtClean="0">
                <a:latin typeface="Calibri Light" panose="020F0302020204030204" pitchFamily="34" charset="0"/>
              </a:rPr>
              <a:t> Editorial changes</a:t>
            </a:r>
            <a:endParaRPr lang="en-US" sz="2100" dirty="0">
              <a:latin typeface="Calibri Light" panose="020F0302020204030204" pitchFamily="34" charset="0"/>
            </a:endParaRP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17</a:t>
            </a:fld>
            <a:endParaRPr lang="en-US"/>
          </a:p>
        </p:txBody>
      </p:sp>
    </p:spTree>
    <p:extLst>
      <p:ext uri="{BB962C8B-B14F-4D97-AF65-F5344CB8AC3E}">
        <p14:creationId xmlns:p14="http://schemas.microsoft.com/office/powerpoint/2010/main" val="1197636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Recent WG documents</a:t>
            </a:r>
            <a:endParaRPr lang="en-IN" dirty="0"/>
          </a:p>
        </p:txBody>
      </p:sp>
      <p:sp>
        <p:nvSpPr>
          <p:cNvPr id="3" name="Content Placeholder 2"/>
          <p:cNvSpPr>
            <a:spLocks noGrp="1"/>
          </p:cNvSpPr>
          <p:nvPr>
            <p:ph idx="1"/>
          </p:nvPr>
        </p:nvSpPr>
        <p:spPr/>
        <p:txBody>
          <a:bodyPr>
            <a:normAutofit/>
          </a:bodyPr>
          <a:lstStyle/>
          <a:p>
            <a:r>
              <a:rPr lang="en-IN" sz="2400" dirty="0" smtClean="0">
                <a:latin typeface="Calibri Light" panose="020F0302020204030204" pitchFamily="34" charset="0"/>
              </a:rPr>
              <a:t>draft-</a:t>
            </a:r>
            <a:r>
              <a:rPr lang="en-IN" sz="2400" dirty="0" err="1" smtClean="0">
                <a:latin typeface="Calibri Light" panose="020F0302020204030204" pitchFamily="34" charset="0"/>
              </a:rPr>
              <a:t>ietf</a:t>
            </a:r>
            <a:r>
              <a:rPr lang="en-IN" sz="2400" dirty="0" smtClean="0">
                <a:latin typeface="Calibri Light" panose="020F0302020204030204" pitchFamily="34" charset="0"/>
              </a:rPr>
              <a:t>-</a:t>
            </a:r>
            <a:r>
              <a:rPr lang="en-IN" sz="2400" dirty="0" err="1" smtClean="0">
                <a:latin typeface="Calibri Light" panose="020F0302020204030204" pitchFamily="34" charset="0"/>
              </a:rPr>
              <a:t>pce</a:t>
            </a:r>
            <a:r>
              <a:rPr lang="en-IN" sz="2400" dirty="0" smtClean="0">
                <a:latin typeface="Calibri Light" panose="020F0302020204030204" pitchFamily="34" charset="0"/>
              </a:rPr>
              <a:t>-flexible-grid</a:t>
            </a:r>
          </a:p>
          <a:p>
            <a:pPr lvl="1"/>
            <a:r>
              <a:rPr lang="en-US" sz="2100" dirty="0" smtClean="0">
                <a:latin typeface="Calibri Light" panose="020F0302020204030204" pitchFamily="34" charset="0"/>
              </a:rPr>
              <a:t>Adopted before 104</a:t>
            </a:r>
          </a:p>
          <a:p>
            <a:pPr lvl="1"/>
            <a:r>
              <a:rPr lang="en-US" sz="2100" dirty="0" smtClean="0">
                <a:latin typeface="Calibri Light" panose="020F0302020204030204" pitchFamily="34" charset="0"/>
              </a:rPr>
              <a:t>Update (-02)</a:t>
            </a:r>
            <a:endParaRPr lang="en-IN" sz="2100" dirty="0" smtClean="0">
              <a:latin typeface="Calibri Light" panose="020F0302020204030204" pitchFamily="34" charset="0"/>
            </a:endParaRPr>
          </a:p>
          <a:p>
            <a:pPr lvl="2"/>
            <a:r>
              <a:rPr lang="en-US" sz="2100" dirty="0" smtClean="0">
                <a:latin typeface="Calibri Light" panose="020F0302020204030204" pitchFamily="34" charset="0"/>
              </a:rPr>
              <a:t>Good cleanup of document</a:t>
            </a:r>
          </a:p>
          <a:p>
            <a:r>
              <a:rPr lang="en-US" sz="2400" dirty="0" smtClean="0">
                <a:latin typeface="Calibri Light" panose="020F0302020204030204" pitchFamily="34" charset="0"/>
              </a:rPr>
              <a:t>draft-ietf-pce-segment-routing-ipv6</a:t>
            </a:r>
          </a:p>
          <a:p>
            <a:pPr lvl="1"/>
            <a:r>
              <a:rPr lang="en-US" sz="2100" dirty="0">
                <a:latin typeface="Calibri Light" panose="020F0302020204030204" pitchFamily="34" charset="0"/>
              </a:rPr>
              <a:t>Adopted before </a:t>
            </a:r>
            <a:r>
              <a:rPr lang="en-US" sz="2100" dirty="0" smtClean="0">
                <a:latin typeface="Calibri Light" panose="020F0302020204030204" pitchFamily="34" charset="0"/>
              </a:rPr>
              <a:t>104</a:t>
            </a:r>
          </a:p>
          <a:p>
            <a:pPr lvl="1"/>
            <a:r>
              <a:rPr lang="en-US" sz="2100" dirty="0" smtClean="0">
                <a:latin typeface="Calibri Light" panose="020F0302020204030204" pitchFamily="34" charset="0"/>
              </a:rPr>
              <a:t>Update (-03)</a:t>
            </a:r>
          </a:p>
          <a:p>
            <a:pPr lvl="2"/>
            <a:r>
              <a:rPr lang="en-US" sz="2100" dirty="0" smtClean="0">
                <a:latin typeface="Calibri Light" panose="020F0302020204030204" pitchFamily="34" charset="0"/>
              </a:rPr>
              <a:t>Rearranging of text</a:t>
            </a:r>
          </a:p>
          <a:p>
            <a:pPr lvl="2"/>
            <a:r>
              <a:rPr lang="en-US" sz="2100" dirty="0" smtClean="0">
                <a:latin typeface="Calibri Light" panose="020F0302020204030204" pitchFamily="34" charset="0"/>
              </a:rPr>
              <a:t>Syncing with changes in PCEP-SR</a:t>
            </a:r>
          </a:p>
          <a:p>
            <a:pPr lvl="2"/>
            <a:r>
              <a:rPr lang="en-US" sz="2100" dirty="0" smtClean="0">
                <a:latin typeface="Calibri Light" panose="020F0302020204030204" pitchFamily="34" charset="0"/>
              </a:rPr>
              <a:t>Editorial changes</a:t>
            </a: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18</a:t>
            </a:fld>
            <a:endParaRPr lang="en-US"/>
          </a:p>
        </p:txBody>
      </p:sp>
    </p:spTree>
    <p:extLst>
      <p:ext uri="{BB962C8B-B14F-4D97-AF65-F5344CB8AC3E}">
        <p14:creationId xmlns:p14="http://schemas.microsoft.com/office/powerpoint/2010/main" val="960611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Adoption Poll Queue</a:t>
            </a:r>
          </a:p>
        </p:txBody>
      </p:sp>
      <p:sp>
        <p:nvSpPr>
          <p:cNvPr id="3" name="Espace réservé du contenu 2"/>
          <p:cNvSpPr>
            <a:spLocks noGrp="1"/>
          </p:cNvSpPr>
          <p:nvPr>
            <p:ph idx="1"/>
          </p:nvPr>
        </p:nvSpPr>
        <p:spPr/>
        <p:txBody>
          <a:bodyPr>
            <a:normAutofit/>
          </a:bodyPr>
          <a:lstStyle/>
          <a:p>
            <a:r>
              <a:rPr lang="en-US" sz="2400" dirty="0">
                <a:latin typeface="Calibri Light" panose="020F0302020204030204" pitchFamily="34" charset="0"/>
              </a:rPr>
              <a:t>draft-</a:t>
            </a:r>
            <a:r>
              <a:rPr lang="en-US" sz="2400" dirty="0" err="1">
                <a:latin typeface="Calibri Light" panose="020F0302020204030204" pitchFamily="34" charset="0"/>
              </a:rPr>
              <a:t>leedhody</a:t>
            </a:r>
            <a:r>
              <a:rPr lang="en-US" sz="2400" dirty="0">
                <a:latin typeface="Calibri Light" panose="020F0302020204030204" pitchFamily="34" charset="0"/>
              </a:rPr>
              <a:t>-</a:t>
            </a:r>
            <a:r>
              <a:rPr lang="en-US" sz="2400" dirty="0" err="1">
                <a:latin typeface="Calibri Light" panose="020F0302020204030204" pitchFamily="34" charset="0"/>
              </a:rPr>
              <a:t>pce</a:t>
            </a:r>
            <a:r>
              <a:rPr lang="en-US" sz="2400" dirty="0">
                <a:latin typeface="Calibri Light" panose="020F0302020204030204" pitchFamily="34" charset="0"/>
              </a:rPr>
              <a:t>-</a:t>
            </a:r>
            <a:r>
              <a:rPr lang="en-US" sz="2400" dirty="0" err="1">
                <a:latin typeface="Calibri Light" panose="020F0302020204030204" pitchFamily="34" charset="0"/>
              </a:rPr>
              <a:t>vn</a:t>
            </a:r>
            <a:r>
              <a:rPr lang="en-US" sz="2400" dirty="0">
                <a:latin typeface="Calibri Light" panose="020F0302020204030204" pitchFamily="34" charset="0"/>
              </a:rPr>
              <a:t>-association </a:t>
            </a:r>
            <a:endParaRPr lang="en-US" sz="2400" dirty="0" smtClean="0">
              <a:latin typeface="Calibri Light" panose="020F0302020204030204" pitchFamily="34" charset="0"/>
            </a:endParaRPr>
          </a:p>
          <a:p>
            <a:pPr lvl="1"/>
            <a:r>
              <a:rPr lang="en-US" sz="2000" dirty="0" smtClean="0">
                <a:latin typeface="Calibri Light" panose="020F0302020204030204" pitchFamily="34" charset="0"/>
              </a:rPr>
              <a:t>Poll </a:t>
            </a:r>
            <a:r>
              <a:rPr lang="en-US" sz="2000" dirty="0">
                <a:latin typeface="Calibri Light" panose="020F0302020204030204" pitchFamily="34" charset="0"/>
              </a:rPr>
              <a:t>on -07 ends 2019-08-</a:t>
            </a:r>
            <a:r>
              <a:rPr lang="en-US" sz="2000" dirty="0" smtClean="0">
                <a:latin typeface="Calibri Light" panose="020F0302020204030204" pitchFamily="34" charset="0"/>
              </a:rPr>
              <a:t>04</a:t>
            </a:r>
            <a:endParaRPr lang="en-US" sz="2000" dirty="0">
              <a:latin typeface="Calibri Light" panose="020F0302020204030204" pitchFamily="34" charset="0"/>
            </a:endParaRPr>
          </a:p>
          <a:p>
            <a:r>
              <a:rPr lang="en-US" sz="2400" dirty="0">
                <a:latin typeface="Calibri Light" panose="020F0302020204030204" pitchFamily="34" charset="0"/>
              </a:rPr>
              <a:t>draft-</a:t>
            </a:r>
            <a:r>
              <a:rPr lang="en-US" sz="2400" dirty="0" err="1">
                <a:latin typeface="Calibri Light" panose="020F0302020204030204" pitchFamily="34" charset="0"/>
              </a:rPr>
              <a:t>sivabalan</a:t>
            </a:r>
            <a:r>
              <a:rPr lang="en-US" sz="2400" dirty="0">
                <a:latin typeface="Calibri Light" panose="020F0302020204030204" pitchFamily="34" charset="0"/>
              </a:rPr>
              <a:t>-</a:t>
            </a:r>
            <a:r>
              <a:rPr lang="en-US" sz="2400" dirty="0" err="1">
                <a:latin typeface="Calibri Light" panose="020F0302020204030204" pitchFamily="34" charset="0"/>
              </a:rPr>
              <a:t>pce</a:t>
            </a:r>
            <a:r>
              <a:rPr lang="en-US" sz="2400" dirty="0">
                <a:latin typeface="Calibri Light" panose="020F0302020204030204" pitchFamily="34" charset="0"/>
              </a:rPr>
              <a:t>-binding-label-</a:t>
            </a:r>
            <a:r>
              <a:rPr lang="en-US" sz="2400" dirty="0" err="1" smtClean="0">
                <a:latin typeface="Calibri Light" panose="020F0302020204030204" pitchFamily="34" charset="0"/>
              </a:rPr>
              <a:t>sid</a:t>
            </a:r>
            <a:endParaRPr lang="en-US" sz="2400" dirty="0">
              <a:latin typeface="Calibri Light" panose="020F0302020204030204" pitchFamily="34" charset="0"/>
            </a:endParaRPr>
          </a:p>
          <a:p>
            <a:r>
              <a:rPr lang="en-US" sz="2400" dirty="0">
                <a:latin typeface="Calibri Light" panose="020F0302020204030204" pitchFamily="34" charset="0"/>
              </a:rPr>
              <a:t>draft-</a:t>
            </a:r>
            <a:r>
              <a:rPr lang="en-US" sz="2400" dirty="0" err="1">
                <a:latin typeface="Calibri Light" panose="020F0302020204030204" pitchFamily="34" charset="0"/>
              </a:rPr>
              <a:t>zhao</a:t>
            </a:r>
            <a:r>
              <a:rPr lang="en-US" sz="2400" dirty="0">
                <a:latin typeface="Calibri Light" panose="020F0302020204030204" pitchFamily="34" charset="0"/>
              </a:rPr>
              <a:t>-</a:t>
            </a:r>
            <a:r>
              <a:rPr lang="en-US" sz="2400" dirty="0" err="1">
                <a:latin typeface="Calibri Light" panose="020F0302020204030204" pitchFamily="34" charset="0"/>
              </a:rPr>
              <a:t>pce</a:t>
            </a:r>
            <a:r>
              <a:rPr lang="en-US" sz="2400" dirty="0">
                <a:latin typeface="Calibri Light" panose="020F0302020204030204" pitchFamily="34" charset="0"/>
              </a:rPr>
              <a:t>-</a:t>
            </a:r>
            <a:r>
              <a:rPr lang="en-US" sz="2400" dirty="0" err="1">
                <a:latin typeface="Calibri Light" panose="020F0302020204030204" pitchFamily="34" charset="0"/>
              </a:rPr>
              <a:t>pcep</a:t>
            </a:r>
            <a:r>
              <a:rPr lang="en-US" sz="2400" dirty="0">
                <a:latin typeface="Calibri Light" panose="020F0302020204030204" pitchFamily="34" charset="0"/>
              </a:rPr>
              <a:t>-extension-</a:t>
            </a:r>
            <a:r>
              <a:rPr lang="en-US" sz="2400" dirty="0" err="1">
                <a:latin typeface="Calibri Light" panose="020F0302020204030204" pitchFamily="34" charset="0"/>
              </a:rPr>
              <a:t>pce</a:t>
            </a:r>
            <a:r>
              <a:rPr lang="en-US" sz="2400" dirty="0">
                <a:latin typeface="Calibri Light" panose="020F0302020204030204" pitchFamily="34" charset="0"/>
              </a:rPr>
              <a:t>-controller-</a:t>
            </a:r>
            <a:r>
              <a:rPr lang="en-US" sz="2400" dirty="0" err="1">
                <a:latin typeface="Calibri Light" panose="020F0302020204030204" pitchFamily="34" charset="0"/>
              </a:rPr>
              <a:t>sr</a:t>
            </a:r>
            <a:endParaRPr lang="en-US" sz="2400" dirty="0">
              <a:latin typeface="Calibri Light" panose="020F0302020204030204" pitchFamily="34" charset="0"/>
            </a:endParaRPr>
          </a:p>
          <a:p>
            <a:r>
              <a:rPr lang="en-US" sz="2400" dirty="0">
                <a:latin typeface="Calibri Light" panose="020F0302020204030204" pitchFamily="34" charset="0"/>
              </a:rPr>
              <a:t>draft-li-</a:t>
            </a:r>
            <a:r>
              <a:rPr lang="en-US" sz="2400" dirty="0" err="1">
                <a:latin typeface="Calibri Light" panose="020F0302020204030204" pitchFamily="34" charset="0"/>
              </a:rPr>
              <a:t>pce</a:t>
            </a:r>
            <a:r>
              <a:rPr lang="en-US" sz="2400" dirty="0">
                <a:latin typeface="Calibri Light" panose="020F0302020204030204" pitchFamily="34" charset="0"/>
              </a:rPr>
              <a:t>-</a:t>
            </a:r>
            <a:r>
              <a:rPr lang="en-US" sz="2400" dirty="0" err="1">
                <a:latin typeface="Calibri Light" panose="020F0302020204030204" pitchFamily="34" charset="0"/>
              </a:rPr>
              <a:t>sr</a:t>
            </a:r>
            <a:r>
              <a:rPr lang="en-US" sz="2400" dirty="0">
                <a:latin typeface="Calibri Light" panose="020F0302020204030204" pitchFamily="34" charset="0"/>
              </a:rPr>
              <a:t>-path-segment</a:t>
            </a:r>
          </a:p>
          <a:p>
            <a:r>
              <a:rPr lang="en-US" sz="2400" dirty="0">
                <a:latin typeface="Calibri Light" panose="020F0302020204030204" pitchFamily="34" charset="0"/>
              </a:rPr>
              <a:t>draft-li-</a:t>
            </a:r>
            <a:r>
              <a:rPr lang="en-US" sz="2400" dirty="0" err="1">
                <a:latin typeface="Calibri Light" panose="020F0302020204030204" pitchFamily="34" charset="0"/>
              </a:rPr>
              <a:t>pce</a:t>
            </a:r>
            <a:r>
              <a:rPr lang="en-US" sz="2400" dirty="0">
                <a:latin typeface="Calibri Light" panose="020F0302020204030204" pitchFamily="34" charset="0"/>
              </a:rPr>
              <a:t>-</a:t>
            </a:r>
            <a:r>
              <a:rPr lang="en-US" sz="2400" dirty="0" err="1">
                <a:latin typeface="Calibri Light" panose="020F0302020204030204" pitchFamily="34" charset="0"/>
              </a:rPr>
              <a:t>sr</a:t>
            </a:r>
            <a:r>
              <a:rPr lang="en-US" sz="2400" dirty="0">
                <a:latin typeface="Calibri Light" panose="020F0302020204030204" pitchFamily="34" charset="0"/>
              </a:rPr>
              <a:t>-</a:t>
            </a:r>
            <a:r>
              <a:rPr lang="en-US" sz="2400" dirty="0" err="1">
                <a:latin typeface="Calibri Light" panose="020F0302020204030204" pitchFamily="34" charset="0"/>
              </a:rPr>
              <a:t>bidir</a:t>
            </a:r>
            <a:r>
              <a:rPr lang="en-US" sz="2400" dirty="0">
                <a:latin typeface="Calibri Light" panose="020F0302020204030204" pitchFamily="34" charset="0"/>
              </a:rPr>
              <a:t>-path</a:t>
            </a:r>
          </a:p>
          <a:p>
            <a:r>
              <a:rPr lang="en-US" sz="2400" dirty="0">
                <a:latin typeface="Calibri Light" panose="020F0302020204030204" pitchFamily="34" charset="0"/>
              </a:rPr>
              <a:t>draft-</a:t>
            </a:r>
            <a:r>
              <a:rPr lang="en-US" sz="2400" dirty="0" err="1">
                <a:latin typeface="Calibri Light" panose="020F0302020204030204" pitchFamily="34" charset="0"/>
              </a:rPr>
              <a:t>dugeon</a:t>
            </a:r>
            <a:r>
              <a:rPr lang="en-US" sz="2400" dirty="0">
                <a:latin typeface="Calibri Light" panose="020F0302020204030204" pitchFamily="34" charset="0"/>
              </a:rPr>
              <a:t>-</a:t>
            </a:r>
            <a:r>
              <a:rPr lang="en-US" sz="2400" dirty="0" err="1">
                <a:latin typeface="Calibri Light" panose="020F0302020204030204" pitchFamily="34" charset="0"/>
              </a:rPr>
              <a:t>pce-stateful-interdomain</a:t>
            </a:r>
            <a:endParaRPr lang="en-US" sz="2400" dirty="0">
              <a:latin typeface="Calibri Light" panose="020F0302020204030204" pitchFamily="34" charset="0"/>
            </a:endParaRPr>
          </a:p>
          <a:p>
            <a:r>
              <a:rPr lang="en-US" sz="2400" dirty="0">
                <a:latin typeface="Calibri Light" panose="020F0302020204030204" pitchFamily="34" charset="0"/>
              </a:rPr>
              <a:t>draft-</a:t>
            </a:r>
            <a:r>
              <a:rPr lang="en-US" sz="2400" dirty="0" err="1">
                <a:latin typeface="Calibri Light" panose="020F0302020204030204" pitchFamily="34" charset="0"/>
              </a:rPr>
              <a:t>barth</a:t>
            </a:r>
            <a:r>
              <a:rPr lang="en-US" sz="2400" dirty="0">
                <a:latin typeface="Calibri Light" panose="020F0302020204030204" pitchFamily="34" charset="0"/>
              </a:rPr>
              <a:t>-</a:t>
            </a:r>
            <a:r>
              <a:rPr lang="en-US" sz="2400" dirty="0" err="1">
                <a:latin typeface="Calibri Light" panose="020F0302020204030204" pitchFamily="34" charset="0"/>
              </a:rPr>
              <a:t>pce</a:t>
            </a:r>
            <a:r>
              <a:rPr lang="en-US" sz="2400" dirty="0">
                <a:latin typeface="Calibri Light" panose="020F0302020204030204" pitchFamily="34" charset="0"/>
              </a:rPr>
              <a:t>-segment-routing-policy-</a:t>
            </a:r>
            <a:r>
              <a:rPr lang="en-US" sz="2400" dirty="0" err="1">
                <a:latin typeface="Calibri Light" panose="020F0302020204030204" pitchFamily="34" charset="0"/>
              </a:rPr>
              <a:t>cp</a:t>
            </a:r>
            <a:endParaRPr lang="en-US" sz="2400" dirty="0">
              <a:latin typeface="Calibri Light" panose="020F0302020204030204" pitchFamily="34" charset="0"/>
            </a:endParaRP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19</a:t>
            </a:fld>
            <a:endParaRPr lang="en-US"/>
          </a:p>
        </p:txBody>
      </p:sp>
    </p:spTree>
    <p:extLst>
      <p:ext uri="{BB962C8B-B14F-4D97-AF65-F5344CB8AC3E}">
        <p14:creationId xmlns:p14="http://schemas.microsoft.com/office/powerpoint/2010/main" val="2194100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5"/>
          <p:cNvSpPr>
            <a:spLocks noGrp="1" noChangeArrowheads="1"/>
          </p:cNvSpPr>
          <p:nvPr>
            <p:ph type="title"/>
          </p:nvPr>
        </p:nvSpPr>
        <p:spPr>
          <a:xfrm>
            <a:off x="984738" y="457200"/>
            <a:ext cx="7162800" cy="533400"/>
          </a:xfrm>
          <a:noFill/>
        </p:spPr>
        <p:txBody>
          <a:bodyPr/>
          <a:lstStyle/>
          <a:p>
            <a:r>
              <a:rPr lang="en-US" altLang="x-none" dirty="0">
                <a:latin typeface="+mn-lt"/>
              </a:rPr>
              <a:t>Note Well</a:t>
            </a:r>
          </a:p>
        </p:txBody>
      </p:sp>
      <p:sp>
        <p:nvSpPr>
          <p:cNvPr id="15363" name="Rectangle 6"/>
          <p:cNvSpPr>
            <a:spLocks noGrp="1" noChangeArrowheads="1"/>
          </p:cNvSpPr>
          <p:nvPr>
            <p:ph type="body" idx="1"/>
          </p:nvPr>
        </p:nvSpPr>
        <p:spPr>
          <a:xfrm>
            <a:off x="492369" y="1066800"/>
            <a:ext cx="8159262" cy="4648200"/>
          </a:xfrm>
        </p:spPr>
        <p:txBody>
          <a:bodyPr>
            <a:normAutofit/>
          </a:bodyPr>
          <a:lstStyle/>
          <a:p>
            <a:pPr marL="0" indent="0"/>
            <a:r>
              <a:rPr lang="en-US" altLang="x-none" sz="1200" b="0" dirty="0">
                <a:latin typeface="Calibri Light" panose="020F0302020204030204" pitchFamily="34" charset="0"/>
              </a:rPr>
              <a:t>This is a reminder of IETF policies in effect on various topics such as patents or code of conduct. It is only meant to point you in the right direction. Exceptions may apply.</a:t>
            </a:r>
            <a:r>
              <a:rPr lang="en-US" altLang="x-none" sz="1200" dirty="0">
                <a:latin typeface="Calibri Light" panose="020F0302020204030204" pitchFamily="34" charset="0"/>
              </a:rPr>
              <a:t> </a:t>
            </a:r>
            <a:r>
              <a:rPr lang="en-US" altLang="x-none" sz="1200" b="0" dirty="0">
                <a:latin typeface="Calibri Light" panose="020F0302020204030204" pitchFamily="34" charset="0"/>
              </a:rPr>
              <a:t>The IETF's patent policy and the definition of an IETF "contribution" and "participation" are set forth in BCP 79; please read it carefully.</a:t>
            </a:r>
            <a:endParaRPr lang="en-US" altLang="x-none" sz="1200" dirty="0">
              <a:latin typeface="Calibri Light" panose="020F0302020204030204" pitchFamily="34" charset="0"/>
            </a:endParaRPr>
          </a:p>
          <a:p>
            <a:pPr marL="0" indent="0"/>
            <a:endParaRPr lang="en-US" altLang="x-none" sz="1200" b="0" dirty="0">
              <a:latin typeface="Calibri Light" panose="020F0302020204030204" pitchFamily="34" charset="0"/>
            </a:endParaRPr>
          </a:p>
          <a:p>
            <a:pPr marL="0" indent="0"/>
            <a:r>
              <a:rPr lang="en-US" altLang="x-none" sz="1200" b="0" dirty="0">
                <a:latin typeface="Calibri Light" panose="020F0302020204030204" pitchFamily="34" charset="0"/>
              </a:rPr>
              <a:t>As a reminder:</a:t>
            </a:r>
          </a:p>
          <a:p>
            <a:pPr marL="0" indent="0"/>
            <a:endParaRPr lang="en-US" altLang="x-none" sz="1200" dirty="0">
              <a:latin typeface="Calibri Light" panose="020F0302020204030204" pitchFamily="34" charset="0"/>
            </a:endParaRPr>
          </a:p>
          <a:p>
            <a:pPr marL="0" indent="0">
              <a:buFontTx/>
              <a:buChar char="•"/>
            </a:pPr>
            <a:r>
              <a:rPr lang="en-US" altLang="x-none" sz="1200" b="0" dirty="0">
                <a:latin typeface="Calibri Light" panose="020F0302020204030204" pitchFamily="34" charset="0"/>
              </a:rPr>
              <a:t>By participating in the IETF, you agree to follow IETF processes and policies.</a:t>
            </a:r>
          </a:p>
          <a:p>
            <a:pPr marL="0" indent="0">
              <a:buFontTx/>
              <a:buChar char="•"/>
            </a:pPr>
            <a:r>
              <a:rPr lang="en-US" altLang="x-none" sz="1200" b="0" dirty="0">
                <a:latin typeface="Calibri Light" panose="020F0302020204030204" pitchFamily="34" charset="0"/>
              </a:rPr>
              <a:t>If you are aware that any IETF contribution is covered by patents or patent applications that are owned or controlled by you or your sponsor, you must disclose that fact, or not participate in the discussion.</a:t>
            </a:r>
          </a:p>
          <a:p>
            <a:pPr marL="0" indent="0">
              <a:buFontTx/>
              <a:buChar char="•"/>
            </a:pPr>
            <a:r>
              <a:rPr lang="en-US" altLang="x-none" sz="1200" b="0" dirty="0">
                <a:latin typeface="Calibri Light" panose="020F0302020204030204" pitchFamily="34" charset="0"/>
              </a:rPr>
              <a:t>As a participant in or attendee to any IETF activity you acknowledge that written, audio, video, and photographic records of meetings may be made public.</a:t>
            </a:r>
          </a:p>
          <a:p>
            <a:pPr marL="0" indent="0">
              <a:buFontTx/>
              <a:buChar char="•"/>
            </a:pPr>
            <a:r>
              <a:rPr lang="en-US" altLang="x-none" sz="1200" b="0" dirty="0">
                <a:latin typeface="Calibri Light" panose="020F0302020204030204" pitchFamily="34" charset="0"/>
              </a:rPr>
              <a:t>Personal information that you provide to IETF will be handled in accordance with the IETF Privacy Statement.</a:t>
            </a:r>
          </a:p>
          <a:p>
            <a:pPr marL="0" indent="0">
              <a:buFontTx/>
              <a:buChar char="•"/>
            </a:pPr>
            <a:r>
              <a:rPr lang="en-US" altLang="x-none" sz="1200" b="0" dirty="0">
                <a:latin typeface="Calibri Light" panose="020F0302020204030204" pitchFamily="34" charset="0"/>
              </a:rPr>
              <a:t>As a participant or attendee, you agree to work respectfully with other participants; please contact the </a:t>
            </a:r>
            <a:r>
              <a:rPr lang="en-US" altLang="x-none" sz="1200" b="0" dirty="0" err="1">
                <a:latin typeface="Calibri Light" panose="020F0302020204030204" pitchFamily="34" charset="0"/>
              </a:rPr>
              <a:t>ombudsteam</a:t>
            </a:r>
            <a:r>
              <a:rPr lang="en-US" altLang="x-none" sz="1200" b="0" dirty="0">
                <a:latin typeface="Calibri Light" panose="020F0302020204030204" pitchFamily="34" charset="0"/>
              </a:rPr>
              <a:t> </a:t>
            </a:r>
            <a:br>
              <a:rPr lang="en-US" altLang="x-none" sz="1200" b="0" dirty="0">
                <a:latin typeface="Calibri Light" panose="020F0302020204030204" pitchFamily="34" charset="0"/>
              </a:rPr>
            </a:br>
            <a:r>
              <a:rPr lang="en-US" altLang="x-none" sz="1200" b="0" dirty="0">
                <a:latin typeface="Calibri Light" panose="020F0302020204030204" pitchFamily="34" charset="0"/>
              </a:rPr>
              <a:t>(</a:t>
            </a:r>
            <a:r>
              <a:rPr lang="en-US" altLang="x-none" sz="1200" b="0" u="sng" dirty="0">
                <a:latin typeface="Calibri Light" panose="020F0302020204030204" pitchFamily="34" charset="0"/>
                <a:hlinkClick r:id="rId3"/>
              </a:rPr>
              <a:t>https://www.ietf.org/contact/ombudsteam/</a:t>
            </a:r>
            <a:r>
              <a:rPr lang="en-US" altLang="x-none" sz="1200" b="0" dirty="0">
                <a:latin typeface="Calibri Light" panose="020F0302020204030204" pitchFamily="34" charset="0"/>
              </a:rPr>
              <a:t>) if you have questions or concerns about this.</a:t>
            </a:r>
          </a:p>
          <a:p>
            <a:pPr marL="0" indent="0"/>
            <a:endParaRPr lang="en-US" altLang="x-none" sz="1200" b="0" dirty="0">
              <a:latin typeface="Calibri Light" panose="020F0302020204030204" pitchFamily="34" charset="0"/>
            </a:endParaRPr>
          </a:p>
          <a:p>
            <a:pPr marL="0" indent="0"/>
            <a:r>
              <a:rPr lang="en-US" altLang="x-none" sz="1200" b="0" dirty="0">
                <a:latin typeface="Calibri Light" panose="020F0302020204030204" pitchFamily="34" charset="0"/>
              </a:rPr>
              <a:t>Definitive information is in the documents listed below and other IETF</a:t>
            </a:r>
            <a:r>
              <a:rPr lang="en-US" altLang="x-none" sz="1200" dirty="0">
                <a:latin typeface="Calibri Light" panose="020F0302020204030204" pitchFamily="34" charset="0"/>
              </a:rPr>
              <a:t> </a:t>
            </a:r>
            <a:r>
              <a:rPr lang="en-US" altLang="x-none" sz="1200" b="0" dirty="0">
                <a:latin typeface="Calibri Light" panose="020F0302020204030204" pitchFamily="34" charset="0"/>
              </a:rPr>
              <a:t>BCPs. For advice, please talk to WG chairs or ADs:</a:t>
            </a:r>
            <a:endParaRPr lang="en-US" altLang="x-none" sz="1200" dirty="0">
              <a:latin typeface="Calibri Light" panose="020F0302020204030204" pitchFamily="34" charset="0"/>
            </a:endParaRPr>
          </a:p>
          <a:p>
            <a:pPr marL="0" indent="0"/>
            <a:endParaRPr lang="en-US" altLang="x-none" sz="1200" dirty="0">
              <a:latin typeface="Calibri Light" panose="020F0302020204030204" pitchFamily="34" charset="0"/>
            </a:endParaRPr>
          </a:p>
          <a:p>
            <a:pPr marL="0" indent="0">
              <a:spcBef>
                <a:spcPct val="0"/>
              </a:spcBef>
              <a:buFontTx/>
              <a:buChar char="•"/>
            </a:pPr>
            <a:r>
              <a:rPr lang="en-US" altLang="x-none" sz="1200" b="0" dirty="0">
                <a:latin typeface="Calibri Light" panose="020F0302020204030204" pitchFamily="34" charset="0"/>
              </a:rPr>
              <a:t>BCP 9 (Internet Standards Process)</a:t>
            </a:r>
          </a:p>
          <a:p>
            <a:pPr marL="0" indent="0">
              <a:spcBef>
                <a:spcPct val="0"/>
              </a:spcBef>
              <a:buFontTx/>
              <a:buChar char="•"/>
            </a:pPr>
            <a:r>
              <a:rPr lang="en-US" altLang="x-none" sz="1200" b="0" dirty="0">
                <a:latin typeface="Calibri Light" panose="020F0302020204030204" pitchFamily="34" charset="0"/>
              </a:rPr>
              <a:t>BCP 25 (Working Group processes)</a:t>
            </a:r>
          </a:p>
          <a:p>
            <a:pPr marL="0" indent="0">
              <a:spcBef>
                <a:spcPct val="0"/>
              </a:spcBef>
              <a:buFontTx/>
              <a:buChar char="•"/>
            </a:pPr>
            <a:r>
              <a:rPr lang="en-US" altLang="x-none" sz="1200" b="0" dirty="0">
                <a:latin typeface="Calibri Light" panose="020F0302020204030204" pitchFamily="34" charset="0"/>
              </a:rPr>
              <a:t>BCP 25 (Anti-Harassment Procedures) </a:t>
            </a:r>
          </a:p>
          <a:p>
            <a:pPr marL="0" indent="0">
              <a:spcBef>
                <a:spcPct val="0"/>
              </a:spcBef>
              <a:buFontTx/>
              <a:buChar char="•"/>
            </a:pPr>
            <a:r>
              <a:rPr lang="en-US" altLang="x-none" sz="1200" b="0" dirty="0">
                <a:latin typeface="Calibri Light" panose="020F0302020204030204" pitchFamily="34" charset="0"/>
              </a:rPr>
              <a:t>BCP 54 (Code of Conduct)</a:t>
            </a:r>
          </a:p>
          <a:p>
            <a:pPr marL="0" indent="0">
              <a:spcBef>
                <a:spcPct val="0"/>
              </a:spcBef>
              <a:buFontTx/>
              <a:buChar char="•"/>
            </a:pPr>
            <a:r>
              <a:rPr lang="en-US" altLang="x-none" sz="1200" b="0" dirty="0">
                <a:latin typeface="Calibri Light" panose="020F0302020204030204" pitchFamily="34" charset="0"/>
              </a:rPr>
              <a:t>BCP 78 (Copyright)</a:t>
            </a:r>
          </a:p>
          <a:p>
            <a:pPr marL="0" indent="0">
              <a:spcBef>
                <a:spcPct val="0"/>
              </a:spcBef>
              <a:buFontTx/>
              <a:buChar char="•"/>
            </a:pPr>
            <a:r>
              <a:rPr lang="en-US" altLang="x-none" sz="1200" b="0" dirty="0">
                <a:latin typeface="Calibri Light" panose="020F0302020204030204" pitchFamily="34" charset="0"/>
              </a:rPr>
              <a:t>BCP 79 (Patents, Participation)</a:t>
            </a:r>
          </a:p>
          <a:p>
            <a:pPr marL="0" indent="0">
              <a:spcBef>
                <a:spcPct val="0"/>
              </a:spcBef>
              <a:buFontTx/>
              <a:buChar char="•"/>
            </a:pPr>
            <a:r>
              <a:rPr lang="en-US" altLang="x-none" sz="1200" b="0" u="sng" dirty="0">
                <a:latin typeface="Calibri Light" panose="020F0302020204030204" pitchFamily="34" charset="0"/>
                <a:hlinkClick r:id="rId4"/>
              </a:rPr>
              <a:t>https://www.ietf.org/privacy-policy/</a:t>
            </a:r>
            <a:r>
              <a:rPr lang="en-US" altLang="x-none" sz="1200" b="0" dirty="0">
                <a:latin typeface="Calibri Light" panose="020F0302020204030204" pitchFamily="34" charset="0"/>
              </a:rPr>
              <a:t> (Privacy Policy)</a:t>
            </a:r>
            <a:endParaRPr lang="en-US" altLang="x-none" sz="1200" dirty="0">
              <a:latin typeface="Calibri Light" panose="020F0302020204030204" pitchFamily="34" charset="0"/>
            </a:endParaRPr>
          </a:p>
        </p:txBody>
      </p:sp>
    </p:spTree>
    <p:extLst>
      <p:ext uri="{BB962C8B-B14F-4D97-AF65-F5344CB8AC3E}">
        <p14:creationId xmlns:p14="http://schemas.microsoft.com/office/powerpoint/2010/main" val="3685988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en-US" dirty="0"/>
              <a:t>Thanks</a:t>
            </a:r>
          </a:p>
        </p:txBody>
      </p:sp>
      <p:sp>
        <p:nvSpPr>
          <p:cNvPr id="5" name="Sous-titr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46400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Administrivia</a:t>
            </a:r>
            <a:endParaRPr lang="en-US" dirty="0"/>
          </a:p>
        </p:txBody>
      </p:sp>
      <p:sp>
        <p:nvSpPr>
          <p:cNvPr id="3" name="Espace réservé du contenu 2"/>
          <p:cNvSpPr>
            <a:spLocks noGrp="1"/>
          </p:cNvSpPr>
          <p:nvPr>
            <p:ph idx="1"/>
          </p:nvPr>
        </p:nvSpPr>
        <p:spPr/>
        <p:txBody>
          <a:bodyPr>
            <a:normAutofit/>
          </a:bodyPr>
          <a:lstStyle/>
          <a:p>
            <a:r>
              <a:rPr lang="en-US" sz="2800" dirty="0">
                <a:latin typeface="Calibri Light" panose="020F0302020204030204" pitchFamily="34" charset="0"/>
              </a:rPr>
              <a:t>Please, sign blue sheets</a:t>
            </a:r>
          </a:p>
          <a:p>
            <a:r>
              <a:rPr lang="en-US" sz="2800" dirty="0">
                <a:latin typeface="Calibri Light" panose="020F0302020204030204" pitchFamily="34" charset="0"/>
              </a:rPr>
              <a:t>Minute taker(s), jabber scribe(s)</a:t>
            </a:r>
          </a:p>
          <a:p>
            <a:r>
              <a:rPr lang="en-US" sz="2800" dirty="0">
                <a:latin typeface="Calibri Light" panose="020F0302020204030204" pitchFamily="34" charset="0"/>
              </a:rPr>
              <a:t>Audio &amp; video streaming</a:t>
            </a:r>
          </a:p>
          <a:p>
            <a:pPr lvl="1"/>
            <a:r>
              <a:rPr lang="en-US" sz="2400" dirty="0">
                <a:latin typeface="Calibri Light" panose="020F0302020204030204" pitchFamily="34" charset="0"/>
              </a:rPr>
              <a:t>Please speak only using the microphones</a:t>
            </a:r>
          </a:p>
          <a:p>
            <a:pPr lvl="1"/>
            <a:r>
              <a:rPr lang="en-US" sz="2400" dirty="0">
                <a:latin typeface="Calibri Light" panose="020F0302020204030204" pitchFamily="34" charset="0"/>
              </a:rPr>
              <a:t>Please state your name before speaking</a:t>
            </a:r>
          </a:p>
          <a:p>
            <a:pPr lvl="1"/>
            <a:r>
              <a:rPr lang="en-US" sz="2400" dirty="0">
                <a:latin typeface="Calibri Light" panose="020F0302020204030204" pitchFamily="34" charset="0"/>
              </a:rPr>
              <a:t>Presenters, please </a:t>
            </a:r>
            <a:r>
              <a:rPr lang="en-US" sz="2400" dirty="0" smtClean="0">
                <a:latin typeface="Calibri Light" panose="020F0302020204030204" pitchFamily="34" charset="0"/>
              </a:rPr>
              <a:t>stand at the </a:t>
            </a:r>
            <a:r>
              <a:rPr lang="en-US" sz="2400" dirty="0">
                <a:latin typeface="Calibri Light" panose="020F0302020204030204" pitchFamily="34" charset="0"/>
              </a:rPr>
              <a:t>pink </a:t>
            </a:r>
            <a:r>
              <a:rPr lang="en-US" sz="2400" dirty="0" smtClean="0">
                <a:latin typeface="Calibri Light" panose="020F0302020204030204" pitchFamily="34" charset="0"/>
              </a:rPr>
              <a:t>cross</a:t>
            </a:r>
            <a:endParaRPr lang="en-US" sz="2400" dirty="0">
              <a:latin typeface="Calibri Light" panose="020F0302020204030204" pitchFamily="34" charset="0"/>
            </a:endParaRPr>
          </a:p>
          <a:p>
            <a:pPr lvl="1"/>
            <a:endParaRPr lang="en-US" sz="2400" dirty="0">
              <a:latin typeface="Calibri Light" panose="020F0302020204030204" pitchFamily="34" charset="0"/>
            </a:endParaRPr>
          </a:p>
          <a:p>
            <a:r>
              <a:rPr lang="en-US" sz="2800" dirty="0" smtClean="0">
                <a:latin typeface="Calibri Light" panose="020F0302020204030204" pitchFamily="34" charset="0"/>
              </a:rPr>
              <a:t>We have folks attending remotely</a:t>
            </a:r>
            <a:endParaRPr lang="en-US" sz="2800" dirty="0">
              <a:latin typeface="Calibri Light" panose="020F0302020204030204" pitchFamily="34" charset="0"/>
            </a:endParaRPr>
          </a:p>
          <a:p>
            <a:pPr lvl="1"/>
            <a:r>
              <a:rPr lang="en-US" sz="2400" dirty="0">
                <a:latin typeface="Calibri Light" panose="020F0302020204030204" pitchFamily="34" charset="0"/>
              </a:rPr>
              <a:t>Please mind audio/video </a:t>
            </a:r>
            <a:r>
              <a:rPr lang="en-US" sz="2400" dirty="0">
                <a:latin typeface="Calibri Light" panose="020F0302020204030204" pitchFamily="34" charset="0"/>
                <a:sym typeface="Wingdings" panose="05000000000000000000" pitchFamily="2" charset="2"/>
              </a:rPr>
              <a:t></a:t>
            </a:r>
            <a:endParaRPr lang="en-US" sz="2400" dirty="0">
              <a:latin typeface="Calibri Light" panose="020F0302020204030204" pitchFamily="34" charset="0"/>
            </a:endParaRP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3</a:t>
            </a:fld>
            <a:endParaRPr lang="en-US"/>
          </a:p>
        </p:txBody>
      </p:sp>
    </p:spTree>
    <p:extLst>
      <p:ext uri="{BB962C8B-B14F-4D97-AF65-F5344CB8AC3E}">
        <p14:creationId xmlns:p14="http://schemas.microsoft.com/office/powerpoint/2010/main" val="3173787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Personnel Change</a:t>
            </a:r>
          </a:p>
        </p:txBody>
      </p:sp>
      <p:sp>
        <p:nvSpPr>
          <p:cNvPr id="3" name="Espace réservé du contenu 2"/>
          <p:cNvSpPr>
            <a:spLocks noGrp="1"/>
          </p:cNvSpPr>
          <p:nvPr>
            <p:ph idx="1"/>
          </p:nvPr>
        </p:nvSpPr>
        <p:spPr/>
        <p:txBody>
          <a:bodyPr>
            <a:normAutofit/>
          </a:bodyPr>
          <a:lstStyle/>
          <a:p>
            <a:r>
              <a:rPr lang="en-US" dirty="0" smtClean="0">
                <a:latin typeface="Calibri Light" panose="020F0302020204030204" pitchFamily="34" charset="0"/>
              </a:rPr>
              <a:t>Adrian stepped down after the IETF 105 meeting. </a:t>
            </a:r>
          </a:p>
          <a:p>
            <a:endParaRPr lang="en-US" sz="2800" i="1" dirty="0" smtClean="0">
              <a:latin typeface="Calibri Light" panose="020F0302020204030204" pitchFamily="34" charset="0"/>
            </a:endParaRPr>
          </a:p>
          <a:p>
            <a:r>
              <a:rPr lang="en-US" sz="2800" i="1" dirty="0" smtClean="0">
                <a:latin typeface="Calibri Light" panose="020F0302020204030204" pitchFamily="34" charset="0"/>
              </a:rPr>
              <a:t>Thank you Adrian for serving as PCE chair </a:t>
            </a:r>
            <a:r>
              <a:rPr lang="en-US" sz="2800" i="1" dirty="0" smtClean="0">
                <a:latin typeface="Calibri Light" panose="020F0302020204030204" pitchFamily="34" charset="0"/>
              </a:rPr>
              <a:t>and </a:t>
            </a:r>
            <a:r>
              <a:rPr lang="en-US" sz="2800" i="1" dirty="0" smtClean="0">
                <a:latin typeface="Calibri Light" panose="020F0302020204030204" pitchFamily="34" charset="0"/>
              </a:rPr>
              <a:t>guiding us during this transition. </a:t>
            </a:r>
            <a:endParaRPr lang="en-US" sz="2800" i="1" dirty="0">
              <a:latin typeface="Calibri Light" panose="020F0302020204030204" pitchFamily="34" charset="0"/>
            </a:endParaRP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4</a:t>
            </a:fld>
            <a:endParaRPr lang="en-US"/>
          </a:p>
        </p:txBody>
      </p:sp>
    </p:spTree>
    <p:extLst>
      <p:ext uri="{BB962C8B-B14F-4D97-AF65-F5344CB8AC3E}">
        <p14:creationId xmlns:p14="http://schemas.microsoft.com/office/powerpoint/2010/main" val="1589583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Using the Mailing List</a:t>
            </a:r>
          </a:p>
        </p:txBody>
      </p:sp>
      <p:sp>
        <p:nvSpPr>
          <p:cNvPr id="3" name="Espace réservé du contenu 2"/>
          <p:cNvSpPr>
            <a:spLocks noGrp="1"/>
          </p:cNvSpPr>
          <p:nvPr>
            <p:ph idx="1"/>
          </p:nvPr>
        </p:nvSpPr>
        <p:spPr/>
        <p:txBody>
          <a:bodyPr>
            <a:noAutofit/>
          </a:bodyPr>
          <a:lstStyle/>
          <a:p>
            <a:r>
              <a:rPr lang="en-US" sz="2400" dirty="0">
                <a:latin typeface="Calibri Light" panose="020F0302020204030204" pitchFamily="34" charset="0"/>
              </a:rPr>
              <a:t>Please use the mailing list actively to discuss all working group business</a:t>
            </a:r>
          </a:p>
          <a:p>
            <a:r>
              <a:rPr lang="en-US" sz="2400" dirty="0">
                <a:latin typeface="Calibri Light" panose="020F0302020204030204" pitchFamily="34" charset="0"/>
              </a:rPr>
              <a:t>Open issues with drafts should be discussed on the list, and conclusions reported to the list</a:t>
            </a:r>
          </a:p>
          <a:p>
            <a:r>
              <a:rPr lang="en-US" sz="2400" dirty="0">
                <a:latin typeface="Calibri Light" panose="020F0302020204030204" pitchFamily="34" charset="0"/>
              </a:rPr>
              <a:t>New drafts should be introduced to the working group first on the mailing list, to gauge interest</a:t>
            </a:r>
          </a:p>
          <a:p>
            <a:r>
              <a:rPr lang="en-US" sz="2400" dirty="0">
                <a:latin typeface="Calibri Light" panose="020F0302020204030204" pitchFamily="34" charset="0"/>
              </a:rPr>
              <a:t>Working group consensus is determined from the mailing list</a:t>
            </a:r>
          </a:p>
          <a:p>
            <a:r>
              <a:rPr lang="en-US" sz="2400" dirty="0">
                <a:latin typeface="Calibri Light" panose="020F0302020204030204" pitchFamily="34" charset="0"/>
              </a:rPr>
              <a:t>Priority in meetings is given to drafts that have been discussed on the list</a:t>
            </a: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5</a:t>
            </a:fld>
            <a:endParaRPr lang="en-US"/>
          </a:p>
        </p:txBody>
      </p:sp>
    </p:spTree>
    <p:extLst>
      <p:ext uri="{BB962C8B-B14F-4D97-AF65-F5344CB8AC3E}">
        <p14:creationId xmlns:p14="http://schemas.microsoft.com/office/powerpoint/2010/main" val="2074371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Please be Vocal</a:t>
            </a:r>
            <a:endParaRPr lang="en-US" dirty="0"/>
          </a:p>
        </p:txBody>
      </p:sp>
      <p:sp>
        <p:nvSpPr>
          <p:cNvPr id="3" name="Espace réservé du contenu 2"/>
          <p:cNvSpPr>
            <a:spLocks noGrp="1"/>
          </p:cNvSpPr>
          <p:nvPr>
            <p:ph idx="1"/>
          </p:nvPr>
        </p:nvSpPr>
        <p:spPr/>
        <p:txBody>
          <a:bodyPr>
            <a:noAutofit/>
          </a:bodyPr>
          <a:lstStyle/>
          <a:p>
            <a:r>
              <a:rPr lang="en-US" sz="2400" dirty="0">
                <a:latin typeface="Calibri Light" panose="020F0302020204030204" pitchFamily="34" charset="0"/>
              </a:rPr>
              <a:t>During WG Adoption and WG LC calls, the response is less. </a:t>
            </a:r>
          </a:p>
          <a:p>
            <a:r>
              <a:rPr lang="en-US" sz="2400" dirty="0">
                <a:latin typeface="Calibri Light" panose="020F0302020204030204" pitchFamily="34" charset="0"/>
              </a:rPr>
              <a:t>Please be vocal on the list to help us gauge the consensus better. </a:t>
            </a:r>
          </a:p>
          <a:p>
            <a:r>
              <a:rPr lang="en-US" sz="2400" dirty="0">
                <a:latin typeface="Calibri Light" panose="020F0302020204030204" pitchFamily="34" charset="0"/>
              </a:rPr>
              <a:t>Please review ideas from your </a:t>
            </a:r>
            <a:r>
              <a:rPr lang="en-US" sz="2400" dirty="0" smtClean="0">
                <a:latin typeface="Calibri Light" panose="020F0302020204030204" pitchFamily="34" charset="0"/>
              </a:rPr>
              <a:t>peers, these are </a:t>
            </a:r>
            <a:r>
              <a:rPr lang="en-US" sz="2400" dirty="0" smtClean="0">
                <a:latin typeface="Calibri Light" panose="020F0302020204030204" pitchFamily="34" charset="0"/>
              </a:rPr>
              <a:t>community </a:t>
            </a:r>
            <a:r>
              <a:rPr lang="en-US" sz="2400" dirty="0" smtClean="0">
                <a:latin typeface="Calibri Light" panose="020F0302020204030204" pitchFamily="34" charset="0"/>
              </a:rPr>
              <a:t>outputs of the working </a:t>
            </a:r>
            <a:r>
              <a:rPr lang="en-US" sz="2400" dirty="0" smtClean="0">
                <a:latin typeface="Calibri Light" panose="020F0302020204030204" pitchFamily="34" charset="0"/>
              </a:rPr>
              <a:t>group as a whole</a:t>
            </a:r>
            <a:r>
              <a:rPr lang="en-US" sz="2400" dirty="0">
                <a:latin typeface="Calibri Light" panose="020F0302020204030204" pitchFamily="34" charset="0"/>
              </a:rPr>
              <a:t>.</a:t>
            </a:r>
            <a:r>
              <a:rPr lang="en-US" sz="2400" dirty="0" smtClean="0">
                <a:latin typeface="Calibri Light" panose="020F0302020204030204" pitchFamily="34" charset="0"/>
              </a:rPr>
              <a:t>  </a:t>
            </a:r>
            <a:endParaRPr lang="en-US" sz="2400" dirty="0">
              <a:latin typeface="Calibri Light" panose="020F0302020204030204" pitchFamily="34" charset="0"/>
            </a:endParaRP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6</a:t>
            </a:fld>
            <a:endParaRPr lang="en-US"/>
          </a:p>
        </p:txBody>
      </p:sp>
    </p:spTree>
    <p:extLst>
      <p:ext uri="{BB962C8B-B14F-4D97-AF65-F5344CB8AC3E}">
        <p14:creationId xmlns:p14="http://schemas.microsoft.com/office/powerpoint/2010/main" val="4200602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Using the </a:t>
            </a:r>
            <a:r>
              <a:rPr lang="en-US" dirty="0" smtClean="0"/>
              <a:t>Wiki</a:t>
            </a:r>
            <a:endParaRPr lang="en-US" dirty="0"/>
          </a:p>
        </p:txBody>
      </p:sp>
      <p:sp>
        <p:nvSpPr>
          <p:cNvPr id="3" name="Espace réservé du contenu 2"/>
          <p:cNvSpPr>
            <a:spLocks noGrp="1"/>
          </p:cNvSpPr>
          <p:nvPr>
            <p:ph idx="1"/>
          </p:nvPr>
        </p:nvSpPr>
        <p:spPr/>
        <p:txBody>
          <a:bodyPr>
            <a:noAutofit/>
          </a:bodyPr>
          <a:lstStyle/>
          <a:p>
            <a:r>
              <a:rPr lang="en-US" sz="2400" dirty="0" smtClean="0">
                <a:latin typeface="Calibri Light" panose="020F0302020204030204" pitchFamily="34" charset="0"/>
              </a:rPr>
              <a:t>A way to give you visibility as the document progress through the WG</a:t>
            </a:r>
          </a:p>
          <a:p>
            <a:pPr lvl="1"/>
            <a:r>
              <a:rPr lang="en-US" sz="2000" dirty="0">
                <a:latin typeface="Calibri Light" panose="020F0302020204030204" pitchFamily="34" charset="0"/>
              </a:rPr>
              <a:t>a</a:t>
            </a:r>
            <a:r>
              <a:rPr lang="en-US" sz="2000" dirty="0" smtClean="0">
                <a:latin typeface="Calibri Light" panose="020F0302020204030204" pitchFamily="34" charset="0"/>
              </a:rPr>
              <a:t>doption queue</a:t>
            </a:r>
          </a:p>
          <a:p>
            <a:pPr lvl="1"/>
            <a:r>
              <a:rPr lang="en-US" sz="2000" dirty="0" smtClean="0">
                <a:latin typeface="Calibri Light" panose="020F0302020204030204" pitchFamily="34" charset="0"/>
              </a:rPr>
              <a:t>WG LC queue</a:t>
            </a:r>
          </a:p>
          <a:p>
            <a:pPr lvl="1"/>
            <a:r>
              <a:rPr lang="en-US" sz="2000" dirty="0" smtClean="0">
                <a:latin typeface="Calibri Light" panose="020F0302020204030204" pitchFamily="34" charset="0"/>
              </a:rPr>
              <a:t>balancing </a:t>
            </a:r>
            <a:r>
              <a:rPr lang="en-US" sz="2000" dirty="0">
                <a:latin typeface="Calibri Light" panose="020F0302020204030204" pitchFamily="34" charset="0"/>
              </a:rPr>
              <a:t>work between </a:t>
            </a:r>
            <a:r>
              <a:rPr lang="en-US" sz="2000" dirty="0" smtClean="0">
                <a:latin typeface="Calibri Light" panose="020F0302020204030204" pitchFamily="34" charset="0"/>
              </a:rPr>
              <a:t>chairs</a:t>
            </a:r>
          </a:p>
          <a:p>
            <a:pPr lvl="1"/>
            <a:r>
              <a:rPr lang="en-US" sz="2000" dirty="0" smtClean="0">
                <a:latin typeface="Calibri Light" panose="020F0302020204030204" pitchFamily="34" charset="0"/>
              </a:rPr>
              <a:t>shepherding responsibilities</a:t>
            </a:r>
          </a:p>
          <a:p>
            <a:pPr lvl="1"/>
            <a:r>
              <a:rPr lang="en-US" sz="2000" dirty="0">
                <a:latin typeface="Calibri Light" panose="020F0302020204030204" pitchFamily="34" charset="0"/>
              </a:rPr>
              <a:t>p</a:t>
            </a:r>
            <a:r>
              <a:rPr lang="en-US" sz="2000" dirty="0" smtClean="0">
                <a:latin typeface="Calibri Light" panose="020F0302020204030204" pitchFamily="34" charset="0"/>
              </a:rPr>
              <a:t>ending actions</a:t>
            </a:r>
          </a:p>
          <a:p>
            <a:pPr lvl="1"/>
            <a:r>
              <a:rPr lang="en-US" sz="2000" dirty="0" smtClean="0">
                <a:latin typeface="Calibri Light" panose="020F0302020204030204" pitchFamily="34" charset="0"/>
              </a:rPr>
              <a:t>IPR polls</a:t>
            </a:r>
          </a:p>
          <a:p>
            <a:r>
              <a:rPr lang="en-US" sz="2400" dirty="0" smtClean="0">
                <a:latin typeface="Calibri Light" panose="020F0302020204030204" pitchFamily="34" charset="0"/>
              </a:rPr>
              <a:t>Use this wiki</a:t>
            </a:r>
          </a:p>
          <a:p>
            <a:pPr lvl="1"/>
            <a:r>
              <a:rPr lang="en-US" sz="2000" dirty="0" smtClean="0">
                <a:latin typeface="Calibri Light" panose="020F0302020204030204" pitchFamily="34" charset="0"/>
              </a:rPr>
              <a:t>make sure this is up to date!</a:t>
            </a:r>
            <a:endParaRPr lang="en-IN" sz="2000" dirty="0" smtClean="0">
              <a:latin typeface="Calibri Light" panose="020F0302020204030204" pitchFamily="34" charset="0"/>
            </a:endParaRPr>
          </a:p>
          <a:p>
            <a:r>
              <a:rPr lang="en-IN" sz="2400" dirty="0">
                <a:latin typeface="Calibri Light" panose="020F0302020204030204" pitchFamily="34" charset="0"/>
                <a:hlinkClick r:id="rId2"/>
              </a:rPr>
              <a:t>https://trac.ietf.org/trac/pce/wiki/WikiStart</a:t>
            </a:r>
            <a:endParaRPr lang="en-IN" sz="2400" dirty="0">
              <a:latin typeface="Calibri Light" panose="020F0302020204030204" pitchFamily="34" charset="0"/>
            </a:endParaRPr>
          </a:p>
          <a:p>
            <a:endParaRPr lang="en-US" sz="2400" dirty="0">
              <a:latin typeface="Calibri Light" panose="020F0302020204030204" pitchFamily="34" charset="0"/>
            </a:endParaRP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7</a:t>
            </a:fld>
            <a:endParaRPr lang="en-US"/>
          </a:p>
        </p:txBody>
      </p:sp>
    </p:spTree>
    <p:extLst>
      <p:ext uri="{BB962C8B-B14F-4D97-AF65-F5344CB8AC3E}">
        <p14:creationId xmlns:p14="http://schemas.microsoft.com/office/powerpoint/2010/main" val="241686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Implementation Policy</a:t>
            </a:r>
            <a:endParaRPr lang="en-US" dirty="0"/>
          </a:p>
        </p:txBody>
      </p:sp>
      <p:sp>
        <p:nvSpPr>
          <p:cNvPr id="3" name="Espace réservé du contenu 2"/>
          <p:cNvSpPr>
            <a:spLocks noGrp="1"/>
          </p:cNvSpPr>
          <p:nvPr>
            <p:ph idx="1"/>
          </p:nvPr>
        </p:nvSpPr>
        <p:spPr/>
        <p:txBody>
          <a:bodyPr>
            <a:noAutofit/>
          </a:bodyPr>
          <a:lstStyle/>
          <a:p>
            <a:r>
              <a:rPr lang="en-US" sz="2800" dirty="0" smtClean="0">
                <a:latin typeface="+mn-lt"/>
              </a:rPr>
              <a:t>All </a:t>
            </a:r>
            <a:r>
              <a:rPr lang="en-US" sz="2800" dirty="0">
                <a:latin typeface="+mn-lt"/>
              </a:rPr>
              <a:t>WG I-Ds are required to include an 'Implementation Status' Section (as per RFC7942) to document known existing or planned implementations. The chairs can make exceptions on a per-document basis</a:t>
            </a:r>
            <a:r>
              <a:rPr lang="en-US" sz="2800" dirty="0" smtClean="0">
                <a:latin typeface="+mn-lt"/>
              </a:rPr>
              <a:t>.</a:t>
            </a:r>
            <a:endParaRPr lang="en-US" sz="2800" dirty="0">
              <a:latin typeface="+mn-lt"/>
            </a:endParaRPr>
          </a:p>
          <a:p>
            <a:pPr lvl="1"/>
            <a:r>
              <a:rPr lang="en-US" sz="2400" dirty="0">
                <a:latin typeface="+mn-lt"/>
              </a:rPr>
              <a:t>It is expected that all WG I-Ds requesting WG LC from May 2019 must follow the above implementation policy. </a:t>
            </a:r>
            <a:endParaRPr lang="en-US" sz="2400" dirty="0" smtClean="0">
              <a:latin typeface="+mn-lt"/>
            </a:endParaRPr>
          </a:p>
          <a:p>
            <a:pPr lvl="1"/>
            <a:r>
              <a:rPr lang="en-US" sz="2400" dirty="0" smtClean="0">
                <a:latin typeface="+mn-lt"/>
              </a:rPr>
              <a:t>Reach </a:t>
            </a:r>
            <a:r>
              <a:rPr lang="en-US" sz="2400" dirty="0">
                <a:latin typeface="+mn-lt"/>
              </a:rPr>
              <a:t>out to the chairs in case an exception needs to be made for your document</a:t>
            </a:r>
            <a:r>
              <a:rPr lang="en-US" sz="2400" dirty="0" smtClean="0">
                <a:latin typeface="+mn-lt"/>
              </a:rPr>
              <a:t>.</a:t>
            </a:r>
          </a:p>
          <a:p>
            <a:pPr lvl="1"/>
            <a:r>
              <a:rPr lang="en-US" sz="2400" i="1" dirty="0" smtClean="0">
                <a:latin typeface="+mn-lt"/>
              </a:rPr>
              <a:t>Some of the documents that authors believe are ready for WG LC still lacks this section.</a:t>
            </a: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8</a:t>
            </a:fld>
            <a:endParaRPr lang="en-US"/>
          </a:p>
        </p:txBody>
      </p:sp>
    </p:spTree>
    <p:extLst>
      <p:ext uri="{BB962C8B-B14F-4D97-AF65-F5344CB8AC3E}">
        <p14:creationId xmlns:p14="http://schemas.microsoft.com/office/powerpoint/2010/main" val="533001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latin typeface="Arial" panose="020B0604020202020204" pitchFamily="34" charset="0"/>
                <a:cs typeface="Arial" panose="020B0604020202020204" pitchFamily="34" charset="0"/>
              </a:rPr>
              <a:t>Agenda Bashing</a:t>
            </a:r>
          </a:p>
        </p:txBody>
      </p:sp>
      <p:sp>
        <p:nvSpPr>
          <p:cNvPr id="3" name="Espace réservé du contenu 2"/>
          <p:cNvSpPr>
            <a:spLocks noGrp="1"/>
          </p:cNvSpPr>
          <p:nvPr>
            <p:ph idx="1"/>
          </p:nvPr>
        </p:nvSpPr>
        <p:spPr>
          <a:xfrm>
            <a:off x="457200" y="1600200"/>
            <a:ext cx="8229600" cy="5069160"/>
          </a:xfrm>
        </p:spPr>
        <p:txBody>
          <a:bodyPr numCol="2">
            <a:normAutofit fontScale="92500" lnSpcReduction="10000"/>
          </a:bodyPr>
          <a:lstStyle/>
          <a:p>
            <a:pPr marL="0" indent="0">
              <a:buNone/>
            </a:pPr>
            <a:r>
              <a:rPr lang="en-US" sz="1600" dirty="0">
                <a:latin typeface="Calibri Light" panose="020F0302020204030204" pitchFamily="34" charset="0"/>
              </a:rPr>
              <a:t>1. Introduction</a:t>
            </a:r>
          </a:p>
          <a:p>
            <a:pPr marL="0" indent="0">
              <a:buNone/>
            </a:pPr>
            <a:r>
              <a:rPr lang="en-US" sz="1600" dirty="0">
                <a:latin typeface="Calibri Light" panose="020F0302020204030204" pitchFamily="34" charset="0"/>
              </a:rPr>
              <a:t>1.1. </a:t>
            </a:r>
            <a:r>
              <a:rPr lang="en-US" sz="1600" dirty="0" err="1">
                <a:latin typeface="Calibri Light" panose="020F0302020204030204" pitchFamily="34" charset="0"/>
              </a:rPr>
              <a:t>Administrivia</a:t>
            </a:r>
            <a:r>
              <a:rPr lang="en-US" sz="1600" dirty="0">
                <a:latin typeface="Calibri Light" panose="020F0302020204030204" pitchFamily="34" charset="0"/>
              </a:rPr>
              <a:t>, Agenda Bashing (chairs, 5 min)</a:t>
            </a:r>
          </a:p>
          <a:p>
            <a:pPr marL="0" indent="0">
              <a:buNone/>
            </a:pPr>
            <a:r>
              <a:rPr lang="en-US" sz="1600" dirty="0">
                <a:latin typeface="Calibri Light" panose="020F0302020204030204" pitchFamily="34" charset="0"/>
              </a:rPr>
              <a:t>1.2. WG Status (chairs, 10 min) [15/120]</a:t>
            </a:r>
          </a:p>
          <a:p>
            <a:pPr marL="0" indent="0">
              <a:buNone/>
            </a:pPr>
            <a:r>
              <a:rPr lang="en-US" sz="1600" dirty="0">
                <a:latin typeface="Calibri Light" panose="020F0302020204030204" pitchFamily="34" charset="0"/>
              </a:rPr>
              <a:t>1.3. State of WG I-Ds and next steps (chairs, 10 min) [25/120]</a:t>
            </a:r>
          </a:p>
          <a:p>
            <a:pPr marL="0" indent="0">
              <a:buNone/>
            </a:pPr>
            <a:endParaRPr lang="en-US" sz="1600" dirty="0">
              <a:latin typeface="Calibri Light" panose="020F0302020204030204" pitchFamily="34" charset="0"/>
            </a:endParaRPr>
          </a:p>
          <a:p>
            <a:pPr marL="0" indent="0">
              <a:buNone/>
            </a:pPr>
            <a:r>
              <a:rPr lang="en-US" sz="1600" dirty="0">
                <a:latin typeface="Calibri Light" panose="020F0302020204030204" pitchFamily="34" charset="0"/>
              </a:rPr>
              <a:t>2. Segment Routing</a:t>
            </a:r>
          </a:p>
          <a:p>
            <a:pPr marL="0" indent="0">
              <a:buNone/>
            </a:pPr>
            <a:r>
              <a:rPr lang="en-US" sz="1600" dirty="0">
                <a:latin typeface="Calibri Light" panose="020F0302020204030204" pitchFamily="34" charset="0"/>
              </a:rPr>
              <a:t>2.1. Multipath ERO (Mike </a:t>
            </a:r>
            <a:r>
              <a:rPr lang="en-US" sz="1600" dirty="0" err="1">
                <a:latin typeface="Calibri Light" panose="020F0302020204030204" pitchFamily="34" charset="0"/>
              </a:rPr>
              <a:t>Koldychev</a:t>
            </a:r>
            <a:r>
              <a:rPr lang="en-US" sz="1600" dirty="0">
                <a:latin typeface="Calibri Light" panose="020F0302020204030204" pitchFamily="34" charset="0"/>
              </a:rPr>
              <a:t>, 10 min) [35/120]</a:t>
            </a:r>
          </a:p>
          <a:p>
            <a:pPr marL="0" indent="0">
              <a:buNone/>
            </a:pPr>
            <a:r>
              <a:rPr lang="en-US" sz="1600" dirty="0">
                <a:latin typeface="Calibri Light" panose="020F0302020204030204" pitchFamily="34" charset="0"/>
              </a:rPr>
              <a:t>draft-koldychev-pce-multipath-00</a:t>
            </a:r>
          </a:p>
          <a:p>
            <a:pPr marL="0" indent="0">
              <a:buNone/>
            </a:pPr>
            <a:r>
              <a:rPr lang="en-US" sz="1600" dirty="0">
                <a:latin typeface="Calibri Light" panose="020F0302020204030204" pitchFamily="34" charset="0"/>
              </a:rPr>
              <a:t>2.2. Entropy (</a:t>
            </a:r>
            <a:r>
              <a:rPr lang="en-US" sz="1600" dirty="0" err="1">
                <a:latin typeface="Calibri Light" panose="020F0302020204030204" pitchFamily="34" charset="0"/>
              </a:rPr>
              <a:t>Quan</a:t>
            </a:r>
            <a:r>
              <a:rPr lang="en-US" sz="1600" dirty="0">
                <a:latin typeface="Calibri Light" panose="020F0302020204030204" pitchFamily="34" charset="0"/>
              </a:rPr>
              <a:t>, 10 min) [45/120]</a:t>
            </a:r>
          </a:p>
          <a:p>
            <a:pPr marL="0" indent="0">
              <a:buNone/>
            </a:pPr>
            <a:r>
              <a:rPr lang="en-US" sz="1600" dirty="0">
                <a:latin typeface="Calibri Light" panose="020F0302020204030204" pitchFamily="34" charset="0"/>
              </a:rPr>
              <a:t>draft-peng-pce-entropy-label-position-01</a:t>
            </a:r>
          </a:p>
          <a:p>
            <a:pPr marL="0" indent="0">
              <a:buNone/>
            </a:pPr>
            <a:r>
              <a:rPr lang="en-US" sz="1600" dirty="0">
                <a:latin typeface="Calibri Light" panose="020F0302020204030204" pitchFamily="34" charset="0"/>
              </a:rPr>
              <a:t>2.3. SR Path Ingress Protection (</a:t>
            </a:r>
            <a:r>
              <a:rPr lang="en-US" sz="1600" dirty="0" err="1">
                <a:latin typeface="Calibri Light" panose="020F0302020204030204" pitchFamily="34" charset="0"/>
              </a:rPr>
              <a:t>Huaimo</a:t>
            </a:r>
            <a:r>
              <a:rPr lang="en-US" sz="1600" dirty="0">
                <a:latin typeface="Calibri Light" panose="020F0302020204030204" pitchFamily="34" charset="0"/>
              </a:rPr>
              <a:t>, 10 min) [55/120]</a:t>
            </a:r>
          </a:p>
          <a:p>
            <a:pPr marL="0" indent="0">
              <a:buNone/>
            </a:pPr>
            <a:r>
              <a:rPr lang="en-US" sz="1600" dirty="0">
                <a:latin typeface="Calibri Light" panose="020F0302020204030204" pitchFamily="34" charset="0"/>
              </a:rPr>
              <a:t>draft-chen-pce-sr-ingress-protection-02</a:t>
            </a:r>
          </a:p>
          <a:p>
            <a:pPr marL="0" indent="0">
              <a:buNone/>
            </a:pPr>
            <a:endParaRPr lang="en-US" sz="1600" dirty="0">
              <a:latin typeface="Calibri Light" panose="020F0302020204030204" pitchFamily="34" charset="0"/>
            </a:endParaRPr>
          </a:p>
          <a:p>
            <a:pPr marL="0" indent="0">
              <a:buNone/>
            </a:pPr>
            <a:r>
              <a:rPr lang="en-US" sz="1600" dirty="0">
                <a:latin typeface="Calibri Light" panose="020F0302020204030204" pitchFamily="34" charset="0"/>
              </a:rPr>
              <a:t>3. Central Controller</a:t>
            </a:r>
          </a:p>
          <a:p>
            <a:pPr marL="0" indent="0">
              <a:buNone/>
            </a:pPr>
            <a:r>
              <a:rPr lang="en-US" sz="1600" dirty="0">
                <a:latin typeface="Calibri Light" panose="020F0302020204030204" pitchFamily="34" charset="0"/>
              </a:rPr>
              <a:t>3.1. Update to PCECC I-Ds (Cheng Li/</a:t>
            </a:r>
            <a:r>
              <a:rPr lang="en-US" sz="1600" dirty="0" err="1">
                <a:latin typeface="Calibri Light" panose="020F0302020204030204" pitchFamily="34" charset="0"/>
              </a:rPr>
              <a:t>Xuesong</a:t>
            </a:r>
            <a:r>
              <a:rPr lang="en-US" sz="1600" dirty="0">
                <a:latin typeface="Calibri Light" panose="020F0302020204030204" pitchFamily="34" charset="0"/>
              </a:rPr>
              <a:t> </a:t>
            </a:r>
            <a:r>
              <a:rPr lang="en-US" sz="1600" dirty="0" err="1">
                <a:latin typeface="Calibri Light" panose="020F0302020204030204" pitchFamily="34" charset="0"/>
              </a:rPr>
              <a:t>Geng</a:t>
            </a:r>
            <a:r>
              <a:rPr lang="en-US" sz="1600" dirty="0">
                <a:latin typeface="Calibri Light" panose="020F0302020204030204" pitchFamily="34" charset="0"/>
              </a:rPr>
              <a:t>, 15 min) [70/120]</a:t>
            </a:r>
          </a:p>
          <a:p>
            <a:pPr marL="0" indent="0">
              <a:buNone/>
            </a:pPr>
            <a:r>
              <a:rPr lang="en-US" sz="1600" dirty="0">
                <a:latin typeface="Calibri Light" panose="020F0302020204030204" pitchFamily="34" charset="0"/>
              </a:rPr>
              <a:t>draft-ietf-pce-pcep-extension-for-pce-controller-03</a:t>
            </a:r>
          </a:p>
          <a:p>
            <a:pPr marL="0" indent="0">
              <a:buNone/>
            </a:pPr>
            <a:r>
              <a:rPr lang="en-US" sz="1600" dirty="0">
                <a:latin typeface="Calibri Light" panose="020F0302020204030204" pitchFamily="34" charset="0"/>
              </a:rPr>
              <a:t>draft-zhao-pce-pcep-extension-pce-controller-sr-05</a:t>
            </a:r>
          </a:p>
          <a:p>
            <a:pPr marL="0" indent="0">
              <a:buNone/>
            </a:pPr>
            <a:r>
              <a:rPr lang="en-US" sz="1600" dirty="0">
                <a:latin typeface="Calibri Light" panose="020F0302020204030204" pitchFamily="34" charset="0"/>
              </a:rPr>
              <a:t>draft-dhody-pce-pcep-extension-pce-controller-srv6-02</a:t>
            </a:r>
          </a:p>
          <a:p>
            <a:pPr marL="0" indent="0">
              <a:buNone/>
            </a:pPr>
            <a:r>
              <a:rPr lang="en-US" sz="1600" dirty="0">
                <a:latin typeface="Calibri Light" panose="020F0302020204030204" pitchFamily="34" charset="0"/>
              </a:rPr>
              <a:t>draft-dhody-pce-pcep-extension-pce-controller-p2mp-02</a:t>
            </a:r>
          </a:p>
          <a:p>
            <a:pPr marL="0" indent="0">
              <a:buNone/>
            </a:pPr>
            <a:endParaRPr lang="en-US" sz="1600" dirty="0">
              <a:latin typeface="Calibri Light" panose="020F0302020204030204" pitchFamily="34" charset="0"/>
            </a:endParaRPr>
          </a:p>
          <a:p>
            <a:pPr marL="0" indent="0">
              <a:buNone/>
            </a:pPr>
            <a:r>
              <a:rPr lang="en-US" sz="1600" dirty="0">
                <a:latin typeface="Calibri Light" panose="020F0302020204030204" pitchFamily="34" charset="0"/>
              </a:rPr>
              <a:t>4. Other</a:t>
            </a:r>
          </a:p>
          <a:p>
            <a:pPr marL="0" indent="0">
              <a:buNone/>
            </a:pPr>
            <a:r>
              <a:rPr lang="en-US" sz="1600" dirty="0">
                <a:latin typeface="Calibri Light" panose="020F0302020204030204" pitchFamily="34" charset="0"/>
              </a:rPr>
              <a:t>4.1. Path Protection Enforcement (Andrew, 10 mins) [80/120]</a:t>
            </a:r>
          </a:p>
          <a:p>
            <a:pPr marL="0" indent="0">
              <a:buNone/>
            </a:pPr>
            <a:r>
              <a:rPr lang="en-US" sz="1600" dirty="0">
                <a:latin typeface="Calibri Light" panose="020F0302020204030204" pitchFamily="34" charset="0"/>
              </a:rPr>
              <a:t>draft-stone-pce-path-protection-enforcement-00</a:t>
            </a:r>
          </a:p>
          <a:p>
            <a:pPr marL="0" indent="0">
              <a:buNone/>
            </a:pPr>
            <a:r>
              <a:rPr lang="en-US" sz="1600" dirty="0">
                <a:latin typeface="Calibri Light" panose="020F0302020204030204" pitchFamily="34" charset="0"/>
              </a:rPr>
              <a:t>4.2. New TE Constraints (</a:t>
            </a:r>
            <a:r>
              <a:rPr lang="en-US" sz="1600" dirty="0" err="1">
                <a:latin typeface="Calibri Light" panose="020F0302020204030204" pitchFamily="34" charset="0"/>
              </a:rPr>
              <a:t>Quan</a:t>
            </a:r>
            <a:r>
              <a:rPr lang="en-US" sz="1600" dirty="0">
                <a:latin typeface="Calibri Light" panose="020F0302020204030204" pitchFamily="34" charset="0"/>
              </a:rPr>
              <a:t>, 10 mins) [90/120]</a:t>
            </a:r>
          </a:p>
          <a:p>
            <a:pPr marL="0" indent="0">
              <a:buNone/>
            </a:pPr>
            <a:r>
              <a:rPr lang="en-US" sz="1600" dirty="0">
                <a:latin typeface="Calibri Light" panose="020F0302020204030204" pitchFamily="34" charset="0"/>
              </a:rPr>
              <a:t>draft-peng-pce-te-constraints-01</a:t>
            </a:r>
          </a:p>
          <a:p>
            <a:pPr marL="0" indent="0">
              <a:buNone/>
            </a:pPr>
            <a:r>
              <a:rPr lang="en-US" sz="1600" dirty="0">
                <a:latin typeface="Calibri Light" panose="020F0302020204030204" pitchFamily="34" charset="0"/>
              </a:rPr>
              <a:t>4.3. Resource Sharing (</a:t>
            </a:r>
            <a:r>
              <a:rPr lang="en-US" sz="1600" dirty="0" err="1">
                <a:latin typeface="Calibri Light" panose="020F0302020204030204" pitchFamily="34" charset="0"/>
              </a:rPr>
              <a:t>Haomian</a:t>
            </a:r>
            <a:r>
              <a:rPr lang="en-US" sz="1600" dirty="0">
                <a:latin typeface="Calibri Light" panose="020F0302020204030204" pitchFamily="34" charset="0"/>
              </a:rPr>
              <a:t> Zheng, 10 mins) [100/120]</a:t>
            </a:r>
          </a:p>
          <a:p>
            <a:pPr marL="0" indent="0">
              <a:buNone/>
            </a:pPr>
            <a:r>
              <a:rPr lang="en-US" sz="1600" dirty="0">
                <a:latin typeface="Calibri Light" panose="020F0302020204030204" pitchFamily="34" charset="0"/>
              </a:rPr>
              <a:t>draft-zhang-pce-resource-sharing-11</a:t>
            </a:r>
          </a:p>
          <a:p>
            <a:pPr marL="0" indent="0">
              <a:buNone/>
            </a:pPr>
            <a:r>
              <a:rPr lang="en-US" sz="1600" dirty="0">
                <a:latin typeface="Calibri Light" panose="020F0302020204030204" pitchFamily="34" charset="0"/>
              </a:rPr>
              <a:t>4.4. PCEP for BIER (Ran Chen, 10 mins) [110/120]</a:t>
            </a:r>
          </a:p>
          <a:p>
            <a:pPr marL="0" indent="0">
              <a:buNone/>
            </a:pPr>
            <a:r>
              <a:rPr lang="en-US" sz="1600" dirty="0">
                <a:latin typeface="Calibri Light" panose="020F0302020204030204" pitchFamily="34" charset="0"/>
              </a:rPr>
              <a:t>draft-chen-pce-bier-06</a:t>
            </a: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9</a:t>
            </a:fld>
            <a:endParaRPr lang="en-US"/>
          </a:p>
        </p:txBody>
      </p:sp>
    </p:spTree>
    <p:extLst>
      <p:ext uri="{BB962C8B-B14F-4D97-AF65-F5344CB8AC3E}">
        <p14:creationId xmlns:p14="http://schemas.microsoft.com/office/powerpoint/2010/main" val="379112447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sg">
  <a:themeElements>
    <a:clrScheme name="">
      <a:dk1>
        <a:srgbClr val="000000"/>
      </a:dk1>
      <a:lt1>
        <a:srgbClr val="FFFFFF"/>
      </a:lt1>
      <a:dk2>
        <a:srgbClr val="000000"/>
      </a:dk2>
      <a:lt2>
        <a:srgbClr val="232323"/>
      </a:lt2>
      <a:accent1>
        <a:srgbClr val="474747"/>
      </a:accent1>
      <a:accent2>
        <a:srgbClr val="DADADA"/>
      </a:accent2>
      <a:accent3>
        <a:srgbClr val="FFFFFF"/>
      </a:accent3>
      <a:accent4>
        <a:srgbClr val="000000"/>
      </a:accent4>
      <a:accent5>
        <a:srgbClr val="B1B1B1"/>
      </a:accent5>
      <a:accent6>
        <a:srgbClr val="C5C5C5"/>
      </a:accent6>
      <a:hlink>
        <a:srgbClr val="000000"/>
      </a:hlink>
      <a:folHlink>
        <a:srgbClr val="919191"/>
      </a:folHlink>
    </a:clrScheme>
    <a:fontScheme name="iesg">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Arial" charset="0"/>
          </a:defRPr>
        </a:defPPr>
      </a:lstStyle>
    </a:lnDef>
  </a:objectDefaults>
  <a:extraClrSchemeLst>
    <a:extraClrScheme>
      <a:clrScheme name="iesg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esg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esg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esg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es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es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es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1479</TotalTime>
  <Words>1133</Words>
  <Application>Microsoft Office PowerPoint</Application>
  <PresentationFormat>On-screen Show (4:3)</PresentationFormat>
  <Paragraphs>214</Paragraphs>
  <Slides>20</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MS PGothic</vt:lpstr>
      <vt:lpstr>Arial</vt:lpstr>
      <vt:lpstr>Calibri</vt:lpstr>
      <vt:lpstr>Calibri Light</vt:lpstr>
      <vt:lpstr>Times New Roman</vt:lpstr>
      <vt:lpstr>Wingdings</vt:lpstr>
      <vt:lpstr>Thème Office</vt:lpstr>
      <vt:lpstr>iesg</vt:lpstr>
      <vt:lpstr>Path Computation Element WG Status</vt:lpstr>
      <vt:lpstr>Note Well</vt:lpstr>
      <vt:lpstr>Administrivia</vt:lpstr>
      <vt:lpstr>Personnel Change</vt:lpstr>
      <vt:lpstr>Using the Mailing List</vt:lpstr>
      <vt:lpstr>Please be Vocal</vt:lpstr>
      <vt:lpstr>Using the Wiki</vt:lpstr>
      <vt:lpstr>Implementation Policy</vt:lpstr>
      <vt:lpstr>Agenda Bashing</vt:lpstr>
      <vt:lpstr>WG Status</vt:lpstr>
      <vt:lpstr>Beyond the WG</vt:lpstr>
      <vt:lpstr>Beyond the WG</vt:lpstr>
      <vt:lpstr>Liaisons and Communications</vt:lpstr>
      <vt:lpstr>Status of WG I-Ds &amp; Next Steps</vt:lpstr>
      <vt:lpstr>Post WG LC</vt:lpstr>
      <vt:lpstr>WG documents nearing WG LC</vt:lpstr>
      <vt:lpstr>WG documents</vt:lpstr>
      <vt:lpstr>Recent WG documents</vt:lpstr>
      <vt:lpstr>Adoption Poll Queue</vt:lpstr>
      <vt:lpstr>Thanks</vt:lpstr>
    </vt:vector>
  </TitlesOfParts>
  <Company>Orange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 Computation Element WG Status</dc:title>
  <dc:creator>Julien M</dc:creator>
  <cp:lastModifiedBy>Dhruv Dhody</cp:lastModifiedBy>
  <cp:revision>206</cp:revision>
  <dcterms:created xsi:type="dcterms:W3CDTF">2017-07-16T14:35:47Z</dcterms:created>
  <dcterms:modified xsi:type="dcterms:W3CDTF">2019-11-19T01:30:30Z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(2)UcscM4wF4O8SqqRS6hkdBZuwp53KJY997OlqZaj9OcCjk0sYmQSBl5qNT5F1sk5sDyW2Lrdj
2+Wnu/Z+S9BAb9gpU8NEfS9zGkLMws2J+yc0trbqHxA64+KzYMO3s4copaF+0013/7D5C+7f
gyAfNnfugdu9FW7yLwGt5zlf8Ki8faTuvxBruIghOysfLq5zBzCa6skLDynHCXKFYKbyam9O
n9t20pxTAjWYdMMVcn</vt:lpwstr>
  </property>
  <property fmtid="{D5CDD505-2E9C-101B-9397-08002B2CF9AE}" pid="3" name="_2015_ms_pID_7253431">
    <vt:lpwstr>GHuIcNRb8GzeCxv4h2KVC4R4hqhrpv7RzHqZz2feMhHmzYeQmjv6iI
b8HM3rE2hf28nJxVeum4o2MsboWZrj//KNqjlUzlsF9FeoT8q4/6Fhk9EoR2KS0fwTsV4Doh
boG4Lp7uib7VofZPTjS7pPplTnGzXszxKGoGgGpFFeb6W0yq/0B/H6CpNTMGXOYfSEI=</vt:lpwstr>
  </property>
</Properties>
</file>