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6"/>
  </p:notesMasterIdLst>
  <p:sldIdLst>
    <p:sldId id="491" r:id="rId2"/>
    <p:sldId id="517" r:id="rId3"/>
    <p:sldId id="494" r:id="rId4"/>
    <p:sldId id="518" r:id="rId5"/>
    <p:sldId id="496" r:id="rId6"/>
    <p:sldId id="511" r:id="rId7"/>
    <p:sldId id="500" r:id="rId8"/>
    <p:sldId id="501" r:id="rId9"/>
    <p:sldId id="514" r:id="rId10"/>
    <p:sldId id="510" r:id="rId11"/>
    <p:sldId id="499" r:id="rId12"/>
    <p:sldId id="509" r:id="rId13"/>
    <p:sldId id="506" r:id="rId14"/>
    <p:sldId id="5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0E4221-6F06-64E5-5214-772388C857B5}" name="Elizabeth Feldbruegge (ALLEGIS GROUP HOLDINGS INC)" initials="" userId="S::v-felizabeth@microsoft.com::ba5aea11-28e4-484d-8e49-c15efb1bd2e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4609" autoAdjust="0"/>
  </p:normalViewPr>
  <p:slideViewPr>
    <p:cSldViewPr snapToGrid="0" showGuides="1">
      <p:cViewPr>
        <p:scale>
          <a:sx n="100" d="100"/>
          <a:sy n="100" d="100"/>
        </p:scale>
        <p:origin x="-264" y="-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FA5EA-0E1E-4764-B5B7-A47DCC3A898E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6B470-179D-4B95-8906-D61C195EFD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5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76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4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B902-09B5-4324-8310-59625360F035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0991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6749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9A73-9EF0-435E-951F-A4ACE59FBD85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8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2BE8CE-6011-4887-8688-8D57691F11AD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58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86426EA-0386-4881-8D6D-3F08C95C4A7F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27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1FE1A989-42EF-40B2-87AB-6941C231CD4A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19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A7A0-B9EE-41A8-8016-28E5803F20B2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1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404-9532-4DA8-8A40-EC339A5BE635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1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404-9532-4DA8-8A40-EC339A5BE635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1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601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A364-A39C-470E-B89A-9BD899585684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 userDrawn="1"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9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69CE-4771-4BFA-AD70-0E51ABA58D6D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0649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4242-8CA0-457D-B3B1-7D78B4164321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9004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6F41-6645-4089-A6BB-7B692A44A4CC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7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73AF-3955-4569-8B4F-B329360A9CBD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5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276D-BBED-48BC-B459-1E9A16CF46CD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8C57-8E3B-4697-92F8-0ED9B71F7E17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C593-EA98-4C39-A75F-3F3A9C691019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 userDrawn="1"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372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8FACD271-2BB0-4C13-9E3A-50B90F57CA5B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79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9C4109C0-CC82-467C-B6E8-62D4D3634E2A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 userDrawn="1"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612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1A5F77D0-C28E-4573-88F0-0A30FF98888E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37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D1F1191D-5EC4-40DF-9DB6-A6385AB88B55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E468DAA-49F6-4492-82E6-75555EB3141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1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41D22668-A3AE-429F-A351-A1583BA90793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 userDrawn="1"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259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B3A2E2B-8F4D-437C-9F55-5E913AFC716A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29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46C70014-48FC-4647-9615-BBD39F98887D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30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C089F4EF-3CDF-46D7-ADF4-3A52C84FD8BE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530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E635C43F-DBB1-4D83-B442-E1529AA900C2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92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D13F81E-C5BD-4314-B9B9-AAE2702F29D2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978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C146-0A20-4029-98D5-9A42EEDF8B24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7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AD28B-DD56-4B56-883A-96608C765E28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F5BAF5-ABAB-4575-8E56-D109A3D17F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86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2A2F-57DF-45DA-A7E9-678FD33267B9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1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9128053F-E531-4885-B604-CF1A6DEEE405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364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791B-F730-470C-BD5E-FFF8D449589F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02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E0C-303A-49D2-B22C-9FE8AE7D9EF1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62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A7-84EB-4384-87AF-59CC16704CF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14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AD3D17-73C9-402C-91E7-BA73E6829C50}" type="datetime1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4244848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7A7CDD-9512-40CC-9351-FC0DE186CFBD}" type="datetime1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61066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3EFCC7-B7E8-4ABE-BBCB-C75FD27800CD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56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A1F3-DA5D-4F2E-B759-748FF8D0ACA9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86434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1322-4C31-4D1F-88B1-5F79F56892AE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3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3482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35E4-737B-43D4-B991-92C3D63DE68F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0761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035D-22A0-4334-A9AE-2457016C8B47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106485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63035D-22A0-4334-A9AE-2457016C8B47}" type="datetime1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11419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7CA6-BC1D-429A-A289-4E939E49554A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67011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8418BD-2BA9-41CB-AB89-625779A7563D}" type="datetime1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859749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3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273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8453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3EA1-DD0C-4B8D-8364-52024B4530F1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157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7344-9CC7-412D-8C20-072BE86D5A11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7787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7AA-E4E6-4FC1-BAD8-09A952212C5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3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F65F-0E21-48DE-8D75-4BF66A547E8E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01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7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65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95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747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ABAD28B-DD56-4B56-883A-96608C765E2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86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88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  <p:sldLayoutId id="2147483755" r:id="rId31"/>
    <p:sldLayoutId id="2147483756" r:id="rId32"/>
    <p:sldLayoutId id="2147483757" r:id="rId33"/>
    <p:sldLayoutId id="2147483758" r:id="rId34"/>
    <p:sldLayoutId id="2147483759" r:id="rId35"/>
    <p:sldLayoutId id="2147483760" r:id="rId36"/>
    <p:sldLayoutId id="2147483761" r:id="rId37"/>
    <p:sldLayoutId id="2147483762" r:id="rId38"/>
    <p:sldLayoutId id="2147483763" r:id="rId39"/>
    <p:sldLayoutId id="2147483764" r:id="rId40"/>
    <p:sldLayoutId id="2147483765" r:id="rId41"/>
    <p:sldLayoutId id="2147483766" r:id="rId42"/>
    <p:sldLayoutId id="2147483767" r:id="rId43"/>
    <p:sldLayoutId id="2147483768" r:id="rId44"/>
    <p:sldLayoutId id="2147483769" r:id="rId45"/>
    <p:sldLayoutId id="2147483770" r:id="rId46"/>
    <p:sldLayoutId id="2147483771" r:id="rId47"/>
    <p:sldLayoutId id="2147483772" r:id="rId48"/>
    <p:sldLayoutId id="2147483773" r:id="rId49"/>
    <p:sldLayoutId id="2147483774" r:id="rId50"/>
    <p:sldLayoutId id="2147483775" r:id="rId51"/>
    <p:sldLayoutId id="2147483776" r:id="rId52"/>
    <p:sldLayoutId id="2147483777" r:id="rId53"/>
    <p:sldLayoutId id="2147483778" r:id="rId54"/>
    <p:sldLayoutId id="2147483780" r:id="rId55"/>
    <p:sldLayoutId id="2147483781" r:id="rId56"/>
    <p:sldLayoutId id="2147483782" r:id="rId57"/>
    <p:sldLayoutId id="2147483783" r:id="rId58"/>
    <p:sldLayoutId id="2147483784" r:id="rId59"/>
    <p:sldLayoutId id="2147483785" r:id="rId60"/>
    <p:sldLayoutId id="2147483786" r:id="rId61"/>
    <p:sldLayoutId id="2147483787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9C69-CDC3-C336-8A85-F22D80296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B98F8-F57B-0174-7343-0FF2140F1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>
            <a:normAutofit/>
          </a:bodyPr>
          <a:lstStyle/>
          <a:p>
            <a:r>
              <a:rPr lang="en-US" dirty="0"/>
              <a:t>Presented by Ares Grau</a:t>
            </a:r>
          </a:p>
        </p:txBody>
      </p:sp>
    </p:spTree>
    <p:extLst>
      <p:ext uri="{BB962C8B-B14F-4D97-AF65-F5344CB8AC3E}">
        <p14:creationId xmlns:p14="http://schemas.microsoft.com/office/powerpoint/2010/main" val="412822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666D-0C0E-F6D7-80A1-740167DA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/>
          <a:lstStyle/>
          <a:p>
            <a:r>
              <a:rPr lang="en-US" dirty="0"/>
              <a:t>Delivering with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153BF-E557-0138-BA01-FF70AABEE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/>
          <a:lstStyle/>
          <a:p>
            <a:r>
              <a:rPr lang="en-US" dirty="0"/>
              <a:t>Keeping your audience engaged through effective techniques</a:t>
            </a:r>
          </a:p>
        </p:txBody>
      </p:sp>
    </p:spTree>
    <p:extLst>
      <p:ext uri="{BB962C8B-B14F-4D97-AF65-F5344CB8AC3E}">
        <p14:creationId xmlns:p14="http://schemas.microsoft.com/office/powerpoint/2010/main" val="417888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34AE-4E70-6DBB-FDFC-44C569F3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2FB4-DFF7-CAF1-2C04-45E969034D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Your delivery can make or break your presentation. Focus on the following techniques.</a:t>
            </a:r>
          </a:p>
          <a:p>
            <a:pPr marL="0" indent="0">
              <a:buNone/>
            </a:pPr>
            <a:r>
              <a:rPr lang="en-US" sz="1800" b="1" dirty="0"/>
              <a:t>Voice modulation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Vary pitch, tone, and volume to emphasize key points. Pause strategically as silence builds anticipation.</a:t>
            </a:r>
          </a:p>
          <a:p>
            <a:pPr marL="0" indent="0">
              <a:buNone/>
            </a:pPr>
            <a:r>
              <a:rPr lang="en-US" sz="1800" b="1" dirty="0"/>
              <a:t>Body language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Maintain open gestures and avoid crossing your arms. Move naturally. Step forward when making a strong point.</a:t>
            </a:r>
          </a:p>
          <a:p>
            <a:pPr marL="0" indent="0">
              <a:buNone/>
            </a:pPr>
            <a:r>
              <a:rPr lang="en-US" sz="1800" b="1" dirty="0"/>
              <a:t>Non-verbal cues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Look for cues (like nodding and note-taking) that show that your audience is engaged.</a:t>
            </a:r>
          </a:p>
          <a:p>
            <a:pPr marL="0" indent="0">
              <a:buNone/>
            </a:pPr>
            <a:r>
              <a:rPr lang="en-US" sz="1800" b="1" dirty="0"/>
              <a:t>Additional tips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Be confident, rehearse aloud, and show enthusiasm.</a:t>
            </a:r>
          </a:p>
        </p:txBody>
      </p:sp>
    </p:spTree>
    <p:extLst>
      <p:ext uri="{BB962C8B-B14F-4D97-AF65-F5344CB8AC3E}">
        <p14:creationId xmlns:p14="http://schemas.microsoft.com/office/powerpoint/2010/main" val="408738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D1AD64-E34A-C1E2-F6BE-8A2AA8AE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headline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5655-DD5D-CD44-A2BD-1631BE7622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914400"/>
            <a:ext cx="9418320" cy="5070068"/>
          </a:xfrm>
        </p:spPr>
        <p:txBody>
          <a:bodyPr/>
          <a:lstStyle/>
          <a:p>
            <a:r>
              <a:rPr lang="en-US" dirty="0"/>
              <a:t>Meaningful eye contact, purposeful gestures, and good posture can enhance your message and make it more memorable.</a:t>
            </a:r>
          </a:p>
        </p:txBody>
      </p:sp>
    </p:spTree>
    <p:extLst>
      <p:ext uri="{BB962C8B-B14F-4D97-AF65-F5344CB8AC3E}">
        <p14:creationId xmlns:p14="http://schemas.microsoft.com/office/powerpoint/2010/main" val="221822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4275-E0C6-47D2-AD5A-9606577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B7D5B-7CC3-286F-4686-1BCBEECADC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/>
          <a:p>
            <a:r>
              <a:rPr lang="en-US" dirty="0"/>
              <a:t>Start with a hook and a clear purpose. Engage your audience using eye contact, storytelling, and questions. Design slides that enhance your message, not distract. And deliver with confidence. </a:t>
            </a:r>
          </a:p>
        </p:txBody>
      </p:sp>
    </p:spTree>
    <p:extLst>
      <p:ext uri="{BB962C8B-B14F-4D97-AF65-F5344CB8AC3E}">
        <p14:creationId xmlns:p14="http://schemas.microsoft.com/office/powerpoint/2010/main" val="212452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1243D9-96B8-C570-C80D-C14491701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BC48B7B-CAD9-E6BF-0F8A-11D1231A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/>
          <a:lstStyle/>
          <a:p>
            <a:r>
              <a:rPr lang="en-US" dirty="0"/>
              <a:t>Use this portion of your presentation to answer audience questions.</a:t>
            </a:r>
          </a:p>
        </p:txBody>
      </p:sp>
      <p:pic>
        <p:nvPicPr>
          <p:cNvPr id="6" name="Picture Placeholder 5" descr="Lemon slices pattern on vibrant turquoise color background">
            <a:extLst>
              <a:ext uri="{FF2B5EF4-FFF2-40B4-BE49-F238E27FC236}">
                <a16:creationId xmlns:a16="http://schemas.microsoft.com/office/drawing/2014/main" id="{11CD31C6-1DC4-3578-57C1-6B8BFC4783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584950" cy="6858000"/>
          </a:xfrm>
        </p:spPr>
      </p:pic>
    </p:spTree>
    <p:extLst>
      <p:ext uri="{BB962C8B-B14F-4D97-AF65-F5344CB8AC3E}">
        <p14:creationId xmlns:p14="http://schemas.microsoft.com/office/powerpoint/2010/main" val="32745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C905A-116A-CEA9-8717-CBA97EC4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CDBE-562D-7357-0474-2883F5EC23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Introducing yourself</a:t>
            </a:r>
          </a:p>
          <a:p>
            <a:r>
              <a:rPr lang="en-US" sz="2400" dirty="0"/>
              <a:t>Engaging the audience</a:t>
            </a:r>
          </a:p>
          <a:p>
            <a:r>
              <a:rPr lang="en-US" sz="2400" dirty="0"/>
              <a:t>Visual appeal</a:t>
            </a:r>
          </a:p>
          <a:p>
            <a:r>
              <a:rPr lang="en-US" sz="2400" dirty="0"/>
              <a:t>Effective delivery techniques</a:t>
            </a:r>
          </a:p>
          <a:p>
            <a:r>
              <a:rPr lang="en-US" sz="2400" dirty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Placeholder 5" descr="A group of pears on a green surface">
            <a:extLst>
              <a:ext uri="{FF2B5EF4-FFF2-40B4-BE49-F238E27FC236}">
                <a16:creationId xmlns:a16="http://schemas.microsoft.com/office/drawing/2014/main" id="{5ADE48A4-3E9F-37C9-C506-2974C4D8844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48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E663A25-72B5-7B91-C435-CC3924F1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</a:p>
        </p:txBody>
      </p:sp>
      <p:pic>
        <p:nvPicPr>
          <p:cNvPr id="15" name="Picture Placeholder 14" descr="A person in a white shirt and sunglasses holding a phone">
            <a:extLst>
              <a:ext uri="{FF2B5EF4-FFF2-40B4-BE49-F238E27FC236}">
                <a16:creationId xmlns:a16="http://schemas.microsoft.com/office/drawing/2014/main" id="{C1A5D280-84FE-1DA8-465C-49CCBD36C97A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11509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785EC-E899-FFD5-87E8-C714076F1F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r>
              <a:rPr lang="en-US" dirty="0"/>
              <a:t>When introducing yourself, keep it concise and relevant. </a:t>
            </a:r>
          </a:p>
          <a:p>
            <a:r>
              <a:rPr lang="en-US" dirty="0"/>
              <a:t>Start with a hook, state your expertise, and explain why you’re presenting.</a:t>
            </a:r>
          </a:p>
          <a:p>
            <a:r>
              <a:rPr lang="en-US" dirty="0"/>
              <a:t>If possible, keep your introduction to under 60 seconds to maintain interest.</a:t>
            </a:r>
          </a:p>
        </p:txBody>
      </p:sp>
    </p:spTree>
    <p:extLst>
      <p:ext uri="{BB962C8B-B14F-4D97-AF65-F5344CB8AC3E}">
        <p14:creationId xmlns:p14="http://schemas.microsoft.com/office/powerpoint/2010/main" val="77047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5D5E77-E276-8DF4-8AED-02698D33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8961120" cy="3169920"/>
          </a:xfrm>
        </p:spPr>
        <p:txBody>
          <a:bodyPr/>
          <a:lstStyle/>
          <a:p>
            <a:r>
              <a:rPr lang="en-US" dirty="0"/>
              <a:t>“They may forget what you said, but they will never forget how you made them feel.”​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ECB2B9B-AF66-F5F5-4818-4551051D4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669280"/>
            <a:ext cx="8961120" cy="466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– Carl W. Buechner​</a:t>
            </a:r>
          </a:p>
        </p:txBody>
      </p:sp>
    </p:spTree>
    <p:extLst>
      <p:ext uri="{BB962C8B-B14F-4D97-AF65-F5344CB8AC3E}">
        <p14:creationId xmlns:p14="http://schemas.microsoft.com/office/powerpoint/2010/main" val="71855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68F2-E46D-789B-CFDB-ADF859EC2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/>
          <a:lstStyle/>
          <a:p>
            <a:r>
              <a:rPr lang="en-US" dirty="0"/>
              <a:t>Key elements of a memorable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09671-8689-D641-36B9-AC93B131C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>
            <a:normAutofit/>
          </a:bodyPr>
          <a:lstStyle/>
          <a:p>
            <a:r>
              <a:rPr lang="en-US" dirty="0"/>
              <a:t>Crafting an engaging, impactful, and professional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1623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7460-1C66-A71B-14CC-258A9D95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00B1-76AE-57B7-AC18-1460D3BDCF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Make eye contact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It builds trust and keeps the audience focused. Successful presentations inform as well as captivate and good eye contact helps everyone stay engaged.</a:t>
            </a:r>
          </a:p>
          <a:p>
            <a:pPr marL="0" indent="0">
              <a:buNone/>
            </a:pPr>
            <a:r>
              <a:rPr lang="en-US" sz="1800" b="1" dirty="0"/>
              <a:t>Tell a story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Storytelling make messages stick. Use personal or industry-related stories. Try the “what, so what, now what” framework to structure your narrative.</a:t>
            </a:r>
          </a:p>
          <a:p>
            <a:pPr marL="0" indent="0">
              <a:buNone/>
            </a:pPr>
            <a:r>
              <a:rPr lang="en-US" sz="1800" b="1" dirty="0"/>
              <a:t>Make it interactive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Encourage interaction by asking questions, taking live polls, or inviting audience input. Use survey tools to collect real-time responses.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7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591061-7ACD-594C-D039-820D2FC2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/>
          <a:lstStyle/>
          <a:p>
            <a:r>
              <a:rPr lang="en-US" dirty="0"/>
              <a:t>Engagement data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A8E21F57-8FCE-A6D3-B7C2-9B6B8A6CC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849634"/>
              </p:ext>
            </p:extLst>
          </p:nvPr>
        </p:nvGraphicFramePr>
        <p:xfrm>
          <a:off x="1087438" y="1463675"/>
          <a:ext cx="10274466" cy="45932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67438">
                  <a:extLst>
                    <a:ext uri="{9D8B030D-6E8A-4147-A177-3AD203B41FA5}">
                      <a16:colId xmlns:a16="http://schemas.microsoft.com/office/drawing/2014/main" val="2236123262"/>
                    </a:ext>
                  </a:extLst>
                </a:gridCol>
                <a:gridCol w="4182206">
                  <a:extLst>
                    <a:ext uri="{9D8B030D-6E8A-4147-A177-3AD203B41FA5}">
                      <a16:colId xmlns:a16="http://schemas.microsoft.com/office/drawing/2014/main" val="583127937"/>
                    </a:ext>
                  </a:extLst>
                </a:gridCol>
                <a:gridCol w="3424822">
                  <a:extLst>
                    <a:ext uri="{9D8B030D-6E8A-4147-A177-3AD203B41FA5}">
                      <a16:colId xmlns:a16="http://schemas.microsoft.com/office/drawing/2014/main" val="3633622998"/>
                    </a:ext>
                  </a:extLst>
                </a:gridCol>
              </a:tblGrid>
              <a:tr h="656182">
                <a:tc>
                  <a:txBody>
                    <a:bodyPr/>
                    <a:lstStyle/>
                    <a:p>
                      <a:r>
                        <a:rPr lang="en-US" sz="1800" b="1" cap="all" baseline="0" dirty="0"/>
                        <a:t>Area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1" cap="all" baseline="0" dirty="0"/>
                        <a:t>Impact on engagement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1" cap="all" baseline="0" dirty="0"/>
                        <a:t>Source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971733978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Eye contact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80% more audience connection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Business review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458163444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Storytelling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Increases retention by 22x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University study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825465077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Interactive polls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Leads to 34% higher engagement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LinkedIn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3446475176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Visual aids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Boosts retention by 65%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Company research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403127124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Attention spans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Lasts about 5 minutes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Journal article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2924049109"/>
                  </a:ext>
                </a:extLst>
              </a:tr>
              <a:tr h="656182">
                <a:tc>
                  <a:txBody>
                    <a:bodyPr/>
                    <a:lstStyle/>
                    <a:p>
                      <a:r>
                        <a:rPr lang="en-US" sz="1800" b="0" dirty="0"/>
                        <a:t>First impressions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Made in the first 15 seconds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Industry report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186103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98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D4B9-EBFD-F850-145D-A66FA80F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visuals matter</a:t>
            </a:r>
          </a:p>
        </p:txBody>
      </p:sp>
      <p:pic>
        <p:nvPicPr>
          <p:cNvPr id="5" name="Picture Placeholder 4" descr="Cactus flower blooming">
            <a:extLst>
              <a:ext uri="{FF2B5EF4-FFF2-40B4-BE49-F238E27FC236}">
                <a16:creationId xmlns:a16="http://schemas.microsoft.com/office/drawing/2014/main" id="{FE6AD910-5D8F-2CE0-1472-595FC1092199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80C25-BCEE-BFF4-46E9-77F7A3C6CB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Studies show that 35% of an audience’s retention rate is attributed to visuals, so use these best practices.</a:t>
            </a:r>
          </a:p>
          <a:p>
            <a:pPr marL="0" indent="0">
              <a:buNone/>
            </a:pPr>
            <a:r>
              <a:rPr lang="en-US" sz="1800" b="1" dirty="0"/>
              <a:t>Use high-quality images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Avoid stock photos that feel overused. Use animated images sparingly. Motion should enhance, not distract.</a:t>
            </a:r>
          </a:p>
          <a:p>
            <a:pPr marL="0" indent="0">
              <a:buNone/>
            </a:pPr>
            <a:r>
              <a:rPr lang="en-US" sz="1800" b="1" dirty="0"/>
              <a:t>Leverage infographics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Present complex data in an easy-to-digest format.</a:t>
            </a:r>
          </a:p>
          <a:p>
            <a:pPr marL="0" indent="0">
              <a:buNone/>
            </a:pPr>
            <a:r>
              <a:rPr lang="en-US" sz="1800" b="1" dirty="0"/>
              <a:t>Keep text minimal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Slides should support your speech, not replace it.</a:t>
            </a:r>
          </a:p>
          <a:p>
            <a:pPr marL="0" indent="0">
              <a:buNone/>
            </a:pPr>
            <a:r>
              <a:rPr lang="en-US" sz="1800" b="1" dirty="0"/>
              <a:t>Use brand colors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/>
              <a:t>Maintain consistency in fonts and color palettes for professionalism.</a:t>
            </a:r>
          </a:p>
        </p:txBody>
      </p:sp>
    </p:spTree>
    <p:extLst>
      <p:ext uri="{BB962C8B-B14F-4D97-AF65-F5344CB8AC3E}">
        <p14:creationId xmlns:p14="http://schemas.microsoft.com/office/powerpoint/2010/main" val="86397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052F-7AF1-94E2-F872-531EC77F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64008"/>
            <a:ext cx="10003068" cy="4334256"/>
          </a:xfrm>
        </p:spPr>
        <p:txBody>
          <a:bodyPr/>
          <a:lstStyle/>
          <a:p>
            <a:r>
              <a:rPr lang="en-US" dirty="0"/>
              <a:t>35%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64732-E962-1B74-DAF4-870AC64CB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/>
          <a:lstStyle/>
          <a:p>
            <a:r>
              <a:rPr lang="en-US" dirty="0"/>
              <a:t>of an audience’s retention rate is attributed </a:t>
            </a:r>
            <a:br>
              <a:rPr lang="en-US" dirty="0"/>
            </a:br>
            <a:r>
              <a:rPr lang="en-US" dirty="0"/>
              <a:t>to the visuals used.​</a:t>
            </a:r>
          </a:p>
        </p:txBody>
      </p:sp>
    </p:spTree>
    <p:extLst>
      <p:ext uri="{BB962C8B-B14F-4D97-AF65-F5344CB8AC3E}">
        <p14:creationId xmlns:p14="http://schemas.microsoft.com/office/powerpoint/2010/main" val="339912754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D147B0A-A3D1-43B0-B0BE-D6581D3609D1}"/>
</file>

<file path=customXml/itemProps2.xml><?xml version="1.0" encoding="utf-8"?>
<ds:datastoreItem xmlns:ds="http://schemas.openxmlformats.org/officeDocument/2006/customXml" ds:itemID="{3416ACBC-C288-4FE2-A121-1047B4270A61}"/>
</file>

<file path=customXml/itemProps3.xml><?xml version="1.0" encoding="utf-8"?>
<ds:datastoreItem xmlns:ds="http://schemas.openxmlformats.org/officeDocument/2006/customXml" ds:itemID="{AA9D4D66-A82C-4C14-A5CE-108788051B7D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1719</TotalTime>
  <Words>521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Neue Haas Grotesk Text Pro</vt:lpstr>
      <vt:lpstr>System Font Regular</vt:lpstr>
      <vt:lpstr>Bjorn Showcase</vt:lpstr>
      <vt:lpstr>Basic presentation</vt:lpstr>
      <vt:lpstr>Agenda </vt:lpstr>
      <vt:lpstr>Introduction </vt:lpstr>
      <vt:lpstr>“They may forget what you said, but they will never forget how you made them feel.”​</vt:lpstr>
      <vt:lpstr>Key elements of a memorable presentation</vt:lpstr>
      <vt:lpstr>Engaging the audience</vt:lpstr>
      <vt:lpstr>Engagement data</vt:lpstr>
      <vt:lpstr>Why visuals matter</vt:lpstr>
      <vt:lpstr>35%</vt:lpstr>
      <vt:lpstr>Delivering with impact</vt:lpstr>
      <vt:lpstr>Effective delivery techniques</vt:lpstr>
      <vt:lpstr>Large headline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2022-04-13T19:23:35Z</dcterms:created>
  <dcterms:modified xsi:type="dcterms:W3CDTF">2025-02-27T07:17:11Z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