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27"/>
  </p:notesMasterIdLst>
  <p:sldIdLst>
    <p:sldId id="388" r:id="rId4"/>
    <p:sldId id="385" r:id="rId5"/>
    <p:sldId id="391" r:id="rId6"/>
    <p:sldId id="397" r:id="rId7"/>
    <p:sldId id="398" r:id="rId8"/>
    <p:sldId id="396" r:id="rId9"/>
    <p:sldId id="399" r:id="rId10"/>
    <p:sldId id="395" r:id="rId11"/>
    <p:sldId id="393" r:id="rId12"/>
    <p:sldId id="400" r:id="rId13"/>
    <p:sldId id="394" r:id="rId14"/>
    <p:sldId id="410" r:id="rId15"/>
    <p:sldId id="409" r:id="rId16"/>
    <p:sldId id="408" r:id="rId17"/>
    <p:sldId id="411" r:id="rId18"/>
    <p:sldId id="392" r:id="rId19"/>
    <p:sldId id="401" r:id="rId20"/>
    <p:sldId id="402" r:id="rId21"/>
    <p:sldId id="403" r:id="rId22"/>
    <p:sldId id="404" r:id="rId23"/>
    <p:sldId id="407" r:id="rId24"/>
    <p:sldId id="405" r:id="rId25"/>
    <p:sldId id="3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456" y="24"/>
      </p:cViewPr>
      <p:guideLst>
        <p:guide orient="horz" pos="2192"/>
        <p:guide pos="3840"/>
      </p:guideLst>
    </p:cSldViewPr>
  </p:slideViewPr>
  <p:notesTextViewPr>
    <p:cViewPr>
      <p:scale>
        <a:sx n="1" d="1"/>
        <a:sy n="1" d="1"/>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241A47-E88A-45AE-8E11-E572B696816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57E56-7382-40CD-8823-AA0D67E262C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2" name="Rectangle 1"/>
          <p:cNvSpPr/>
          <p:nvPr/>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F860240-26D8-4DB8-AA37-2F8E8E94327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F860240-26D8-4DB8-AA37-2F8E8E94327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F860240-26D8-4DB8-AA37-2F8E8E94327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60240-26D8-4DB8-AA37-2F8E8E94327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860240-26D8-4DB8-AA37-2F8E8E94327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860240-26D8-4DB8-AA37-2F8E8E94327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824415" cy="1325563"/>
          </a:xfrm>
          <a:prstGeom prst="rect">
            <a:avLst/>
          </a:prstGeom>
          <a:ln>
            <a:solidFill>
              <a:schemeClr val="tx1">
                <a:lumMod val="95000"/>
                <a:lumOff val="5000"/>
              </a:schemeClr>
            </a:solidFill>
          </a:ln>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ln>
            <a:solidFill>
              <a:schemeClr val="tx1">
                <a:lumMod val="95000"/>
                <a:lumOff val="5000"/>
              </a:schemeClr>
            </a:solidFill>
          </a:ln>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60240-26D8-4DB8-AA37-2F8E8E94327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3C579-D5CF-438A-8FF1-9C0BC3E8A2F2}" type="slidenum">
              <a:rPr lang="en-IN" smtClean="0"/>
            </a:fld>
            <a:endParaRPr lang="en-IN"/>
          </a:p>
        </p:txBody>
      </p:sp>
      <p:pic>
        <p:nvPicPr>
          <p:cNvPr id="7" name="Picture 2" descr="C:\Users\OM\Downloads\naac-sticker.png"/>
          <p:cNvPicPr>
            <a:picLocks noChangeAspect="1" noChangeArrowheads="1"/>
          </p:cNvPicPr>
          <p:nvPr userDrawn="1"/>
        </p:nvPicPr>
        <p:blipFill>
          <a:blip r:embed="rId16"/>
          <a:srcRect b="23807"/>
          <a:stretch>
            <a:fillRect/>
          </a:stretch>
        </p:blipFill>
        <p:spPr bwMode="auto">
          <a:xfrm>
            <a:off x="9662615" y="40945"/>
            <a:ext cx="2515736" cy="68238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endParaRPr>
          </a:p>
        </p:txBody>
      </p:sp>
      <p:sp>
        <p:nvSpPr>
          <p:cNvPr id="46" name="Right Triangle 45"/>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Times New Roman" panose="02020603050405020304" pitchFamily="18" charset="0"/>
              <a:cs typeface="Times New Roman" panose="02020603050405020304" pitchFamily="18" charset="0"/>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1" fmla="*/ 0 w 3233057"/>
              <a:gd name="connsiteY0-2" fmla="*/ 3426835 h 3426835"/>
              <a:gd name="connsiteX1-3" fmla="*/ 3066149 w 3233057"/>
              <a:gd name="connsiteY1-4" fmla="*/ 0 h 3426835"/>
              <a:gd name="connsiteX2-5" fmla="*/ 3233057 w 3233057"/>
              <a:gd name="connsiteY2-6" fmla="*/ 1657350 h 3426835"/>
              <a:gd name="connsiteX3-7" fmla="*/ 1900458 w 3233057"/>
              <a:gd name="connsiteY3-8" fmla="*/ 3426835 h 3426835"/>
              <a:gd name="connsiteX4-9" fmla="*/ 0 w 3233057"/>
              <a:gd name="connsiteY4-10" fmla="*/ 3426835 h 3426835"/>
              <a:gd name="connsiteX0-11" fmla="*/ 0 w 3080657"/>
              <a:gd name="connsiteY0-12" fmla="*/ 3426835 h 3426835"/>
              <a:gd name="connsiteX1-13" fmla="*/ 3066149 w 3080657"/>
              <a:gd name="connsiteY1-14" fmla="*/ 0 h 3426835"/>
              <a:gd name="connsiteX2-15" fmla="*/ 3080657 w 3080657"/>
              <a:gd name="connsiteY2-16" fmla="*/ 1879600 h 3426835"/>
              <a:gd name="connsiteX3-17" fmla="*/ 1900458 w 3080657"/>
              <a:gd name="connsiteY3-18" fmla="*/ 3426835 h 3426835"/>
              <a:gd name="connsiteX4-19" fmla="*/ 0 w 3080657"/>
              <a:gd name="connsiteY4-20" fmla="*/ 3426835 h 3426835"/>
              <a:gd name="connsiteX0-21" fmla="*/ 0 w 3080657"/>
              <a:gd name="connsiteY0-22" fmla="*/ 3718935 h 3718935"/>
              <a:gd name="connsiteX1-23" fmla="*/ 3066149 w 3080657"/>
              <a:gd name="connsiteY1-24" fmla="*/ 0 h 3718935"/>
              <a:gd name="connsiteX2-25" fmla="*/ 3080657 w 3080657"/>
              <a:gd name="connsiteY2-26" fmla="*/ 2171700 h 3718935"/>
              <a:gd name="connsiteX3-27" fmla="*/ 1900458 w 3080657"/>
              <a:gd name="connsiteY3-28" fmla="*/ 3718935 h 3718935"/>
              <a:gd name="connsiteX4-29" fmla="*/ 0 w 3080657"/>
              <a:gd name="connsiteY4-30" fmla="*/ 3718935 h 37189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Times New Roman" panose="02020603050405020304" pitchFamily="18" charset="0"/>
              <a:cs typeface="Times New Roman" panose="02020603050405020304" pitchFamily="18" charset="0"/>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fld>
            <a:endParaRPr lang="en-US" altLang="en-US" sz="1200">
              <a:solidFill>
                <a:srgbClr val="002060"/>
              </a:solidFill>
            </a:endParaRPr>
          </a:p>
        </p:txBody>
      </p:sp>
      <p:sp>
        <p:nvSpPr>
          <p:cNvPr id="17" name="TextBox 16"/>
          <p:cNvSpPr txBox="1"/>
          <p:nvPr/>
        </p:nvSpPr>
        <p:spPr>
          <a:xfrm>
            <a:off x="5485262" y="1241564"/>
            <a:ext cx="6250675" cy="5632311"/>
          </a:xfrm>
          <a:prstGeom prst="rect">
            <a:avLst/>
          </a:prstGeom>
          <a:noFill/>
        </p:spPr>
        <p:txBody>
          <a:bodyPr wrap="square" rtlCol="0">
            <a:spAutoFit/>
          </a:bodyPr>
          <a:lstStyle/>
          <a:p>
            <a:pPr algn="ctr"/>
            <a:r>
              <a:rPr lang="en-US" sz="7200" b="1" dirty="0">
                <a:solidFill>
                  <a:schemeClr val="bg1">
                    <a:lumMod val="95000"/>
                  </a:schemeClr>
                </a:solidFill>
                <a:latin typeface="Times New Roman" panose="02020603050405020304" pitchFamily="18" charset="0"/>
                <a:cs typeface="Times New Roman" panose="02020603050405020304" pitchFamily="18" charset="0"/>
              </a:rPr>
              <a:t>An Overview </a:t>
            </a:r>
            <a:endParaRPr lang="en-US" sz="7200" b="1" dirty="0">
              <a:solidFill>
                <a:schemeClr val="bg1">
                  <a:lumMod val="95000"/>
                </a:schemeClr>
              </a:solidFill>
              <a:latin typeface="Times New Roman" panose="02020603050405020304" pitchFamily="18" charset="0"/>
              <a:cs typeface="Times New Roman" panose="02020603050405020304" pitchFamily="18" charset="0"/>
            </a:endParaRPr>
          </a:p>
          <a:p>
            <a:pPr algn="ctr"/>
            <a:r>
              <a:rPr lang="en-US" sz="7200" b="1" dirty="0">
                <a:solidFill>
                  <a:schemeClr val="bg1">
                    <a:lumMod val="95000"/>
                  </a:schemeClr>
                </a:solidFill>
                <a:latin typeface="Times New Roman" panose="02020603050405020304" pitchFamily="18" charset="0"/>
                <a:cs typeface="Times New Roman" panose="02020603050405020304" pitchFamily="18" charset="0"/>
              </a:rPr>
              <a:t>of Computing </a:t>
            </a:r>
            <a:endParaRPr lang="en-US" sz="7200" b="1" dirty="0">
              <a:solidFill>
                <a:schemeClr val="bg1">
                  <a:lumMod val="95000"/>
                </a:schemeClr>
              </a:solidFill>
              <a:latin typeface="Times New Roman" panose="02020603050405020304" pitchFamily="18" charset="0"/>
              <a:cs typeface="Times New Roman" panose="02020603050405020304" pitchFamily="18" charset="0"/>
            </a:endParaRPr>
          </a:p>
          <a:p>
            <a:pPr algn="ctr"/>
            <a:r>
              <a:rPr lang="en-US" sz="7200" b="1" dirty="0">
                <a:solidFill>
                  <a:schemeClr val="bg1">
                    <a:lumMod val="95000"/>
                  </a:schemeClr>
                </a:solidFill>
                <a:latin typeface="Times New Roman" panose="02020603050405020304" pitchFamily="18" charset="0"/>
                <a:cs typeface="Times New Roman" panose="02020603050405020304" pitchFamily="18" charset="0"/>
              </a:rPr>
              <a:t>&amp; </a:t>
            </a:r>
            <a:endParaRPr lang="en-US" sz="7200" b="1" dirty="0">
              <a:solidFill>
                <a:schemeClr val="bg1">
                  <a:lumMod val="95000"/>
                </a:schemeClr>
              </a:solidFill>
              <a:latin typeface="Times New Roman" panose="02020603050405020304" pitchFamily="18" charset="0"/>
              <a:cs typeface="Times New Roman" panose="02020603050405020304" pitchFamily="18" charset="0"/>
            </a:endParaRPr>
          </a:p>
          <a:p>
            <a:pPr algn="ctr"/>
            <a:r>
              <a:rPr lang="en-US" sz="7200" b="1" dirty="0">
                <a:solidFill>
                  <a:schemeClr val="bg1">
                    <a:lumMod val="95000"/>
                  </a:schemeClr>
                </a:solidFill>
                <a:latin typeface="Times New Roman" panose="02020603050405020304" pitchFamily="18" charset="0"/>
                <a:cs typeface="Times New Roman" panose="02020603050405020304" pitchFamily="18" charset="0"/>
              </a:rPr>
              <a:t>Career Planning</a:t>
            </a:r>
            <a:endParaRPr lang="en-US" sz="7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TextBox 7"/>
          <p:cNvSpPr txBox="1">
            <a:spLocks noChangeArrowheads="1"/>
          </p:cNvSpPr>
          <p:nvPr/>
        </p:nvSpPr>
        <p:spPr bwMode="auto">
          <a:xfrm>
            <a:off x="177651" y="1040509"/>
            <a:ext cx="11736076" cy="445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800" b="1" dirty="0">
                <a:latin typeface="Times New Roman" panose="02020603050405020304" pitchFamily="18" charset="0"/>
                <a:ea typeface="Karla" pitchFamily="2" charset="0"/>
                <a:cs typeface="Times New Roman" panose="02020603050405020304" pitchFamily="18" charset="0"/>
              </a:rPr>
              <a:t>UNIVERSITY INSTITUTE OF COMPUTING</a:t>
            </a:r>
            <a:endParaRPr lang="en-US" sz="2800" b="1" dirty="0">
              <a:latin typeface="Times New Roman" panose="02020603050405020304" pitchFamily="18" charset="0"/>
              <a:ea typeface="Karla" pitchFamily="2"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Bachelors </a:t>
            </a:r>
            <a:r>
              <a:rPr lang="en-US" sz="2800" dirty="0">
                <a:latin typeface="Times New Roman" panose="02020603050405020304" pitchFamily="18" charset="0"/>
                <a:ea typeface="Calibri" panose="020F0502020204030204" pitchFamily="34" charset="0"/>
                <a:cs typeface="Times New Roman" panose="02020603050405020304" pitchFamily="18" charset="0"/>
              </a:rPr>
              <a:t>of Computer Applications/Science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Minor Project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22CAI-305</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Protect Environment</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Times New Roman" panose="02020603050405020304" pitchFamily="18" charset="0"/>
              <a:cs typeface="Times New Roman" panose="02020603050405020304" pitchFamily="18" charset="0"/>
            </a:endParaRPr>
          </a:p>
        </p:txBody>
      </p:sp>
      <p:sp>
        <p:nvSpPr>
          <p:cNvPr id="9" name="TextBox 8"/>
          <p:cNvSpPr txBox="1">
            <a:spLocks noChangeArrowheads="1"/>
          </p:cNvSpPr>
          <p:nvPr/>
        </p:nvSpPr>
        <p:spPr bwMode="auto">
          <a:xfrm>
            <a:off x="347916" y="5937897"/>
            <a:ext cx="516163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Minor Project Presentation</a:t>
            </a:r>
            <a:endParaRPr lang="en-US" sz="1600" dirty="0">
              <a:latin typeface="Times New Roman" panose="02020603050405020304" pitchFamily="18" charset="0"/>
              <a:cs typeface="Times New Roman" panose="02020603050405020304" pitchFamily="18" charset="0"/>
            </a:endParaRPr>
          </a:p>
        </p:txBody>
      </p:sp>
      <p:sp>
        <p:nvSpPr>
          <p:cNvPr id="10" name="TextBox 9"/>
          <p:cNvSpPr txBox="1">
            <a:spLocks noChangeArrowheads="1"/>
          </p:cNvSpPr>
          <p:nvPr/>
        </p:nvSpPr>
        <p:spPr bwMode="auto">
          <a:xfrm>
            <a:off x="6832521" y="589355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DISCOVER . </a:t>
            </a:r>
            <a:r>
              <a:rPr lang="en-US" sz="2000" b="1" dirty="0">
                <a:solidFill>
                  <a:srgbClr val="C00000"/>
                </a:solidFill>
                <a:latin typeface="Times New Roman" panose="02020603050405020304" pitchFamily="18" charset="0"/>
                <a:ea typeface="Karla" pitchFamily="2" charset="0"/>
                <a:cs typeface="Times New Roman" panose="02020603050405020304" pitchFamily="18" charset="0"/>
              </a:rPr>
              <a:t>LEARN</a:t>
            </a:r>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 . EMPOWER</a:t>
            </a:r>
            <a:endParaRPr lang="en-US" sz="1200" b="1" dirty="0">
              <a:solidFill>
                <a:prstClr val="black"/>
              </a:solidFill>
              <a:latin typeface="Times New Roman" panose="02020603050405020304" pitchFamily="18" charset="0"/>
              <a:cs typeface="Times New Roman" panose="02020603050405020304" pitchFamily="18" charset="0"/>
            </a:endParaRPr>
          </a:p>
          <a:p>
            <a:pPr eaLnBrk="1" hangingPunct="1"/>
            <a:endParaRPr lang="en-US" sz="1600" b="1" dirty="0">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43412" y="4756036"/>
            <a:ext cx="5161633"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Student Name: Dhruv Jindal</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UID: 22BCA10288</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Section/Group: 22BCA3 - ‘A’</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2" name="TextBox 11"/>
          <p:cNvSpPr txBox="1">
            <a:spLocks noChangeArrowheads="1"/>
          </p:cNvSpPr>
          <p:nvPr/>
        </p:nvSpPr>
        <p:spPr bwMode="auto">
          <a:xfrm>
            <a:off x="6832521" y="4756036"/>
            <a:ext cx="5161633"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Supervisor Name: Ms. Ambika</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Employee Code: E16450</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Designation: Professor</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Scope/Relevance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2000" b="1" u="sng" dirty="0">
                <a:latin typeface="Times New Roman Bold" panose="02020603050405020304" charset="0"/>
                <a:cs typeface="Times New Roman Bold" panose="02020603050405020304" charset="0"/>
              </a:rPr>
              <a:t>Relevance</a:t>
            </a:r>
            <a:r>
              <a:rPr lang="en-US" sz="2000" b="1" dirty="0">
                <a:latin typeface="Times New Roman Bold" panose="02020603050405020304" charset="0"/>
                <a:cs typeface="Times New Roman Bold" panose="02020603050405020304" charset="0"/>
              </a:rPr>
              <a:t>:-</a:t>
            </a:r>
            <a:endParaRPr lang="en-US" sz="2000" b="1" u="sng" dirty="0">
              <a:latin typeface="Times New Roman Bold" panose="02020603050405020304" charset="0"/>
              <a:cs typeface="Times New Roman Bold" panose="02020603050405020304"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Raising Awareness:</a:t>
            </a:r>
            <a:r>
              <a:rPr lang="en-US" sz="1800" dirty="0">
                <a:latin typeface="Times New Roman" panose="02020603050405020304" pitchFamily="18" charset="0"/>
                <a:cs typeface="Times New Roman" panose="02020603050405020304" pitchFamily="18" charset="0"/>
              </a:rPr>
              <a:t> Educate the public to drive understanding and action.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Community Engagement:</a:t>
            </a:r>
            <a:r>
              <a:rPr lang="en-US" sz="1800" dirty="0">
                <a:latin typeface="Times New Roman" panose="02020603050405020304" pitchFamily="18" charset="0"/>
                <a:cs typeface="Times New Roman" panose="02020603050405020304" pitchFamily="18" charset="0"/>
              </a:rPr>
              <a:t> Essential for sustainable conservation efforts.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Innovative Solutions:</a:t>
            </a:r>
            <a:r>
              <a:rPr lang="en-US" sz="1800" dirty="0">
                <a:latin typeface="Times New Roman" panose="02020603050405020304" pitchFamily="18" charset="0"/>
                <a:cs typeface="Times New Roman" panose="02020603050405020304" pitchFamily="18" charset="0"/>
              </a:rPr>
              <a:t> Leverage technology for effective solutions.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Sustainable Future:</a:t>
            </a:r>
            <a:r>
              <a:rPr lang="en-US" sz="1800" dirty="0">
                <a:latin typeface="Times New Roman" panose="02020603050405020304" pitchFamily="18" charset="0"/>
                <a:cs typeface="Times New Roman" panose="02020603050405020304" pitchFamily="18" charset="0"/>
              </a:rPr>
              <a:t> Promote practices for long-term environmental health.</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Wildlife Protection:</a:t>
            </a:r>
            <a:r>
              <a:rPr lang="en-US" sz="1800" dirty="0">
                <a:latin typeface="Times New Roman" panose="02020603050405020304" pitchFamily="18" charset="0"/>
                <a:cs typeface="Times New Roman" panose="02020603050405020304" pitchFamily="18" charset="0"/>
              </a:rPr>
              <a:t> Maintain biodiversity by protecting habitats and species.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Accessibility:</a:t>
            </a:r>
            <a:r>
              <a:rPr lang="en-US" sz="1800" dirty="0">
                <a:latin typeface="Times New Roman" panose="02020603050405020304" pitchFamily="18" charset="0"/>
                <a:cs typeface="Times New Roman" panose="02020603050405020304" pitchFamily="18" charset="0"/>
              </a:rPr>
              <a:t> Ensure information and involvement opportunities are accessible.</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Funding Support:</a:t>
            </a:r>
            <a:r>
              <a:rPr lang="en-US" sz="1800" dirty="0">
                <a:latin typeface="Times New Roman" panose="02020603050405020304" pitchFamily="18" charset="0"/>
                <a:cs typeface="Times New Roman" panose="02020603050405020304" pitchFamily="18" charset="0"/>
              </a:rPr>
              <a:t> Secure resources necessary for sustained conservation efforts.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Test Case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lstStyle/>
          <a:p>
            <a:pPr marL="0" indent="0">
              <a:buNone/>
            </a:pPr>
            <a:r>
              <a:rPr lang="en-US" sz="2000" b="1" dirty="0">
                <a:latin typeface="Times New Roman Bold" panose="02020603050405020304" charset="0"/>
                <a:cs typeface="Times New Roman Bold" panose="02020603050405020304" charset="0"/>
              </a:rPr>
              <a:t>1. Website Responsiveness</a:t>
            </a:r>
            <a:endParaRPr lang="en-US" sz="2000" b="1" dirty="0">
              <a:latin typeface="Times New Roman Bold" panose="02020603050405020304" charset="0"/>
              <a:cs typeface="Times New Roman Bold" panose="02020603050405020304" charset="0"/>
            </a:endParaRPr>
          </a:p>
          <a:p>
            <a:pPr marL="0" indent="0">
              <a:buNone/>
            </a:pPr>
            <a:r>
              <a:rPr lang="en-US" sz="1800" b="1" dirty="0">
                <a:latin typeface="Times New Roman Bold" panose="02020603050405020304" charset="0"/>
                <a:cs typeface="Times New Roman Bold" panose="02020603050405020304" charset="0"/>
              </a:rPr>
              <a:t>ID:</a:t>
            </a:r>
            <a:r>
              <a:rPr lang="en-US" sz="1800" dirty="0">
                <a:latin typeface="Times New Roman" panose="02020603050405020304" pitchFamily="18" charset="0"/>
                <a:cs typeface="Times New Roman" panose="02020603050405020304" pitchFamily="18" charset="0"/>
              </a:rPr>
              <a:t> TC01</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Check site display on desktop, tablet, and mobile.</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Layout adjusts correctly on all screen sizes.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Bold" panose="02020603050405020304" charset="0"/>
                <a:cs typeface="Times New Roman Bold" panose="02020603050405020304" charset="0"/>
              </a:rPr>
              <a:t>2. Navigation Bar Functionality</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ID:</a:t>
            </a:r>
            <a:r>
              <a:rPr lang="en-US" sz="1800" dirty="0">
                <a:latin typeface="Times New Roman" panose="02020603050405020304" pitchFamily="18" charset="0"/>
                <a:cs typeface="Times New Roman" panose="02020603050405020304" pitchFamily="18" charset="0"/>
              </a:rPr>
              <a:t> TC02</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Test sticky navigation bar and dropdowns.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Navigation stays on top and links work.</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Test Case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lstStyle/>
          <a:p>
            <a:pPr marL="0" indent="0">
              <a:buNone/>
            </a:pPr>
            <a:r>
              <a:rPr lang="en-US" sz="2000" b="1" dirty="0">
                <a:latin typeface="Times New Roman Bold" panose="02020603050405020304" charset="0"/>
                <a:cs typeface="Times New Roman Bold" panose="02020603050405020304" charset="0"/>
              </a:rPr>
              <a:t>3. Hero Image and Carousel</a:t>
            </a:r>
            <a:endParaRPr lang="en-US" sz="2000" b="1" dirty="0">
              <a:latin typeface="Times New Roman Bold" panose="02020603050405020304" charset="0"/>
              <a:cs typeface="Times New Roman Bold" panose="02020603050405020304" charset="0"/>
            </a:endParaRPr>
          </a:p>
          <a:p>
            <a:pPr marL="0" indent="0">
              <a:buNone/>
            </a:pPr>
            <a:r>
              <a:rPr lang="en-US" sz="1800" b="1" dirty="0">
                <a:latin typeface="Times New Roman Bold" panose="02020603050405020304" charset="0"/>
                <a:cs typeface="Times New Roman Bold" panose="02020603050405020304" charset="0"/>
              </a:rPr>
              <a:t>ID:</a:t>
            </a:r>
            <a:r>
              <a:rPr lang="en-US" sz="1800" dirty="0">
                <a:latin typeface="Times New Roman" panose="02020603050405020304" pitchFamily="18" charset="0"/>
                <a:cs typeface="Times New Roman" panose="02020603050405020304" pitchFamily="18" charset="0"/>
              </a:rPr>
              <a:t> TC03</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Verify hero header and carousel.</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Display correctly, smooth transitions.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Bold" panose="02020603050405020304" charset="0"/>
                <a:cs typeface="Times New Roman Bold" panose="02020603050405020304" charset="0"/>
              </a:rPr>
              <a:t>4. Tabbed Content in About Us</a:t>
            </a:r>
            <a:endParaRPr lang="en-US" sz="2000" b="1" dirty="0">
              <a:latin typeface="Times New Roman Bold" panose="02020603050405020304" charset="0"/>
              <a:cs typeface="Times New Roman Bold" panose="02020603050405020304" charset="0"/>
            </a:endParaRPr>
          </a:p>
          <a:p>
            <a:pPr marL="0" indent="0">
              <a:buNone/>
            </a:pPr>
            <a:r>
              <a:rPr lang="en-US" sz="1800" b="1" dirty="0">
                <a:latin typeface="Times New Roman Bold" panose="02020603050405020304" charset="0"/>
                <a:cs typeface="Times New Roman Bold" panose="02020603050405020304" charset="0"/>
              </a:rPr>
              <a:t>ID:</a:t>
            </a:r>
            <a:r>
              <a:rPr lang="en-US" sz="1800" dirty="0">
                <a:latin typeface="Times New Roman" panose="02020603050405020304" pitchFamily="18" charset="0"/>
                <a:cs typeface="Times New Roman" panose="02020603050405020304" pitchFamily="18" charset="0"/>
              </a:rPr>
              <a:t> TC04</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Ensure tabbed content works.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Correct content displays when tabs are clicked.</a:t>
            </a:r>
            <a:endParaRPr lang="en-US" sz="18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50190" y="3548380"/>
            <a:ext cx="309880" cy="368300"/>
          </a:xfrm>
          <a:prstGeom prst="rect">
            <a:avLst/>
          </a:prstGeom>
          <a:noFill/>
        </p:spPr>
        <p:txBody>
          <a:bodyPr wrap="none" rtlCol="0">
            <a:sp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Test Case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lstStyle/>
          <a:p>
            <a:pPr marL="0" indent="0">
              <a:buNone/>
            </a:pPr>
            <a:r>
              <a:rPr lang="en-US" sz="2000" b="1" dirty="0">
                <a:latin typeface="Times New Roman Bold" panose="02020603050405020304" charset="0"/>
                <a:cs typeface="Times New Roman Bold" panose="02020603050405020304" charset="0"/>
              </a:rPr>
              <a:t>5. Contact Form Functionality</a:t>
            </a:r>
            <a:endParaRPr lang="en-US" sz="1800" b="1" dirty="0">
              <a:latin typeface="Times New Roman Bold" panose="02020603050405020304" charset="0"/>
              <a:cs typeface="Times New Roman Bold" panose="02020603050405020304" charset="0"/>
            </a:endParaRPr>
          </a:p>
          <a:p>
            <a:pPr marL="0" indent="0">
              <a:buNone/>
            </a:pPr>
            <a:r>
              <a:rPr lang="en-US" sz="1800" b="1" dirty="0">
                <a:latin typeface="Times New Roman Bold" panose="02020603050405020304" charset="0"/>
                <a:cs typeface="Times New Roman Bold" panose="02020603050405020304" charset="0"/>
              </a:rPr>
              <a:t>ID:</a:t>
            </a:r>
            <a:r>
              <a:rPr lang="en-US" sz="1800" dirty="0">
                <a:latin typeface="Times New Roman" panose="02020603050405020304" pitchFamily="18" charset="0"/>
                <a:cs typeface="Times New Roman" panose="02020603050405020304" pitchFamily="18" charset="0"/>
              </a:rPr>
              <a:t> TC05</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Test contact form submission.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Form submits and shows confirmation.</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Bold" panose="02020603050405020304" charset="0"/>
                <a:cs typeface="Times New Roman Bold" panose="02020603050405020304" charset="0"/>
              </a:rPr>
              <a:t>6. Geolocation Feature</a:t>
            </a:r>
            <a:endParaRPr lang="en-US" sz="1800" b="1" dirty="0">
              <a:latin typeface="Times New Roman Bold" panose="02020603050405020304" charset="0"/>
              <a:cs typeface="Times New Roman Bold" panose="02020603050405020304" charset="0"/>
            </a:endParaRPr>
          </a:p>
          <a:p>
            <a:pPr marL="0" indent="0">
              <a:buNone/>
            </a:pPr>
            <a:r>
              <a:rPr lang="en-US" sz="1800" b="1" dirty="0">
                <a:latin typeface="Times New Roman Bold" panose="02020603050405020304" charset="0"/>
                <a:cs typeface="Times New Roman Bold" panose="02020603050405020304" charset="0"/>
              </a:rPr>
              <a:t>ID: </a:t>
            </a:r>
            <a:r>
              <a:rPr lang="en-US" sz="1800" dirty="0">
                <a:latin typeface="Times New Roman" panose="02020603050405020304" pitchFamily="18" charset="0"/>
                <a:cs typeface="Times New Roman" panose="02020603050405020304" pitchFamily="18" charset="0"/>
              </a:rPr>
              <a:t>TC06</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Check geolocation accuracy.</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Correct location shown on map.</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Test Case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lstStyle/>
          <a:p>
            <a:pPr marL="0" indent="0">
              <a:buNone/>
            </a:pPr>
            <a:r>
              <a:rPr lang="en-US" sz="2000" b="1" dirty="0">
                <a:latin typeface="Times New Roman Bold" panose="02020603050405020304" charset="0"/>
                <a:cs typeface="Times New Roman Bold" panose="02020603050405020304" charset="0"/>
              </a:rPr>
              <a:t>7. Event Carousel and Slider</a:t>
            </a:r>
            <a:endParaRPr lang="en-US" sz="2000" b="1" dirty="0">
              <a:latin typeface="Times New Roman Bold" panose="02020603050405020304" charset="0"/>
              <a:cs typeface="Times New Roman Bold" panose="02020603050405020304" charset="0"/>
            </a:endParaRPr>
          </a:p>
          <a:p>
            <a:pPr marL="0" indent="0">
              <a:buNone/>
            </a:pPr>
            <a:r>
              <a:rPr lang="en-US" sz="1800" b="1" dirty="0">
                <a:latin typeface="Times New Roman Bold" panose="02020603050405020304" charset="0"/>
                <a:cs typeface="Times New Roman Bold" panose="02020603050405020304" charset="0"/>
              </a:rPr>
              <a:t>ID:</a:t>
            </a:r>
            <a:r>
              <a:rPr lang="en-US" sz="1800" dirty="0">
                <a:latin typeface="Times New Roman" panose="02020603050405020304" pitchFamily="18" charset="0"/>
                <a:cs typeface="Times New Roman" panose="02020603050405020304" pitchFamily="18" charset="0"/>
              </a:rPr>
              <a:t> TC07</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Verify event carousel and slider.</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Events display and navigate smoothly.</a:t>
            </a:r>
            <a:endParaRPr lang="en-US" sz="1800"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Bold" panose="02020603050405020304" charset="0"/>
              <a:cs typeface="Times New Roman Bold" panose="02020603050405020304" charset="0"/>
            </a:endParaRPr>
          </a:p>
          <a:p>
            <a:pPr marL="0" indent="0">
              <a:buNone/>
            </a:pPr>
            <a:r>
              <a:rPr lang="en-US" sz="2000" b="1" dirty="0">
                <a:latin typeface="Times New Roman Bold" panose="02020603050405020304" charset="0"/>
                <a:cs typeface="Times New Roman Bold" panose="02020603050405020304" charset="0"/>
              </a:rPr>
              <a:t>8. Newsletter Subscription Form</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ID:</a:t>
            </a:r>
            <a:r>
              <a:rPr lang="en-US" sz="1800" dirty="0">
                <a:latin typeface="Times New Roman" panose="02020603050405020304" pitchFamily="18" charset="0"/>
                <a:cs typeface="Times New Roman" panose="02020603050405020304" pitchFamily="18" charset="0"/>
              </a:rPr>
              <a:t> TC08</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Test newsletter form submission.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Form submits and confirms.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Test Case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lstStyle/>
          <a:p>
            <a:pPr marL="0" indent="0">
              <a:buNone/>
            </a:pPr>
            <a:r>
              <a:rPr lang="en-US" sz="2000" b="1" dirty="0">
                <a:latin typeface="Times New Roman Bold" panose="02020603050405020304" charset="0"/>
                <a:cs typeface="Times New Roman Bold" panose="02020603050405020304" charset="0"/>
              </a:rPr>
              <a:t>9. Fun-Fact Counters</a:t>
            </a:r>
            <a:endParaRPr lang="en-US" sz="2000" b="1" dirty="0">
              <a:latin typeface="Times New Roman Bold" panose="02020603050405020304" charset="0"/>
              <a:cs typeface="Times New Roman Bold" panose="02020603050405020304" charset="0"/>
            </a:endParaRPr>
          </a:p>
          <a:p>
            <a:pPr marL="0" indent="0">
              <a:buNone/>
            </a:pPr>
            <a:r>
              <a:rPr lang="en-US" sz="1800" b="1" dirty="0">
                <a:latin typeface="Times New Roman Bold" panose="02020603050405020304" charset="0"/>
                <a:cs typeface="Times New Roman Bold" panose="02020603050405020304" charset="0"/>
              </a:rPr>
              <a:t>ID: </a:t>
            </a:r>
            <a:r>
              <a:rPr lang="en-US" sz="1800" dirty="0">
                <a:latin typeface="Times New Roman" panose="02020603050405020304" pitchFamily="18" charset="0"/>
                <a:cs typeface="Times New Roman" panose="02020603050405020304" pitchFamily="18" charset="0"/>
              </a:rPr>
              <a:t>TC09</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Check fun-fact counter animations.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Counters animate and show accurate data.</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Bold" panose="02020603050405020304" charset="0"/>
                <a:cs typeface="Times New Roman Bold" panose="02020603050405020304" charset="0"/>
              </a:rPr>
              <a:t>10. Back-to-Top Button</a:t>
            </a:r>
            <a:endParaRPr lang="en-US" sz="1800" b="1" dirty="0">
              <a:latin typeface="Times New Roman Bold" panose="02020603050405020304" charset="0"/>
              <a:cs typeface="Times New Roman Bold" panose="02020603050405020304" charset="0"/>
            </a:endParaRPr>
          </a:p>
          <a:p>
            <a:pPr marL="0" indent="0">
              <a:buNone/>
            </a:pPr>
            <a:r>
              <a:rPr lang="en-US" sz="1800" b="1" dirty="0">
                <a:latin typeface="Times New Roman Bold" panose="02020603050405020304" charset="0"/>
                <a:cs typeface="Times New Roman Bold" panose="02020603050405020304" charset="0"/>
              </a:rPr>
              <a:t>ID:</a:t>
            </a:r>
            <a:r>
              <a:rPr lang="en-US" sz="1800" dirty="0">
                <a:latin typeface="Times New Roman" panose="02020603050405020304" pitchFamily="18" charset="0"/>
                <a:cs typeface="Times New Roman" panose="02020603050405020304" pitchFamily="18" charset="0"/>
              </a:rPr>
              <a:t> TC10</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Description:</a:t>
            </a:r>
            <a:r>
              <a:rPr lang="en-US" sz="1800" dirty="0">
                <a:latin typeface="Times New Roman" panose="02020603050405020304" pitchFamily="18" charset="0"/>
                <a:cs typeface="Times New Roman" panose="02020603050405020304" pitchFamily="18" charset="0"/>
              </a:rPr>
              <a:t> Test back-to-top button functionality.</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Expected:</a:t>
            </a:r>
            <a:r>
              <a:rPr lang="en-US" sz="1800" dirty="0">
                <a:latin typeface="Times New Roman" panose="02020603050405020304" pitchFamily="18" charset="0"/>
                <a:cs typeface="Times New Roman" panose="02020603050405020304" pitchFamily="18" charset="0"/>
              </a:rPr>
              <a:t> Button appears on scroll and returns to top.</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Comparative Analysis</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2000" b="1" dirty="0">
                <a:latin typeface="Times New Roman Bold" panose="02020603050405020304" charset="0"/>
                <a:cs typeface="Times New Roman Bold" panose="02020603050405020304" charset="0"/>
              </a:rPr>
              <a:t>Green Earth Initiative</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Scope:</a:t>
            </a:r>
            <a:r>
              <a:rPr lang="en-US" sz="1800" dirty="0">
                <a:latin typeface="Times New Roman" panose="02020603050405020304" pitchFamily="18" charset="0"/>
                <a:cs typeface="Times New Roman" panose="02020603050405020304" pitchFamily="18" charset="0"/>
              </a:rPr>
              <a:t> Reforestation and carbon footprint reduction.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Technology:</a:t>
            </a:r>
            <a:r>
              <a:rPr lang="en-US" sz="1800" dirty="0">
                <a:latin typeface="Times New Roman" panose="02020603050405020304" pitchFamily="18" charset="0"/>
                <a:cs typeface="Times New Roman" panose="02020603050405020304" pitchFamily="18" charset="0"/>
              </a:rPr>
              <a:t> Basic website with HTML5 and CSS3.</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Engagement:</a:t>
            </a:r>
            <a:r>
              <a:rPr lang="en-US" sz="1800" dirty="0">
                <a:latin typeface="Times New Roman" panose="02020603050405020304" pitchFamily="18" charset="0"/>
                <a:cs typeface="Times New Roman" panose="02020603050405020304" pitchFamily="18" charset="0"/>
              </a:rPr>
              <a:t> Limited to local communities.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Funding:</a:t>
            </a:r>
            <a:r>
              <a:rPr lang="en-US" sz="1800" dirty="0">
                <a:latin typeface="Times New Roman" panose="02020603050405020304" pitchFamily="18" charset="0"/>
                <a:cs typeface="Times New Roman" panose="02020603050405020304" pitchFamily="18" charset="0"/>
              </a:rPr>
              <a:t> Corporate sponsorships.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Strengths:</a:t>
            </a:r>
            <a:r>
              <a:rPr lang="en-US" sz="1800" dirty="0">
                <a:latin typeface="Times New Roman" panose="02020603050405020304" pitchFamily="18" charset="0"/>
                <a:cs typeface="Times New Roman" panose="02020603050405020304" pitchFamily="18" charset="0"/>
              </a:rPr>
              <a:t> Strong corporate partnerships.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Weaknesses:</a:t>
            </a:r>
            <a:r>
              <a:rPr lang="en-US" sz="1800" dirty="0">
                <a:latin typeface="Times New Roman" panose="02020603050405020304" pitchFamily="18" charset="0"/>
                <a:cs typeface="Times New Roman" panose="02020603050405020304" pitchFamily="18" charset="0"/>
              </a:rPr>
              <a:t> Low tech integration and community engagement.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Comparative Analysis</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2000" b="1" u="sng" dirty="0">
                <a:latin typeface="Times New Roman Bold" panose="02020603050405020304" charset="0"/>
                <a:cs typeface="Times New Roman Bold" panose="02020603050405020304" charset="0"/>
              </a:rPr>
              <a:t>EcoAction Network</a:t>
            </a:r>
            <a:r>
              <a:rPr lang="en-US" sz="2000" b="1" dirty="0">
                <a:latin typeface="Times New Roman Bold" panose="02020603050405020304" charset="0"/>
                <a:cs typeface="Times New Roman Bold" panose="02020603050405020304" charset="0"/>
              </a:rPr>
              <a:t>:-</a:t>
            </a:r>
            <a:endParaRPr lang="en-US" sz="2000" dirty="0">
              <a:latin typeface="Times New Roman Regular" panose="02020603050405020304" charset="0"/>
              <a:cs typeface="Times New Roman Regular" panose="02020603050405020304" charset="0"/>
            </a:endParaRPr>
          </a:p>
          <a:p>
            <a:pPr marL="0" indent="0">
              <a:buNone/>
            </a:pPr>
            <a:endParaRPr lang="en-US" sz="20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Scope:</a:t>
            </a:r>
            <a:r>
              <a:rPr lang="en-US" sz="1800" dirty="0">
                <a:latin typeface="Times New Roman Regular" panose="02020603050405020304" charset="0"/>
                <a:cs typeface="Times New Roman Regular" panose="02020603050405020304" charset="0"/>
              </a:rPr>
              <a:t> Waste reduction, water conservation, renewable energy.</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Technology:</a:t>
            </a:r>
            <a:r>
              <a:rPr lang="en-US" sz="1800" dirty="0">
                <a:latin typeface="Times New Roman Regular" panose="02020603050405020304" charset="0"/>
                <a:cs typeface="Times New Roman Regular" panose="02020603050405020304" charset="0"/>
              </a:rPr>
              <a:t> Modern web tech and app for engagement.</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Engagement:</a:t>
            </a:r>
            <a:r>
              <a:rPr lang="en-US" sz="1800" dirty="0">
                <a:latin typeface="Times New Roman Regular" panose="02020603050405020304" charset="0"/>
                <a:cs typeface="Times New Roman Regular" panose="02020603050405020304" charset="0"/>
              </a:rPr>
              <a:t> High through social media, apps, and events.</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Funding:</a:t>
            </a:r>
            <a:r>
              <a:rPr lang="en-US" sz="1800" dirty="0">
                <a:latin typeface="Times New Roman Regular" panose="02020603050405020304" charset="0"/>
                <a:cs typeface="Times New Roman Regular" panose="02020603050405020304" charset="0"/>
              </a:rPr>
              <a:t> Crowdfunding, grants, partnerships.</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Strengths:</a:t>
            </a:r>
            <a:r>
              <a:rPr lang="en-US" sz="1800" dirty="0">
                <a:latin typeface="Times New Roman Regular" panose="02020603050405020304" charset="0"/>
                <a:cs typeface="Times New Roman Regular" panose="02020603050405020304" charset="0"/>
              </a:rPr>
              <a:t> Strong tech integration, high community engagement.</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Weaknesses:</a:t>
            </a:r>
            <a:r>
              <a:rPr lang="en-US" sz="1800" dirty="0">
                <a:latin typeface="Times New Roman Regular" panose="02020603050405020304" charset="0"/>
                <a:cs typeface="Times New Roman Regular" panose="02020603050405020304" charset="0"/>
              </a:rPr>
              <a:t> Broad focus may dilute impact.</a:t>
            </a:r>
            <a:endParaRPr lang="en-US" sz="1800" dirty="0">
              <a:latin typeface="Times New Roman Regular" panose="02020603050405020304" charset="0"/>
              <a:cs typeface="Times New Roman Regular"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Comparative Analysis</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2000" b="1" u="sng" dirty="0">
                <a:latin typeface="Times New Roman Bold" panose="02020603050405020304" charset="0"/>
                <a:cs typeface="Times New Roman Bold" panose="02020603050405020304" charset="0"/>
              </a:rPr>
              <a:t>Our Project</a:t>
            </a:r>
            <a:r>
              <a:rPr lang="en-US" sz="2000" b="1" dirty="0">
                <a:latin typeface="Times New Roman Bold" panose="02020603050405020304" charset="0"/>
                <a:cs typeface="Times New Roman Bold" panose="02020603050405020304" charset="0"/>
              </a:rPr>
              <a:t>:-</a:t>
            </a:r>
            <a:endParaRPr lang="en-US" sz="2000" b="1" dirty="0">
              <a:latin typeface="Times New Roman Bold" panose="02020603050405020304" charset="0"/>
              <a:cs typeface="Times New Roman Bold" panose="02020603050405020304" charset="0"/>
            </a:endParaRPr>
          </a:p>
          <a:p>
            <a:pPr marL="0" indent="0">
              <a:buNone/>
            </a:pPr>
            <a:endParaRPr lang="en-US" sz="20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Scope: </a:t>
            </a:r>
            <a:r>
              <a:rPr lang="en-US" sz="1800" dirty="0">
                <a:latin typeface="Times New Roman Regular" panose="02020603050405020304" charset="0"/>
                <a:cs typeface="Times New Roman Regular" panose="02020603050405020304" charset="0"/>
              </a:rPr>
              <a:t>Conservation, education, community involvement.</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Technology:</a:t>
            </a:r>
            <a:r>
              <a:rPr lang="en-US" sz="1800" dirty="0">
                <a:latin typeface="Times New Roman Regular" panose="02020603050405020304" charset="0"/>
                <a:cs typeface="Times New Roman Regular" panose="02020603050405020304" charset="0"/>
              </a:rPr>
              <a:t> Advanced tech (HTML5, CSS3, Bootstrap 5, jQuery 3, SCSS).</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Engagement:</a:t>
            </a:r>
            <a:r>
              <a:rPr lang="en-US" sz="1800" dirty="0">
                <a:latin typeface="Times New Roman Regular" panose="02020603050405020304" charset="0"/>
                <a:cs typeface="Times New Roman Regular" panose="02020603050405020304" charset="0"/>
              </a:rPr>
              <a:t> Volunteer sign-ups, event notifications, forums, newsletters.</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Funding:</a:t>
            </a:r>
            <a:r>
              <a:rPr lang="en-US" sz="1800" dirty="0">
                <a:latin typeface="Times New Roman Regular" panose="02020603050405020304" charset="0"/>
                <a:cs typeface="Times New Roman Regular" panose="02020603050405020304" charset="0"/>
              </a:rPr>
              <a:t> Donations, grants, partnerships.</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Strengths:</a:t>
            </a:r>
            <a:r>
              <a:rPr lang="en-US" sz="1800" dirty="0">
                <a:latin typeface="Times New Roman Regular" panose="02020603050405020304" charset="0"/>
                <a:cs typeface="Times New Roman Regular" panose="02020603050405020304" charset="0"/>
              </a:rPr>
              <a:t> Strong tech use, comprehensive scope, high engagement, easy navigation.</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Weaknesses:</a:t>
            </a:r>
            <a:r>
              <a:rPr lang="en-US" sz="1800" dirty="0">
                <a:latin typeface="Times New Roman Regular" panose="02020603050405020304" charset="0"/>
                <a:cs typeface="Times New Roman Regular" panose="02020603050405020304" charset="0"/>
              </a:rPr>
              <a:t> New project needs time to build awareness and secure funding.</a:t>
            </a:r>
            <a:endParaRPr lang="en-US" sz="1800" dirty="0">
              <a:latin typeface="Times New Roman Regular" panose="02020603050405020304" charset="0"/>
              <a:cs typeface="Times New Roman Regular"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Comparative Analysis</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2000" b="1" u="sng" dirty="0">
                <a:latin typeface="Times New Roman Bold" panose="02020603050405020304" charset="0"/>
                <a:cs typeface="Times New Roman Bold" panose="02020603050405020304" charset="0"/>
              </a:rPr>
              <a:t>Insights</a:t>
            </a:r>
            <a:r>
              <a:rPr lang="en-US" sz="2000" b="1" dirty="0">
                <a:latin typeface="Times New Roman Bold" panose="02020603050405020304" charset="0"/>
                <a:cs typeface="Times New Roman Bold" panose="02020603050405020304" charset="0"/>
              </a:rPr>
              <a:t>:-</a:t>
            </a:r>
            <a:endParaRPr lang="en-US" sz="2000" u="sng" dirty="0">
              <a:latin typeface="Times New Roman Regular" panose="02020603050405020304" charset="0"/>
              <a:cs typeface="Times New Roman Regular" panose="02020603050405020304" charset="0"/>
            </a:endParaRPr>
          </a:p>
          <a:p>
            <a:pPr marL="0" indent="0">
              <a:buNone/>
            </a:pPr>
            <a:endParaRPr lang="en-US" sz="20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Tech Integration:</a:t>
            </a:r>
            <a:r>
              <a:rPr lang="en-US" sz="1800" dirty="0">
                <a:latin typeface="Times New Roman Regular" panose="02020603050405020304" charset="0"/>
                <a:cs typeface="Times New Roman Regular" panose="02020603050405020304" charset="0"/>
              </a:rPr>
              <a:t> Our project excels with modern tech, similar to EcoAction Network.</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Engagement:</a:t>
            </a:r>
            <a:r>
              <a:rPr lang="en-US" sz="1800" dirty="0">
                <a:latin typeface="Times New Roman Regular" panose="02020603050405020304" charset="0"/>
                <a:cs typeface="Times New Roman Regular" panose="02020603050405020304" charset="0"/>
              </a:rPr>
              <a:t> High community engagement, unlike Green Earth Initiative.</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Scope:</a:t>
            </a:r>
            <a:r>
              <a:rPr lang="en-US" sz="1800" dirty="0">
                <a:latin typeface="Times New Roman Regular" panose="02020603050405020304" charset="0"/>
                <a:cs typeface="Times New Roman Regular" panose="02020603050405020304" charset="0"/>
              </a:rPr>
              <a:t> Balanced broad focus, unlike Green Earth Initiative’s narrow scope.</a:t>
            </a:r>
            <a:endParaRPr lang="en-US" sz="1800" dirty="0">
              <a:latin typeface="Times New Roman Regular" panose="02020603050405020304" charset="0"/>
              <a:cs typeface="Times New Roman Regular" panose="02020603050405020304" charset="0"/>
            </a:endParaRPr>
          </a:p>
          <a:p>
            <a:pPr marL="0" indent="0">
              <a:buNone/>
            </a:pPr>
            <a:r>
              <a:rPr lang="en-US" sz="1800" b="1" dirty="0">
                <a:latin typeface="Times New Roman Bold" panose="02020603050405020304" charset="0"/>
                <a:cs typeface="Times New Roman Bold" panose="02020603050405020304" charset="0"/>
              </a:rPr>
              <a:t>Funding:</a:t>
            </a:r>
            <a:r>
              <a:rPr lang="en-US" sz="1800" dirty="0">
                <a:latin typeface="Times New Roman Regular" panose="02020603050405020304" charset="0"/>
                <a:cs typeface="Times New Roman Regular" panose="02020603050405020304" charset="0"/>
              </a:rPr>
              <a:t> Diversified funding approach for sustainability.</a:t>
            </a:r>
            <a:endParaRPr lang="en-US" sz="1800" dirty="0">
              <a:latin typeface="Times New Roman Regular" panose="02020603050405020304" charset="0"/>
              <a:cs typeface="Times New Roman Regular"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Introduction to Project</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At the heart of our mission lies a profound commitment to safeguarding our planet's natural beauty and biodiversity. Our primary goal is to protect the environment through a combination of conservation efforts, educational initiatives, and community engagement. Using the Environs template, we aim to create a dynamic and informative platform that highlights our projects, shares vital information, and encourages active participation from individuals and organizations worldwide.</a:t>
            </a: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This project report outlines our strategies, methodologies, and achievements in environmental protection. It serves as a comprehensive guide to understanding our efforts in conservation, education, and community involvement. By leveraging modern tools and technologies, we strive to make a significant impact on environmental preservation and sustainability.</a:t>
            </a: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Our work encompasses various activities, including habitat restoration, wildlife protection, pollution reduction, and promoting sustainable practices. We believe that through collective effort and dedication, we can address the pressing environmental challenges of our time and ensure a healthier, more sustainable planet for future generations.</a:t>
            </a: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Join us in this vital mission, as we work together to create a better world—one where nature thrives, communities flourish, and every individual has the opportunity to contribute to a sustainable future.</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Conclusion &amp; Future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2000" b="1" u="sng" dirty="0">
                <a:latin typeface="Times New Roman Bold" panose="02020603050405020304" charset="0"/>
                <a:cs typeface="Times New Roman Bold" panose="02020603050405020304" charset="0"/>
              </a:rPr>
              <a:t>Conclusion</a:t>
            </a:r>
            <a:r>
              <a:rPr lang="en-US" sz="2000" b="1" dirty="0">
                <a:latin typeface="Times New Roman Bold" panose="02020603050405020304" charset="0"/>
                <a:cs typeface="Times New Roman Bold" panose="02020603050405020304" charset="0"/>
              </a:rPr>
              <a:t>:-</a:t>
            </a:r>
            <a:endParaRPr lang="en-US" sz="2000" b="1" dirty="0">
              <a:latin typeface="Times New Roman Bold" panose="02020603050405020304" charset="0"/>
              <a:cs typeface="Times New Roman Bold" panose="02020603050405020304"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Our environmental conservation project stands out through its comprehensive approach, leveraging advanced web technologies to create a dynamic and engaging platform. By focusing on education, community involvement, and innovative conservation efforts, we aim to bridge existing gaps in public awareness, information accessibility, and sustainable practices. Our comparative analysis highlights our strengths in technological integration and community engagement, while also identifying areas for growth, particularly in building awareness and securing consistent funding.</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Conclusion &amp; Future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Autofit/>
          </a:bodyPr>
          <a:lstStyle/>
          <a:p>
            <a:pPr marL="0" indent="0">
              <a:buNone/>
            </a:pPr>
            <a:r>
              <a:rPr lang="en-US" sz="2000" b="1" u="sng" dirty="0">
                <a:latin typeface="Times New Roman Bold" panose="02020603050405020304" charset="0"/>
                <a:cs typeface="Times New Roman Bold" panose="02020603050405020304" charset="0"/>
              </a:rPr>
              <a:t>Future:</a:t>
            </a:r>
            <a:r>
              <a:rPr lang="en-US" sz="2000" b="1" dirty="0">
                <a:latin typeface="Times New Roman Bold" panose="02020603050405020304" charset="0"/>
                <a:cs typeface="Times New Roman Bold" panose="02020603050405020304" charset="0"/>
              </a:rPr>
              <a:t>-</a:t>
            </a:r>
            <a:endParaRPr lang="en-US" sz="2000" b="1" u="sng" dirty="0">
              <a:latin typeface="Times New Roman Bold" panose="02020603050405020304" charset="0"/>
              <a:cs typeface="Times New Roman Bold" panose="02020603050405020304"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Enhanced Outreach:</a:t>
            </a:r>
            <a:r>
              <a:rPr lang="en-US" sz="1800" dirty="0">
                <a:latin typeface="Times New Roman" panose="02020603050405020304" pitchFamily="18" charset="0"/>
                <a:cs typeface="Times New Roman" panose="02020603050405020304" pitchFamily="18" charset="0"/>
              </a:rPr>
              <a:t> Expand educational programs and interactive content.</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Technological Updates:</a:t>
            </a:r>
            <a:r>
              <a:rPr lang="en-US" sz="1800" dirty="0">
                <a:latin typeface="Times New Roman" panose="02020603050405020304" pitchFamily="18" charset="0"/>
                <a:cs typeface="Times New Roman" panose="02020603050405020304" pitchFamily="18" charset="0"/>
              </a:rPr>
              <a:t> Continuously improve the platform with the latest web technologies.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Community Engagement:</a:t>
            </a:r>
            <a:r>
              <a:rPr lang="en-US" sz="1800" dirty="0">
                <a:latin typeface="Times New Roman" panose="02020603050405020304" pitchFamily="18" charset="0"/>
                <a:cs typeface="Times New Roman" panose="02020603050405020304" pitchFamily="18" charset="0"/>
              </a:rPr>
              <a:t> Strengthen connections with local and global communities.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Sustainable Funding:</a:t>
            </a:r>
            <a:r>
              <a:rPr lang="en-US" sz="1800" dirty="0">
                <a:latin typeface="Times New Roman" panose="02020603050405020304" pitchFamily="18" charset="0"/>
                <a:cs typeface="Times New Roman" panose="02020603050405020304" pitchFamily="18" charset="0"/>
              </a:rPr>
              <a:t> Diversify funding sources, including grants and partnerships.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Scalable Projects:</a:t>
            </a:r>
            <a:r>
              <a:rPr lang="en-US" sz="1800" dirty="0">
                <a:latin typeface="Times New Roman" panose="02020603050405020304" pitchFamily="18" charset="0"/>
                <a:cs typeface="Times New Roman" panose="02020603050405020304" pitchFamily="18" charset="0"/>
              </a:rPr>
              <a:t> Develop replicable conservation initiatives.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Impact Measurement:</a:t>
            </a:r>
            <a:r>
              <a:rPr lang="en-US" sz="1800" dirty="0">
                <a:latin typeface="Times New Roman" panose="02020603050405020304" pitchFamily="18" charset="0"/>
                <a:cs typeface="Times New Roman" panose="02020603050405020304" pitchFamily="18" charset="0"/>
              </a:rPr>
              <a:t> Implement robust metrics to track and improve our efforts.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Strategic Partnerships:</a:t>
            </a:r>
            <a:r>
              <a:rPr lang="en-US" sz="1800" dirty="0">
                <a:latin typeface="Times New Roman" panose="02020603050405020304" pitchFamily="18" charset="0"/>
                <a:cs typeface="Times New Roman" panose="02020603050405020304" pitchFamily="18" charset="0"/>
              </a:rPr>
              <a:t> Collaborate with environmental organizations and tech firms.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Policy Advocacy:</a:t>
            </a:r>
            <a:r>
              <a:rPr lang="en-US" sz="1800" dirty="0">
                <a:latin typeface="Times New Roman" panose="02020603050405020304" pitchFamily="18" charset="0"/>
                <a:cs typeface="Times New Roman" panose="02020603050405020304" pitchFamily="18" charset="0"/>
              </a:rPr>
              <a:t> Influence environmental policies to promote sustainability.</a:t>
            </a:r>
            <a:endParaRPr lang="en-US" sz="18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7790" y="1760220"/>
            <a:ext cx="309880" cy="368300"/>
          </a:xfrm>
          <a:prstGeom prst="rect">
            <a:avLst/>
          </a:prstGeom>
          <a:noFill/>
        </p:spPr>
        <p:txBody>
          <a:bodyPr wrap="none" rtlCol="0">
            <a:spAutoFit/>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Bibliography</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1800" b="1" dirty="0">
                <a:latin typeface="Times New Roman Bold" panose="02020603050405020304" charset="0"/>
                <a:cs typeface="Times New Roman Bold" panose="02020603050405020304" charset="0"/>
              </a:rPr>
              <a:t>Bootstrap Documentation:</a:t>
            </a:r>
            <a:r>
              <a:rPr lang="en-US" sz="1800" dirty="0">
                <a:latin typeface="Times New Roman" panose="02020603050405020304" pitchFamily="18" charset="0"/>
                <a:cs typeface="Times New Roman" panose="02020603050405020304" pitchFamily="18" charset="0"/>
              </a:rPr>
              <a:t> "Bootstrap 5," getbootstrap.com</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MDN Web Docs:</a:t>
            </a:r>
            <a:r>
              <a:rPr lang="en-US" sz="1800" dirty="0">
                <a:latin typeface="Times New Roman" panose="02020603050405020304" pitchFamily="18" charset="0"/>
                <a:cs typeface="Times New Roman" panose="02020603050405020304" pitchFamily="18" charset="0"/>
              </a:rPr>
              <a:t> "HTML5," developer.mozilla.org</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W3Schools:</a:t>
            </a:r>
            <a:r>
              <a:rPr lang="en-US" sz="1800" dirty="0">
                <a:latin typeface="Times New Roman" panose="02020603050405020304" pitchFamily="18" charset="0"/>
                <a:cs typeface="Times New Roman" panose="02020603050405020304" pitchFamily="18" charset="0"/>
              </a:rPr>
              <a:t> "CSS3 Tutorial," w3schools.com</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jQuery Documentation:</a:t>
            </a:r>
            <a:r>
              <a:rPr lang="en-US" sz="1800" dirty="0">
                <a:latin typeface="Times New Roman" panose="02020603050405020304" pitchFamily="18" charset="0"/>
                <a:cs typeface="Times New Roman" panose="02020603050405020304" pitchFamily="18" charset="0"/>
              </a:rPr>
              <a:t> "jQuery 3," jquery.com</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Sass Documentation:</a:t>
            </a:r>
            <a:r>
              <a:rPr lang="en-US" sz="1800" dirty="0">
                <a:latin typeface="Times New Roman" panose="02020603050405020304" pitchFamily="18" charset="0"/>
                <a:cs typeface="Times New Roman" panose="02020603050405020304" pitchFamily="18" charset="0"/>
              </a:rPr>
              <a:t> "Sass Basics," sass-lang.com</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Green Earth Initiative:</a:t>
            </a:r>
            <a:r>
              <a:rPr lang="en-US" sz="1800" dirty="0">
                <a:latin typeface="Times New Roman" panose="02020603050405020304" pitchFamily="18" charset="0"/>
                <a:cs typeface="Times New Roman" panose="02020603050405020304" pitchFamily="18" charset="0"/>
              </a:rPr>
              <a:t> Official website</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EcoAction Network:</a:t>
            </a:r>
            <a:r>
              <a:rPr lang="en-US" sz="1800" dirty="0">
                <a:latin typeface="Times New Roman" panose="02020603050405020304" pitchFamily="18" charset="0"/>
                <a:cs typeface="Times New Roman" panose="02020603050405020304" pitchFamily="18" charset="0"/>
              </a:rPr>
              <a:t> Official website</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Environmental Protection Agency (EPA):</a:t>
            </a:r>
            <a:r>
              <a:rPr lang="en-US" sz="1800" dirty="0">
                <a:latin typeface="Times New Roman" panose="02020603050405020304" pitchFamily="18" charset="0"/>
                <a:cs typeface="Times New Roman" panose="02020603050405020304" pitchFamily="18" charset="0"/>
              </a:rPr>
              <a:t> "Sustainable Practices," epa.gov</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World Wildlife Fund (WWF):</a:t>
            </a:r>
            <a:r>
              <a:rPr lang="en-US" sz="1800" dirty="0">
                <a:latin typeface="Times New Roman" panose="02020603050405020304" pitchFamily="18" charset="0"/>
                <a:cs typeface="Times New Roman" panose="02020603050405020304" pitchFamily="18" charset="0"/>
              </a:rPr>
              <a:t> "Conservation Projects," worldwildlife.org</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National Geographic:</a:t>
            </a:r>
            <a:r>
              <a:rPr lang="en-US" sz="1800" dirty="0">
                <a:latin typeface="Times New Roman" panose="02020603050405020304" pitchFamily="18" charset="0"/>
                <a:cs typeface="Times New Roman" panose="02020603050405020304" pitchFamily="18" charset="0"/>
              </a:rPr>
              <a:t> "Impact of Community Engagement on Conservation," nationalgeographic.com</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a:rPr>
              <a:t> </a:t>
            </a:r>
            <a:endParaRPr kumimoji="0" lang="en-US" sz="1800" b="0" i="0" u="none" strike="noStrike" kern="1200" cap="none" spc="0" normalizeH="0" baseline="0" noProof="0" dirty="0">
              <a:ln>
                <a:noFill/>
              </a:ln>
              <a:solidFill>
                <a:prstClr val="white"/>
              </a:solidFill>
              <a:effectLst/>
              <a:uLnTx/>
              <a:uFillTx/>
              <a:latin typeface="Calibri Light"/>
            </a:endParaRP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endPar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endParaRP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Technology Used</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fontScale="25000"/>
          </a:bodyPr>
          <a:lstStyle/>
          <a:p>
            <a:pPr marL="0" indent="0">
              <a:buNone/>
            </a:pPr>
            <a:r>
              <a:rPr lang="en-US" sz="7200" dirty="0">
                <a:latin typeface="Times New Roman" panose="02020603050405020304" pitchFamily="18" charset="0"/>
                <a:cs typeface="Times New Roman" panose="02020603050405020304" pitchFamily="18" charset="0"/>
              </a:rPr>
              <a:t>Our project leverages a range of cutting-edge technologies to effectively manage and promote environmental conservation efforts. Here are the key technologies we utilize:</a:t>
            </a:r>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b="1" dirty="0">
                <a:latin typeface="Times New Roman Bold" panose="02020603050405020304" charset="0"/>
                <a:cs typeface="Times New Roman Bold" panose="02020603050405020304" charset="0"/>
              </a:rPr>
              <a:t>HTML5 and CSS3: </a:t>
            </a:r>
            <a:r>
              <a:rPr lang="en-US" sz="7200" dirty="0">
                <a:latin typeface="Times New Roman" panose="02020603050405020304" pitchFamily="18" charset="0"/>
                <a:cs typeface="Times New Roman" panose="02020603050405020304" pitchFamily="18" charset="0"/>
              </a:rPr>
              <a:t>These foundational web technologies are used to structure and style our web pages, ensuring a modern and user-friendly interface.</a:t>
            </a:r>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b="1" dirty="0">
                <a:latin typeface="Times New Roman Bold" panose="02020603050405020304" charset="0"/>
                <a:cs typeface="Times New Roman Bold" panose="02020603050405020304" charset="0"/>
              </a:rPr>
              <a:t>Bootstrap 5:</a:t>
            </a:r>
            <a:r>
              <a:rPr lang="en-US" sz="7200" dirty="0">
                <a:latin typeface="Times New Roman" panose="02020603050405020304" pitchFamily="18" charset="0"/>
                <a:cs typeface="Times New Roman" panose="02020603050405020304" pitchFamily="18" charset="0"/>
              </a:rPr>
              <a:t> This powerful front-end framework allows us to create responsive, mobile-first web designs. It ensures our platform is accessible and functional across various devices and screen sizes.</a:t>
            </a:r>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b="1" dirty="0">
                <a:latin typeface="Times New Roman Bold" panose="02020603050405020304" charset="0"/>
                <a:cs typeface="Times New Roman Bold" panose="02020603050405020304" charset="0"/>
              </a:rPr>
              <a:t>jQuery 3:</a:t>
            </a:r>
            <a:r>
              <a:rPr lang="en-US" sz="7200" dirty="0">
                <a:latin typeface="Times New Roman" panose="02020603050405020304" pitchFamily="18" charset="0"/>
                <a:cs typeface="Times New Roman" panose="02020603050405020304" pitchFamily="18" charset="0"/>
              </a:rPr>
              <a:t> A fast, small, and feature-rich JavaScript library, jQuery simplifies HTML document traversal and manipulation, event handling, and animation. It enhances the interactivity of our web pages.</a:t>
            </a:r>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b="1" dirty="0">
                <a:latin typeface="Times New Roman Bold" panose="02020603050405020304" charset="0"/>
                <a:cs typeface="Times New Roman Bold" panose="02020603050405020304" charset="0"/>
              </a:rPr>
              <a:t>SCSS: </a:t>
            </a:r>
            <a:r>
              <a:rPr lang="en-US" sz="7200" dirty="0">
                <a:latin typeface="Times New Roman" panose="02020603050405020304" pitchFamily="18" charset="0"/>
                <a:cs typeface="Times New Roman" panose="02020603050405020304" pitchFamily="18" charset="0"/>
              </a:rPr>
              <a:t>Syntactically Awesome Stylesheets (SCSS) is a CSS preprocessor that adds power and elegance to our stylesheets. It allows us to use variables, nested rules, and functions to keep our CSS organized and maintainable.</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Technology Used</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fontScale="25000"/>
          </a:bodyPr>
          <a:lstStyle/>
          <a:p>
            <a:pPr marL="0" indent="0">
              <a:buNone/>
            </a:pPr>
            <a:r>
              <a:rPr lang="en-US" sz="7200" b="1" dirty="0">
                <a:latin typeface="Times New Roman Bold" panose="02020603050405020304" charset="0"/>
                <a:cs typeface="Times New Roman Bold" panose="02020603050405020304" charset="0"/>
              </a:rPr>
              <a:t>Carousel and Slider Plugins:</a:t>
            </a:r>
            <a:r>
              <a:rPr lang="en-US" sz="7200" dirty="0">
                <a:latin typeface="Times New Roman" panose="02020603050405020304" pitchFamily="18" charset="0"/>
                <a:cs typeface="Times New Roman" panose="02020603050405020304" pitchFamily="18" charset="0"/>
              </a:rPr>
              <a:t> These tools are used for displaying images and content in a dynamic and engaging manner. They enhance the visual appeal of our platform, making it more attractive to visitors.</a:t>
            </a:r>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b="1" dirty="0">
                <a:latin typeface="Times New Roman Bold" panose="02020603050405020304" charset="0"/>
                <a:cs typeface="Times New Roman Bold" panose="02020603050405020304" charset="0"/>
              </a:rPr>
              <a:t>Pop-up Image Gallery:</a:t>
            </a:r>
            <a:r>
              <a:rPr lang="en-US" sz="7200" dirty="0">
                <a:latin typeface="Times New Roman" panose="02020603050405020304" pitchFamily="18" charset="0"/>
                <a:cs typeface="Times New Roman" panose="02020603050405020304" pitchFamily="18" charset="0"/>
              </a:rPr>
              <a:t> This feature allows users to view images in a pop-up format, providing a better user experience for browsing photos and visual content.</a:t>
            </a:r>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b="1" dirty="0">
                <a:latin typeface="Times New Roman Bold" panose="02020603050405020304" charset="0"/>
                <a:cs typeface="Times New Roman Bold" panose="02020603050405020304" charset="0"/>
              </a:rPr>
              <a:t>Newsletter Subscription Form:</a:t>
            </a:r>
            <a:r>
              <a:rPr lang="en-US" sz="7200" dirty="0">
                <a:latin typeface="Times New Roman" panose="02020603050405020304" pitchFamily="18" charset="0"/>
                <a:cs typeface="Times New Roman" panose="02020603050405020304" pitchFamily="18" charset="0"/>
              </a:rPr>
              <a:t> Integrated using modern form handling techniques, this feature enables us to collect and manage subscriber information efficiently.</a:t>
            </a:r>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b="1" dirty="0">
                <a:latin typeface="Times New Roman Bold" panose="02020603050405020304" charset="0"/>
                <a:cs typeface="Times New Roman Bold" panose="02020603050405020304" charset="0"/>
              </a:rPr>
              <a:t>Geolocation:</a:t>
            </a:r>
            <a:r>
              <a:rPr lang="en-US" sz="7200" dirty="0">
                <a:latin typeface="Times New Roman" panose="02020603050405020304" pitchFamily="18" charset="0"/>
                <a:cs typeface="Times New Roman" panose="02020603050405020304" pitchFamily="18" charset="0"/>
              </a:rPr>
              <a:t> This technology is used on our contact page to provide location-based information and services, making it easier for users to find and connect with us.</a:t>
            </a:r>
            <a:endParaRPr lang="en-US" sz="7200" dirty="0">
              <a:latin typeface="Times New Roman" panose="02020603050405020304" pitchFamily="18" charset="0"/>
              <a:cs typeface="Times New Roman" panose="02020603050405020304" pitchFamily="18" charset="0"/>
            </a:endParaRP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b="1" dirty="0">
                <a:latin typeface="Times New Roman Bold" panose="02020603050405020304" charset="0"/>
                <a:cs typeface="Times New Roman Bold" panose="02020603050405020304" charset="0"/>
              </a:rPr>
              <a:t>Fun-Fact Counters and Progress Bars: </a:t>
            </a:r>
            <a:r>
              <a:rPr lang="en-US" sz="7200" dirty="0">
                <a:latin typeface="Times New Roman" panose="02020603050405020304" pitchFamily="18" charset="0"/>
                <a:cs typeface="Times New Roman" panose="02020603050405020304" pitchFamily="18" charset="0"/>
              </a:rPr>
              <a:t>These interactive elements provide real-time updates and visually engaging ways to display data and progress related to our projects.</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Technology Used</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1800" b="1" dirty="0">
                <a:latin typeface="Times New Roman Bold" panose="02020603050405020304" charset="0"/>
                <a:cs typeface="Times New Roman Bold" panose="02020603050405020304" charset="0"/>
              </a:rPr>
              <a:t>Smooth Scrolling and Animations:</a:t>
            </a:r>
            <a:r>
              <a:rPr lang="en-US" sz="1800" dirty="0">
                <a:latin typeface="Times New Roman" panose="02020603050405020304" pitchFamily="18" charset="0"/>
                <a:cs typeface="Times New Roman" panose="02020603050405020304" pitchFamily="18" charset="0"/>
              </a:rPr>
              <a:t> Implemented to enhance the user experience, these features ensure a seamless and visually appealing navigation experience across our platform.</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By incorporating these technologies, we ensure that our platform is not only informative and visually appealing but also highly functional and user-friendly. This allows us to effectively communicate our mission, engage with our audience, and drive participation in our environmental conservation efforts.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Exisiting Gaps &amp; Project Features</a:t>
            </a:r>
            <a:endParaRPr lang="en-US" alt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Autofit/>
          </a:bodyPr>
          <a:lstStyle/>
          <a:p>
            <a:pPr marL="0" indent="0">
              <a:buNone/>
            </a:pPr>
            <a:r>
              <a:rPr lang="en-US" sz="2000" b="1" u="sng" dirty="0">
                <a:latin typeface="Times New Roman Bold" panose="02020603050405020304" charset="0"/>
                <a:cs typeface="Times New Roman Bold" panose="02020603050405020304" charset="0"/>
              </a:rPr>
              <a:t>Existing Gaps</a:t>
            </a:r>
            <a:r>
              <a:rPr lang="en-US" sz="2000" b="1" dirty="0">
                <a:latin typeface="Times New Roman Bold" panose="02020603050405020304" charset="0"/>
                <a:cs typeface="Times New Roman Bold" panose="02020603050405020304" charset="0"/>
              </a:rPr>
              <a:t>:-</a:t>
            </a:r>
            <a:endParaRPr lang="en-US" sz="2000" b="1" dirty="0">
              <a:latin typeface="Times New Roman Bold" panose="02020603050405020304" charset="0"/>
              <a:cs typeface="Times New Roman Bold" panose="02020603050405020304" charset="0"/>
            </a:endParaRP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Lack of Awareness:</a:t>
            </a:r>
            <a:r>
              <a:rPr lang="en-US" sz="1800" dirty="0">
                <a:latin typeface="Times New Roman" panose="02020603050405020304" pitchFamily="18" charset="0"/>
                <a:cs typeface="Times New Roman" panose="02020603050405020304" pitchFamily="18" charset="0"/>
              </a:rPr>
              <a:t> Many are unaware of environmental issues and how to help.</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Fragmented Information:</a:t>
            </a:r>
            <a:r>
              <a:rPr lang="en-US" sz="1800" dirty="0">
                <a:latin typeface="Times New Roman" panose="02020603050405020304" pitchFamily="18" charset="0"/>
                <a:cs typeface="Times New Roman" panose="02020603050405020304" pitchFamily="18" charset="0"/>
              </a:rPr>
              <a:t> Environmental data is scattered and hard to find.</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Limited Technology Use:</a:t>
            </a:r>
            <a:r>
              <a:rPr lang="en-US" sz="1800" dirty="0">
                <a:latin typeface="Times New Roman" panose="02020603050405020304" pitchFamily="18" charset="0"/>
                <a:cs typeface="Times New Roman" panose="02020603050405020304" pitchFamily="18" charset="0"/>
              </a:rPr>
              <a:t> Many projects don't leverage modern tech effectively.</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Community Involvement:</a:t>
            </a:r>
            <a:r>
              <a:rPr lang="en-US" sz="1800" dirty="0">
                <a:latin typeface="Times New Roman" panose="02020603050405020304" pitchFamily="18" charset="0"/>
                <a:cs typeface="Times New Roman" panose="02020603050405020304" pitchFamily="18" charset="0"/>
              </a:rPr>
              <a:t> There's a need for greater local community engagement.</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Funding Challenges:</a:t>
            </a:r>
            <a:r>
              <a:rPr lang="en-US" sz="1800" dirty="0">
                <a:latin typeface="Times New Roman" panose="02020603050405020304" pitchFamily="18" charset="0"/>
                <a:cs typeface="Times New Roman" panose="02020603050405020304" pitchFamily="18" charset="0"/>
              </a:rPr>
              <a:t> Environmental projects often face financial constraints.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Exisiting Gaps &amp; Project Features</a:t>
            </a:r>
            <a:endParaRPr lang="en-US" alt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Autofit/>
          </a:bodyPr>
          <a:lstStyle/>
          <a:p>
            <a:pPr marL="0" indent="0">
              <a:buNone/>
            </a:pPr>
            <a:r>
              <a:rPr lang="en-US" sz="2000" b="1" u="sng" dirty="0">
                <a:latin typeface="Times New Roman Bold" panose="02020603050405020304" charset="0"/>
                <a:cs typeface="Times New Roman Bold" panose="02020603050405020304" charset="0"/>
              </a:rPr>
              <a:t>Project Features</a:t>
            </a:r>
            <a:r>
              <a:rPr lang="en-US" sz="2000" b="1" dirty="0">
                <a:latin typeface="Times New Roman Bold" panose="02020603050405020304" charset="0"/>
                <a:cs typeface="Times New Roman Bold" panose="02020603050405020304" charset="0"/>
              </a:rPr>
              <a:t>:-</a:t>
            </a:r>
            <a:endParaRPr lang="en-US" sz="2000" b="1" u="sng" dirty="0">
              <a:latin typeface="Times New Roman Bold" panose="02020603050405020304" charset="0"/>
              <a:cs typeface="Times New Roman Bold" panose="02020603050405020304" charset="0"/>
            </a:endParaRP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sym typeface="+mn-ea"/>
              </a:rPr>
              <a:t>Educational Content:</a:t>
            </a:r>
            <a:r>
              <a:rPr lang="en-US" sz="1800" dirty="0">
                <a:latin typeface="Times New Roman" panose="02020603050405020304" pitchFamily="18" charset="0"/>
                <a:cs typeface="Times New Roman" panose="02020603050405020304" pitchFamily="18" charset="0"/>
                <a:sym typeface="+mn-ea"/>
              </a:rPr>
              <a:t> Raises public awareness and encourages participation.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sym typeface="+mn-ea"/>
              </a:rPr>
              <a:t>Centralized Information:</a:t>
            </a:r>
            <a:r>
              <a:rPr lang="en-US" sz="1800" dirty="0">
                <a:latin typeface="Times New Roman" panose="02020603050405020304" pitchFamily="18" charset="0"/>
                <a:cs typeface="Times New Roman" panose="02020603050405020304" pitchFamily="18" charset="0"/>
                <a:sym typeface="+mn-ea"/>
              </a:rPr>
              <a:t> Aggregates vital environmental information.</a:t>
            </a:r>
            <a:endParaRPr lang="en-US" sz="1800" b="1" dirty="0">
              <a:latin typeface="Times New Roman Bold" panose="02020603050405020304" charset="0"/>
              <a:cs typeface="Times New Roman Bold" panose="02020603050405020304" charset="0"/>
            </a:endParaRPr>
          </a:p>
          <a:p>
            <a:pPr marL="0" indent="0">
              <a:buNone/>
            </a:pPr>
            <a:r>
              <a:rPr lang="en-US" sz="1800" b="1" dirty="0">
                <a:latin typeface="Times New Roman Bold" panose="02020603050405020304" charset="0"/>
                <a:cs typeface="Times New Roman Bold" panose="02020603050405020304" charset="0"/>
              </a:rPr>
              <a:t>Advanced Technology:</a:t>
            </a:r>
            <a:r>
              <a:rPr lang="en-US" sz="1800" dirty="0">
                <a:latin typeface="Times New Roman" panose="02020603050405020304" pitchFamily="18" charset="0"/>
                <a:cs typeface="Times New Roman" panose="02020603050405020304" pitchFamily="18" charset="0"/>
              </a:rPr>
              <a:t> Utilizes HTML5, CSS3, Bootstrap 5, jQuery 3, and SCSS.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Community Tools:</a:t>
            </a:r>
            <a:r>
              <a:rPr lang="en-US" sz="1800" dirty="0">
                <a:latin typeface="Times New Roman" panose="02020603050405020304" pitchFamily="18" charset="0"/>
                <a:cs typeface="Times New Roman" panose="02020603050405020304" pitchFamily="18" charset="0"/>
              </a:rPr>
              <a:t> Volunteer sign-ups, event notifications, and forums.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Interactive Elements:</a:t>
            </a:r>
            <a:r>
              <a:rPr lang="en-US" sz="1800" dirty="0">
                <a:latin typeface="Times New Roman" panose="02020603050405020304" pitchFamily="18" charset="0"/>
                <a:cs typeface="Times New Roman" panose="02020603050405020304" pitchFamily="18" charset="0"/>
              </a:rPr>
              <a:t> Fun-fact counters, progress bars, and image galleries.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Geolocation:</a:t>
            </a:r>
            <a:r>
              <a:rPr lang="en-US" sz="1800" dirty="0">
                <a:latin typeface="Times New Roman" panose="02020603050405020304" pitchFamily="18" charset="0"/>
                <a:cs typeface="Times New Roman" panose="02020603050405020304" pitchFamily="18" charset="0"/>
              </a:rPr>
              <a:t> Contact page includes location services for easier connection.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Subscription Forms:</a:t>
            </a:r>
            <a:r>
              <a:rPr lang="en-US" sz="1800" dirty="0">
                <a:latin typeface="Times New Roman" panose="02020603050405020304" pitchFamily="18" charset="0"/>
                <a:cs typeface="Times New Roman" panose="02020603050405020304" pitchFamily="18" charset="0"/>
              </a:rPr>
              <a:t> Newsletter forms to build an informed supporter base.</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Responsiveness:</a:t>
            </a:r>
            <a:r>
              <a:rPr lang="en-US" sz="1800" dirty="0">
                <a:latin typeface="Times New Roman" panose="02020603050405020304" pitchFamily="18" charset="0"/>
                <a:cs typeface="Times New Roman" panose="02020603050405020304" pitchFamily="18" charset="0"/>
              </a:rPr>
              <a:t> Accessible across all devices and browsers.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Smooth Navigation:</a:t>
            </a:r>
            <a:r>
              <a:rPr lang="en-US" sz="1800" dirty="0">
                <a:latin typeface="Times New Roman" panose="02020603050405020304" pitchFamily="18" charset="0"/>
                <a:cs typeface="Times New Roman" panose="02020603050405020304" pitchFamily="18" charset="0"/>
              </a:rPr>
              <a:t> Enhanced user experience with smooth scrolling and animations.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Objectives</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1800" b="1" dirty="0">
                <a:latin typeface="Times New Roman Bold" panose="02020603050405020304" charset="0"/>
                <a:cs typeface="Times New Roman Bold" panose="02020603050405020304" charset="0"/>
              </a:rPr>
              <a:t>Increase Awareness:</a:t>
            </a:r>
            <a:r>
              <a:rPr lang="en-US" sz="1800" dirty="0">
                <a:latin typeface="Times New Roman" panose="02020603050405020304" pitchFamily="18" charset="0"/>
                <a:cs typeface="Times New Roman" panose="02020603050405020304" pitchFamily="18" charset="0"/>
              </a:rPr>
              <a:t> Educate the public about environmental issues and conservation.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Centralize Information:</a:t>
            </a:r>
            <a:r>
              <a:rPr lang="en-US" sz="1800" dirty="0">
                <a:latin typeface="Times New Roman" panose="02020603050405020304" pitchFamily="18" charset="0"/>
                <a:cs typeface="Times New Roman" panose="02020603050405020304" pitchFamily="18" charset="0"/>
              </a:rPr>
              <a:t> Provide a comprehensive platform for environmental data and resources.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Leverage Technology:</a:t>
            </a:r>
            <a:r>
              <a:rPr lang="en-US" sz="1800" dirty="0">
                <a:latin typeface="Times New Roman" panose="02020603050405020304" pitchFamily="18" charset="0"/>
                <a:cs typeface="Times New Roman" panose="02020603050405020304" pitchFamily="18" charset="0"/>
              </a:rPr>
              <a:t> Use modern web technologies for a responsive and interactive platform.</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Foster Engagement:</a:t>
            </a:r>
            <a:r>
              <a:rPr lang="en-US" sz="1800" dirty="0">
                <a:latin typeface="Times New Roman" panose="02020603050405020304" pitchFamily="18" charset="0"/>
                <a:cs typeface="Times New Roman" panose="02020603050405020304" pitchFamily="18" charset="0"/>
              </a:rPr>
              <a:t> Promote community participation through volunteer opportunities and forums.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Promote Sustainability:</a:t>
            </a:r>
            <a:r>
              <a:rPr lang="en-US" sz="1800" dirty="0">
                <a:latin typeface="Times New Roman" panose="02020603050405020304" pitchFamily="18" charset="0"/>
                <a:cs typeface="Times New Roman" panose="02020603050405020304" pitchFamily="18" charset="0"/>
              </a:rPr>
              <a:t> Advocate for sustainable practices and initiatives.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Protect Wildlife:</a:t>
            </a:r>
            <a:r>
              <a:rPr lang="en-US" sz="1800" dirty="0">
                <a:latin typeface="Times New Roman" panose="02020603050405020304" pitchFamily="18" charset="0"/>
                <a:cs typeface="Times New Roman" panose="02020603050405020304" pitchFamily="18" charset="0"/>
              </a:rPr>
              <a:t> Focus on conservation efforts for natural habitats and endangered species.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Ensure Accessibility:</a:t>
            </a:r>
            <a:r>
              <a:rPr lang="en-US" sz="1800" dirty="0">
                <a:latin typeface="Times New Roman" panose="02020603050405020304" pitchFamily="18" charset="0"/>
                <a:cs typeface="Times New Roman" panose="02020603050405020304" pitchFamily="18" charset="0"/>
              </a:rPr>
              <a:t> Provide easy navigation and access across all devices.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Encourage Donations:</a:t>
            </a:r>
            <a:r>
              <a:rPr lang="en-US" sz="1800" dirty="0">
                <a:latin typeface="Times New Roman" panose="02020603050405020304" pitchFamily="18" charset="0"/>
                <a:cs typeface="Times New Roman" panose="02020603050405020304" pitchFamily="18" charset="0"/>
              </a:rPr>
              <a:t> Facilitate financial contributions to support conservation projects.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Scope/Relevance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L="0" indent="0">
              <a:buNone/>
            </a:pPr>
            <a:r>
              <a:rPr lang="en-US" sz="2000" b="1" u="sng" dirty="0">
                <a:latin typeface="Times New Roman Bold" panose="02020603050405020304" charset="0"/>
                <a:cs typeface="Times New Roman Bold" panose="02020603050405020304" charset="0"/>
              </a:rPr>
              <a:t>Scope</a:t>
            </a:r>
            <a:r>
              <a:rPr lang="en-US" sz="2000" b="1" dirty="0">
                <a:latin typeface="Times New Roman Bold" panose="02020603050405020304" charset="0"/>
                <a:cs typeface="Times New Roman Bold" panose="02020603050405020304" charset="0"/>
              </a:rPr>
              <a:t>:-</a:t>
            </a:r>
            <a:endParaRPr lang="en-US" sz="2000" b="1" u="sng" dirty="0">
              <a:latin typeface="Times New Roman Bold" panose="02020603050405020304" charset="0"/>
              <a:cs typeface="Times New Roman Bold" panose="02020603050405020304"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Educational Programs</a:t>
            </a:r>
            <a:r>
              <a:rPr lang="en-US" sz="1800" dirty="0">
                <a:latin typeface="Times New Roman" panose="02020603050405020304" pitchFamily="18" charset="0"/>
                <a:cs typeface="Times New Roman" panose="02020603050405020304" pitchFamily="18" charset="0"/>
              </a:rPr>
              <a:t>: Raise awareness about environmental issues and conservation.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Conservation Projects:</a:t>
            </a:r>
            <a:r>
              <a:rPr lang="en-US" sz="1800" dirty="0">
                <a:latin typeface="Times New Roman" panose="02020603050405020304" pitchFamily="18" charset="0"/>
                <a:cs typeface="Times New Roman" panose="02020603050405020304" pitchFamily="18" charset="0"/>
              </a:rPr>
              <a:t> Focus on habitat restoration, wildlife protection, and pollution reduction.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Community Involvement:</a:t>
            </a:r>
            <a:r>
              <a:rPr lang="en-US" sz="1800" dirty="0">
                <a:latin typeface="Times New Roman" panose="02020603050405020304" pitchFamily="18" charset="0"/>
                <a:cs typeface="Times New Roman" panose="02020603050405020304" pitchFamily="18" charset="0"/>
              </a:rPr>
              <a:t> Encourage volunteer participation and collaboration.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Technology Integration: </a:t>
            </a:r>
            <a:r>
              <a:rPr lang="en-US" sz="1800" dirty="0">
                <a:latin typeface="Times New Roman" panose="02020603050405020304" pitchFamily="18" charset="0"/>
                <a:cs typeface="Times New Roman" panose="02020603050405020304" pitchFamily="18" charset="0"/>
              </a:rPr>
              <a:t>Use modern web technologies for an interactive platform.</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Resource Aggregation:</a:t>
            </a:r>
            <a:r>
              <a:rPr lang="en-US" sz="1800" dirty="0">
                <a:latin typeface="Times New Roman" panose="02020603050405020304" pitchFamily="18" charset="0"/>
                <a:cs typeface="Times New Roman" panose="02020603050405020304" pitchFamily="18" charset="0"/>
              </a:rPr>
              <a:t> Consolidate environmental data and resources.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Sustainability Promotion:</a:t>
            </a:r>
            <a:r>
              <a:rPr lang="en-US" sz="1800" dirty="0">
                <a:latin typeface="Times New Roman" panose="02020603050405020304" pitchFamily="18" charset="0"/>
                <a:cs typeface="Times New Roman" panose="02020603050405020304" pitchFamily="18" charset="0"/>
              </a:rPr>
              <a:t> Advocate for sustainable practices.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Bold" panose="02020603050405020304" charset="0"/>
                <a:cs typeface="Times New Roman Bold" panose="02020603050405020304" charset="0"/>
              </a:rPr>
              <a:t>Funding and Support:</a:t>
            </a:r>
            <a:r>
              <a:rPr lang="en-US" sz="1800" dirty="0">
                <a:latin typeface="Times New Roman" panose="02020603050405020304" pitchFamily="18" charset="0"/>
                <a:cs typeface="Times New Roman" panose="02020603050405020304" pitchFamily="18" charset="0"/>
              </a:rPr>
              <a:t> Facilitate donations and funding for conservation projects.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11601</Words>
  <Application>WPS Writer</Application>
  <PresentationFormat>Custom</PresentationFormat>
  <Paragraphs>310</Paragraphs>
  <Slides>23</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23</vt:i4>
      </vt:variant>
    </vt:vector>
  </HeadingPairs>
  <TitlesOfParts>
    <vt:vector size="45" baseType="lpstr">
      <vt:lpstr>Arial</vt:lpstr>
      <vt:lpstr>SimSun</vt:lpstr>
      <vt:lpstr>Wingdings</vt:lpstr>
      <vt:lpstr>Times New Roman</vt:lpstr>
      <vt:lpstr>King</vt:lpstr>
      <vt:lpstr>苹方-简</vt:lpstr>
      <vt:lpstr>Karla</vt:lpstr>
      <vt:lpstr>Calibri</vt:lpstr>
      <vt:lpstr>Casper</vt:lpstr>
      <vt:lpstr>Times New Roman Bold</vt:lpstr>
      <vt:lpstr>Times New Roman Regular</vt:lpstr>
      <vt:lpstr>Calibri Light</vt:lpstr>
      <vt:lpstr>Helvetica Neue</vt:lpstr>
      <vt:lpstr>Casper</vt:lpstr>
      <vt:lpstr>Segoe UI</vt:lpstr>
      <vt:lpstr>Microsoft YaHei</vt:lpstr>
      <vt:lpstr>汉仪旗黑</vt:lpstr>
      <vt:lpstr>Arial Unicode MS</vt:lpstr>
      <vt:lpstr>Thonburi</vt:lpstr>
      <vt:lpstr>宋体-简</vt:lpstr>
      <vt:lpstr>Theme1</vt:lpstr>
      <vt:lpstr>Contents Slide Master</vt:lpstr>
      <vt:lpstr>PowerPoint 演示文稿</vt:lpstr>
      <vt:lpstr>Introduction to Project</vt:lpstr>
      <vt:lpstr>Technology Used</vt:lpstr>
      <vt:lpstr>Technology Used</vt:lpstr>
      <vt:lpstr>Technology Used</vt:lpstr>
      <vt:lpstr>Exisiting Gaps &amp; Project Features</vt:lpstr>
      <vt:lpstr>Exisiting Gaps &amp; Project Features</vt:lpstr>
      <vt:lpstr>Objectives</vt:lpstr>
      <vt:lpstr>Scope/Relevance</vt:lpstr>
      <vt:lpstr>Scope/Relevance</vt:lpstr>
      <vt:lpstr>Test Case</vt:lpstr>
      <vt:lpstr>Test Case</vt:lpstr>
      <vt:lpstr>Test Case</vt:lpstr>
      <vt:lpstr>Test Case</vt:lpstr>
      <vt:lpstr>Test Case</vt:lpstr>
      <vt:lpstr>Comparative Analysis</vt:lpstr>
      <vt:lpstr>Comparative Analysis</vt:lpstr>
      <vt:lpstr>Comparative Analysis</vt:lpstr>
      <vt:lpstr>Comparative Analysis</vt:lpstr>
      <vt:lpstr>Conclusion &amp; Future</vt:lpstr>
      <vt:lpstr>Conclusion &amp; Future</vt:lpstr>
      <vt:lpstr>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lastModifiedBy>Jini Sharma</cp:lastModifiedBy>
  <cp:revision>158</cp:revision>
  <dcterms:created xsi:type="dcterms:W3CDTF">2024-07-09T13:24:25Z</dcterms:created>
  <dcterms:modified xsi:type="dcterms:W3CDTF">2024-07-09T13:24:25Z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