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4"/>
  </p:notesMasterIdLst>
  <p:sldIdLst>
    <p:sldId id="388" r:id="rId4"/>
    <p:sldId id="392" r:id="rId5"/>
    <p:sldId id="385" r:id="rId6"/>
    <p:sldId id="394" r:id="rId7"/>
    <p:sldId id="395" r:id="rId8"/>
    <p:sldId id="398" r:id="rId9"/>
    <p:sldId id="401" r:id="rId10"/>
    <p:sldId id="400" r:id="rId11"/>
    <p:sldId id="402" r:id="rId12"/>
    <p:sldId id="3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456" y="24"/>
      </p:cViewPr>
      <p:guideLst>
        <p:guide orient="horz" pos="2160"/>
        <p:guide pos="3815"/>
      </p:guideLst>
    </p:cSldViewPr>
  </p:slideViewPr>
  <p:notesTextViewPr>
    <p:cViewPr>
      <p:scale>
        <a:sx n="1" d="1"/>
        <a:sy n="1" d="1"/>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241A47-E88A-45AE-8E11-E572B696816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57E56-7382-40CD-8823-AA0D67E262C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2" name="Rectangle 1"/>
          <p:cNvSpPr/>
          <p:nvPr/>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F860240-26D8-4DB8-AA37-2F8E8E94327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F860240-26D8-4DB8-AA37-2F8E8E94327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F860240-26D8-4DB8-AA37-2F8E8E94327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F860240-26D8-4DB8-AA37-2F8E8E94327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60240-26D8-4DB8-AA37-2F8E8E94327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860240-26D8-4DB8-AA37-2F8E8E94327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860240-26D8-4DB8-AA37-2F8E8E94327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image" Target="../media/image2.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824415" cy="1325563"/>
          </a:xfrm>
          <a:prstGeom prst="rect">
            <a:avLst/>
          </a:prstGeom>
          <a:ln>
            <a:solidFill>
              <a:schemeClr val="tx1">
                <a:lumMod val="95000"/>
                <a:lumOff val="5000"/>
              </a:schemeClr>
            </a:solidFill>
          </a:ln>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ln>
            <a:solidFill>
              <a:schemeClr val="tx1">
                <a:lumMod val="95000"/>
                <a:lumOff val="5000"/>
              </a:schemeClr>
            </a:solidFill>
          </a:ln>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60240-26D8-4DB8-AA37-2F8E8E94327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3C579-D5CF-438A-8FF1-9C0BC3E8A2F2}" type="slidenum">
              <a:rPr lang="en-IN" smtClean="0"/>
            </a:fld>
            <a:endParaRPr lang="en-IN"/>
          </a:p>
        </p:txBody>
      </p:sp>
      <p:pic>
        <p:nvPicPr>
          <p:cNvPr id="7" name="Picture 2" descr="C:\Users\OM\Downloads\naac-sticker.png"/>
          <p:cNvPicPr>
            <a:picLocks noChangeAspect="1" noChangeArrowheads="1"/>
          </p:cNvPicPr>
          <p:nvPr userDrawn="1"/>
        </p:nvPicPr>
        <p:blipFill>
          <a:blip r:embed="rId16"/>
          <a:srcRect b="23807"/>
          <a:stretch>
            <a:fillRect/>
          </a:stretch>
        </p:blipFill>
        <p:spPr bwMode="auto">
          <a:xfrm>
            <a:off x="9662615" y="40945"/>
            <a:ext cx="2515736" cy="682387"/>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endParaRPr>
          </a:p>
        </p:txBody>
      </p:sp>
      <p:sp>
        <p:nvSpPr>
          <p:cNvPr id="46" name="Right Triangle 45"/>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Times New Roman" panose="02020603050405020304" pitchFamily="18" charset="0"/>
              <a:cs typeface="Times New Roman" panose="02020603050405020304" pitchFamily="18" charset="0"/>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1" fmla="*/ 0 w 3233057"/>
              <a:gd name="connsiteY0-2" fmla="*/ 3426835 h 3426835"/>
              <a:gd name="connsiteX1-3" fmla="*/ 3066149 w 3233057"/>
              <a:gd name="connsiteY1-4" fmla="*/ 0 h 3426835"/>
              <a:gd name="connsiteX2-5" fmla="*/ 3233057 w 3233057"/>
              <a:gd name="connsiteY2-6" fmla="*/ 1657350 h 3426835"/>
              <a:gd name="connsiteX3-7" fmla="*/ 1900458 w 3233057"/>
              <a:gd name="connsiteY3-8" fmla="*/ 3426835 h 3426835"/>
              <a:gd name="connsiteX4-9" fmla="*/ 0 w 3233057"/>
              <a:gd name="connsiteY4-10" fmla="*/ 3426835 h 3426835"/>
              <a:gd name="connsiteX0-11" fmla="*/ 0 w 3080657"/>
              <a:gd name="connsiteY0-12" fmla="*/ 3426835 h 3426835"/>
              <a:gd name="connsiteX1-13" fmla="*/ 3066149 w 3080657"/>
              <a:gd name="connsiteY1-14" fmla="*/ 0 h 3426835"/>
              <a:gd name="connsiteX2-15" fmla="*/ 3080657 w 3080657"/>
              <a:gd name="connsiteY2-16" fmla="*/ 1879600 h 3426835"/>
              <a:gd name="connsiteX3-17" fmla="*/ 1900458 w 3080657"/>
              <a:gd name="connsiteY3-18" fmla="*/ 3426835 h 3426835"/>
              <a:gd name="connsiteX4-19" fmla="*/ 0 w 3080657"/>
              <a:gd name="connsiteY4-20" fmla="*/ 3426835 h 3426835"/>
              <a:gd name="connsiteX0-21" fmla="*/ 0 w 3080657"/>
              <a:gd name="connsiteY0-22" fmla="*/ 3718935 h 3718935"/>
              <a:gd name="connsiteX1-23" fmla="*/ 3066149 w 3080657"/>
              <a:gd name="connsiteY1-24" fmla="*/ 0 h 3718935"/>
              <a:gd name="connsiteX2-25" fmla="*/ 3080657 w 3080657"/>
              <a:gd name="connsiteY2-26" fmla="*/ 2171700 h 3718935"/>
              <a:gd name="connsiteX3-27" fmla="*/ 1900458 w 3080657"/>
              <a:gd name="connsiteY3-28" fmla="*/ 3718935 h 3718935"/>
              <a:gd name="connsiteX4-29" fmla="*/ 0 w 3080657"/>
              <a:gd name="connsiteY4-30" fmla="*/ 3718935 h 37189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latin typeface="Times New Roman" panose="02020603050405020304" pitchFamily="18" charset="0"/>
              <a:cs typeface="Times New Roman" panose="02020603050405020304" pitchFamily="18" charset="0"/>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fld>
            <a:endParaRPr lang="en-US" altLang="en-US" sz="1200">
              <a:solidFill>
                <a:srgbClr val="002060"/>
              </a:solidFill>
            </a:endParaRPr>
          </a:p>
        </p:txBody>
      </p:sp>
      <p:sp>
        <p:nvSpPr>
          <p:cNvPr id="17" name="TextBox 16"/>
          <p:cNvSpPr txBox="1"/>
          <p:nvPr/>
        </p:nvSpPr>
        <p:spPr>
          <a:xfrm>
            <a:off x="5485262" y="1241564"/>
            <a:ext cx="6250675" cy="5632311"/>
          </a:xfrm>
          <a:prstGeom prst="rect">
            <a:avLst/>
          </a:prstGeom>
          <a:noFill/>
        </p:spPr>
        <p:txBody>
          <a:bodyPr wrap="square" rtlCol="0">
            <a:spAutoFit/>
          </a:bodyPr>
          <a:lstStyle/>
          <a:p>
            <a:pPr algn="ctr"/>
            <a:r>
              <a:rPr lang="en-US" sz="7200" b="1" dirty="0">
                <a:solidFill>
                  <a:schemeClr val="bg1">
                    <a:lumMod val="95000"/>
                  </a:schemeClr>
                </a:solidFill>
                <a:latin typeface="Times New Roman" panose="02020603050405020304" pitchFamily="18" charset="0"/>
                <a:cs typeface="Times New Roman" panose="02020603050405020304" pitchFamily="18" charset="0"/>
              </a:rPr>
              <a:t>An Overview </a:t>
            </a:r>
            <a:endParaRPr lang="en-US" sz="7200" b="1" dirty="0">
              <a:solidFill>
                <a:schemeClr val="bg1">
                  <a:lumMod val="95000"/>
                </a:schemeClr>
              </a:solidFill>
              <a:latin typeface="Times New Roman" panose="02020603050405020304" pitchFamily="18" charset="0"/>
              <a:cs typeface="Times New Roman" panose="02020603050405020304" pitchFamily="18" charset="0"/>
            </a:endParaRPr>
          </a:p>
          <a:p>
            <a:pPr algn="ctr"/>
            <a:r>
              <a:rPr lang="en-US" sz="7200" b="1" dirty="0">
                <a:solidFill>
                  <a:schemeClr val="bg1">
                    <a:lumMod val="95000"/>
                  </a:schemeClr>
                </a:solidFill>
                <a:latin typeface="Times New Roman" panose="02020603050405020304" pitchFamily="18" charset="0"/>
                <a:cs typeface="Times New Roman" panose="02020603050405020304" pitchFamily="18" charset="0"/>
              </a:rPr>
              <a:t>of Computing </a:t>
            </a:r>
            <a:endParaRPr lang="en-US" sz="7200" b="1" dirty="0">
              <a:solidFill>
                <a:schemeClr val="bg1">
                  <a:lumMod val="95000"/>
                </a:schemeClr>
              </a:solidFill>
              <a:latin typeface="Times New Roman" panose="02020603050405020304" pitchFamily="18" charset="0"/>
              <a:cs typeface="Times New Roman" panose="02020603050405020304" pitchFamily="18" charset="0"/>
            </a:endParaRPr>
          </a:p>
          <a:p>
            <a:pPr algn="ctr"/>
            <a:r>
              <a:rPr lang="en-US" sz="7200" b="1" dirty="0">
                <a:solidFill>
                  <a:schemeClr val="bg1">
                    <a:lumMod val="95000"/>
                  </a:schemeClr>
                </a:solidFill>
                <a:latin typeface="Times New Roman" panose="02020603050405020304" pitchFamily="18" charset="0"/>
                <a:cs typeface="Times New Roman" panose="02020603050405020304" pitchFamily="18" charset="0"/>
              </a:rPr>
              <a:t>&amp; </a:t>
            </a:r>
            <a:endParaRPr lang="en-US" sz="7200" b="1" dirty="0">
              <a:solidFill>
                <a:schemeClr val="bg1">
                  <a:lumMod val="95000"/>
                </a:schemeClr>
              </a:solidFill>
              <a:latin typeface="Times New Roman" panose="02020603050405020304" pitchFamily="18" charset="0"/>
              <a:cs typeface="Times New Roman" panose="02020603050405020304" pitchFamily="18" charset="0"/>
            </a:endParaRPr>
          </a:p>
          <a:p>
            <a:pPr algn="ctr"/>
            <a:r>
              <a:rPr lang="en-US" sz="7200" b="1" dirty="0">
                <a:solidFill>
                  <a:schemeClr val="bg1">
                    <a:lumMod val="95000"/>
                  </a:schemeClr>
                </a:solidFill>
                <a:latin typeface="Times New Roman" panose="02020603050405020304" pitchFamily="18" charset="0"/>
                <a:cs typeface="Times New Roman" panose="02020603050405020304" pitchFamily="18" charset="0"/>
              </a:rPr>
              <a:t>Career Planning</a:t>
            </a:r>
            <a:endParaRPr lang="en-US" sz="72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8" name="TextBox 7"/>
          <p:cNvSpPr txBox="1">
            <a:spLocks noChangeArrowheads="1"/>
          </p:cNvSpPr>
          <p:nvPr/>
        </p:nvSpPr>
        <p:spPr bwMode="auto">
          <a:xfrm>
            <a:off x="188446" y="1040509"/>
            <a:ext cx="11736076" cy="445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800" b="1" dirty="0">
                <a:latin typeface="Times New Roman" panose="02020603050405020304" pitchFamily="18" charset="0"/>
                <a:ea typeface="Karla" pitchFamily="2" charset="0"/>
                <a:cs typeface="Times New Roman" panose="02020603050405020304" pitchFamily="18" charset="0"/>
              </a:rPr>
              <a:t>UNIVERSITY INSTITUTE OF COMPUTING</a:t>
            </a:r>
            <a:endParaRPr lang="en-US" sz="2800" b="1" dirty="0">
              <a:latin typeface="Times New Roman" panose="02020603050405020304" pitchFamily="18" charset="0"/>
              <a:ea typeface="Karla" pitchFamily="2" charset="0"/>
              <a:cs typeface="Times New Roman" panose="02020603050405020304" pitchFamily="18" charset="0"/>
            </a:endParaRP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Bachelors </a:t>
            </a:r>
            <a:r>
              <a:rPr lang="en-US" sz="2800" dirty="0">
                <a:latin typeface="Times New Roman" panose="02020603050405020304" pitchFamily="18" charset="0"/>
                <a:ea typeface="Calibri" panose="020F0502020204030204" pitchFamily="34" charset="0"/>
                <a:cs typeface="Times New Roman" panose="02020603050405020304" pitchFamily="18" charset="0"/>
              </a:rPr>
              <a:t>of Computer Applications/Science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Minor Project</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22CAR-304</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Made Setup</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Times New Roman" panose="02020603050405020304" pitchFamily="18" charset="0"/>
              <a:cs typeface="Times New Roman" panose="02020603050405020304" pitchFamily="18" charset="0"/>
            </a:endParaRPr>
          </a:p>
        </p:txBody>
      </p:sp>
      <p:sp>
        <p:nvSpPr>
          <p:cNvPr id="9" name="TextBox 8"/>
          <p:cNvSpPr txBox="1">
            <a:spLocks noChangeArrowheads="1"/>
          </p:cNvSpPr>
          <p:nvPr/>
        </p:nvSpPr>
        <p:spPr bwMode="auto">
          <a:xfrm>
            <a:off x="347916" y="5937897"/>
            <a:ext cx="516163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Minor Project Presentation</a:t>
            </a:r>
            <a:endParaRPr lang="en-US" sz="1600" dirty="0">
              <a:latin typeface="Times New Roman" panose="02020603050405020304" pitchFamily="18" charset="0"/>
              <a:cs typeface="Times New Roman" panose="02020603050405020304" pitchFamily="18" charset="0"/>
            </a:endParaRPr>
          </a:p>
        </p:txBody>
      </p:sp>
      <p:sp>
        <p:nvSpPr>
          <p:cNvPr id="10" name="TextBox 9"/>
          <p:cNvSpPr txBox="1">
            <a:spLocks noChangeArrowheads="1"/>
          </p:cNvSpPr>
          <p:nvPr/>
        </p:nvSpPr>
        <p:spPr bwMode="auto">
          <a:xfrm>
            <a:off x="6832521" y="589355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DISCOVER . </a:t>
            </a:r>
            <a:r>
              <a:rPr lang="en-US" sz="2000" b="1" dirty="0">
                <a:solidFill>
                  <a:srgbClr val="C00000"/>
                </a:solidFill>
                <a:latin typeface="Times New Roman" panose="02020603050405020304" pitchFamily="18" charset="0"/>
                <a:ea typeface="Karla" pitchFamily="2" charset="0"/>
                <a:cs typeface="Times New Roman" panose="02020603050405020304" pitchFamily="18" charset="0"/>
              </a:rPr>
              <a:t>LEARN</a:t>
            </a:r>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 . EMPOWER</a:t>
            </a:r>
            <a:endParaRPr lang="en-US" sz="1200" b="1" dirty="0">
              <a:solidFill>
                <a:prstClr val="black"/>
              </a:solidFill>
              <a:latin typeface="Times New Roman" panose="02020603050405020304" pitchFamily="18" charset="0"/>
              <a:cs typeface="Times New Roman" panose="02020603050405020304" pitchFamily="18" charset="0"/>
            </a:endParaRPr>
          </a:p>
          <a:p>
            <a:pPr eaLnBrk="1" hangingPunct="1"/>
            <a:endParaRPr lang="en-US" sz="1600" b="1" dirty="0">
              <a:latin typeface="Times New Roman" panose="02020603050405020304" pitchFamily="18" charset="0"/>
              <a:cs typeface="Times New Roman" panose="02020603050405020304" pitchFamily="18" charset="0"/>
            </a:endParaRPr>
          </a:p>
        </p:txBody>
      </p:sp>
      <p:sp>
        <p:nvSpPr>
          <p:cNvPr id="11" name="TextBox 10"/>
          <p:cNvSpPr txBox="1">
            <a:spLocks noChangeArrowheads="1"/>
          </p:cNvSpPr>
          <p:nvPr/>
        </p:nvSpPr>
        <p:spPr bwMode="auto">
          <a:xfrm>
            <a:off x="347222" y="4756036"/>
            <a:ext cx="5161633"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Student Name: Dhruv Jindal</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UID: 22BCA10288</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Section/Group: 22BCA-3 ‘A’</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2" name="TextBox 11"/>
          <p:cNvSpPr txBox="1">
            <a:spLocks noChangeArrowheads="1"/>
          </p:cNvSpPr>
          <p:nvPr/>
        </p:nvSpPr>
        <p:spPr bwMode="auto">
          <a:xfrm>
            <a:off x="6832521" y="4756036"/>
            <a:ext cx="5161633" cy="94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Supervisor Name: Ms Jasleen Kaur</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Employee Code: E16528</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Designation: Professor </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0" i="0" u="none" strike="noStrike" kern="1200" cap="none" spc="0" normalizeH="0" baseline="0" noProof="0" dirty="0">
                <a:ln>
                  <a:noFill/>
                </a:ln>
                <a:solidFill>
                  <a:prstClr val="white"/>
                </a:solidFill>
                <a:effectLst/>
                <a:uLnTx/>
                <a:uFillTx/>
                <a:latin typeface="Calibri Light"/>
              </a:rPr>
              <a:t> </a:t>
            </a:r>
            <a:endParaRPr kumimoji="0" lang="en-US" sz="1800" b="0" i="0" u="none" strike="noStrike" kern="1200" cap="none" spc="0" normalizeH="0" baseline="0" noProof="0" dirty="0">
              <a:ln>
                <a:noFill/>
              </a:ln>
              <a:solidFill>
                <a:prstClr val="white"/>
              </a:solidFill>
              <a:effectLst/>
              <a:uLnTx/>
              <a:uFillTx/>
              <a:latin typeface="Calibri Light"/>
            </a:endParaRPr>
          </a:p>
        </p:txBody>
      </p:sp>
      <p:cxnSp>
        <p:nvCxnSpPr>
          <p:cNvPr id="18" name="Straight Connector 17"/>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endPar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endParaRPr>
          </a:p>
        </p:txBody>
      </p:sp>
      <p:sp>
        <p:nvSpPr>
          <p:cNvPr id="22" name="Diamond 6"/>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1" fmla="*/ 0 w 3225800"/>
              <a:gd name="connsiteY0-2" fmla="*/ 1612900 h 3225800"/>
              <a:gd name="connsiteX1-3" fmla="*/ 1612900 w 3225800"/>
              <a:gd name="connsiteY1-4" fmla="*/ 0 h 3225800"/>
              <a:gd name="connsiteX2-5" fmla="*/ 2430463 w 3225800"/>
              <a:gd name="connsiteY2-6" fmla="*/ 817563 h 3225800"/>
              <a:gd name="connsiteX3-7" fmla="*/ 3225800 w 3225800"/>
              <a:gd name="connsiteY3-8" fmla="*/ 1612900 h 3225800"/>
              <a:gd name="connsiteX4-9" fmla="*/ 1612900 w 3225800"/>
              <a:gd name="connsiteY4-10" fmla="*/ 3225800 h 3225800"/>
              <a:gd name="connsiteX5" fmla="*/ 0 w 3225800"/>
              <a:gd name="connsiteY5" fmla="*/ 1612900 h 3225800"/>
              <a:gd name="connsiteX0-11" fmla="*/ 0 w 3225800"/>
              <a:gd name="connsiteY0-12" fmla="*/ 1612900 h 3225800"/>
              <a:gd name="connsiteX1-13" fmla="*/ 1612900 w 3225800"/>
              <a:gd name="connsiteY1-14" fmla="*/ 0 h 3225800"/>
              <a:gd name="connsiteX2-15" fmla="*/ 2430463 w 3225800"/>
              <a:gd name="connsiteY2-16" fmla="*/ 817563 h 3225800"/>
              <a:gd name="connsiteX3-17" fmla="*/ 3225800 w 3225800"/>
              <a:gd name="connsiteY3-18" fmla="*/ 1612900 h 3225800"/>
              <a:gd name="connsiteX4-19" fmla="*/ 2430463 w 3225800"/>
              <a:gd name="connsiteY4-20" fmla="*/ 2413000 h 3225800"/>
              <a:gd name="connsiteX5-21" fmla="*/ 1612900 w 3225800"/>
              <a:gd name="connsiteY5-22" fmla="*/ 3225800 h 3225800"/>
              <a:gd name="connsiteX6" fmla="*/ 0 w 3225800"/>
              <a:gd name="connsiteY6" fmla="*/ 1612900 h 3225800"/>
              <a:gd name="connsiteX0-23" fmla="*/ 3225800 w 3317240"/>
              <a:gd name="connsiteY0-24" fmla="*/ 1612900 h 3225800"/>
              <a:gd name="connsiteX1-25" fmla="*/ 2430463 w 3317240"/>
              <a:gd name="connsiteY1-26" fmla="*/ 2413000 h 3225800"/>
              <a:gd name="connsiteX2-27" fmla="*/ 1612900 w 3317240"/>
              <a:gd name="connsiteY2-28" fmla="*/ 3225800 h 3225800"/>
              <a:gd name="connsiteX3-29" fmla="*/ 0 w 3317240"/>
              <a:gd name="connsiteY3-30" fmla="*/ 1612900 h 3225800"/>
              <a:gd name="connsiteX4-31" fmla="*/ 1612900 w 3317240"/>
              <a:gd name="connsiteY4-32" fmla="*/ 0 h 3225800"/>
              <a:gd name="connsiteX5-33" fmla="*/ 2430463 w 3317240"/>
              <a:gd name="connsiteY5-34" fmla="*/ 817563 h 3225800"/>
              <a:gd name="connsiteX6-35" fmla="*/ 3317240 w 3317240"/>
              <a:gd name="connsiteY6-36" fmla="*/ 1704340 h 3225800"/>
              <a:gd name="connsiteX0-37" fmla="*/ 2430463 w 3317240"/>
              <a:gd name="connsiteY0-38" fmla="*/ 2413000 h 3225800"/>
              <a:gd name="connsiteX1-39" fmla="*/ 1612900 w 3317240"/>
              <a:gd name="connsiteY1-40" fmla="*/ 3225800 h 3225800"/>
              <a:gd name="connsiteX2-41" fmla="*/ 0 w 3317240"/>
              <a:gd name="connsiteY2-42" fmla="*/ 1612900 h 3225800"/>
              <a:gd name="connsiteX3-43" fmla="*/ 1612900 w 3317240"/>
              <a:gd name="connsiteY3-44" fmla="*/ 0 h 3225800"/>
              <a:gd name="connsiteX4-45" fmla="*/ 2430463 w 3317240"/>
              <a:gd name="connsiteY4-46" fmla="*/ 817563 h 3225800"/>
              <a:gd name="connsiteX5-47" fmla="*/ 3317240 w 3317240"/>
              <a:gd name="connsiteY5-48" fmla="*/ 1704340 h 3225800"/>
              <a:gd name="connsiteX0-49" fmla="*/ 2430463 w 2430463"/>
              <a:gd name="connsiteY0-50" fmla="*/ 2413000 h 3225800"/>
              <a:gd name="connsiteX1-51" fmla="*/ 1612900 w 2430463"/>
              <a:gd name="connsiteY1-52" fmla="*/ 3225800 h 3225800"/>
              <a:gd name="connsiteX2-53" fmla="*/ 0 w 2430463"/>
              <a:gd name="connsiteY2-54" fmla="*/ 1612900 h 3225800"/>
              <a:gd name="connsiteX3-55" fmla="*/ 1612900 w 2430463"/>
              <a:gd name="connsiteY3-56" fmla="*/ 0 h 3225800"/>
              <a:gd name="connsiteX4-57" fmla="*/ 2430463 w 2430463"/>
              <a:gd name="connsiteY4-58" fmla="*/ 817563 h 32258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Introduction to Project</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lnSpcReduction="20000"/>
          </a:bodyPr>
          <a:lstStyle/>
          <a:p>
            <a:pPr marL="0" lvl="0" indent="0" algn="l" rtl="0">
              <a:lnSpc>
                <a:spcPct val="150000"/>
              </a:lnSpc>
              <a:spcBef>
                <a:spcPts val="0"/>
              </a:spcBef>
              <a:spcAft>
                <a:spcPts val="0"/>
              </a:spcAft>
              <a:buClr>
                <a:schemeClr val="dk1"/>
              </a:buClr>
              <a:buSzPct val="100000"/>
              <a:buNone/>
            </a:pPr>
            <a:r>
              <a:rPr lang="en-GB" dirty="0">
                <a:latin typeface="Times New Roman Regular" panose="02020603050405020304" charset="0"/>
                <a:cs typeface="Times New Roman Regular" panose="02020603050405020304" charset="0"/>
                <a:sym typeface="+mn-ea"/>
              </a:rPr>
              <a:t>Welcome to </a:t>
            </a:r>
            <a:r>
              <a:rPr lang="en-GB" b="1" dirty="0">
                <a:latin typeface="Times New Roman Bold" panose="02020603050405020304" charset="0"/>
                <a:cs typeface="Times New Roman Bold" panose="02020603050405020304" charset="0"/>
                <a:sym typeface="+mn-ea"/>
              </a:rPr>
              <a:t>Made Setup</a:t>
            </a:r>
            <a:r>
              <a:rPr lang="en-GB" dirty="0">
                <a:latin typeface="Times New Roman Regular" panose="02020603050405020304" charset="0"/>
                <a:cs typeface="Times New Roman Regular" panose="02020603050405020304" charset="0"/>
                <a:sym typeface="+mn-ea"/>
              </a:rPr>
              <a:t> – Your Ultimate Destination for All Things Setup!</a:t>
            </a:r>
            <a:endParaRPr lang="en-GB"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endParaRPr lang="en-GB"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r>
              <a:rPr lang="en-GB" dirty="0">
                <a:latin typeface="Times New Roman Regular" panose="02020603050405020304" charset="0"/>
                <a:cs typeface="Times New Roman Regular" panose="02020603050405020304" charset="0"/>
                <a:sym typeface="+mn-ea"/>
              </a:rPr>
              <a:t>Whether you're a </a:t>
            </a:r>
            <a:r>
              <a:rPr lang="en-GB" b="1" dirty="0">
                <a:latin typeface="Times New Roman Bold" panose="02020603050405020304" charset="0"/>
                <a:cs typeface="Times New Roman Bold" panose="02020603050405020304" charset="0"/>
                <a:sym typeface="+mn-ea"/>
              </a:rPr>
              <a:t>gamer</a:t>
            </a:r>
            <a:r>
              <a:rPr lang="en-GB" dirty="0">
                <a:latin typeface="Times New Roman Regular" panose="02020603050405020304" charset="0"/>
                <a:cs typeface="Times New Roman Regular" panose="02020603050405020304" charset="0"/>
                <a:sym typeface="+mn-ea"/>
              </a:rPr>
              <a:t>,</a:t>
            </a:r>
            <a:r>
              <a:rPr lang="en-GB" b="1" dirty="0">
                <a:latin typeface="Times New Roman Bold" panose="02020603050405020304" charset="0"/>
                <a:cs typeface="Times New Roman Bold" panose="02020603050405020304" charset="0"/>
                <a:sym typeface="+mn-ea"/>
              </a:rPr>
              <a:t> designer</a:t>
            </a:r>
            <a:r>
              <a:rPr lang="en-GB" dirty="0">
                <a:latin typeface="Times New Roman Regular" panose="02020603050405020304" charset="0"/>
                <a:cs typeface="Times New Roman Regular" panose="02020603050405020304" charset="0"/>
                <a:sym typeface="+mn-ea"/>
              </a:rPr>
              <a:t>, or </a:t>
            </a:r>
            <a:r>
              <a:rPr lang="en-GB" b="1" dirty="0">
                <a:latin typeface="Times New Roman Bold" panose="02020603050405020304" charset="0"/>
                <a:cs typeface="Times New Roman Bold" panose="02020603050405020304" charset="0"/>
                <a:sym typeface="+mn-ea"/>
              </a:rPr>
              <a:t>office professional</a:t>
            </a:r>
            <a:r>
              <a:rPr lang="en-GB" dirty="0">
                <a:latin typeface="Times New Roman Regular" panose="02020603050405020304" charset="0"/>
                <a:cs typeface="Times New Roman Regular" panose="02020603050405020304" charset="0"/>
                <a:sym typeface="+mn-ea"/>
              </a:rPr>
              <a:t>, Made Setup offers a wide range of products tailored to meet your specific needs. From complete setup solutions to individual PC parts, our platform is designed to provide everything you need to build and enhance your perfect workspace.</a:t>
            </a:r>
            <a:endParaRPr lang="en-GB"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endParaRPr lang="en-GB" dirty="0">
              <a:latin typeface="Times New Roman Regular" panose="02020603050405020304" charset="0"/>
              <a:cs typeface="Times New Roman Regular" panose="02020603050405020304" charset="0"/>
            </a:endParaRPr>
          </a:p>
          <a:p>
            <a:pPr marL="0" lvl="0" indent="0" algn="l" rtl="0">
              <a:lnSpc>
                <a:spcPct val="150000"/>
              </a:lnSpc>
              <a:spcBef>
                <a:spcPts val="0"/>
              </a:spcBef>
              <a:spcAft>
                <a:spcPts val="0"/>
              </a:spcAft>
              <a:buClr>
                <a:schemeClr val="dk1"/>
              </a:buClr>
              <a:buSzPct val="100000"/>
              <a:buNone/>
            </a:pPr>
            <a:r>
              <a:rPr lang="en-GB" dirty="0">
                <a:latin typeface="Times New Roman Regular" panose="02020603050405020304" charset="0"/>
                <a:cs typeface="Times New Roman Regular" panose="02020603050405020304" charset="0"/>
                <a:sym typeface="+mn-ea"/>
              </a:rPr>
              <a:t>Our mission is to simplify the process of creating an ideal setup, offering top-quality products, easy navigation, and expert recommendations, all in one place.</a:t>
            </a:r>
            <a:endParaRPr lang="en-GB" dirty="0">
              <a:latin typeface="Times New Roman Regular" panose="02020603050405020304" charset="0"/>
              <a:cs typeface="Times New Roman Regular" panose="02020603050405020304"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Technology Used</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a:lnSpc>
                <a:spcPct val="110000"/>
              </a:lnSpc>
            </a:pPr>
            <a:r>
              <a:rPr lang="en-US" sz="2400" b="1" dirty="0">
                <a:latin typeface="Times New Roman Bold" panose="02020603050405020304" charset="0"/>
                <a:cs typeface="Times New Roman Bold" panose="02020603050405020304" charset="0"/>
              </a:rPr>
              <a:t>HTML5 &amp; CSS3:</a:t>
            </a:r>
            <a:r>
              <a:rPr lang="en-US" sz="2400" dirty="0">
                <a:latin typeface="Times New Roman" panose="02020603050405020304" pitchFamily="18" charset="0"/>
                <a:cs typeface="Times New Roman" panose="02020603050405020304" pitchFamily="18" charset="0"/>
              </a:rPr>
              <a:t> For website structure and responsive design.</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b="1" dirty="0">
                <a:latin typeface="Times New Roman Bold" panose="02020603050405020304" charset="0"/>
                <a:cs typeface="Times New Roman Bold" panose="02020603050405020304" charset="0"/>
              </a:rPr>
              <a:t>JavaScript:</a:t>
            </a:r>
            <a:r>
              <a:rPr lang="en-US" sz="2400" dirty="0">
                <a:latin typeface="Times New Roman" panose="02020603050405020304" pitchFamily="18" charset="0"/>
                <a:cs typeface="Times New Roman" panose="02020603050405020304" pitchFamily="18" charset="0"/>
              </a:rPr>
              <a:t> Adds interactivity and dynamic features.</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b="1" dirty="0">
                <a:latin typeface="Times New Roman Bold" panose="02020603050405020304" charset="0"/>
                <a:cs typeface="Times New Roman Bold" panose="02020603050405020304" charset="0"/>
              </a:rPr>
              <a:t>PHP:</a:t>
            </a:r>
            <a:r>
              <a:rPr lang="en-US" sz="2400" dirty="0">
                <a:latin typeface="Times New Roman" panose="02020603050405020304" pitchFamily="18" charset="0"/>
                <a:cs typeface="Times New Roman" panose="02020603050405020304" pitchFamily="18" charset="0"/>
              </a:rPr>
              <a:t> Server-side processing and database interaction.</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b="1" dirty="0">
                <a:latin typeface="Times New Roman Bold" panose="02020603050405020304" charset="0"/>
                <a:cs typeface="Times New Roman Bold" panose="02020603050405020304" charset="0"/>
              </a:rPr>
              <a:t>MySQL:</a:t>
            </a:r>
            <a:r>
              <a:rPr lang="en-US" sz="2400" dirty="0">
                <a:latin typeface="Times New Roman" panose="02020603050405020304" pitchFamily="18" charset="0"/>
                <a:cs typeface="Times New Roman" panose="02020603050405020304" pitchFamily="18" charset="0"/>
              </a:rPr>
              <a:t> Stores product, user, and order data.</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b="1" dirty="0">
                <a:latin typeface="Times New Roman Bold" panose="02020603050405020304" charset="0"/>
                <a:cs typeface="Times New Roman Bold" panose="02020603050405020304" charset="0"/>
              </a:rPr>
              <a:t>Bootstrap:</a:t>
            </a:r>
            <a:r>
              <a:rPr lang="en-US" sz="2400" dirty="0">
                <a:latin typeface="Times New Roman" panose="02020603050405020304" pitchFamily="18" charset="0"/>
                <a:cs typeface="Times New Roman" panose="02020603050405020304" pitchFamily="18" charset="0"/>
              </a:rPr>
              <a:t> Ensures mobile-friendly, responsive design.</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b="1" dirty="0">
                <a:latin typeface="Times New Roman Bold" panose="02020603050405020304" charset="0"/>
                <a:cs typeface="Times New Roman Bold" panose="02020603050405020304" charset="0"/>
              </a:rPr>
              <a:t>SwiperJS:</a:t>
            </a:r>
            <a:r>
              <a:rPr lang="en-US" sz="2400" dirty="0">
                <a:latin typeface="Times New Roman" panose="02020603050405020304" pitchFamily="18" charset="0"/>
                <a:cs typeface="Times New Roman" panose="02020603050405020304" pitchFamily="18" charset="0"/>
              </a:rPr>
              <a:t> Product carousels and image sliders.</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b="1" dirty="0">
                <a:latin typeface="Times New Roman Bold" panose="02020603050405020304" charset="0"/>
                <a:cs typeface="Times New Roman Bold" panose="02020603050405020304" charset="0"/>
              </a:rPr>
              <a:t>APIs:</a:t>
            </a:r>
            <a:r>
              <a:rPr lang="en-US" sz="2400" dirty="0">
                <a:latin typeface="Times New Roman" panose="02020603050405020304" pitchFamily="18" charset="0"/>
                <a:cs typeface="Times New Roman" panose="02020603050405020304" pitchFamily="18" charset="0"/>
              </a:rPr>
              <a:t> Integrations for Google Maps, payment gateways, and delivery services.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Objectives</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sym typeface="+mn-ea"/>
              </a:rPr>
              <a:t>Streamline Shopping:</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sym typeface="+mn-ea"/>
              </a:rPr>
              <a:t>Provide a unified platform for purchasing setup-related products and PC parts.</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sym typeface="+mn-ea"/>
              </a:rPr>
              <a:t>Enhance User Experience:</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sym typeface="+mn-ea"/>
              </a:rPr>
              <a:t>Offer tailored recommendations and easy navigation for specific needs (gaming, design, office).</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sym typeface="+mn-ea"/>
              </a:rPr>
              <a:t>Ensure Quality:</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sym typeface="+mn-ea"/>
              </a:rPr>
              <a:t>Curate high-quality products to ensure compatibility and reliability.</a:t>
            </a:r>
            <a:endParaRPr lang="en-GB" dirty="0">
              <a:latin typeface="Times New Roman Regular" panose="02020603050405020304" charset="0"/>
              <a:cs typeface="Times New Roman Regular" panose="02020603050405020304" charset="0"/>
            </a:endParaRPr>
          </a:p>
          <a:p>
            <a:pPr marR="0" lvl="0" indent="-457200" algn="l" defTabSz="914400" rtl="0" eaLnBrk="0" fontAlgn="base" latinLnBrk="0" hangingPunct="0">
              <a:lnSpc>
                <a:spcPct val="130000"/>
              </a:lnSpc>
              <a:spcBef>
                <a:spcPct val="0"/>
              </a:spcBef>
              <a:spcAft>
                <a:spcPct val="0"/>
              </a:spcAft>
              <a:buClrTx/>
              <a:buSzTx/>
              <a:buAutoNum type="arabicPeriod"/>
            </a:pPr>
            <a:r>
              <a:rPr lang="en-GB" b="1" dirty="0">
                <a:latin typeface="Times New Roman Bold" panose="02020603050405020304" charset="0"/>
                <a:cs typeface="Times New Roman Bold" panose="02020603050405020304" charset="0"/>
                <a:sym typeface="+mn-ea"/>
              </a:rPr>
              <a:t>Simplify Decision-Making:</a:t>
            </a:r>
            <a:endParaRPr lang="en-GB" b="1" dirty="0">
              <a:latin typeface="Times New Roman Bold" panose="02020603050405020304" charset="0"/>
              <a:cs typeface="Times New Roman Bold" panose="02020603050405020304" charset="0"/>
            </a:endParaRPr>
          </a:p>
          <a:p>
            <a:pPr marL="800100" marR="0" lvl="1" algn="l" defTabSz="914400" rtl="0" eaLnBrk="0" fontAlgn="base" latinLnBrk="0" hangingPunct="0">
              <a:lnSpc>
                <a:spcPct val="100000"/>
              </a:lnSpc>
              <a:spcBef>
                <a:spcPct val="0"/>
              </a:spcBef>
              <a:spcAft>
                <a:spcPct val="0"/>
              </a:spcAft>
              <a:buClrTx/>
              <a:buSzTx/>
            </a:pPr>
            <a:r>
              <a:rPr lang="en-GB" dirty="0">
                <a:latin typeface="Times New Roman Regular" panose="02020603050405020304" charset="0"/>
                <a:cs typeface="Times New Roman Regular" panose="02020603050405020304" charset="0"/>
                <a:sym typeface="+mn-ea"/>
              </a:rPr>
              <a:t>Help users make informed choices with expert guidance and curated selections.</a:t>
            </a:r>
            <a:endParaRPr lang="en-GB" dirty="0">
              <a:latin typeface="Times New Roman Regular" panose="02020603050405020304" charset="0"/>
              <a:cs typeface="Times New Roman Regular" panose="02020603050405020304"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Project Flow Diagram</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pic>
        <p:nvPicPr>
          <p:cNvPr id="5" name="Content Placeholder 4" descr="New Project-2"/>
          <p:cNvPicPr>
            <a:picLocks noChangeAspect="1"/>
          </p:cNvPicPr>
          <p:nvPr>
            <p:ph idx="1"/>
          </p:nvPr>
        </p:nvPicPr>
        <p:blipFill>
          <a:blip r:embed="rId1"/>
          <a:stretch>
            <a:fillRect/>
          </a:stretch>
        </p:blipFill>
        <p:spPr>
          <a:xfrm>
            <a:off x="2231390" y="1640205"/>
            <a:ext cx="6997700" cy="4947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ER Diagram</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pic>
        <p:nvPicPr>
          <p:cNvPr id="5" name="Content Placeholder 4" descr="Made Setup-2"/>
          <p:cNvPicPr>
            <a:picLocks noChangeAspect="1"/>
          </p:cNvPicPr>
          <p:nvPr>
            <p:ph idx="1"/>
          </p:nvPr>
        </p:nvPicPr>
        <p:blipFill>
          <a:blip r:embed="rId1"/>
          <a:stretch>
            <a:fillRect/>
          </a:stretch>
        </p:blipFill>
        <p:spPr>
          <a:xfrm>
            <a:off x="2312670" y="1640205"/>
            <a:ext cx="6929120" cy="4879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Conclusion &amp; Future Aspects</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fontScale="90000"/>
          </a:bodyPr>
          <a:lstStyle/>
          <a:p>
            <a:pPr marL="0" indent="0">
              <a:buNone/>
            </a:pPr>
            <a:r>
              <a:rPr lang="en-US" sz="2700" b="1" dirty="0">
                <a:latin typeface="Times New Roman Bold" panose="02020603050405020304" charset="0"/>
                <a:cs typeface="Times New Roman Bold" panose="02020603050405020304" charset="0"/>
              </a:rPr>
              <a:t>Conclusion:</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Bold" panose="02020603050405020304" charset="0"/>
                <a:cs typeface="Times New Roman Bold" panose="02020603050405020304" charset="0"/>
              </a:rPr>
              <a:t>Made Setup</a:t>
            </a:r>
            <a:r>
              <a:rPr lang="en-US" sz="2400" dirty="0">
                <a:latin typeface="Times New Roman" panose="02020603050405020304" pitchFamily="18" charset="0"/>
                <a:cs typeface="Times New Roman" panose="02020603050405020304" pitchFamily="18" charset="0"/>
              </a:rPr>
              <a:t> provides a comprehensive platform for users to purchase and customize setups, catering to diverse needs like gaming, designing, and office work.</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With a focus on user experience, product variety, and competitive pricing, it stands out from competitors in the market.</a:t>
            </a: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marL="0" indent="0">
              <a:buNone/>
            </a:pPr>
            <a:r>
              <a:rPr lang="en-US" sz="2700" b="1" dirty="0">
                <a:latin typeface="Times New Roman Bold" panose="02020603050405020304" charset="0"/>
                <a:cs typeface="Times New Roman Bold" panose="02020603050405020304" charset="0"/>
              </a:rPr>
              <a:t>Future Aspects: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Expansion of product categories to include more accessories and software solutions.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Integration of AI-based recommendations to offer personalized setups.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Introducing a subscription model for regular PC maintenance and updates.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Global shipping and partnerships with international suppliers.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sz="4000" b="1" dirty="0">
                <a:solidFill>
                  <a:srgbClr val="C00000"/>
                </a:solidFill>
                <a:effectLst/>
                <a:latin typeface="Times New Roman" panose="02020603050405020304" pitchFamily="18" charset="0"/>
                <a:cs typeface="Times New Roman" panose="02020603050405020304" pitchFamily="18" charset="0"/>
              </a:rPr>
              <a:t>Bibliography</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a:bodyPr>
          <a:lstStyle/>
          <a:p>
            <a:pPr>
              <a:lnSpc>
                <a:spcPct val="130000"/>
              </a:lnSpc>
            </a:pPr>
            <a:r>
              <a:rPr lang="en-US" sz="2400" b="1" dirty="0">
                <a:latin typeface="Times New Roman Bold" panose="02020603050405020304" charset="0"/>
                <a:cs typeface="Times New Roman Bold" panose="02020603050405020304" charset="0"/>
              </a:rPr>
              <a:t>W3Schools =&gt;</a:t>
            </a:r>
            <a:r>
              <a:rPr lang="en-US" sz="2400" dirty="0">
                <a:latin typeface="Times New Roman" panose="02020603050405020304" pitchFamily="18" charset="0"/>
                <a:cs typeface="Times New Roman" panose="02020603050405020304" pitchFamily="18" charset="0"/>
              </a:rPr>
              <a:t> HTML, CSS, and JavaScript Tutorials</a:t>
            </a:r>
            <a:endParaRPr lang="en-US" sz="2400" dirty="0">
              <a:latin typeface="Times New Roman" panose="02020603050405020304" pitchFamily="18" charset="0"/>
              <a:cs typeface="Times New Roman" panose="02020603050405020304" pitchFamily="18" charset="0"/>
            </a:endParaRPr>
          </a:p>
          <a:p>
            <a:pPr>
              <a:lnSpc>
                <a:spcPct val="130000"/>
              </a:lnSpc>
            </a:pPr>
            <a:r>
              <a:rPr lang="en-US" sz="2400" b="1" dirty="0">
                <a:latin typeface="Times New Roman Bold" panose="02020603050405020304" charset="0"/>
                <a:cs typeface="Times New Roman Bold" panose="02020603050405020304" charset="0"/>
              </a:rPr>
              <a:t>Bootstrap Documentation =&gt;</a:t>
            </a:r>
            <a:r>
              <a:rPr lang="en-US" sz="2400" dirty="0">
                <a:latin typeface="Times New Roman" panose="02020603050405020304" pitchFamily="18" charset="0"/>
                <a:cs typeface="Times New Roman" panose="02020603050405020304" pitchFamily="18" charset="0"/>
              </a:rPr>
              <a:t> Bootstrap 5 Guide</a:t>
            </a:r>
            <a:endParaRPr lang="en-US" sz="2400" dirty="0">
              <a:latin typeface="Times New Roman" panose="02020603050405020304" pitchFamily="18" charset="0"/>
              <a:cs typeface="Times New Roman" panose="02020603050405020304" pitchFamily="18" charset="0"/>
            </a:endParaRPr>
          </a:p>
          <a:p>
            <a:pPr>
              <a:lnSpc>
                <a:spcPct val="130000"/>
              </a:lnSpc>
            </a:pPr>
            <a:r>
              <a:rPr lang="en-US" sz="2400" b="1" dirty="0">
                <a:latin typeface="Times New Roman Bold" panose="02020603050405020304" charset="0"/>
                <a:cs typeface="Times New Roman Bold" panose="02020603050405020304" charset="0"/>
              </a:rPr>
              <a:t>MDN Web Docs =&gt;</a:t>
            </a:r>
            <a:r>
              <a:rPr lang="en-US" sz="2400" dirty="0">
                <a:latin typeface="Times New Roman" panose="02020603050405020304" pitchFamily="18" charset="0"/>
                <a:cs typeface="Times New Roman" panose="02020603050405020304" pitchFamily="18" charset="0"/>
              </a:rPr>
              <a:t> PHP and MySQL</a:t>
            </a:r>
            <a:endParaRPr lang="en-US" sz="2400" dirty="0">
              <a:latin typeface="Times New Roman" panose="02020603050405020304" pitchFamily="18" charset="0"/>
              <a:cs typeface="Times New Roman" panose="02020603050405020304" pitchFamily="18" charset="0"/>
            </a:endParaRPr>
          </a:p>
          <a:p>
            <a:pPr>
              <a:lnSpc>
                <a:spcPct val="130000"/>
              </a:lnSpc>
            </a:pPr>
            <a:r>
              <a:rPr lang="en-US" sz="2400" b="1" dirty="0">
                <a:latin typeface="Times New Roman Bold" panose="02020603050405020304" charset="0"/>
                <a:cs typeface="Times New Roman Bold" panose="02020603050405020304" charset="0"/>
              </a:rPr>
              <a:t>SwiperJS Docs =&gt;</a:t>
            </a:r>
            <a:r>
              <a:rPr lang="en-US" sz="2400" dirty="0">
                <a:latin typeface="Times New Roman" panose="02020603050405020304" pitchFamily="18" charset="0"/>
                <a:cs typeface="Times New Roman" panose="02020603050405020304" pitchFamily="18" charset="0"/>
              </a:rPr>
              <a:t> Slider Integration</a:t>
            </a:r>
            <a:endParaRPr lang="en-US" sz="2400" dirty="0">
              <a:latin typeface="Times New Roman" panose="02020603050405020304" pitchFamily="18" charset="0"/>
              <a:cs typeface="Times New Roman" panose="02020603050405020304" pitchFamily="18" charset="0"/>
            </a:endParaRPr>
          </a:p>
          <a:p>
            <a:pPr>
              <a:lnSpc>
                <a:spcPct val="130000"/>
              </a:lnSpc>
            </a:pPr>
            <a:r>
              <a:rPr lang="en-US" sz="2400" b="1" dirty="0">
                <a:latin typeface="Times New Roman Bold" panose="02020603050405020304" charset="0"/>
                <a:cs typeface="Times New Roman Bold" panose="02020603050405020304" charset="0"/>
              </a:rPr>
              <a:t>Google APIs =&gt;</a:t>
            </a:r>
            <a:r>
              <a:rPr lang="en-US" sz="2400" dirty="0">
                <a:latin typeface="Times New Roman" panose="02020603050405020304" pitchFamily="18" charset="0"/>
                <a:cs typeface="Times New Roman" panose="02020603050405020304" pitchFamily="18" charset="0"/>
              </a:rPr>
              <a:t> Maps and Payment Gateway Integration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1" y="136525"/>
            <a:ext cx="8646459" cy="1279527"/>
          </a:xfrm>
        </p:spPr>
        <p:txBody>
          <a:bodyPr>
            <a:normAutofit/>
          </a:bodyPr>
          <a:lstStyle/>
          <a:p>
            <a:r>
              <a:rPr lang="en-US" altLang="en-US" sz="4000" b="1" dirty="0">
                <a:solidFill>
                  <a:srgbClr val="C00000"/>
                </a:solidFill>
                <a:effectLst/>
                <a:latin typeface="Times New Roman" panose="02020603050405020304" pitchFamily="18" charset="0"/>
                <a:cs typeface="Times New Roman" panose="02020603050405020304" pitchFamily="18" charset="0"/>
              </a:rPr>
              <a:t>Presentation</a:t>
            </a:r>
            <a:r>
              <a:rPr lang="en-US" altLang="en-US" sz="4000" b="1" dirty="0">
                <a:effectLst/>
                <a:latin typeface="Times New Roman" panose="02020603050405020304" pitchFamily="18" charset="0"/>
                <a:cs typeface="Times New Roman" panose="02020603050405020304" pitchFamily="18" charset="0"/>
              </a:rPr>
              <a:t> </a:t>
            </a:r>
            <a:r>
              <a:rPr lang="en-US" altLang="en-US" sz="4000" b="1" dirty="0">
                <a:solidFill>
                  <a:srgbClr val="C00000"/>
                </a:solidFill>
                <a:effectLst/>
                <a:latin typeface="Times New Roman" panose="02020603050405020304" pitchFamily="18" charset="0"/>
                <a:cs typeface="Times New Roman" panose="02020603050405020304" pitchFamily="18" charset="0"/>
              </a:rPr>
              <a:t>Outline</a:t>
            </a:r>
            <a:endParaRPr lang="en-US" sz="4000" b="1" dirty="0">
              <a:solidFill>
                <a:srgbClr val="C00000"/>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fld>
            <a:endParaRPr lang="en-US">
              <a:latin typeface="Casper"/>
              <a:cs typeface="Times New Roman" panose="02020603050405020304" pitchFamily="18" charset="0"/>
            </a:endParaRPr>
          </a:p>
        </p:txBody>
      </p:sp>
      <p:sp>
        <p:nvSpPr>
          <p:cNvPr id="7" name="Content Placeholder 6"/>
          <p:cNvSpPr>
            <a:spLocks noGrp="1"/>
          </p:cNvSpPr>
          <p:nvPr>
            <p:ph idx="1"/>
          </p:nvPr>
        </p:nvSpPr>
        <p:spPr>
          <a:xfrm>
            <a:off x="394447" y="1639888"/>
            <a:ext cx="11152093" cy="4608512"/>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Introduction to Project </a:t>
            </a:r>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Existing Gaps &amp; Project Features</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ives</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Scope/Rele</a:t>
            </a:r>
            <a:r>
              <a:rPr lang="en-US" dirty="0">
                <a:latin typeface="Times New Roman" panose="02020603050405020304" pitchFamily="18" charset="0"/>
                <a:cs typeface="Times New Roman" panose="02020603050405020304" pitchFamily="18" charset="0"/>
              </a:rPr>
              <a:t>vance</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Project Flow Diagram</a:t>
            </a:r>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ER Diagrams</a:t>
            </a:r>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Cases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Comparative Analysis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 &amp; Future Aspects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Bibliography</a:t>
            </a:r>
            <a:endParaRPr lang="en-US"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2802</Words>
  <Application>WPS Presentation</Application>
  <PresentationFormat>Custom</PresentationFormat>
  <Paragraphs>119</Paragraphs>
  <Slides>10</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10</vt:i4>
      </vt:variant>
    </vt:vector>
  </HeadingPairs>
  <TitlesOfParts>
    <vt:vector size="32" baseType="lpstr">
      <vt:lpstr>Arial</vt:lpstr>
      <vt:lpstr>SimSun</vt:lpstr>
      <vt:lpstr>Wingdings</vt:lpstr>
      <vt:lpstr>Times New Roman</vt:lpstr>
      <vt:lpstr>King</vt:lpstr>
      <vt:lpstr>苹方-简</vt:lpstr>
      <vt:lpstr>Karla</vt:lpstr>
      <vt:lpstr>Calibri</vt:lpstr>
      <vt:lpstr>Casper</vt:lpstr>
      <vt:lpstr>Times New Roman Regular</vt:lpstr>
      <vt:lpstr>Times New Roman Bold</vt:lpstr>
      <vt:lpstr>Calibri Light</vt:lpstr>
      <vt:lpstr>Helvetica Neue</vt:lpstr>
      <vt:lpstr>Casper</vt:lpstr>
      <vt:lpstr>Segoe UI</vt:lpstr>
      <vt:lpstr>Microsoft YaHei</vt:lpstr>
      <vt:lpstr>汉仪旗黑</vt:lpstr>
      <vt:lpstr>Arial Unicode MS</vt:lpstr>
      <vt:lpstr>Thonburi</vt:lpstr>
      <vt:lpstr>宋体-简</vt:lpstr>
      <vt:lpstr>Theme1</vt:lpstr>
      <vt:lpstr>Contents Slide Master</vt:lpstr>
      <vt:lpstr>PowerPoint 演示文稿</vt:lpstr>
      <vt:lpstr>Introduction to Project</vt:lpstr>
      <vt:lpstr>Technology Used</vt:lpstr>
      <vt:lpstr>Objectives</vt:lpstr>
      <vt:lpstr>Project Flow Diagram</vt:lpstr>
      <vt:lpstr>ER Diagram</vt:lpstr>
      <vt:lpstr>Conclusion &amp; Future Aspects</vt:lpstr>
      <vt:lpstr>Bibliography</vt:lpstr>
      <vt:lpstr>Presentation Outline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lastModifiedBy>dhruvjindal</cp:lastModifiedBy>
  <cp:revision>147</cp:revision>
  <dcterms:created xsi:type="dcterms:W3CDTF">2024-09-30T17:10:39Z</dcterms:created>
  <dcterms:modified xsi:type="dcterms:W3CDTF">2024-09-30T17:10:39Z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