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3" r:id="rId3"/>
  </p:sldMasterIdLst>
  <p:notesMasterIdLst>
    <p:notesMasterId r:id="rId5"/>
  </p:notesMasterIdLst>
  <p:sldIdLst>
    <p:sldId id="256" r:id="rId4"/>
    <p:sldId id="267" r:id="rId6"/>
    <p:sldId id="259" r:id="rId7"/>
    <p:sldId id="260" r:id="rId8"/>
    <p:sldId id="261" r:id="rId9"/>
    <p:sldId id="274" r:id="rId10"/>
    <p:sldId id="275" r:id="rId11"/>
    <p:sldId id="266" r:id="rId12"/>
    <p:sldId id="265" r:id="rId13"/>
    <p:sldId id="25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5"/>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a:ea typeface="Calibri" panose="020F0502020204030204"/>
                <a:cs typeface="Calibri" panose="020F0502020204030204"/>
                <a:sym typeface="Calibri" panose="020F050202020403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nvSpPr>
        <p:spPr>
          <a:xfrm>
            <a:off x="922338" y="115888"/>
            <a:ext cx="8358140" cy="869950"/>
          </a:xfrm>
          <a:prstGeom prst="rect">
            <a:avLst/>
          </a:prstGeom>
          <a:noFill/>
          <a:ln>
            <a:noFill/>
          </a:ln>
        </p:spPr>
        <p:txBody>
          <a:bodyPr spcFirstLastPara="1" wrap="square" lIns="91425" tIns="45700" rIns="91425" bIns="45700" anchor="ctr" anchorCtr="0">
            <a:normAutofit fontScale="97500"/>
          </a:bodyPr>
          <a:lstStyle/>
          <a:p>
            <a:pPr marL="0" marR="0" lvl="0" indent="0" algn="just" rtl="0">
              <a:lnSpc>
                <a:spcPct val="90000"/>
              </a:lnSpc>
              <a:spcBef>
                <a:spcPts val="0"/>
              </a:spcBef>
              <a:spcAft>
                <a:spcPts val="0"/>
              </a:spcAft>
              <a:buClr>
                <a:srgbClr val="1F3864"/>
              </a:buClr>
              <a:buSzPct val="100000"/>
              <a:buFont typeface="Times New Roman" panose="02020603050405020304"/>
              <a:buNone/>
            </a:pPr>
            <a:r>
              <a:rPr lang="en-US" sz="44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rPr>
              <a:t> </a:t>
            </a:r>
            <a:endParaRPr sz="4000" b="1" i="0" u="none" strike="noStrike" cap="small">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 name="Google Shape;21;p5" descr="C:\Users\OM\Downloads\naac-sticker.png"/>
          <p:cNvPicPr preferRelativeResize="0"/>
          <p:nvPr/>
        </p:nvPicPr>
        <p:blipFill rotWithShape="1">
          <a:blip r:embed="rId2"/>
          <a:srcRect b="23806"/>
          <a:stretch>
            <a:fillRect/>
          </a:stretch>
        </p:blipFill>
        <p:spPr>
          <a:xfrm>
            <a:off x="9662615" y="40945"/>
            <a:ext cx="2515736" cy="682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a:spLocks noGrp="1"/>
          </p:cNvSpPr>
          <p:nvPr>
            <p:ph type="body" idx="1"/>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2" name="Google Shape;72;p14"/>
          <p:cNvSpPr txBox="1">
            <a:spLocks noGrp="1"/>
          </p:cNvSpPr>
          <p:nvPr>
            <p:ph type="body" idx="2"/>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3" name="Google Shape;7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39788" y="457200"/>
            <a:ext cx="3932237" cy="16002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a:spLocks noGrp="1"/>
          </p:cNvSpPr>
          <p:nvPr>
            <p:ph type="pic" idx="2"/>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15"/>
          <p:cNvSpPr txBox="1">
            <a:spLocks noGrp="1"/>
          </p:cNvSpPr>
          <p:nvPr>
            <p:ph type="body" idx="1"/>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0" name="Google Shape;8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a:spLocks noGrp="1"/>
          </p:cNvSpPr>
          <p:nvPr>
            <p:ph type="body" idx="1"/>
          </p:nvPr>
        </p:nvSpPr>
        <p:spPr>
          <a:xfrm rot="5400000">
            <a:off x="3920331" y="-1256506"/>
            <a:ext cx="4351338" cy="10515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6" name="Google Shape;8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rot="5400000">
            <a:off x="7133431" y="1956594"/>
            <a:ext cx="5811838" cy="26289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a:spLocks noGrp="1"/>
          </p:cNvSpPr>
          <p:nvPr>
            <p:ph type="body" idx="1"/>
          </p:nvPr>
        </p:nvSpPr>
        <p:spPr>
          <a:xfrm rot="5400000">
            <a:off x="1799431" y="-596106"/>
            <a:ext cx="5811838" cy="77343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2" name="Google Shape;9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95"/>
        <p:cNvGrpSpPr/>
        <p:nvPr/>
      </p:nvGrpSpPr>
      <p:grpSpPr>
        <a:xfrm>
          <a:off x="0" y="0"/>
          <a:ext cx="0" cy="0"/>
          <a:chOff x="0" y="0"/>
          <a:chExt cx="0" cy="0"/>
        </a:xfrm>
      </p:grpSpPr>
      <p:sp>
        <p:nvSpPr>
          <p:cNvPr id="96" name="Google Shape;96;p18"/>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7" name="Google Shape;97;p18"/>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8"/>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8"/>
          <p:cNvSpPr>
            <a:spLocks noGrp="1"/>
          </p:cNvSpPr>
          <p:nvPr>
            <p:ph type="pic" idx="2"/>
          </p:nvPr>
        </p:nvSpPr>
        <p:spPr>
          <a:xfrm>
            <a:off x="1847850" y="2819400"/>
            <a:ext cx="8496300" cy="280035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stretch>
            <a:fillRect/>
          </a:stretch>
        </a:blip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stretch>
            <a:fillRect/>
          </a:stretch>
        </a:blipFill>
        <a:effectLst/>
      </p:bgPr>
    </p:bg>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4" name="Google Shape;104;p21"/>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chemeClr val="dk1"/>
              </a:buClr>
              <a:buSzPts val="1865"/>
              <a:buFont typeface="Arial" panose="020B0604020202020204"/>
              <a:buNone/>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5" name="Google Shape;105;p2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06" name="Google Shape;106;p2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9" name="Google Shape;109;p22"/>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0" name="Google Shape;110;p2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11" name="Google Shape;111;p2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4" name="Google Shape;114;p23"/>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5" name="Google Shape;115;p23"/>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8" name="Google Shape;118;p2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9" name="Google Shape;119;p24"/>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0" name="Google Shape;120;p24"/>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1" name="Google Shape;121;p24"/>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24"/>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4"/>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4" name="Google Shape;124;p2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5" name="Google Shape;125;p2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26" name="Google Shape;126;p24"/>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7" name="Google Shape;127;p24"/>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4"/>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4"/>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30"/>
        <p:cNvGrpSpPr/>
        <p:nvPr/>
      </p:nvGrpSpPr>
      <p:grpSpPr>
        <a:xfrm>
          <a:off x="0" y="0"/>
          <a:ext cx="0" cy="0"/>
          <a:chOff x="0" y="0"/>
          <a:chExt cx="0" cy="0"/>
        </a:xfrm>
      </p:grpSpPr>
      <p:sp>
        <p:nvSpPr>
          <p:cNvPr id="131" name="Google Shape;131;p25"/>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panose="020B0604020202020204"/>
              <a:ea typeface="Arial" panose="020B0604020202020204"/>
              <a:cs typeface="Arial" panose="020B0604020202020204"/>
              <a:sym typeface="Arial" panose="020B0604020202020204"/>
            </a:endParaRPr>
          </a:p>
        </p:txBody>
      </p:sp>
      <p:sp>
        <p:nvSpPr>
          <p:cNvPr id="132" name="Google Shape;132;p25"/>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3"/>
        <p:cNvGrpSpPr/>
        <p:nvPr/>
      </p:nvGrpSpPr>
      <p:grpSpPr>
        <a:xfrm>
          <a:off x="0" y="0"/>
          <a:ext cx="0" cy="0"/>
          <a:chOff x="0" y="0"/>
          <a:chExt cx="0" cy="0"/>
        </a:xfrm>
      </p:grpSpPr>
      <p:sp>
        <p:nvSpPr>
          <p:cNvPr id="134" name="Google Shape;134;p26"/>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6"/>
        <p:cNvGrpSpPr/>
        <p:nvPr/>
      </p:nvGrpSpPr>
      <p:grpSpPr>
        <a:xfrm>
          <a:off x="0" y="0"/>
          <a:ext cx="0" cy="0"/>
          <a:chOff x="0" y="0"/>
          <a:chExt cx="0" cy="0"/>
        </a:xfrm>
      </p:grpSpPr>
      <p:sp>
        <p:nvSpPr>
          <p:cNvPr id="137" name="Google Shape;137;p27"/>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8" name="Google Shape;138;p27"/>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9" name="Google Shape;139;p27"/>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40"/>
        <p:cNvGrpSpPr/>
        <p:nvPr/>
      </p:nvGrpSpPr>
      <p:grpSpPr>
        <a:xfrm>
          <a:off x="0" y="0"/>
          <a:ext cx="0" cy="0"/>
          <a:chOff x="0" y="0"/>
          <a:chExt cx="0" cy="0"/>
        </a:xfrm>
      </p:grpSpPr>
      <p:sp>
        <p:nvSpPr>
          <p:cNvPr id="141" name="Google Shape;141;p2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2" name="Google Shape;142;p2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3" name="Google Shape;143;p28"/>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4" name="Google Shape;144;p28"/>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panose="020B0604020202020204"/>
              <a:ea typeface="Arial" panose="020B0604020202020204"/>
              <a:cs typeface="Arial" panose="020B0604020202020204"/>
              <a:sym typeface="Arial" panose="020B0604020202020204"/>
            </a:endParaRPr>
          </a:p>
        </p:txBody>
      </p:sp>
      <p:sp>
        <p:nvSpPr>
          <p:cNvPr id="145" name="Google Shape;145;p28"/>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6" name="Google Shape;146;p28"/>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7" name="Google Shape;147;p28"/>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8"/>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9"/>
        <p:cNvGrpSpPr/>
        <p:nvPr/>
      </p:nvGrpSpPr>
      <p:grpSpPr>
        <a:xfrm>
          <a:off x="0" y="0"/>
          <a:ext cx="0" cy="0"/>
          <a:chOff x="0" y="0"/>
          <a:chExt cx="0" cy="0"/>
        </a:xfrm>
      </p:grpSpPr>
      <p:sp>
        <p:nvSpPr>
          <p:cNvPr id="150" name="Google Shape;150;p29"/>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1" name="Google Shape;151;p29"/>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2" name="Google Shape;152;p29"/>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3" name="Google Shape;153;p29"/>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4" name="Google Shape;154;p29"/>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5"/>
        <p:cNvGrpSpPr/>
        <p:nvPr/>
      </p:nvGrpSpPr>
      <p:grpSpPr>
        <a:xfrm>
          <a:off x="0" y="0"/>
          <a:ext cx="0" cy="0"/>
          <a:chOff x="0" y="0"/>
          <a:chExt cx="0" cy="0"/>
        </a:xfrm>
      </p:grpSpPr>
      <p:sp>
        <p:nvSpPr>
          <p:cNvPr id="156" name="Google Shape;156;p3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3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58" name="Google Shape;158;p30"/>
          <p:cNvPicPr preferRelativeResize="0"/>
          <p:nvPr/>
        </p:nvPicPr>
        <p:blipFill rotWithShape="1">
          <a:blip r:embed="rId2"/>
          <a:srcRect/>
          <a:stretch>
            <a:fillRect/>
          </a:stretch>
        </p:blipFill>
        <p:spPr>
          <a:xfrm>
            <a:off x="4546767" y="2276873"/>
            <a:ext cx="7238124" cy="3966041"/>
          </a:xfrm>
          <a:prstGeom prst="rect">
            <a:avLst/>
          </a:prstGeom>
          <a:noFill/>
          <a:ln>
            <a:noFill/>
          </a:ln>
        </p:spPr>
      </p:pic>
      <p:sp>
        <p:nvSpPr>
          <p:cNvPr id="159" name="Google Shape;159;p30"/>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30"/>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61" name="Google Shape;161;p30"/>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panose="020B0604020202020204"/>
              <a:buNone/>
              <a:defRPr sz="48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4" name="Google Shape;164;p3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5"/>
              </a:spcBef>
              <a:spcAft>
                <a:spcPts val="0"/>
              </a:spcAft>
              <a:buClr>
                <a:srgbClr val="3F3F3F"/>
              </a:buClr>
              <a:buSzPts val="1865"/>
              <a:buFont typeface="Arial" panose="020B0604020202020204"/>
              <a:buNone/>
              <a:defRPr sz="1865"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65" name="Google Shape;165;p31" descr="D:\Fullppt\005-PNG이미지\모니터.png"/>
          <p:cNvPicPr preferRelativeResize="0"/>
          <p:nvPr/>
        </p:nvPicPr>
        <p:blipFill rotWithShape="1">
          <a:blip r:embed="rId2"/>
          <a:srcRect/>
          <a:stretch>
            <a:fillRect/>
          </a:stretch>
        </p:blipFill>
        <p:spPr>
          <a:xfrm>
            <a:off x="776400" y="1815747"/>
            <a:ext cx="3360373" cy="3350541"/>
          </a:xfrm>
          <a:prstGeom prst="rect">
            <a:avLst/>
          </a:prstGeom>
          <a:noFill/>
          <a:ln>
            <a:noFill/>
          </a:ln>
        </p:spPr>
      </p:pic>
      <p:pic>
        <p:nvPicPr>
          <p:cNvPr id="166" name="Google Shape;166;p31" descr="D:\Fullppt\005-PNG이미지\모니터.png"/>
          <p:cNvPicPr preferRelativeResize="0"/>
          <p:nvPr/>
        </p:nvPicPr>
        <p:blipFill rotWithShape="1">
          <a:blip r:embed="rId2"/>
          <a:srcRect/>
          <a:stretch>
            <a:fillRect/>
          </a:stretch>
        </p:blipFill>
        <p:spPr>
          <a:xfrm>
            <a:off x="4406826" y="1815747"/>
            <a:ext cx="3360373" cy="3350541"/>
          </a:xfrm>
          <a:prstGeom prst="rect">
            <a:avLst/>
          </a:prstGeom>
          <a:noFill/>
          <a:ln>
            <a:noFill/>
          </a:ln>
        </p:spPr>
      </p:pic>
      <p:pic>
        <p:nvPicPr>
          <p:cNvPr id="167" name="Google Shape;167;p31" descr="D:\Fullppt\005-PNG이미지\모니터.png"/>
          <p:cNvPicPr preferRelativeResize="0"/>
          <p:nvPr/>
        </p:nvPicPr>
        <p:blipFill rotWithShape="1">
          <a:blip r:embed="rId2"/>
          <a:srcRect/>
          <a:stretch>
            <a:fillRect/>
          </a:stretch>
        </p:blipFill>
        <p:spPr>
          <a:xfrm>
            <a:off x="8037251" y="1815747"/>
            <a:ext cx="3360373" cy="3350541"/>
          </a:xfrm>
          <a:prstGeom prst="rect">
            <a:avLst/>
          </a:prstGeom>
          <a:noFill/>
          <a:ln>
            <a:noFill/>
          </a:ln>
        </p:spPr>
      </p:pic>
      <p:sp>
        <p:nvSpPr>
          <p:cNvPr id="168" name="Google Shape;168;p31"/>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9" name="Google Shape;169;p31"/>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0" name="Google Shape;170;p31"/>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1" name="Google Shape;171;p3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2" name="Google Shape;172;p3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3"/>
        <p:cNvGrpSpPr/>
        <p:nvPr/>
      </p:nvGrpSpPr>
      <p:grpSpPr>
        <a:xfrm>
          <a:off x="0" y="0"/>
          <a:ext cx="0" cy="0"/>
          <a:chOff x="0" y="0"/>
          <a:chExt cx="0" cy="0"/>
        </a:xfrm>
      </p:grpSpPr>
      <p:sp>
        <p:nvSpPr>
          <p:cNvPr id="174" name="Google Shape;174;p32"/>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panose="020B0604020202020204"/>
              <a:buNone/>
              <a:defRPr sz="1600" b="0" i="0" u="none" strike="noStrike" cap="none">
                <a:solidFill>
                  <a:srgbClr val="3F3F3F"/>
                </a:solidFill>
                <a:latin typeface="Arial" panose="020B0604020202020204"/>
                <a:ea typeface="Arial" panose="020B0604020202020204"/>
                <a:cs typeface="Arial" panose="020B0604020202020204"/>
                <a:sym typeface="Arial" panose="020B0604020202020204"/>
              </a:defRPr>
            </a:lvl1pPr>
            <a:lvl2pPr marR="0" lvl="1" algn="l" rtl="0">
              <a:spcBef>
                <a:spcPts val="745"/>
              </a:spcBef>
              <a:spcAft>
                <a:spcPts val="0"/>
              </a:spcAft>
              <a:buClr>
                <a:schemeClr val="dk1"/>
              </a:buClr>
              <a:buSzPts val="3735"/>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535"/>
              </a:spcBef>
              <a:spcAft>
                <a:spcPts val="0"/>
              </a:spcAft>
              <a:buClr>
                <a:schemeClr val="dk1"/>
              </a:buClr>
              <a:buSzPts val="2665"/>
              <a:buFont typeface="Arial" panose="020B0604020202020204"/>
              <a:buNone/>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5"/>
        <p:cNvGrpSpPr/>
        <p:nvPr/>
      </p:nvGrpSpPr>
      <p:grpSpPr>
        <a:xfrm>
          <a:off x="0" y="0"/>
          <a:ext cx="0" cy="0"/>
          <a:chOff x="0" y="0"/>
          <a:chExt cx="0" cy="0"/>
        </a:xfrm>
      </p:grpSpPr>
      <p:sp>
        <p:nvSpPr>
          <p:cNvPr id="176" name="Google Shape;176;p33"/>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65455" algn="l" rtl="0">
              <a:spcBef>
                <a:spcPts val="745"/>
              </a:spcBef>
              <a:spcAft>
                <a:spcPts val="0"/>
              </a:spcAft>
              <a:buClr>
                <a:schemeClr val="dk1"/>
              </a:buClr>
              <a:buSzPts val="3735"/>
              <a:buFont typeface="Arial" panose="020B0604020202020204"/>
              <a:buChar char="–"/>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97510" algn="l" rtl="0">
              <a:spcBef>
                <a:spcPts val="535"/>
              </a:spcBef>
              <a:spcAft>
                <a:spcPts val="0"/>
              </a:spcAft>
              <a:buClr>
                <a:schemeClr val="dk1"/>
              </a:buClr>
              <a:buSzPts val="2665"/>
              <a:buFont typeface="Arial" panose="020B0604020202020204"/>
              <a:buChar char="•"/>
              <a:defRPr sz="26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grpSp>
        <p:nvGrpSpPr>
          <p:cNvPr id="177" name="Google Shape;177;p33"/>
          <p:cNvGrpSpPr/>
          <p:nvPr/>
        </p:nvGrpSpPr>
        <p:grpSpPr>
          <a:xfrm>
            <a:off x="472011" y="1508786"/>
            <a:ext cx="3799787" cy="4865561"/>
            <a:chOff x="354008" y="1131589"/>
            <a:chExt cx="2849840" cy="3649171"/>
          </a:xfrm>
        </p:grpSpPr>
        <p:sp>
          <p:nvSpPr>
            <p:cNvPr id="178" name="Google Shape;178;p33"/>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79" name="Google Shape;179;p33"/>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panose="020B0604020202020204"/>
                <a:ea typeface="Arial" panose="020B0604020202020204"/>
                <a:cs typeface="Arial" panose="020B0604020202020204"/>
                <a:sym typeface="Arial" panose="020B0604020202020204"/>
              </a:endParaRPr>
            </a:p>
          </p:txBody>
        </p:sp>
        <p:sp>
          <p:nvSpPr>
            <p:cNvPr id="180" name="Google Shape;180;p33"/>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2"/>
        <p:cNvGrpSpPr/>
        <p:nvPr/>
      </p:nvGrpSpPr>
      <p:grpSpPr>
        <a:xfrm>
          <a:off x="0" y="0"/>
          <a:ext cx="0" cy="0"/>
          <a:chOff x="0" y="0"/>
          <a:chExt cx="0" cy="0"/>
        </a:xfrm>
      </p:grpSpPr>
      <p:sp>
        <p:nvSpPr>
          <p:cNvPr id="33" name="Google Shape;33;p8"/>
          <p:cNvSpPr txBox="1">
            <a:spLocks noGrp="1"/>
          </p:cNvSpPr>
          <p:nvPr>
            <p:ph type="ctrTitle"/>
          </p:nvPr>
        </p:nvSpPr>
        <p:spPr>
          <a:xfrm>
            <a:off x="1524000" y="1122363"/>
            <a:ext cx="9144000" cy="23876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a:spLocks noGrp="1"/>
          </p:cNvSpPr>
          <p:nvPr>
            <p:ph type="subTitle" idx="1"/>
          </p:nvPr>
        </p:nvSpPr>
        <p:spPr>
          <a:xfrm>
            <a:off x="1524000" y="3602038"/>
            <a:ext cx="9144000" cy="165576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31850" y="1709738"/>
            <a:ext cx="10515600" cy="285273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a:spLocks noGrp="1"/>
          </p:cNvSpPr>
          <p:nvPr>
            <p:ph type="body" idx="1"/>
          </p:nvPr>
        </p:nvSpPr>
        <p:spPr>
          <a:xfrm>
            <a:off x="831850" y="4589463"/>
            <a:ext cx="10515600" cy="150018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a:spLocks noGrp="1"/>
          </p:cNvSpPr>
          <p:nvPr>
            <p:ph type="body" idx="1"/>
          </p:nvPr>
        </p:nvSpPr>
        <p:spPr>
          <a:xfrm>
            <a:off x="838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10"/>
          <p:cNvSpPr txBox="1">
            <a:spLocks noGrp="1"/>
          </p:cNvSpPr>
          <p:nvPr>
            <p:ph type="body" idx="2"/>
          </p:nvPr>
        </p:nvSpPr>
        <p:spPr>
          <a:xfrm>
            <a:off x="6172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9788" y="365125"/>
            <a:ext cx="10515600"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
          <p:cNvSpPr txBox="1">
            <a:spLocks noGrp="1"/>
          </p:cNvSpPr>
          <p:nvPr>
            <p:ph type="body" idx="1"/>
          </p:nvPr>
        </p:nvSpPr>
        <p:spPr>
          <a:xfrm>
            <a:off x="839788" y="1681163"/>
            <a:ext cx="5157787"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4" name="Google Shape;54;p11"/>
          <p:cNvSpPr txBox="1">
            <a:spLocks noGrp="1"/>
          </p:cNvSpPr>
          <p:nvPr>
            <p:ph type="body" idx="2"/>
          </p:nvPr>
        </p:nvSpPr>
        <p:spPr>
          <a:xfrm>
            <a:off x="839788" y="2505075"/>
            <a:ext cx="5157787"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11"/>
          <p:cNvSpPr txBox="1">
            <a:spLocks noGrp="1"/>
          </p:cNvSpPr>
          <p:nvPr>
            <p:ph type="body" idx="3"/>
          </p:nvPr>
        </p:nvSpPr>
        <p:spPr>
          <a:xfrm>
            <a:off x="6172200" y="1681163"/>
            <a:ext cx="5183188"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6" name="Google Shape;56;p11"/>
          <p:cNvSpPr txBox="1">
            <a:spLocks noGrp="1"/>
          </p:cNvSpPr>
          <p:nvPr>
            <p:ph type="body" idx="4"/>
          </p:nvPr>
        </p:nvSpPr>
        <p:spPr>
          <a:xfrm>
            <a:off x="6172200" y="2505075"/>
            <a:ext cx="5183188"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8824415" cy="132556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4" descr="C:\Users\OM\Downloads\naac-sticker.png"/>
          <p:cNvPicPr preferRelativeResize="0"/>
          <p:nvPr/>
        </p:nvPicPr>
        <p:blipFill rotWithShape="1">
          <a:blip r:embed="rId16"/>
          <a:srcRect b="23806"/>
          <a:stretch>
            <a:fillRect/>
          </a:stretch>
        </p:blipFill>
        <p:spPr>
          <a:xfrm>
            <a:off x="9662615" y="40945"/>
            <a:ext cx="2515736" cy="6823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panose="020B0604020202020204"/>
              <a:buNone/>
            </a:pPr>
            <a:endParaRPr sz="1200" b="0" i="0" u="none" strike="noStrike" cap="none">
              <a:solidFill>
                <a:srgbClr val="89898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
          <p:cNvSpPr/>
          <p:nvPr/>
        </p:nvSpPr>
        <p:spPr>
          <a:xfrm rot="10800000" flipH="1">
            <a:off x="9507538" y="5940425"/>
            <a:ext cx="1290637" cy="1157288"/>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1"/>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2060"/>
              </a:buClr>
              <a:buSzPts val="1200"/>
              <a:buFont typeface="Arial" panose="020B0604020202020204"/>
              <a:buNone/>
            </a:pPr>
            <a:fld id="{00000000-1234-1234-1234-123412341234}" type="slidenum">
              <a:rPr lang="en-US"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
          <p:cNvSpPr txBox="1"/>
          <p:nvPr/>
        </p:nvSpPr>
        <p:spPr>
          <a:xfrm>
            <a:off x="5485262" y="1241564"/>
            <a:ext cx="6250675" cy="56323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An Overview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of Computing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&amp; </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rPr>
              <a:t>Career Planning</a:t>
            </a:r>
            <a:endParaRPr sz="7200" b="1" i="0" u="none" strike="noStrike" cap="none">
              <a:solidFill>
                <a:srgbClr val="F2F2F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1"/>
          <p:cNvSpPr txBox="1"/>
          <p:nvPr/>
        </p:nvSpPr>
        <p:spPr>
          <a:xfrm>
            <a:off x="188446" y="1040509"/>
            <a:ext cx="11736076" cy="247967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UNIVERSITY INSTITUTE OF COMPUTING</a:t>
            </a:r>
            <a:endParaRPr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Bachelors of Computer Application</a:t>
            </a:r>
            <a:endParaRPr lang="en-GB"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GB" sz="2800" b="1" kern="100" dirty="0">
                <a:solidFill>
                  <a:srgbClr val="FF0000"/>
                </a:solidFill>
                <a:latin typeface="Times New Roman" panose="02020603050405020304"/>
                <a:ea typeface="Calibri" panose="020F0502020204030204" pitchFamily="34" charset="0"/>
                <a:cs typeface="Times New Roman" panose="02020603050405020304"/>
                <a:sym typeface="Times New Roman" panose="02020603050405020304"/>
              </a:rPr>
              <a:t>Project</a:t>
            </a:r>
            <a:endParaRPr lang="en-GB" sz="2800" b="1" kern="100" dirty="0">
              <a:solidFill>
                <a:srgbClr val="FF0000"/>
              </a:solidFill>
              <a:effectLst/>
              <a:latin typeface="Times New Roman" panose="02020603050405020304" pitchFamily="18" charset="0"/>
              <a:ea typeface="Calibri" panose="020F0502020204030204" pitchFamily="34" charset="0"/>
            </a:endParaRPr>
          </a:p>
          <a:p>
            <a:pPr marL="0" marR="0" lvl="0" indent="0" algn="ctr" rtl="0">
              <a:lnSpc>
                <a:spcPct val="90000"/>
              </a:lnSpc>
              <a:spcBef>
                <a:spcPts val="1120"/>
              </a:spcBef>
              <a:spcAft>
                <a:spcPts val="0"/>
              </a:spcAft>
              <a:buNone/>
            </a:pPr>
            <a:r>
              <a:rPr lang="en-US" altLang="en-IN" sz="3200" b="1">
                <a:latin typeface="Times New Roman" panose="02020603050405020304" pitchFamily="18" charset="0"/>
                <a:cs typeface="Times New Roman" panose="02020603050405020304" pitchFamily="18" charset="0"/>
              </a:rPr>
              <a:t>Made Setup</a:t>
            </a:r>
            <a:r>
              <a:rPr lang="en-IN" sz="3200" b="1">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pPr marL="0" marR="0" lvl="0" indent="0" algn="l" rtl="0">
              <a:spcBef>
                <a:spcPts val="1120"/>
              </a:spcBef>
              <a:spcAft>
                <a:spcPts val="0"/>
              </a:spcAft>
              <a:buNone/>
            </a:pP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1"/>
          <p:cNvSpPr txBox="1"/>
          <p:nvPr/>
        </p:nvSpPr>
        <p:spPr>
          <a:xfrm>
            <a:off x="6832521" y="589355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DISCOVER . </a:t>
            </a:r>
            <a:r>
              <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LEARN</a:t>
            </a:r>
            <a:r>
              <a:rPr lang="en-US" sz="2000" b="1" i="0" u="none" strike="noStrike" cap="none">
                <a:solidFill>
                  <a:srgbClr val="595959"/>
                </a:solidFill>
                <a:latin typeface="Times New Roman" panose="02020603050405020304"/>
                <a:ea typeface="Times New Roman" panose="02020603050405020304"/>
                <a:cs typeface="Times New Roman" panose="02020603050405020304"/>
                <a:sym typeface="Times New Roman" panose="02020603050405020304"/>
              </a:rPr>
              <a:t> . EMPOWER</a:t>
            </a:r>
            <a:endParaRPr sz="1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
          <p:cNvSpPr txBox="1"/>
          <p:nvPr/>
        </p:nvSpPr>
        <p:spPr>
          <a:xfrm>
            <a:off x="322994" y="4788421"/>
            <a:ext cx="5161633" cy="89725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Student Name: Dhruv Jindal</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UID : 22BCA10288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Section/Group: 22BCA-3A</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1"/>
          <p:cNvSpPr txBox="1"/>
          <p:nvPr/>
        </p:nvSpPr>
        <p:spPr>
          <a:xfrm>
            <a:off x="6832521" y="4756036"/>
            <a:ext cx="5161633" cy="92948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Supervisor Name: </a:t>
            </a:r>
            <a:r>
              <a:rPr lang="en-US" sz="1600" b="1"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Jasleen Kaur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Employee Code: E16528</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560"/>
              </a:spcBef>
              <a:spcAft>
                <a:spcPts val="0"/>
              </a:spcAft>
              <a:buNone/>
            </a:pPr>
            <a:r>
              <a:rPr lang="en-US"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Designation: Assistant Professor</a:t>
            </a:r>
            <a:endParaRPr sz="1600" b="1" i="0" u="none" strike="noStrike" cap="none" dirty="0">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panose="020F0502020204030204"/>
              <a:buNone/>
            </a:pPr>
            <a:r>
              <a:rPr lang="en-US" sz="1800" b="0" i="0" u="none" strike="noStrike" cap="none">
                <a:solidFill>
                  <a:srgbClr val="FFFFFF"/>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08" name="Google Shape;208;p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09" name="Google Shape;209;p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10" name="Google Shape;210;p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11" name="Google Shape;211;p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12" name="Google Shape;212;p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panose="020B0604020202020204"/>
              <a:buNone/>
            </a:pPr>
            <a:r>
              <a:rPr lang="en-US" sz="8000" b="0" i="0" u="none" strike="noStrike" cap="none">
                <a:solidFill>
                  <a:srgbClr val="FFFFFF"/>
                </a:solidFill>
                <a:latin typeface="Arial" panose="020B0604020202020204"/>
                <a:ea typeface="Arial" panose="020B0604020202020204"/>
                <a:cs typeface="Arial" panose="020B0604020202020204"/>
                <a:sym typeface="Arial" panose="020B0604020202020204"/>
              </a:rPr>
              <a:t>THANK YOU</a:t>
            </a:r>
            <a:endParaRPr sz="80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3" name="Google Shape;213;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4" name="Google Shape;214;p3"/>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latin typeface="Times New Roman Bold" panose="02020603050405020304" charset="0"/>
                <a:cs typeface="Times New Roman Bold" panose="02020603050405020304" charset="0"/>
              </a:rPr>
              <a:t>A</a:t>
            </a:r>
            <a:r>
              <a:rPr lang="en-US" altLang="en-GB" dirty="0">
                <a:solidFill>
                  <a:srgbClr val="C00000"/>
                </a:solidFill>
                <a:latin typeface="Times New Roman Bold" panose="02020603050405020304" charset="0"/>
                <a:cs typeface="Times New Roman Bold" panose="02020603050405020304" charset="0"/>
              </a:rPr>
              <a:t>jenda</a:t>
            </a:r>
            <a:endParaRPr lang="en-GB" dirty="0">
              <a:solidFill>
                <a:srgbClr val="C00000"/>
              </a:solidFill>
              <a:latin typeface="Times New Roman Bold" panose="02020603050405020304" charset="0"/>
              <a:cs typeface="Times New Roman Bold" panose="02020603050405020304" charset="0"/>
            </a:endParaRPr>
          </a:p>
        </p:txBody>
      </p:sp>
      <p:sp>
        <p:nvSpPr>
          <p:cNvPr id="3" name="Text Placeholder 2"/>
          <p:cNvSpPr>
            <a:spLocks noGrp="1"/>
          </p:cNvSpPr>
          <p:nvPr>
            <p:ph type="body" idx="1"/>
          </p:nvPr>
        </p:nvSpPr>
        <p:spPr/>
        <p:txBody>
          <a:bodyPr/>
          <a:lstStyle/>
          <a:p>
            <a:r>
              <a:rPr lang="en-US" dirty="0">
                <a:latin typeface="Times New Roman Regular" panose="02020603050405020304" charset="0"/>
                <a:cs typeface="Times New Roman Regular" panose="02020603050405020304" charset="0"/>
              </a:rPr>
              <a:t>Block Diagram</a:t>
            </a:r>
            <a:endParaRPr lang="en-US" dirty="0">
              <a:latin typeface="Times New Roman Regular" panose="02020603050405020304" charset="0"/>
              <a:cs typeface="Times New Roman Regular" panose="02020603050405020304" charset="0"/>
            </a:endParaRPr>
          </a:p>
          <a:p>
            <a:r>
              <a:rPr lang="en-US" dirty="0">
                <a:latin typeface="Times New Roman Regular" panose="02020603050405020304" charset="0"/>
                <a:cs typeface="Times New Roman Regular" panose="02020603050405020304" charset="0"/>
              </a:rPr>
              <a:t>Experimental setup and Design</a:t>
            </a:r>
            <a:endParaRPr lang="en-US" dirty="0">
              <a:latin typeface="Times New Roman Regular" panose="02020603050405020304" charset="0"/>
              <a:cs typeface="Times New Roman Regular" panose="02020603050405020304" charset="0"/>
            </a:endParaRPr>
          </a:p>
          <a:p>
            <a:r>
              <a:rPr lang="en-US" dirty="0">
                <a:latin typeface="Times New Roman Regular" panose="02020603050405020304" charset="0"/>
                <a:cs typeface="Times New Roman Regular" panose="02020603050405020304" charset="0"/>
              </a:rPr>
              <a:t>List of required Equipments &amp; Software</a:t>
            </a:r>
            <a:endParaRPr lang="en-US" dirty="0">
              <a:latin typeface="Times New Roman Regular" panose="02020603050405020304" charset="0"/>
              <a:cs typeface="Times New Roman Regular" panose="02020603050405020304" charset="0"/>
            </a:endParaRPr>
          </a:p>
          <a:p>
            <a:r>
              <a:rPr lang="en-US" dirty="0">
                <a:latin typeface="Times New Roman Regular" panose="02020603050405020304" charset="0"/>
                <a:cs typeface="Times New Roman Regular" panose="02020603050405020304" charset="0"/>
              </a:rPr>
              <a:t>Research Methodology                                                                                                                                          </a:t>
            </a:r>
            <a:endParaRPr lang="en-US" dirty="0">
              <a:latin typeface="Times New Roman Regular" panose="02020603050405020304" charset="0"/>
              <a:cs typeface="Times New Roman Regular" panose="02020603050405020304" charset="0"/>
            </a:endParaRPr>
          </a:p>
          <a:p>
            <a:r>
              <a:rPr lang="en-US" dirty="0">
                <a:latin typeface="Times New Roman Regular" panose="02020603050405020304" charset="0"/>
                <a:cs typeface="Times New Roman Regular" panose="02020603050405020304" charset="0"/>
              </a:rPr>
              <a:t>Resource Identification                                                                                                                                        </a:t>
            </a:r>
            <a:endParaRPr lang="en-US" dirty="0">
              <a:latin typeface="Times New Roman Regular" panose="02020603050405020304" charset="0"/>
              <a:cs typeface="Times New Roman Regular" panose="02020603050405020304" charset="0"/>
            </a:endParaRPr>
          </a:p>
          <a:p>
            <a:r>
              <a:rPr lang="en-US" dirty="0">
                <a:latin typeface="Times New Roman Regular" panose="02020603050405020304" charset="0"/>
                <a:cs typeface="Times New Roman Regular" panose="02020603050405020304" charset="0"/>
              </a:rPr>
              <a:t>Feasibility Analysis                                                                                                                                                   </a:t>
            </a:r>
            <a:endParaRPr lang="en-US" dirty="0">
              <a:latin typeface="Times New Roman Regular" panose="02020603050405020304" charset="0"/>
              <a:cs typeface="Times New Roman Regular" panose="02020603050405020304" charset="0"/>
            </a:endParaRPr>
          </a:p>
          <a:p>
            <a:r>
              <a:rPr lang="en-US" dirty="0">
                <a:latin typeface="Times New Roman Regular" panose="02020603050405020304" charset="0"/>
                <a:cs typeface="Times New Roman Regular" panose="02020603050405020304" charset="0"/>
              </a:rPr>
              <a:t>Innovative elements in approach</a:t>
            </a:r>
            <a:endParaRPr lang="en-US" dirty="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Times New Roman" panose="02020603050405020304"/>
              <a:buNone/>
            </a:pPr>
            <a:r>
              <a:rPr lang="en-GB"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201" name="Google Shape;201;p2"/>
          <p:cNvSpPr txBox="1">
            <a:spLocks noGrp="1"/>
          </p:cNvSpPr>
          <p:nvPr>
            <p:ph type="body" idx="1"/>
          </p:nvPr>
        </p:nvSpPr>
        <p:spPr>
          <a:xfrm>
            <a:off x="394447" y="1639888"/>
            <a:ext cx="11152093" cy="46085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Welcome to </a:t>
            </a:r>
            <a:r>
              <a:rPr lang="en-GB" sz="2200" b="1" dirty="0">
                <a:latin typeface="Times New Roman Bold" panose="02020603050405020304" charset="0"/>
                <a:cs typeface="Times New Roman Bold" panose="02020603050405020304" charset="0"/>
              </a:rPr>
              <a:t>Made Setup</a:t>
            </a:r>
            <a:r>
              <a:rPr lang="en-GB" sz="2200" dirty="0">
                <a:latin typeface="Times New Roman Regular" panose="02020603050405020304" charset="0"/>
                <a:cs typeface="Times New Roman Regular" panose="02020603050405020304" charset="0"/>
              </a:rPr>
              <a:t> – Your Ultimate Destination for All Things Setup!</a:t>
            </a: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Whether you're a </a:t>
            </a:r>
            <a:r>
              <a:rPr lang="en-GB" sz="2200" b="1" dirty="0">
                <a:latin typeface="Times New Roman Bold" panose="02020603050405020304" charset="0"/>
                <a:cs typeface="Times New Roman Bold" panose="02020603050405020304" charset="0"/>
              </a:rPr>
              <a:t>gamer</a:t>
            </a:r>
            <a:r>
              <a:rPr lang="en-GB" sz="2200" dirty="0">
                <a:latin typeface="Times New Roman Regular" panose="02020603050405020304" charset="0"/>
                <a:cs typeface="Times New Roman Regular" panose="02020603050405020304" charset="0"/>
              </a:rPr>
              <a:t>,</a:t>
            </a:r>
            <a:r>
              <a:rPr lang="en-GB" sz="2200" b="1" dirty="0">
                <a:latin typeface="Times New Roman Bold" panose="02020603050405020304" charset="0"/>
                <a:cs typeface="Times New Roman Bold" panose="02020603050405020304" charset="0"/>
              </a:rPr>
              <a:t> designer</a:t>
            </a:r>
            <a:r>
              <a:rPr lang="en-GB" sz="2200" dirty="0">
                <a:latin typeface="Times New Roman Regular" panose="02020603050405020304" charset="0"/>
                <a:cs typeface="Times New Roman Regular" panose="02020603050405020304" charset="0"/>
              </a:rPr>
              <a:t>, or </a:t>
            </a:r>
            <a:r>
              <a:rPr lang="en-GB" sz="2200" b="1" dirty="0">
                <a:latin typeface="Times New Roman Bold" panose="02020603050405020304" charset="0"/>
                <a:cs typeface="Times New Roman Bold" panose="02020603050405020304" charset="0"/>
              </a:rPr>
              <a:t>office professional</a:t>
            </a:r>
            <a:r>
              <a:rPr lang="en-GB" sz="2200" dirty="0">
                <a:latin typeface="Times New Roman Regular" panose="02020603050405020304" charset="0"/>
                <a:cs typeface="Times New Roman Regular" panose="02020603050405020304" charset="0"/>
              </a:rPr>
              <a:t>, Made Setup offers a wide range of products tailored to meet your specific needs. From complete setup solutions to individual PC parts, our platform is designed to provide everything you need to build and enhance your perfect workspace.</a:t>
            </a: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sz="2200"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sz="2200" dirty="0">
                <a:latin typeface="Times New Roman Regular" panose="02020603050405020304" charset="0"/>
                <a:cs typeface="Times New Roman Regular" panose="02020603050405020304" charset="0"/>
              </a:rPr>
              <a:t>Our mission is to simplify the process of creating an ideal setup, offering top-quality products, easy navigation, and expert recommendations, all in one place.</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US" sz="4000" dirty="0">
                <a:solidFill>
                  <a:srgbClr val="C00000"/>
                </a:solidFill>
                <a:latin typeface="Times New Roman Regular" panose="02020603050405020304" charset="0"/>
                <a:cs typeface="Times New Roman Regular" panose="02020603050405020304" charset="0"/>
                <a:sym typeface="+mn-ea"/>
              </a:rPr>
              <a:t>Experimental setup and Design</a:t>
            </a:r>
            <a:endParaRPr lang="en-US" sz="4000"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481263" y="1450257"/>
            <a:ext cx="10983662" cy="462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Prototyping:</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Built prototype with HTML, CSS, JS, and Bootstrap.</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Integrated APIs for location and payments.</a:t>
            </a:r>
            <a:endParaRPr kumimoji="0"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User Testing:</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Tested with gamers, designers, and office users.</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Gathered feedback on experience and navigation.</a:t>
            </a:r>
            <a:endParaRPr kumimoji="0"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Design Refinement:</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Improved UI/UX based on feedback.</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Ensured responsiveness across devices.</a:t>
            </a:r>
            <a:endParaRPr kumimoji="0"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Font typeface="Arial" panose="020B0604020202020204" pitchFamily="34" charset="0"/>
              <a:buAutoNum type="arabicPeriod"/>
            </a:pPr>
            <a:r>
              <a:rPr kumimoji="0" sz="2200" b="1" i="0" u="none" strike="noStrike" cap="none" normalizeH="0" baseline="0" dirty="0">
                <a:latin typeface="Times New Roman Bold" panose="02020603050405020304" charset="0"/>
                <a:cs typeface="Times New Roman Bold" panose="02020603050405020304" charset="0"/>
              </a:rPr>
              <a:t>Performance Metrics:</a:t>
            </a:r>
            <a:endParaRPr kumimoji="0"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Tracked KPIs like load time and conversion rates.</a:t>
            </a:r>
            <a:endParaRPr kumimoji="0"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00000"/>
              </a:lnSpc>
              <a:spcBef>
                <a:spcPct val="0"/>
              </a:spcBef>
              <a:spcAft>
                <a:spcPct val="0"/>
              </a:spcAft>
              <a:buClrTx/>
              <a:buSzTx/>
            </a:pPr>
            <a:r>
              <a:rPr kumimoji="0" sz="2200" i="0" u="none" strike="noStrike" cap="none" normalizeH="0" baseline="0" dirty="0">
                <a:latin typeface="Times New Roman Regular" panose="02020603050405020304" charset="0"/>
                <a:cs typeface="Times New Roman Regular" panose="02020603050405020304" charset="0"/>
              </a:rPr>
              <a:t>Optimized backend for better performance.</a:t>
            </a:r>
            <a:endParaRPr kumimoji="0"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725" y="136525"/>
            <a:ext cx="8865870" cy="12795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r>
              <a:rPr lang="en-US" sz="4445" dirty="0">
                <a:solidFill>
                  <a:srgbClr val="C00000"/>
                </a:solidFill>
                <a:latin typeface="Times New Roman Regular" panose="02020603050405020304" charset="0"/>
                <a:cs typeface="Times New Roman Regular" panose="02020603050405020304" charset="0"/>
                <a:sym typeface="+mn-ea"/>
              </a:rPr>
              <a:t>List of required Equipments &amp;Software</a:t>
            </a:r>
            <a:endParaRPr lang="en-US" sz="4445"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708556" y="1538843"/>
            <a:ext cx="11088863" cy="503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Hardware: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Workstations:</a:t>
            </a:r>
            <a:r>
              <a:rPr kumimoji="0" lang="en-GB" sz="2200" i="0" u="none" strike="noStrike" cap="none" normalizeH="0" baseline="0" dirty="0">
                <a:latin typeface="Times New Roman Regular" panose="02020603050405020304" charset="0"/>
                <a:cs typeface="Times New Roman Regular" panose="02020603050405020304" charset="0"/>
              </a:rPr>
              <a:t> High-performance PCs.</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Servers:</a:t>
            </a:r>
            <a:r>
              <a:rPr kumimoji="0" lang="en-GB" sz="2200" i="0" u="none" strike="noStrike" cap="none" normalizeH="0" baseline="0" dirty="0">
                <a:latin typeface="Times New Roman Regular" panose="02020603050405020304" charset="0"/>
                <a:cs typeface="Times New Roman Regular" panose="02020603050405020304" charset="0"/>
              </a:rPr>
              <a:t> For website hosting.</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Testing Devices:</a:t>
            </a:r>
            <a:r>
              <a:rPr kumimoji="0" lang="en-GB" sz="2200" i="0" u="none" strike="noStrike" cap="none" normalizeH="0" baseline="0" dirty="0">
                <a:latin typeface="Times New Roman Regular" panose="02020603050405020304" charset="0"/>
                <a:cs typeface="Times New Roman Regular" panose="02020603050405020304" charset="0"/>
              </a:rPr>
              <a:t> PCs, tablets, smartphones.</a:t>
            </a:r>
            <a:endParaRPr kumimoji="0" lang="en-GB" sz="2200" i="0" u="none" strike="noStrike" cap="none" normalizeH="0" baseline="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60000"/>
              </a:lnSpc>
              <a:spcBef>
                <a:spcPct val="0"/>
              </a:spcBef>
              <a:spcAft>
                <a:spcPct val="0"/>
              </a:spcAft>
              <a:buClrTx/>
              <a:buSzTx/>
              <a:buAutoNum type="arabicPeriod"/>
            </a:pPr>
            <a:r>
              <a:rPr kumimoji="0" lang="en-GB" sz="2200" b="1" i="0" u="none" strike="noStrike" cap="none" normalizeH="0" baseline="0" dirty="0">
                <a:latin typeface="Times New Roman Bold" panose="02020603050405020304" charset="0"/>
                <a:cs typeface="Times New Roman Bold" panose="02020603050405020304" charset="0"/>
              </a:rPr>
              <a:t>Software:</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Development:</a:t>
            </a:r>
            <a:r>
              <a:rPr kumimoji="0" lang="en-GB" sz="2200" i="0" u="none" strike="noStrike" cap="none" normalizeH="0" baseline="0" dirty="0">
                <a:latin typeface="Times New Roman Regular" panose="02020603050405020304" charset="0"/>
                <a:cs typeface="Times New Roman Regular" panose="02020603050405020304" charset="0"/>
              </a:rPr>
              <a:t> VS Code, Git/GitHub.</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Design:</a:t>
            </a:r>
            <a:r>
              <a:rPr kumimoji="0" lang="en-GB" sz="2200" i="0" u="none" strike="noStrike" cap="none" normalizeH="0" baseline="0" dirty="0">
                <a:latin typeface="Times New Roman Regular" panose="02020603050405020304" charset="0"/>
                <a:cs typeface="Times New Roman Regular" panose="02020603050405020304" charset="0"/>
              </a:rPr>
              <a:t> Adobe XD/Figma, Photoshop.</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Frameworks:</a:t>
            </a:r>
            <a:r>
              <a:rPr kumimoji="0" lang="en-GB" sz="2200" i="0" u="none" strike="noStrike" cap="none" normalizeH="0" baseline="0" dirty="0">
                <a:latin typeface="Times New Roman Regular" panose="02020603050405020304" charset="0"/>
                <a:cs typeface="Times New Roman Regular" panose="02020603050405020304" charset="0"/>
              </a:rPr>
              <a:t> Bootstrap, SwiperJS.</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Database:</a:t>
            </a:r>
            <a:r>
              <a:rPr kumimoji="0" lang="en-GB" sz="2200" i="0" u="none" strike="noStrike" cap="none" normalizeH="0" baseline="0" dirty="0">
                <a:latin typeface="Times New Roman Regular" panose="02020603050405020304" charset="0"/>
                <a:cs typeface="Times New Roman Regular" panose="02020603050405020304" charset="0"/>
              </a:rPr>
              <a:t> MySQL.</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APIs:</a:t>
            </a:r>
            <a:r>
              <a:rPr kumimoji="0" lang="en-GB" sz="2200" i="0" u="none" strike="noStrike" cap="none" normalizeH="0" baseline="0" dirty="0">
                <a:latin typeface="Times New Roman Regular" panose="02020603050405020304" charset="0"/>
                <a:cs typeface="Times New Roman Regular" panose="02020603050405020304" charset="0"/>
              </a:rPr>
              <a:t> Google Maps, Payment Gateway.</a:t>
            </a:r>
            <a:endParaRPr kumimoji="0" lang="en-GB" sz="2200" i="0" u="none" strike="noStrike" cap="none" normalizeH="0" baseline="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30000"/>
              </a:lnSpc>
              <a:spcBef>
                <a:spcPct val="0"/>
              </a:spcBef>
              <a:spcAft>
                <a:spcPct val="0"/>
              </a:spcAft>
              <a:buClrTx/>
              <a:buSzTx/>
              <a:buNone/>
            </a:pPr>
            <a:endParaRPr kumimoji="0" lang="en-GB"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725" y="136525"/>
            <a:ext cx="8865870" cy="1279525"/>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fontScale="90000"/>
          </a:bodyPr>
          <a:lstStyle/>
          <a:p>
            <a:pPr>
              <a:buClr>
                <a:srgbClr val="C00000"/>
              </a:buClr>
              <a:buSzPts val="4000"/>
            </a:pPr>
            <a:r>
              <a:rPr lang="en-US" sz="4445" dirty="0">
                <a:solidFill>
                  <a:srgbClr val="C00000"/>
                </a:solidFill>
                <a:latin typeface="Times New Roman Regular" panose="02020603050405020304" charset="0"/>
                <a:cs typeface="Times New Roman Regular" panose="02020603050405020304" charset="0"/>
                <a:sym typeface="+mn-ea"/>
              </a:rPr>
              <a:t>List of required Equipments &amp;Software</a:t>
            </a:r>
            <a:endParaRPr lang="en-US" sz="4445"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718716" y="1649651"/>
            <a:ext cx="11088863" cy="141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30000"/>
              </a:lnSpc>
              <a:spcBef>
                <a:spcPct val="0"/>
              </a:spcBef>
              <a:spcAft>
                <a:spcPct val="0"/>
              </a:spcAft>
              <a:buClrTx/>
              <a:buSzTx/>
              <a:buNone/>
            </a:pPr>
            <a:r>
              <a:rPr kumimoji="0" lang="en-US" altLang="en-GB" sz="2200" b="1" i="0" u="none" strike="noStrike" cap="none" normalizeH="0" baseline="0" dirty="0">
                <a:latin typeface="Times New Roman Bold" panose="02020603050405020304" charset="0"/>
                <a:cs typeface="Times New Roman Bold" panose="02020603050405020304" charset="0"/>
              </a:rPr>
              <a:t>3.  </a:t>
            </a:r>
            <a:r>
              <a:rPr kumimoji="0" lang="en-GB" sz="2200" b="1" i="0" u="none" strike="noStrike" cap="none" normalizeH="0" baseline="0" dirty="0">
                <a:latin typeface="Times New Roman Bold" panose="02020603050405020304" charset="0"/>
                <a:cs typeface="Times New Roman Bold" panose="02020603050405020304" charset="0"/>
              </a:rPr>
              <a:t>Testing &amp; Analytics:</a:t>
            </a:r>
            <a:endParaRPr kumimoji="0" lang="en-GB" sz="2200" b="1" i="0" u="none" strike="noStrike" cap="none" normalizeH="0" baseline="0"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Analytics:</a:t>
            </a:r>
            <a:r>
              <a:rPr kumimoji="0" lang="en-GB" sz="2200" i="0" u="none" strike="noStrike" cap="none" normalizeH="0" baseline="0" dirty="0">
                <a:latin typeface="Times New Roman Regular" panose="02020603050405020304" charset="0"/>
                <a:cs typeface="Times New Roman Regular" panose="02020603050405020304" charset="0"/>
              </a:rPr>
              <a:t> Google Analytics.</a:t>
            </a:r>
            <a:endParaRPr kumimoji="0" lang="en-GB" sz="2200" i="0" u="none" strike="noStrike" cap="none" normalizeH="0" baseline="0" dirty="0">
              <a:latin typeface="Times New Roman Regular" panose="02020603050405020304" charset="0"/>
              <a:cs typeface="Times New Roman Regular" panose="02020603050405020304" charset="0"/>
            </a:endParaRPr>
          </a:p>
          <a:p>
            <a:pPr marL="800100" marR="0" lvl="1" algn="l" defTabSz="914400" rtl="0" eaLnBrk="0" fontAlgn="base" latinLnBrk="0" hangingPunct="0">
              <a:lnSpc>
                <a:spcPct val="130000"/>
              </a:lnSpc>
              <a:spcBef>
                <a:spcPct val="0"/>
              </a:spcBef>
              <a:spcAft>
                <a:spcPct val="0"/>
              </a:spcAft>
              <a:buClrTx/>
              <a:buSzTx/>
            </a:pPr>
            <a:r>
              <a:rPr kumimoji="0" lang="en-GB" sz="2200" b="1" i="0" u="none" strike="noStrike" cap="none" normalizeH="0" baseline="0" dirty="0">
                <a:latin typeface="Times New Roman Bold" panose="02020603050405020304" charset="0"/>
                <a:cs typeface="Times New Roman Bold" panose="02020603050405020304" charset="0"/>
              </a:rPr>
              <a:t>Project Management:</a:t>
            </a:r>
            <a:r>
              <a:rPr kumimoji="0" lang="en-GB" sz="2200" i="0" u="none" strike="noStrike" cap="none" normalizeH="0" baseline="0" dirty="0">
                <a:latin typeface="Times New Roman Regular" panose="02020603050405020304" charset="0"/>
                <a:cs typeface="Times New Roman Regular" panose="02020603050405020304" charset="0"/>
              </a:rPr>
              <a:t> JIRA/Trello.</a:t>
            </a:r>
            <a:endParaRPr kumimoji="0" lang="en-GB" sz="2200" i="0" u="none" strike="noStrike" cap="none" normalizeH="0" baseline="0" dirty="0">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US" sz="4000" dirty="0">
                <a:solidFill>
                  <a:srgbClr val="C00000"/>
                </a:solidFill>
                <a:latin typeface="Times New Roman Regular" panose="02020603050405020304" charset="0"/>
                <a:cs typeface="Times New Roman Regular" panose="02020603050405020304" charset="0"/>
                <a:sym typeface="+mn-ea"/>
              </a:rPr>
              <a:t>Research Methodology</a:t>
            </a:r>
            <a:endParaRPr lang="en-US" sz="4000"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580523" y="1607543"/>
            <a:ext cx="10488529"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Literature Review:</a:t>
            </a:r>
            <a:endParaRPr lang="en-GB" sz="2200" b="1" dirty="0">
              <a:latin typeface="Times New Roman Bold" panose="02020603050405020304" charset="0"/>
              <a:cs typeface="Times New Roman Bold" panose="02020603050405020304" charset="0"/>
            </a:endParaRPr>
          </a:p>
          <a:p>
            <a:pPr marR="0" lvl="1" indent="-457200"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Analyzed existing studies on niche e-commerce, user preferences, and market trends.</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Market Analysis:</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Conducted surveys and focus groups to understand target audience needs (gamers, designers, office users).</a:t>
            </a:r>
            <a:endParaRPr lang="en-GB" sz="2200"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40000"/>
              </a:lnSpc>
              <a:spcBef>
                <a:spcPct val="0"/>
              </a:spcBef>
              <a:spcAft>
                <a:spcPct val="0"/>
              </a:spcAft>
              <a:buClrTx/>
              <a:buSzTx/>
              <a:buAutoNum type="arabicPeriod"/>
            </a:pPr>
            <a:r>
              <a:rPr lang="en-GB" sz="2200" b="1" dirty="0">
                <a:latin typeface="Times New Roman Bold" panose="02020603050405020304" charset="0"/>
                <a:cs typeface="Times New Roman Bold" panose="02020603050405020304" charset="0"/>
              </a:rPr>
              <a:t>Prototype Development:</a:t>
            </a:r>
            <a:endParaRPr lang="en-GB" sz="2200" b="1" dirty="0">
              <a:latin typeface="Times New Roman Bold" panose="02020603050405020304" charset="0"/>
              <a:cs typeface="Times New Roman Bold" panose="02020603050405020304" charset="0"/>
            </a:endParaRPr>
          </a:p>
          <a:p>
            <a:pPr marR="0" lvl="1" indent="-457200"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Created a functional prototype for user testing.</a:t>
            </a:r>
            <a:endParaRPr lang="en-GB" sz="2200" dirty="0">
              <a:latin typeface="Times New Roman Regular" panose="02020603050405020304" charset="0"/>
              <a:cs typeface="Times New Roman Regular" panose="02020603050405020304" charset="0"/>
            </a:endParaRPr>
          </a:p>
          <a:p>
            <a:pPr marL="342900" marR="0" lvl="0" algn="l" defTabSz="914400" rtl="0" eaLnBrk="0" fontAlgn="base" latinLnBrk="0" hangingPunct="0">
              <a:lnSpc>
                <a:spcPct val="140000"/>
              </a:lnSpc>
              <a:spcBef>
                <a:spcPct val="0"/>
              </a:spcBef>
              <a:spcAft>
                <a:spcPct val="0"/>
              </a:spcAft>
              <a:buClrTx/>
              <a:buSzTx/>
              <a:buNone/>
            </a:pP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US" sz="4000" dirty="0">
                <a:solidFill>
                  <a:srgbClr val="C00000"/>
                </a:solidFill>
                <a:latin typeface="Times New Roman Regular" panose="02020603050405020304" charset="0"/>
                <a:cs typeface="Times New Roman Regular" panose="02020603050405020304" charset="0"/>
                <a:sym typeface="+mn-ea"/>
              </a:rPr>
              <a:t>Research Methodology</a:t>
            </a:r>
            <a:endParaRPr lang="en-US" sz="4000" b="1" dirty="0">
              <a:solidFill>
                <a:srgbClr val="C00000"/>
              </a:solidFill>
              <a:latin typeface="Times New Roman Regular" panose="02020603050405020304" charset="0"/>
              <a:ea typeface="Times New Roman" panose="02020603050405020304"/>
              <a:cs typeface="Times New Roman Regular" panose="02020603050405020304" charset="0"/>
              <a:sym typeface="+mn-ea"/>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580523" y="1724700"/>
            <a:ext cx="10488529" cy="340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40000"/>
              </a:lnSpc>
              <a:spcBef>
                <a:spcPct val="0"/>
              </a:spcBef>
              <a:spcAft>
                <a:spcPct val="0"/>
              </a:spcAft>
              <a:buClrTx/>
              <a:buSzTx/>
              <a:buNone/>
            </a:pPr>
            <a:r>
              <a:rPr lang="en-US" altLang="en-GB" sz="2200" b="1" dirty="0">
                <a:latin typeface="Times New Roman Bold" panose="02020603050405020304" charset="0"/>
                <a:cs typeface="Times New Roman Bold" panose="02020603050405020304" charset="0"/>
              </a:rPr>
              <a:t>4.   </a:t>
            </a:r>
            <a:r>
              <a:rPr lang="en-GB" sz="2200" b="1" dirty="0">
                <a:latin typeface="Times New Roman Bold" panose="02020603050405020304" charset="0"/>
                <a:cs typeface="Times New Roman Bold" panose="02020603050405020304" charset="0"/>
              </a:rPr>
              <a:t>User Testing:</a:t>
            </a:r>
            <a:endParaRPr lang="en-GB" sz="2200" b="1" dirty="0">
              <a:latin typeface="Times New Roman Bold" panose="02020603050405020304" charset="0"/>
              <a:cs typeface="Times New Roman Bold" panose="02020603050405020304" charset="0"/>
            </a:endParaRPr>
          </a:p>
          <a:p>
            <a:pPr marR="0" lvl="1" indent="-457200"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Performed usability tests with target users to gather feedback on design and functionality.</a:t>
            </a:r>
            <a:endParaRPr lang="en-GB" sz="220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40000"/>
              </a:lnSpc>
              <a:spcBef>
                <a:spcPct val="0"/>
              </a:spcBef>
              <a:spcAft>
                <a:spcPct val="0"/>
              </a:spcAft>
              <a:buClrTx/>
              <a:buSzTx/>
              <a:buNone/>
            </a:pPr>
            <a:r>
              <a:rPr lang="en-US" altLang="en-GB" sz="2200" b="1" dirty="0">
                <a:latin typeface="Times New Roman Bold" panose="02020603050405020304" charset="0"/>
                <a:cs typeface="Times New Roman Bold" panose="02020603050405020304" charset="0"/>
              </a:rPr>
              <a:t>5.   </a:t>
            </a:r>
            <a:r>
              <a:rPr lang="en-GB" sz="2200" b="1" dirty="0">
                <a:latin typeface="Times New Roman Bold" panose="02020603050405020304" charset="0"/>
                <a:cs typeface="Times New Roman Bold" panose="02020603050405020304" charset="0"/>
              </a:rPr>
              <a:t>Data Analysis:</a:t>
            </a:r>
            <a:endParaRPr lang="en-GB" sz="2200"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Analyzed user feedback and behavioral data to refine the platform.</a:t>
            </a:r>
            <a:endParaRPr lang="en-GB" sz="2200" dirty="0">
              <a:latin typeface="Times New Roman Regular" panose="02020603050405020304" charset="0"/>
              <a:cs typeface="Times New Roman Regular" panose="02020603050405020304" charset="0"/>
            </a:endParaRPr>
          </a:p>
          <a:p>
            <a:pPr marL="0" marR="0" lvl="0" indent="0" algn="l" defTabSz="914400" rtl="0" eaLnBrk="0" fontAlgn="base" latinLnBrk="0" hangingPunct="0">
              <a:lnSpc>
                <a:spcPct val="140000"/>
              </a:lnSpc>
              <a:spcBef>
                <a:spcPct val="0"/>
              </a:spcBef>
              <a:spcAft>
                <a:spcPct val="0"/>
              </a:spcAft>
              <a:buClrTx/>
              <a:buSzTx/>
              <a:buNone/>
            </a:pPr>
            <a:r>
              <a:rPr lang="en-US" altLang="en-GB" sz="2200" b="1" dirty="0">
                <a:latin typeface="Times New Roman Bold" panose="02020603050405020304" charset="0"/>
                <a:cs typeface="Times New Roman Bold" panose="02020603050405020304" charset="0"/>
              </a:rPr>
              <a:t>6.   </a:t>
            </a:r>
            <a:r>
              <a:rPr lang="en-GB" sz="2200" b="1" dirty="0">
                <a:latin typeface="Times New Roman Bold" panose="02020603050405020304" charset="0"/>
                <a:cs typeface="Times New Roman Bold" panose="02020603050405020304" charset="0"/>
              </a:rPr>
              <a:t>Iterative Design:</a:t>
            </a:r>
            <a:endParaRPr lang="en-GB" sz="2200" b="1" dirty="0">
              <a:latin typeface="Times New Roman Bold" panose="02020603050405020304" charset="0"/>
              <a:cs typeface="Times New Roman Bold" panose="02020603050405020304" charset="0"/>
            </a:endParaRPr>
          </a:p>
          <a:p>
            <a:pPr marL="1257300" marR="0" lvl="1" algn="l" defTabSz="914400" rtl="0" eaLnBrk="0" fontAlgn="base" latinLnBrk="0" hangingPunct="0">
              <a:lnSpc>
                <a:spcPct val="140000"/>
              </a:lnSpc>
              <a:spcBef>
                <a:spcPct val="0"/>
              </a:spcBef>
              <a:spcAft>
                <a:spcPct val="0"/>
              </a:spcAft>
              <a:buClrTx/>
              <a:buSzTx/>
            </a:pPr>
            <a:r>
              <a:rPr lang="en-GB" sz="2200" dirty="0">
                <a:latin typeface="Times New Roman Regular" panose="02020603050405020304" charset="0"/>
                <a:cs typeface="Times New Roman Regular" panose="02020603050405020304" charset="0"/>
              </a:rPr>
              <a:t>Made continuous improvements based on testing outcomes and data insights.</a:t>
            </a:r>
            <a:endParaRPr lang="en-GB" sz="2200" dirty="0">
              <a:latin typeface="Times New Roman Regular" panose="02020603050405020304" charset="0"/>
              <a:cs typeface="Times New Roman Regular"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title"/>
          </p:nvPr>
        </p:nvSpPr>
        <p:spPr>
          <a:xfrm>
            <a:off x="847531" y="136525"/>
            <a:ext cx="8646459" cy="127952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ctr" anchorCtr="0">
            <a:normAutofit/>
          </a:bodyPr>
          <a:lstStyle/>
          <a:p>
            <a:pPr>
              <a:buClr>
                <a:srgbClr val="C00000"/>
              </a:buClr>
              <a:buSzPts val="4000"/>
            </a:pPr>
            <a:r>
              <a:rPr lang="en-GB"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Objective of project</a:t>
            </a:r>
            <a:endParaRPr sz="4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3" name="Rectangle 1"/>
          <p:cNvSpPr>
            <a:spLocks noGrp="1" noChangeArrowheads="1"/>
          </p:cNvSpPr>
          <p:nvPr>
            <p:ph type="body" idx="1"/>
          </p:nvPr>
        </p:nvSpPr>
        <p:spPr bwMode="auto">
          <a:xfrm>
            <a:off x="251234" y="1500467"/>
            <a:ext cx="11688261" cy="385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Streamline Shopping: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Provide a unified platform for purchasing setup-related products and PC parts.</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Enhance User Experience:</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Offer tailored recommendations and easy navigation for specific needs (gaming, design, office).</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Ensure Quality:</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Curate high-quality products to ensure compatibility and reliability.</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rPr>
              <a:t>Simplify Decision-Making: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rPr>
              <a:t>Help users make informed choices with expert guidance and curated selections.</a:t>
            </a:r>
            <a:endParaRPr lang="en-GB" dirty="0">
              <a:latin typeface="Times New Roman Regular" panose="02020603050405020304" charset="0"/>
              <a:cs typeface="Times New Roman Regular" panose="02020603050405020304" charset="0"/>
            </a:endParaRPr>
          </a:p>
        </p:txBody>
      </p:sp>
    </p:spTree>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3371</Words>
  <Application>WPS Presentation</Application>
  <PresentationFormat>Widescreen</PresentationFormat>
  <Paragraphs>125</Paragraphs>
  <Slides>10</Slides>
  <Notes>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10</vt:i4>
      </vt:variant>
    </vt:vector>
  </HeadingPairs>
  <TitlesOfParts>
    <vt:vector size="27" baseType="lpstr">
      <vt:lpstr>Arial</vt:lpstr>
      <vt:lpstr>SimSun</vt:lpstr>
      <vt:lpstr>Wingdings</vt:lpstr>
      <vt:lpstr>Arial</vt:lpstr>
      <vt:lpstr>Calibri</vt:lpstr>
      <vt:lpstr>Helvetica Neue</vt:lpstr>
      <vt:lpstr>Times New Roman</vt:lpstr>
      <vt:lpstr>Calibri</vt:lpstr>
      <vt:lpstr>Times New Roman</vt:lpstr>
      <vt:lpstr>Times New Roman Regular</vt:lpstr>
      <vt:lpstr>Times New Roman Bold</vt:lpstr>
      <vt:lpstr>Microsoft YaHei</vt:lpstr>
      <vt:lpstr>汉仪旗黑</vt:lpstr>
      <vt:lpstr>Arial Unicode MS</vt:lpstr>
      <vt:lpstr>宋体-简</vt:lpstr>
      <vt:lpstr>Theme1</vt:lpstr>
      <vt:lpstr>Contents Slide Master</vt:lpstr>
      <vt:lpstr>PowerPoint 演示文稿</vt:lpstr>
      <vt:lpstr>Ajenda</vt:lpstr>
      <vt:lpstr>Introduction</vt:lpstr>
      <vt:lpstr> Clarity Of Problem Definition  </vt:lpstr>
      <vt:lpstr>  Literature Review  </vt:lpstr>
      <vt:lpstr>List of required Equipments &amp;Software</vt:lpstr>
      <vt:lpstr>Research Methodology</vt:lpstr>
      <vt:lpstr> Innovativeness of Project Idea </vt:lpstr>
      <vt:lpstr>Objective of project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dhruvjindal</cp:lastModifiedBy>
  <cp:revision>48</cp:revision>
  <dcterms:created xsi:type="dcterms:W3CDTF">2024-08-20T17:57:55Z</dcterms:created>
  <dcterms:modified xsi:type="dcterms:W3CDTF">2024-08-20T17:57:55Z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1033-5.7.3.8096</vt:lpwstr>
  </property>
</Properties>
</file>