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  <p:sldMasterId id="2147483663" r:id="rId3"/>
  </p:sldMasterIdLst>
  <p:notesMasterIdLst>
    <p:notesMasterId r:id="rId5"/>
  </p:notesMasterIdLst>
  <p:sldIdLst>
    <p:sldId id="256" r:id="rId4"/>
    <p:sldId id="267" r:id="rId6"/>
    <p:sldId id="259" r:id="rId7"/>
    <p:sldId id="260" r:id="rId8"/>
    <p:sldId id="261" r:id="rId9"/>
    <p:sldId id="274" r:id="rId10"/>
    <p:sldId id="275" r:id="rId11"/>
    <p:sldId id="266" r:id="rId12"/>
    <p:sldId id="265" r:id="rId13"/>
    <p:sldId id="258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3" name="Google Shape;1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7" name="Google Shape;1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7" name="Google Shape;1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7" name="Google Shape;1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7" name="Google Shape;1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7" name="Google Shape;1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7" name="Google Shape;1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7" name="Google Shape;1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5" name="Google Shape;2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/>
        </p:nvSpPr>
        <p:spPr>
          <a:xfrm>
            <a:off x="922338" y="115888"/>
            <a:ext cx="8358140" cy="869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7500"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ct val="100000"/>
              <a:buFont typeface="Times New Roman" panose="02020603050405020304"/>
              <a:buNone/>
            </a:pPr>
            <a:r>
              <a:rPr lang="en-US" sz="4400" b="1" i="0" u="none" strike="noStrike" cap="small">
                <a:solidFill>
                  <a:srgbClr val="1F3864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endParaRPr sz="4000" b="1" i="0" u="none" strike="noStrike" cap="small">
              <a:solidFill>
                <a:srgbClr val="1F3864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1" name="Google Shape;21;p5" descr="C:\Users\OM\Downloads\naac-sticker.png"/>
          <p:cNvPicPr preferRelativeResize="0"/>
          <p:nvPr/>
        </p:nvPicPr>
        <p:blipFill rotWithShape="1">
          <a:blip r:embed="rId2"/>
          <a:srcRect b="23806"/>
          <a:stretch>
            <a:fillRect/>
          </a:stretch>
        </p:blipFill>
        <p:spPr>
          <a:xfrm>
            <a:off x="9662615" y="40945"/>
            <a:ext cx="2515736" cy="682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2" name="Google Shape;72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0" name="Google Shape;80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8824415" cy="1325563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">
  <p:cSld name="1_Титульный слайд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/>
          <p:nvPr/>
        </p:nvSpPr>
        <p:spPr>
          <a:xfrm>
            <a:off x="-19050" y="1905000"/>
            <a:ext cx="12211051" cy="4953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7" name="Google Shape;97;p18"/>
          <p:cNvSpPr/>
          <p:nvPr/>
        </p:nvSpPr>
        <p:spPr>
          <a:xfrm>
            <a:off x="-19050" y="0"/>
            <a:ext cx="12211050" cy="4438650"/>
          </a:xfrm>
          <a:custGeom>
            <a:avLst/>
            <a:gdLst/>
            <a:ahLst/>
            <a:cxnLst/>
            <a:rect l="l" t="t" r="r" b="b"/>
            <a:pathLst>
              <a:path w="12211050" h="4438650" extrusionOk="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rgbClr val="17161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8" name="Google Shape;98;p18"/>
          <p:cNvSpPr/>
          <p:nvPr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9" name="Google Shape;99;p18"/>
          <p:cNvSpPr>
            <a:spLocks noGrp="1"/>
          </p:cNvSpPr>
          <p:nvPr>
            <p:ph type="pic" idx="2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Layout">
  <p:cSld name="Agenda Layou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 Layout">
  <p:cSld name="Basic Layou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0" y="164638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  <a:defRPr sz="4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65455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Char char="–"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–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»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" name="Google Shape;104;p21"/>
          <p:cNvSpPr txBox="1">
            <a:spLocks noGrp="1"/>
          </p:cNvSpPr>
          <p:nvPr>
            <p:ph type="body" idx="2"/>
          </p:nvPr>
        </p:nvSpPr>
        <p:spPr>
          <a:xfrm>
            <a:off x="0" y="932723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 panose="020B0604020202020204"/>
              <a:buNone/>
              <a:defRPr sz="18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65455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Char char="–"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–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»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" name="Google Shape;105;p21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6" name="Google Shape;106;p21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asic Layout">
  <p:cSld name="1_Basic Layout">
    <p:bg>
      <p:bgPr>
        <a:solidFill>
          <a:schemeClr val="l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body" idx="1"/>
          </p:nvPr>
        </p:nvSpPr>
        <p:spPr>
          <a:xfrm>
            <a:off x="0" y="164638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 panose="020B0604020202020204"/>
              <a:buNone/>
              <a:defRPr sz="48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65455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Char char="–"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–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»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9" name="Google Shape;109;p22"/>
          <p:cNvSpPr txBox="1">
            <a:spLocks noGrp="1"/>
          </p:cNvSpPr>
          <p:nvPr>
            <p:ph type="body" idx="2"/>
          </p:nvPr>
        </p:nvSpPr>
        <p:spPr>
          <a:xfrm>
            <a:off x="0" y="932723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65"/>
              <a:buFont typeface="Arial" panose="020B0604020202020204"/>
              <a:buNone/>
              <a:defRPr sz="1865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65455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Char char="–"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–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»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0" name="Google Shape;110;p22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1" name="Google Shape;111;p22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Basic Layout">
  <p:cSld name="2_Basic Layout">
    <p:bg>
      <p:bgPr>
        <a:solidFill>
          <a:schemeClr val="lt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>
            <a:spLocks noGrp="1"/>
          </p:cNvSpPr>
          <p:nvPr>
            <p:ph type="body" idx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 panose="020B0604020202020204"/>
              <a:buNone/>
              <a:defRPr sz="48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65455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Char char="–"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–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»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4" name="Google Shape;114;p23"/>
          <p:cNvSpPr txBox="1">
            <a:spLocks noGrp="1"/>
          </p:cNvSpPr>
          <p:nvPr>
            <p:ph type="body" idx="2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65"/>
              <a:buFont typeface="Arial" panose="020B0604020202020204"/>
              <a:buNone/>
              <a:defRPr sz="1865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65455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Char char="–"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–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»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5" name="Google Shape;115;p23"/>
          <p:cNvSpPr/>
          <p:nvPr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s and Contents Layout">
  <p:cSld name="Images and Contents Layou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>
            <a:spLocks noGrp="1"/>
          </p:cNvSpPr>
          <p:nvPr>
            <p:ph type="body" idx="1"/>
          </p:nvPr>
        </p:nvSpPr>
        <p:spPr>
          <a:xfrm>
            <a:off x="0" y="242176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  <a:defRPr sz="4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65455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Char char="–"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–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»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8" name="Google Shape;118;p24"/>
          <p:cNvSpPr txBox="1">
            <a:spLocks noGrp="1"/>
          </p:cNvSpPr>
          <p:nvPr>
            <p:ph type="body" idx="2"/>
          </p:nvPr>
        </p:nvSpPr>
        <p:spPr>
          <a:xfrm>
            <a:off x="0" y="1010261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65"/>
              <a:buFont typeface="Arial" panose="020B0604020202020204"/>
              <a:buNone/>
              <a:defRPr sz="1865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65455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Char char="–"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–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»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9" name="Google Shape;119;p24"/>
          <p:cNvSpPr/>
          <p:nvPr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0" name="Google Shape;120;p24"/>
          <p:cNvSpPr/>
          <p:nvPr/>
        </p:nvSpPr>
        <p:spPr>
          <a:xfrm rot="10800000">
            <a:off x="1583392" y="4677509"/>
            <a:ext cx="384043" cy="331071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1" name="Google Shape;121;p24"/>
          <p:cNvSpPr/>
          <p:nvPr/>
        </p:nvSpPr>
        <p:spPr>
          <a:xfrm rot="10800000">
            <a:off x="4463712" y="4677509"/>
            <a:ext cx="384043" cy="331071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2" name="Google Shape;122;p24"/>
          <p:cNvSpPr/>
          <p:nvPr/>
        </p:nvSpPr>
        <p:spPr>
          <a:xfrm rot="10800000">
            <a:off x="7344032" y="4677509"/>
            <a:ext cx="384043" cy="331071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3" name="Google Shape;123;p24"/>
          <p:cNvSpPr/>
          <p:nvPr/>
        </p:nvSpPr>
        <p:spPr>
          <a:xfrm rot="10800000">
            <a:off x="10224348" y="4677509"/>
            <a:ext cx="384043" cy="331071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4" name="Google Shape;124;p24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5" name="Google Shape;125;p24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6" name="Google Shape;126;p24"/>
          <p:cNvSpPr>
            <a:spLocks noGrp="1"/>
          </p:cNvSpPr>
          <p:nvPr>
            <p:ph type="pic" idx="3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None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7" name="Google Shape;127;p24"/>
          <p:cNvSpPr>
            <a:spLocks noGrp="1"/>
          </p:cNvSpPr>
          <p:nvPr>
            <p:ph type="pic" idx="4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None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8" name="Google Shape;128;p24"/>
          <p:cNvSpPr>
            <a:spLocks noGrp="1"/>
          </p:cNvSpPr>
          <p:nvPr>
            <p:ph type="pic" idx="5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None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9" name="Google Shape;129;p24"/>
          <p:cNvSpPr>
            <a:spLocks noGrp="1"/>
          </p:cNvSpPr>
          <p:nvPr>
            <p:ph type="pic" idx="6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None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8824415" cy="1325563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Images and Contents Layout">
  <p:cSld name="1_Images and Contents Layou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/>
          <p:nvPr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3F3F3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2" name="Google Shape;132;p25"/>
          <p:cNvSpPr>
            <a:spLocks noGrp="1"/>
          </p:cNvSpPr>
          <p:nvPr>
            <p:ph type="pic" idx="2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None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Images and Contents Layout">
  <p:cSld name="2_Images and Contents Layou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>
            <a:spLocks noGrp="1"/>
          </p:cNvSpPr>
          <p:nvPr>
            <p:ph type="pic" idx="2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None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5" name="Google Shape;135;p26"/>
          <p:cNvSpPr>
            <a:spLocks noGrp="1"/>
          </p:cNvSpPr>
          <p:nvPr>
            <p:ph type="pic" idx="3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None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Images and Contents Layout">
  <p:cSld name="3_Images and Contents Layou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>
            <a:spLocks noGrp="1"/>
          </p:cNvSpPr>
          <p:nvPr>
            <p:ph type="pic" idx="2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None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8" name="Google Shape;138;p27"/>
          <p:cNvSpPr>
            <a:spLocks noGrp="1"/>
          </p:cNvSpPr>
          <p:nvPr>
            <p:ph type="pic" idx="3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None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9" name="Google Shape;139;p27"/>
          <p:cNvSpPr>
            <a:spLocks noGrp="1"/>
          </p:cNvSpPr>
          <p:nvPr>
            <p:ph type="pic" idx="4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None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Images and Contents Layout">
  <p:cSld name="4_Images and Contents Layou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>
            <a:spLocks noGrp="1"/>
          </p:cNvSpPr>
          <p:nvPr>
            <p:ph type="body" idx="1"/>
          </p:nvPr>
        </p:nvSpPr>
        <p:spPr>
          <a:xfrm>
            <a:off x="0" y="242176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 panose="020B0604020202020204"/>
              <a:buNone/>
              <a:defRPr sz="48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65455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Char char="–"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–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»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2" name="Google Shape;142;p28"/>
          <p:cNvSpPr txBox="1">
            <a:spLocks noGrp="1"/>
          </p:cNvSpPr>
          <p:nvPr>
            <p:ph type="body" idx="2"/>
          </p:nvPr>
        </p:nvSpPr>
        <p:spPr>
          <a:xfrm>
            <a:off x="0" y="1010261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65"/>
              <a:buFont typeface="Arial" panose="020B0604020202020204"/>
              <a:buNone/>
              <a:defRPr sz="1865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65455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Char char="–"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–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»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3" name="Google Shape;143;p28"/>
          <p:cNvSpPr/>
          <p:nvPr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F3F3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4" name="Google Shape;144;p28"/>
          <p:cNvSpPr/>
          <p:nvPr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F3F3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5" name="Google Shape;145;p28"/>
          <p:cNvSpPr>
            <a:spLocks noGrp="1"/>
          </p:cNvSpPr>
          <p:nvPr>
            <p:ph type="pic" idx="3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None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6" name="Google Shape;146;p28"/>
          <p:cNvSpPr>
            <a:spLocks noGrp="1"/>
          </p:cNvSpPr>
          <p:nvPr>
            <p:ph type="pic" idx="4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None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7" name="Google Shape;147;p28"/>
          <p:cNvSpPr>
            <a:spLocks noGrp="1"/>
          </p:cNvSpPr>
          <p:nvPr>
            <p:ph type="pic" idx="5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None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8" name="Google Shape;148;p28"/>
          <p:cNvSpPr>
            <a:spLocks noGrp="1"/>
          </p:cNvSpPr>
          <p:nvPr>
            <p:ph type="pic" idx="6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None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Images and Contents Layout">
  <p:cSld name="5_Images and Contents Layout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>
            <a:spLocks noGrp="1"/>
          </p:cNvSpPr>
          <p:nvPr>
            <p:ph type="pic" idx="2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None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51" name="Google Shape;151;p29"/>
          <p:cNvSpPr>
            <a:spLocks noGrp="1"/>
          </p:cNvSpPr>
          <p:nvPr>
            <p:ph type="pic" idx="3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None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52" name="Google Shape;152;p29"/>
          <p:cNvSpPr>
            <a:spLocks noGrp="1"/>
          </p:cNvSpPr>
          <p:nvPr>
            <p:ph type="pic" idx="4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None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53" name="Google Shape;153;p29"/>
          <p:cNvSpPr>
            <a:spLocks noGrp="1"/>
          </p:cNvSpPr>
          <p:nvPr>
            <p:ph type="pic" idx="5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None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54" name="Google Shape;154;p29"/>
          <p:cNvSpPr>
            <a:spLocks noGrp="1"/>
          </p:cNvSpPr>
          <p:nvPr>
            <p:ph type="pic" idx="6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None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Images and Contents Layout">
  <p:cSld name="7_Images and Contents Layou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>
            <a:spLocks noGrp="1"/>
          </p:cNvSpPr>
          <p:nvPr>
            <p:ph type="body" idx="1"/>
          </p:nvPr>
        </p:nvSpPr>
        <p:spPr>
          <a:xfrm>
            <a:off x="0" y="242176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 panose="020B0604020202020204"/>
              <a:buNone/>
              <a:defRPr sz="48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65455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Char char="–"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–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»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57" name="Google Shape;157;p30"/>
          <p:cNvSpPr txBox="1">
            <a:spLocks noGrp="1"/>
          </p:cNvSpPr>
          <p:nvPr>
            <p:ph type="body" idx="2"/>
          </p:nvPr>
        </p:nvSpPr>
        <p:spPr>
          <a:xfrm>
            <a:off x="0" y="1010261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65"/>
              <a:buFont typeface="Arial" panose="020B0604020202020204"/>
              <a:buNone/>
              <a:defRPr sz="1865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65455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Char char="–"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–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»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pic>
        <p:nvPicPr>
          <p:cNvPr id="158" name="Google Shape;158;p3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30"/>
          <p:cNvSpPr>
            <a:spLocks noGrp="1"/>
          </p:cNvSpPr>
          <p:nvPr>
            <p:ph type="pic" idx="3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None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0" name="Google Shape;160;p30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1" name="Google Shape;161;p30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Images and Contents Layout">
  <p:cSld name="8_Images and Contents Layou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>
            <a:spLocks noGrp="1"/>
          </p:cNvSpPr>
          <p:nvPr>
            <p:ph type="body" idx="1"/>
          </p:nvPr>
        </p:nvSpPr>
        <p:spPr>
          <a:xfrm>
            <a:off x="0" y="242176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 panose="020B0604020202020204"/>
              <a:buNone/>
              <a:defRPr sz="48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65455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Char char="–"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–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»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4" name="Google Shape;164;p31"/>
          <p:cNvSpPr txBox="1">
            <a:spLocks noGrp="1"/>
          </p:cNvSpPr>
          <p:nvPr>
            <p:ph type="body" idx="2"/>
          </p:nvPr>
        </p:nvSpPr>
        <p:spPr>
          <a:xfrm>
            <a:off x="0" y="1010261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65"/>
              <a:buFont typeface="Arial" panose="020B0604020202020204"/>
              <a:buNone/>
              <a:defRPr sz="1865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65455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Char char="–"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–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»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pic>
        <p:nvPicPr>
          <p:cNvPr id="165" name="Google Shape;165;p31" descr="D:\Fullppt\005-PNG이미지\모니터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76400" y="1815747"/>
            <a:ext cx="3360373" cy="3350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31" descr="D:\Fullppt\005-PNG이미지\모니터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406826" y="1815747"/>
            <a:ext cx="3360373" cy="3350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31" descr="D:\Fullppt\005-PNG이미지\모니터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037251" y="1815747"/>
            <a:ext cx="3360373" cy="3350541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31"/>
          <p:cNvSpPr>
            <a:spLocks noGrp="1"/>
          </p:cNvSpPr>
          <p:nvPr>
            <p:ph type="pic" idx="3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None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9" name="Google Shape;169;p31"/>
          <p:cNvSpPr>
            <a:spLocks noGrp="1"/>
          </p:cNvSpPr>
          <p:nvPr>
            <p:ph type="pic" idx="4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None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70" name="Google Shape;170;p31"/>
          <p:cNvSpPr>
            <a:spLocks noGrp="1"/>
          </p:cNvSpPr>
          <p:nvPr>
            <p:ph type="pic" idx="5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None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71" name="Google Shape;171;p31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2" name="Google Shape;172;p31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Images and Contents Layout">
  <p:cSld name="9_Images and Contents Layou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None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con sets layout">
  <p:cSld name="icon sets layout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>
            <a:spLocks noGrp="1"/>
          </p:cNvSpPr>
          <p:nvPr>
            <p:ph type="body" idx="1"/>
          </p:nvPr>
        </p:nvSpPr>
        <p:spPr>
          <a:xfrm>
            <a:off x="0" y="164638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  <a:defRPr sz="4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65455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Char char="–"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–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»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grpSp>
        <p:nvGrpSpPr>
          <p:cNvPr id="177" name="Google Shape;177;p33"/>
          <p:cNvGrpSpPr/>
          <p:nvPr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178" name="Google Shape;178;p33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9" name="Google Shape;179;p33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lt1">
                <a:alpha val="40784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0" name="Google Shape;180;p33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lt1">
                <a:alpha val="2274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5" name="Google Shape;3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8824415" cy="1325563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54" name="Google Shape;54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56" name="Google Shape;56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8824415" cy="1325563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1.png"/><Relationship Id="rId15" Type="http://schemas.openxmlformats.org/officeDocument/2006/relationships/image" Target="../media/image2.pn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5"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8824415" cy="1325563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2" name="Google Shape;12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3" name="Google Shape;13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4" name="Google Shape;14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15" name="Google Shape;15;p4" descr="C:\Users\OM\Downloads\naac-sticker.png"/>
          <p:cNvPicPr preferRelativeResize="0"/>
          <p:nvPr/>
        </p:nvPicPr>
        <p:blipFill rotWithShape="1">
          <a:blip r:embed="rId16"/>
          <a:srcRect b="23806"/>
          <a:stretch>
            <a:fillRect/>
          </a:stretch>
        </p:blipFill>
        <p:spPr>
          <a:xfrm>
            <a:off x="9662615" y="40945"/>
            <a:ext cx="2515736" cy="68238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"/>
          <p:cNvSpPr txBox="1"/>
          <p:nvPr/>
        </p:nvSpPr>
        <p:spPr>
          <a:xfrm>
            <a:off x="8763000" y="65087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</a:pPr>
            <a:endParaRPr sz="1200" b="0" i="0" u="none" strike="noStrike" cap="none">
              <a:solidFill>
                <a:srgbClr val="898989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86" name="Google Shape;186;p1"/>
          <p:cNvSpPr/>
          <p:nvPr/>
        </p:nvSpPr>
        <p:spPr>
          <a:xfrm rot="10800000" flipH="1">
            <a:off x="9507538" y="5940425"/>
            <a:ext cx="1290637" cy="1157288"/>
          </a:xfrm>
          <a:prstGeom prst="rtTriangle">
            <a:avLst/>
          </a:prstGeom>
          <a:solidFill>
            <a:srgbClr val="F2F2F2">
              <a:alpha val="16862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87" name="Google Shape;187;p1"/>
          <p:cNvSpPr/>
          <p:nvPr/>
        </p:nvSpPr>
        <p:spPr>
          <a:xfrm rot="10800000">
            <a:off x="188446" y="0"/>
            <a:ext cx="3376613" cy="4232275"/>
          </a:xfrm>
          <a:custGeom>
            <a:avLst/>
            <a:gdLst/>
            <a:ahLst/>
            <a:cxnLst/>
            <a:rect l="l" t="t" r="r" b="b"/>
            <a:pathLst>
              <a:path w="3080657" h="3718935" extrusionOk="0">
                <a:moveTo>
                  <a:pt x="0" y="3718935"/>
                </a:moveTo>
                <a:lnTo>
                  <a:pt x="3066149" y="0"/>
                </a:lnTo>
                <a:lnTo>
                  <a:pt x="3080657" y="2171700"/>
                </a:lnTo>
                <a:lnTo>
                  <a:pt x="1900458" y="3718935"/>
                </a:lnTo>
                <a:lnTo>
                  <a:pt x="0" y="3718935"/>
                </a:lnTo>
                <a:close/>
              </a:path>
            </a:pathLst>
          </a:custGeom>
          <a:solidFill>
            <a:schemeClr val="lt1">
              <a:alpha val="16862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88" name="Google Shape;188;p1"/>
          <p:cNvSpPr txBox="1">
            <a:spLocks noGrp="1"/>
          </p:cNvSpPr>
          <p:nvPr>
            <p:ph type="sldNum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206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200" b="0" i="0" u="none" strike="noStrike" cap="none">
              <a:solidFill>
                <a:srgbClr val="00206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89" name="Google Shape;189;p1"/>
          <p:cNvSpPr txBox="1"/>
          <p:nvPr/>
        </p:nvSpPr>
        <p:spPr>
          <a:xfrm>
            <a:off x="5485262" y="1241564"/>
            <a:ext cx="6250675" cy="5632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i="0" u="none" strike="noStrike" cap="none">
                <a:solidFill>
                  <a:srgbClr val="F2F2F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An Overview </a:t>
            </a:r>
            <a:endParaRPr sz="7200" b="1" i="0" u="none" strike="noStrike" cap="none">
              <a:solidFill>
                <a:srgbClr val="F2F2F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i="0" u="none" strike="noStrike" cap="none">
                <a:solidFill>
                  <a:srgbClr val="F2F2F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of Computing </a:t>
            </a:r>
            <a:endParaRPr sz="7200" b="1" i="0" u="none" strike="noStrike" cap="none">
              <a:solidFill>
                <a:srgbClr val="F2F2F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i="0" u="none" strike="noStrike" cap="none">
                <a:solidFill>
                  <a:srgbClr val="F2F2F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&amp; </a:t>
            </a:r>
            <a:endParaRPr sz="7200" b="1" i="0" u="none" strike="noStrike" cap="none">
              <a:solidFill>
                <a:srgbClr val="F2F2F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i="0" u="none" strike="noStrike" cap="none">
                <a:solidFill>
                  <a:srgbClr val="F2F2F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Career Planning</a:t>
            </a:r>
            <a:endParaRPr sz="7200" b="1" i="0" u="none" strike="noStrike" cap="none">
              <a:solidFill>
                <a:srgbClr val="F2F2F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90" name="Google Shape;190;p1"/>
          <p:cNvSpPr txBox="1"/>
          <p:nvPr/>
        </p:nvSpPr>
        <p:spPr>
          <a:xfrm>
            <a:off x="188446" y="1040509"/>
            <a:ext cx="11736076" cy="247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UNIVERSITY INSTITUTE OF COMPUTING</a:t>
            </a:r>
            <a:endParaRPr sz="2800" b="1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980"/>
              </a:spcBef>
              <a:spcAft>
                <a:spcPts val="0"/>
              </a:spcAft>
              <a:buNone/>
            </a:pPr>
            <a:r>
              <a:rPr lang="en-GB" sz="28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Bachelors of Computer Application</a:t>
            </a:r>
            <a:endParaRPr lang="en-GB" sz="2800" b="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980"/>
              </a:spcBef>
              <a:spcAft>
                <a:spcPts val="0"/>
              </a:spcAft>
              <a:buNone/>
            </a:pPr>
            <a:r>
              <a:rPr lang="en-GB" sz="2800" b="1" kern="100" dirty="0">
                <a:solidFill>
                  <a:srgbClr val="FF0000"/>
                </a:solidFill>
                <a:latin typeface="Times New Roman" panose="02020603050405020304"/>
                <a:ea typeface="Calibri" panose="020F0502020204030204" pitchFamily="34" charset="0"/>
                <a:cs typeface="Times New Roman" panose="02020603050405020304"/>
                <a:sym typeface="Times New Roman" panose="02020603050405020304"/>
              </a:rPr>
              <a:t>Project</a:t>
            </a:r>
            <a:endParaRPr lang="en-GB" sz="2800" b="1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rPr lang="en-US" altLang="en-I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Made Setup</a:t>
            </a:r>
            <a:r>
              <a:rPr lang="en-I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112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92" name="Google Shape;192;p1"/>
          <p:cNvSpPr txBox="1"/>
          <p:nvPr/>
        </p:nvSpPr>
        <p:spPr>
          <a:xfrm>
            <a:off x="6832521" y="5893555"/>
            <a:ext cx="492860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595959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DISCOVER . </a:t>
            </a:r>
            <a:r>
              <a:rPr lang="en-US" sz="2000" b="1" i="0" u="none" strike="noStrike" cap="none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LEARN</a:t>
            </a:r>
            <a:r>
              <a:rPr lang="en-US" sz="2000" b="1" i="0" u="none" strike="noStrike" cap="none">
                <a:solidFill>
                  <a:srgbClr val="595959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. EMPOWER</a:t>
            </a:r>
            <a:endParaRPr sz="1200" b="1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93" name="Google Shape;193;p1"/>
          <p:cNvSpPr txBox="1"/>
          <p:nvPr/>
        </p:nvSpPr>
        <p:spPr>
          <a:xfrm>
            <a:off x="322994" y="4788421"/>
            <a:ext cx="5161633" cy="89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262626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Student Name: Dhruv Jindal</a:t>
            </a:r>
            <a:endParaRPr sz="1600" b="1" i="0" u="none" strike="noStrike" cap="none" dirty="0">
              <a:solidFill>
                <a:srgbClr val="262626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262626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UID : 22BCA10288</a:t>
            </a:r>
            <a:endParaRPr sz="1600" b="1" i="0" u="none" strike="noStrike" cap="none" dirty="0">
              <a:solidFill>
                <a:srgbClr val="262626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262626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Section/Group: 22BCA-3A</a:t>
            </a:r>
            <a:endParaRPr sz="1600" b="1" i="0" u="none" strike="noStrike" cap="none" dirty="0">
              <a:solidFill>
                <a:srgbClr val="262626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94" name="Google Shape;194;p1"/>
          <p:cNvSpPr txBox="1"/>
          <p:nvPr/>
        </p:nvSpPr>
        <p:spPr>
          <a:xfrm>
            <a:off x="6832521" y="4756036"/>
            <a:ext cx="5161633" cy="929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262626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Supervisor Name: </a:t>
            </a:r>
            <a:r>
              <a:rPr lang="en-US" sz="1600" b="1" dirty="0">
                <a:solidFill>
                  <a:srgbClr val="262626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Jasleen Kaur</a:t>
            </a:r>
            <a:endParaRPr sz="1600" b="1" i="0" u="none" strike="noStrike" cap="none" dirty="0">
              <a:solidFill>
                <a:srgbClr val="262626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262626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Employee Code: E16528</a:t>
            </a:r>
            <a:endParaRPr sz="1600" b="1" i="0" u="none" strike="noStrike" cap="none" dirty="0">
              <a:solidFill>
                <a:srgbClr val="262626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262626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Designation: Assistant Professor</a:t>
            </a:r>
            <a:endParaRPr sz="1600" b="1" i="0" u="none" strike="noStrike" cap="none" dirty="0">
              <a:solidFill>
                <a:srgbClr val="262626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"/>
          <p:cNvSpPr/>
          <p:nvPr/>
        </p:nvSpPr>
        <p:spPr>
          <a:xfrm>
            <a:off x="0" y="0"/>
            <a:ext cx="12192000" cy="4686918"/>
          </a:xfrm>
          <a:prstGeom prst="rect">
            <a:avLst/>
          </a:prstGeom>
          <a:solidFill>
            <a:srgbClr val="385623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 panose="020F0502020204030204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208" name="Google Shape;208;p3"/>
          <p:cNvCxnSpPr/>
          <p:nvPr/>
        </p:nvCxnSpPr>
        <p:spPr>
          <a:xfrm>
            <a:off x="9347200" y="0"/>
            <a:ext cx="1828800" cy="18288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9" name="Google Shape;209;p3"/>
          <p:cNvCxnSpPr/>
          <p:nvPr/>
        </p:nvCxnSpPr>
        <p:spPr>
          <a:xfrm>
            <a:off x="10169128" y="0"/>
            <a:ext cx="663972" cy="663972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0" name="Google Shape;210;p3"/>
          <p:cNvCxnSpPr/>
          <p:nvPr/>
        </p:nvCxnSpPr>
        <p:spPr>
          <a:xfrm>
            <a:off x="733426" y="6294597"/>
            <a:ext cx="558345" cy="55834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1" name="Google Shape;211;p3"/>
          <p:cNvCxnSpPr/>
          <p:nvPr/>
        </p:nvCxnSpPr>
        <p:spPr>
          <a:xfrm>
            <a:off x="390526" y="5129689"/>
            <a:ext cx="1728311" cy="1728311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2" name="Google Shape;212;p3"/>
          <p:cNvSpPr txBox="1"/>
          <p:nvPr/>
        </p:nvSpPr>
        <p:spPr>
          <a:xfrm>
            <a:off x="1485902" y="2249080"/>
            <a:ext cx="10725148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Arial" panose="020B0604020202020204"/>
              <a:buNone/>
            </a:pPr>
            <a:r>
              <a:rPr lang="en-US" sz="80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THANK YOU</a:t>
            </a:r>
            <a:endParaRPr sz="80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3" name="Google Shape;213;p3"/>
          <p:cNvSpPr/>
          <p:nvPr/>
        </p:nvSpPr>
        <p:spPr>
          <a:xfrm>
            <a:off x="2641599" y="1214279"/>
            <a:ext cx="2430463" cy="3225800"/>
          </a:xfrm>
          <a:custGeom>
            <a:avLst/>
            <a:gdLst/>
            <a:ahLst/>
            <a:cxnLst/>
            <a:rect l="l" t="t" r="r" b="b"/>
            <a:pathLst>
              <a:path w="2430463" h="3225800" extrusionOk="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2898774" y="1214279"/>
            <a:ext cx="2430463" cy="3225800"/>
          </a:xfrm>
          <a:custGeom>
            <a:avLst/>
            <a:gdLst/>
            <a:ahLst/>
            <a:cxnLst/>
            <a:rect l="l" t="t" r="r" b="b"/>
            <a:pathLst>
              <a:path w="2430463" h="3225800" extrusionOk="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C00000"/>
                </a:solidFill>
                <a:latin typeface="Times New Roman Bold" panose="02020603050405020304" charset="0"/>
                <a:cs typeface="Times New Roman Bold" panose="02020603050405020304" charset="0"/>
              </a:rPr>
              <a:t>A</a:t>
            </a:r>
            <a:r>
              <a:rPr lang="en-US" altLang="en-GB" dirty="0">
                <a:solidFill>
                  <a:srgbClr val="C00000"/>
                </a:solidFill>
                <a:latin typeface="Times New Roman Bold" panose="02020603050405020304" charset="0"/>
                <a:cs typeface="Times New Roman Bold" panose="02020603050405020304" charset="0"/>
              </a:rPr>
              <a:t>jenda</a:t>
            </a:r>
            <a:endParaRPr lang="en-GB" dirty="0">
              <a:solidFill>
                <a:srgbClr val="C00000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 Regular" panose="02020603050405020304" charset="0"/>
                <a:cs typeface="Times New Roman Regular" panose="02020603050405020304" charset="0"/>
              </a:rPr>
              <a:t>Block Diagram</a:t>
            </a:r>
            <a:endParaRPr lang="en-US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en-US" dirty="0">
                <a:latin typeface="Times New Roman Regular" panose="02020603050405020304" charset="0"/>
                <a:cs typeface="Times New Roman Regular" panose="02020603050405020304" charset="0"/>
              </a:rPr>
              <a:t>Experimental setup and Design</a:t>
            </a:r>
            <a:endParaRPr lang="en-US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en-US" dirty="0">
                <a:latin typeface="Times New Roman Regular" panose="02020603050405020304" charset="0"/>
                <a:cs typeface="Times New Roman Regular" panose="02020603050405020304" charset="0"/>
              </a:rPr>
              <a:t>List of required Equipments &amp; Software</a:t>
            </a:r>
            <a:endParaRPr lang="en-US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en-US" dirty="0">
                <a:latin typeface="Times New Roman Regular" panose="02020603050405020304" charset="0"/>
                <a:cs typeface="Times New Roman Regular" panose="02020603050405020304" charset="0"/>
              </a:rPr>
              <a:t>Research Methodology                                                                                                                                          </a:t>
            </a:r>
            <a:endParaRPr lang="en-US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en-US" dirty="0">
                <a:latin typeface="Times New Roman Regular" panose="02020603050405020304" charset="0"/>
                <a:cs typeface="Times New Roman Regular" panose="02020603050405020304" charset="0"/>
              </a:rPr>
              <a:t>Resource Identification                                                                                                                                        </a:t>
            </a:r>
            <a:endParaRPr lang="en-US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en-US" dirty="0">
                <a:latin typeface="Times New Roman Regular" panose="02020603050405020304" charset="0"/>
                <a:cs typeface="Times New Roman Regular" panose="02020603050405020304" charset="0"/>
              </a:rPr>
              <a:t>Feasibility Analysis                                                                                                                                                   </a:t>
            </a:r>
            <a:endParaRPr lang="en-US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en-US" dirty="0">
                <a:latin typeface="Times New Roman Regular" panose="02020603050405020304" charset="0"/>
                <a:cs typeface="Times New Roman Regular" panose="02020603050405020304" charset="0"/>
              </a:rPr>
              <a:t>Innovative elements in approach</a:t>
            </a:r>
            <a:endParaRPr lang="en-US" dirty="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2347595" y="1432560"/>
            <a:ext cx="7507605" cy="5288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9" name="Google Shape;199;p2"/>
          <p:cNvSpPr txBox="1">
            <a:spLocks noGrp="1"/>
          </p:cNvSpPr>
          <p:nvPr>
            <p:ph type="title"/>
          </p:nvPr>
        </p:nvSpPr>
        <p:spPr>
          <a:xfrm>
            <a:off x="847531" y="136525"/>
            <a:ext cx="8646459" cy="1279527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Times New Roman" panose="02020603050405020304"/>
              <a:buNone/>
            </a:pPr>
            <a:r>
              <a:rPr lang="en-US" sz="4000" dirty="0">
                <a:solidFill>
                  <a:srgbClr val="C00000"/>
                </a:solidFill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Block Diagram</a:t>
            </a:r>
            <a:endParaRPr lang="en-US" sz="4000" b="1" dirty="0">
              <a:solidFill>
                <a:srgbClr val="C00000"/>
              </a:solidFill>
              <a:latin typeface="Times New Roman Regular" panose="02020603050405020304" charset="0"/>
              <a:ea typeface="Times New Roman" panose="02020603050405020304"/>
              <a:cs typeface="Times New Roman Regular" panose="02020603050405020304" charset="0"/>
              <a:sym typeface="+mn-ea"/>
            </a:endParaRPr>
          </a:p>
        </p:txBody>
      </p:sp>
      <p:sp>
        <p:nvSpPr>
          <p:cNvPr id="200" name="Google Shape;20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5" name="Picture 4" descr="Made Setup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12365" y="1483360"/>
            <a:ext cx="7366635" cy="51873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"/>
          <p:cNvSpPr txBox="1">
            <a:spLocks noGrp="1"/>
          </p:cNvSpPr>
          <p:nvPr>
            <p:ph type="title"/>
          </p:nvPr>
        </p:nvSpPr>
        <p:spPr>
          <a:xfrm>
            <a:off x="847531" y="136525"/>
            <a:ext cx="8646459" cy="1279527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Clr>
                <a:srgbClr val="C00000"/>
              </a:buClr>
              <a:buSzPts val="4000"/>
            </a:pPr>
            <a:r>
              <a:rPr lang="en-US" sz="4000" dirty="0">
                <a:solidFill>
                  <a:srgbClr val="C00000"/>
                </a:solidFill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Experimental setup and Design</a:t>
            </a:r>
            <a:endParaRPr lang="en-US" sz="4000" b="1" dirty="0">
              <a:solidFill>
                <a:srgbClr val="C00000"/>
              </a:solidFill>
              <a:latin typeface="Times New Roman Regular" panose="02020603050405020304" charset="0"/>
              <a:ea typeface="Times New Roman" panose="02020603050405020304"/>
              <a:cs typeface="Times New Roman Regular" panose="02020603050405020304" charset="0"/>
              <a:sym typeface="+mn-ea"/>
            </a:endParaRPr>
          </a:p>
        </p:txBody>
      </p:sp>
      <p:sp>
        <p:nvSpPr>
          <p:cNvPr id="200" name="Google Shape;20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1263" y="1450257"/>
            <a:ext cx="10983662" cy="4627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R="0" lvl="0" indent="-45720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AutoNum type="arabicPeriod"/>
            </a:pPr>
            <a:r>
              <a:rPr kumimoji="0" sz="2200" b="1" i="0" u="none" strike="noStrike" cap="none" normalizeH="0" baseline="0" dirty="0">
                <a:latin typeface="Times New Roman Bold" panose="02020603050405020304" charset="0"/>
                <a:cs typeface="Times New Roman Bold" panose="02020603050405020304" charset="0"/>
              </a:rPr>
              <a:t>Prototyping:</a:t>
            </a:r>
            <a:endParaRPr kumimoji="0" sz="2200" b="1" i="0" u="none" strike="noStrike" cap="none" normalizeH="0" baseline="0" dirty="0">
              <a:latin typeface="Times New Roman Bold" panose="02020603050405020304" charset="0"/>
              <a:cs typeface="Times New Roman Bold" panose="02020603050405020304" charset="0"/>
            </a:endParaRPr>
          </a:p>
          <a:p>
            <a:pPr marL="800100"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sz="2200" i="0" u="none" strike="noStrike" cap="none" normalizeH="0" baseline="0" dirty="0">
                <a:latin typeface="Times New Roman Regular" panose="02020603050405020304" charset="0"/>
                <a:cs typeface="Times New Roman Regular" panose="02020603050405020304" charset="0"/>
              </a:rPr>
              <a:t>Built prototype with HTML, CSS, JS, and Bootstrap.</a:t>
            </a:r>
            <a:endParaRPr kumimoji="0" sz="2200" i="0" u="none" strike="noStrike" cap="none" normalizeH="0" baseline="0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800100"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sz="2200" i="0" u="none" strike="noStrike" cap="none" normalizeH="0" baseline="0" dirty="0">
                <a:latin typeface="Times New Roman Regular" panose="02020603050405020304" charset="0"/>
                <a:cs typeface="Times New Roman Regular" panose="02020603050405020304" charset="0"/>
              </a:rPr>
              <a:t>Integrated APIs for location and payments.</a:t>
            </a:r>
            <a:endParaRPr kumimoji="0" sz="2200" i="0" u="none" strike="noStrike" cap="none" normalizeH="0" baseline="0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R="0" lvl="0" indent="-45720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AutoNum type="arabicPeriod"/>
            </a:pPr>
            <a:r>
              <a:rPr kumimoji="0" sz="2200" b="1" i="0" u="none" strike="noStrike" cap="none" normalizeH="0" baseline="0" dirty="0">
                <a:latin typeface="Times New Roman Bold" panose="02020603050405020304" charset="0"/>
                <a:cs typeface="Times New Roman Bold" panose="02020603050405020304" charset="0"/>
              </a:rPr>
              <a:t>User Testing:</a:t>
            </a:r>
            <a:endParaRPr kumimoji="0" sz="2200" b="1" i="0" u="none" strike="noStrike" cap="none" normalizeH="0" baseline="0" dirty="0">
              <a:latin typeface="Times New Roman Bold" panose="02020603050405020304" charset="0"/>
              <a:cs typeface="Times New Roman Bold" panose="02020603050405020304" charset="0"/>
            </a:endParaRPr>
          </a:p>
          <a:p>
            <a:pPr marL="800100"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sz="2200" i="0" u="none" strike="noStrike" cap="none" normalizeH="0" baseline="0" dirty="0">
                <a:latin typeface="Times New Roman Regular" panose="02020603050405020304" charset="0"/>
                <a:cs typeface="Times New Roman Regular" panose="02020603050405020304" charset="0"/>
              </a:rPr>
              <a:t>Tested with gamers, designers, and office users.</a:t>
            </a:r>
            <a:endParaRPr kumimoji="0" sz="2200" i="0" u="none" strike="noStrike" cap="none" normalizeH="0" baseline="0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800100"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sz="2200" i="0" u="none" strike="noStrike" cap="none" normalizeH="0" baseline="0" dirty="0">
                <a:latin typeface="Times New Roman Regular" panose="02020603050405020304" charset="0"/>
                <a:cs typeface="Times New Roman Regular" panose="02020603050405020304" charset="0"/>
              </a:rPr>
              <a:t>Gathered feedback on experience and navigation.</a:t>
            </a:r>
            <a:endParaRPr kumimoji="0" sz="2200" i="0" u="none" strike="noStrike" cap="none" normalizeH="0" baseline="0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R="0" lvl="0" indent="-45720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AutoNum type="arabicPeriod"/>
            </a:pPr>
            <a:r>
              <a:rPr kumimoji="0" sz="2200" b="1" i="0" u="none" strike="noStrike" cap="none" normalizeH="0" baseline="0" dirty="0">
                <a:latin typeface="Times New Roman Bold" panose="02020603050405020304" charset="0"/>
                <a:cs typeface="Times New Roman Bold" panose="02020603050405020304" charset="0"/>
              </a:rPr>
              <a:t>Design Refinement:</a:t>
            </a:r>
            <a:endParaRPr kumimoji="0" sz="2200" b="1" i="0" u="none" strike="noStrike" cap="none" normalizeH="0" baseline="0" dirty="0">
              <a:latin typeface="Times New Roman Bold" panose="02020603050405020304" charset="0"/>
              <a:cs typeface="Times New Roman Bold" panose="02020603050405020304" charset="0"/>
            </a:endParaRPr>
          </a:p>
          <a:p>
            <a:pPr marL="800100"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sz="2200" i="0" u="none" strike="noStrike" cap="none" normalizeH="0" baseline="0" dirty="0">
                <a:latin typeface="Times New Roman Regular" panose="02020603050405020304" charset="0"/>
                <a:cs typeface="Times New Roman Regular" panose="02020603050405020304" charset="0"/>
              </a:rPr>
              <a:t>Improved UI/UX based on feedback.</a:t>
            </a:r>
            <a:endParaRPr kumimoji="0" sz="2200" i="0" u="none" strike="noStrike" cap="none" normalizeH="0" baseline="0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800100"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sz="2200" i="0" u="none" strike="noStrike" cap="none" normalizeH="0" baseline="0" dirty="0">
                <a:latin typeface="Times New Roman Regular" panose="02020603050405020304" charset="0"/>
                <a:cs typeface="Times New Roman Regular" panose="02020603050405020304" charset="0"/>
              </a:rPr>
              <a:t>Ensured responsiveness across devices.</a:t>
            </a:r>
            <a:endParaRPr kumimoji="0" sz="2200" i="0" u="none" strike="noStrike" cap="none" normalizeH="0" baseline="0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R="0" lvl="0" indent="-45720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AutoNum type="arabicPeriod"/>
            </a:pPr>
            <a:r>
              <a:rPr kumimoji="0" sz="2200" b="1" i="0" u="none" strike="noStrike" cap="none" normalizeH="0" baseline="0" dirty="0">
                <a:latin typeface="Times New Roman Bold" panose="02020603050405020304" charset="0"/>
                <a:cs typeface="Times New Roman Bold" panose="02020603050405020304" charset="0"/>
              </a:rPr>
              <a:t>Performance Metrics:</a:t>
            </a:r>
            <a:endParaRPr kumimoji="0" sz="2200" b="1" i="0" u="none" strike="noStrike" cap="none" normalizeH="0" baseline="0" dirty="0">
              <a:latin typeface="Times New Roman Bold" panose="02020603050405020304" charset="0"/>
              <a:cs typeface="Times New Roman Bold" panose="02020603050405020304" charset="0"/>
            </a:endParaRPr>
          </a:p>
          <a:p>
            <a:pPr marL="800100"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sz="2200" i="0" u="none" strike="noStrike" cap="none" normalizeH="0" baseline="0" dirty="0">
                <a:latin typeface="Times New Roman Regular" panose="02020603050405020304" charset="0"/>
                <a:cs typeface="Times New Roman Regular" panose="02020603050405020304" charset="0"/>
              </a:rPr>
              <a:t>Tracked KPIs like load time and conversion rates.</a:t>
            </a:r>
            <a:endParaRPr kumimoji="0" sz="2200" i="0" u="none" strike="noStrike" cap="none" normalizeH="0" baseline="0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800100"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sz="2200" i="0" u="none" strike="noStrike" cap="none" normalizeH="0" baseline="0" dirty="0">
                <a:latin typeface="Times New Roman Regular" panose="02020603050405020304" charset="0"/>
                <a:cs typeface="Times New Roman Regular" panose="02020603050405020304" charset="0"/>
              </a:rPr>
              <a:t>Optimized backend for better performance.</a:t>
            </a:r>
            <a:endParaRPr kumimoji="0" sz="2200" i="0" u="none" strike="noStrike" cap="none" normalizeH="0" baseline="0" dirty="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"/>
          <p:cNvSpPr txBox="1">
            <a:spLocks noGrp="1"/>
          </p:cNvSpPr>
          <p:nvPr>
            <p:ph type="title"/>
          </p:nvPr>
        </p:nvSpPr>
        <p:spPr>
          <a:xfrm>
            <a:off x="847725" y="136525"/>
            <a:ext cx="8865870" cy="1279525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Clr>
                <a:srgbClr val="C00000"/>
              </a:buClr>
              <a:buSzPts val="4000"/>
            </a:pPr>
            <a:r>
              <a:rPr lang="en-US" sz="4445" dirty="0">
                <a:solidFill>
                  <a:srgbClr val="C00000"/>
                </a:solidFill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List of required Equipments &amp;Software</a:t>
            </a:r>
            <a:endParaRPr lang="en-US" sz="4445" b="1" dirty="0">
              <a:solidFill>
                <a:srgbClr val="C00000"/>
              </a:solidFill>
              <a:latin typeface="Times New Roman Regular" panose="02020603050405020304" charset="0"/>
              <a:ea typeface="Times New Roman" panose="02020603050405020304"/>
              <a:cs typeface="Times New Roman Regular" panose="02020603050405020304" charset="0"/>
              <a:sym typeface="+mn-ea"/>
            </a:endParaRPr>
          </a:p>
        </p:txBody>
      </p:sp>
      <p:sp>
        <p:nvSpPr>
          <p:cNvPr id="200" name="Google Shape;20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8556" y="1538843"/>
            <a:ext cx="11088863" cy="5031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R="0" lvl="0" indent="-45720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</a:pPr>
            <a:r>
              <a:rPr kumimoji="0" lang="en-GB" sz="2200" b="1" i="0" u="none" strike="noStrike" cap="none" normalizeH="0" baseline="0" dirty="0">
                <a:latin typeface="Times New Roman Bold" panose="02020603050405020304" charset="0"/>
                <a:cs typeface="Times New Roman Bold" panose="02020603050405020304" charset="0"/>
              </a:rPr>
              <a:t>Hardware:</a:t>
            </a:r>
            <a:endParaRPr kumimoji="0" lang="en-GB" sz="2200" b="1" i="0" u="none" strike="noStrike" cap="none" normalizeH="0" baseline="0" dirty="0">
              <a:latin typeface="Times New Roman Bold" panose="02020603050405020304" charset="0"/>
              <a:cs typeface="Times New Roman Bold" panose="02020603050405020304" charset="0"/>
            </a:endParaRPr>
          </a:p>
          <a:p>
            <a:pPr marL="800100" marR="0" lvl="1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GB" sz="2200" b="1" i="0" u="none" strike="noStrike" cap="none" normalizeH="0" baseline="0" dirty="0">
                <a:latin typeface="Times New Roman Bold" panose="02020603050405020304" charset="0"/>
                <a:cs typeface="Times New Roman Bold" panose="02020603050405020304" charset="0"/>
              </a:rPr>
              <a:t>Workstations:</a:t>
            </a:r>
            <a:r>
              <a:rPr kumimoji="0" lang="en-GB" sz="2200" i="0" u="none" strike="noStrike" cap="none" normalizeH="0" baseline="0" dirty="0">
                <a:latin typeface="Times New Roman Regular" panose="02020603050405020304" charset="0"/>
                <a:cs typeface="Times New Roman Regular" panose="02020603050405020304" charset="0"/>
              </a:rPr>
              <a:t> High-performance PCs.</a:t>
            </a:r>
            <a:endParaRPr kumimoji="0" lang="en-GB" sz="2200" i="0" u="none" strike="noStrike" cap="none" normalizeH="0" baseline="0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800100" marR="0" lvl="1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GB" sz="2200" b="1" i="0" u="none" strike="noStrike" cap="none" normalizeH="0" baseline="0" dirty="0">
                <a:latin typeface="Times New Roman Bold" panose="02020603050405020304" charset="0"/>
                <a:cs typeface="Times New Roman Bold" panose="02020603050405020304" charset="0"/>
              </a:rPr>
              <a:t>Servers:</a:t>
            </a:r>
            <a:r>
              <a:rPr kumimoji="0" lang="en-GB" sz="2200" i="0" u="none" strike="noStrike" cap="none" normalizeH="0" baseline="0" dirty="0">
                <a:latin typeface="Times New Roman Regular" panose="02020603050405020304" charset="0"/>
                <a:cs typeface="Times New Roman Regular" panose="02020603050405020304" charset="0"/>
              </a:rPr>
              <a:t> For website hosting.</a:t>
            </a:r>
            <a:endParaRPr kumimoji="0" lang="en-GB" sz="2200" i="0" u="none" strike="noStrike" cap="none" normalizeH="0" baseline="0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800100" marR="0" lvl="1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GB" sz="2200" b="1" i="0" u="none" strike="noStrike" cap="none" normalizeH="0" baseline="0" dirty="0">
                <a:latin typeface="Times New Roman Bold" panose="02020603050405020304" charset="0"/>
                <a:cs typeface="Times New Roman Bold" panose="02020603050405020304" charset="0"/>
              </a:rPr>
              <a:t>Testing Devices:</a:t>
            </a:r>
            <a:r>
              <a:rPr kumimoji="0" lang="en-GB" sz="2200" i="0" u="none" strike="noStrike" cap="none" normalizeH="0" baseline="0" dirty="0">
                <a:latin typeface="Times New Roman Regular" panose="02020603050405020304" charset="0"/>
                <a:cs typeface="Times New Roman Regular" panose="02020603050405020304" charset="0"/>
              </a:rPr>
              <a:t> PCs, tablets, smartphones.</a:t>
            </a:r>
            <a:endParaRPr kumimoji="0" lang="en-GB" sz="2200" i="0" u="none" strike="noStrike" cap="none" normalizeH="0" baseline="0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R="0" lvl="0" indent="-457200" algn="l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</a:pPr>
            <a:r>
              <a:rPr kumimoji="0" lang="en-GB" sz="2200" b="1" i="0" u="none" strike="noStrike" cap="none" normalizeH="0" baseline="0" dirty="0">
                <a:latin typeface="Times New Roman Bold" panose="02020603050405020304" charset="0"/>
                <a:cs typeface="Times New Roman Bold" panose="02020603050405020304" charset="0"/>
              </a:rPr>
              <a:t>Software:</a:t>
            </a:r>
            <a:endParaRPr kumimoji="0" lang="en-GB" sz="2200" b="1" i="0" u="none" strike="noStrike" cap="none" normalizeH="0" baseline="0" dirty="0">
              <a:latin typeface="Times New Roman Bold" panose="02020603050405020304" charset="0"/>
              <a:cs typeface="Times New Roman Bold" panose="02020603050405020304" charset="0"/>
            </a:endParaRPr>
          </a:p>
          <a:p>
            <a:pPr marL="800100" marR="0" lvl="1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GB" sz="2200" b="1" i="0" u="none" strike="noStrike" cap="none" normalizeH="0" baseline="0" dirty="0">
                <a:latin typeface="Times New Roman Bold" panose="02020603050405020304" charset="0"/>
                <a:cs typeface="Times New Roman Bold" panose="02020603050405020304" charset="0"/>
              </a:rPr>
              <a:t>Development:</a:t>
            </a:r>
            <a:r>
              <a:rPr kumimoji="0" lang="en-GB" sz="2200" i="0" u="none" strike="noStrike" cap="none" normalizeH="0" baseline="0" dirty="0">
                <a:latin typeface="Times New Roman Regular" panose="02020603050405020304" charset="0"/>
                <a:cs typeface="Times New Roman Regular" panose="02020603050405020304" charset="0"/>
              </a:rPr>
              <a:t> VS Code, Git/GitHub.</a:t>
            </a:r>
            <a:endParaRPr kumimoji="0" lang="en-GB" sz="2200" i="0" u="none" strike="noStrike" cap="none" normalizeH="0" baseline="0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800100" marR="0" lvl="1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GB" sz="2200" b="1" i="0" u="none" strike="noStrike" cap="none" normalizeH="0" baseline="0" dirty="0">
                <a:latin typeface="Times New Roman Bold" panose="02020603050405020304" charset="0"/>
                <a:cs typeface="Times New Roman Bold" panose="02020603050405020304" charset="0"/>
              </a:rPr>
              <a:t>Design:</a:t>
            </a:r>
            <a:r>
              <a:rPr kumimoji="0" lang="en-GB" sz="2200" i="0" u="none" strike="noStrike" cap="none" normalizeH="0" baseline="0" dirty="0">
                <a:latin typeface="Times New Roman Regular" panose="02020603050405020304" charset="0"/>
                <a:cs typeface="Times New Roman Regular" panose="02020603050405020304" charset="0"/>
              </a:rPr>
              <a:t> Adobe XD/Figma, Photoshop.</a:t>
            </a:r>
            <a:endParaRPr kumimoji="0" lang="en-GB" sz="2200" i="0" u="none" strike="noStrike" cap="none" normalizeH="0" baseline="0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800100" marR="0" lvl="1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GB" sz="2200" b="1" i="0" u="none" strike="noStrike" cap="none" normalizeH="0" baseline="0" dirty="0">
                <a:latin typeface="Times New Roman Bold" panose="02020603050405020304" charset="0"/>
                <a:cs typeface="Times New Roman Bold" panose="02020603050405020304" charset="0"/>
              </a:rPr>
              <a:t>Frameworks:</a:t>
            </a:r>
            <a:r>
              <a:rPr kumimoji="0" lang="en-GB" sz="2200" i="0" u="none" strike="noStrike" cap="none" normalizeH="0" baseline="0" dirty="0">
                <a:latin typeface="Times New Roman Regular" panose="02020603050405020304" charset="0"/>
                <a:cs typeface="Times New Roman Regular" panose="02020603050405020304" charset="0"/>
              </a:rPr>
              <a:t> Bootstrap, SwiperJS.</a:t>
            </a:r>
            <a:endParaRPr kumimoji="0" lang="en-GB" sz="2200" i="0" u="none" strike="noStrike" cap="none" normalizeH="0" baseline="0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800100" marR="0" lvl="1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GB" sz="2200" b="1" i="0" u="none" strike="noStrike" cap="none" normalizeH="0" baseline="0" dirty="0">
                <a:latin typeface="Times New Roman Bold" panose="02020603050405020304" charset="0"/>
                <a:cs typeface="Times New Roman Bold" panose="02020603050405020304" charset="0"/>
              </a:rPr>
              <a:t>Database:</a:t>
            </a:r>
            <a:r>
              <a:rPr kumimoji="0" lang="en-GB" sz="2200" i="0" u="none" strike="noStrike" cap="none" normalizeH="0" baseline="0" dirty="0">
                <a:latin typeface="Times New Roman Regular" panose="02020603050405020304" charset="0"/>
                <a:cs typeface="Times New Roman Regular" panose="02020603050405020304" charset="0"/>
              </a:rPr>
              <a:t> MySQL.</a:t>
            </a:r>
            <a:endParaRPr kumimoji="0" lang="en-GB" sz="2200" i="0" u="none" strike="noStrike" cap="none" normalizeH="0" baseline="0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800100" marR="0" lvl="1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GB" sz="2200" b="1" i="0" u="none" strike="noStrike" cap="none" normalizeH="0" baseline="0" dirty="0">
                <a:latin typeface="Times New Roman Bold" panose="02020603050405020304" charset="0"/>
                <a:cs typeface="Times New Roman Bold" panose="02020603050405020304" charset="0"/>
              </a:rPr>
              <a:t>APIs:</a:t>
            </a:r>
            <a:r>
              <a:rPr kumimoji="0" lang="en-GB" sz="2200" i="0" u="none" strike="noStrike" cap="none" normalizeH="0" baseline="0" dirty="0">
                <a:latin typeface="Times New Roman Regular" panose="02020603050405020304" charset="0"/>
                <a:cs typeface="Times New Roman Regular" panose="02020603050405020304" charset="0"/>
              </a:rPr>
              <a:t> Google Maps, Payment Gateway.</a:t>
            </a:r>
            <a:endParaRPr kumimoji="0" lang="en-GB" sz="2200" i="0" u="none" strike="noStrike" cap="none" normalizeH="0" baseline="0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342900" marR="0" lvl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GB" sz="2200" i="0" u="none" strike="noStrike" cap="none" normalizeH="0" baseline="0" dirty="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"/>
          <p:cNvSpPr txBox="1">
            <a:spLocks noGrp="1"/>
          </p:cNvSpPr>
          <p:nvPr>
            <p:ph type="title"/>
          </p:nvPr>
        </p:nvSpPr>
        <p:spPr>
          <a:xfrm>
            <a:off x="847725" y="136525"/>
            <a:ext cx="8865870" cy="1279525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Clr>
                <a:srgbClr val="C00000"/>
              </a:buClr>
              <a:buSzPts val="4000"/>
            </a:pPr>
            <a:r>
              <a:rPr lang="en-US" sz="4445" dirty="0">
                <a:solidFill>
                  <a:srgbClr val="C00000"/>
                </a:solidFill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List of required Equipments &amp;Software</a:t>
            </a:r>
            <a:endParaRPr lang="en-US" sz="4445" b="1" dirty="0">
              <a:solidFill>
                <a:srgbClr val="C00000"/>
              </a:solidFill>
              <a:latin typeface="Times New Roman Regular" panose="02020603050405020304" charset="0"/>
              <a:ea typeface="Times New Roman" panose="02020603050405020304"/>
              <a:cs typeface="Times New Roman Regular" panose="02020603050405020304" charset="0"/>
              <a:sym typeface="+mn-ea"/>
            </a:endParaRPr>
          </a:p>
        </p:txBody>
      </p:sp>
      <p:sp>
        <p:nvSpPr>
          <p:cNvPr id="200" name="Google Shape;20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8716" y="1649651"/>
            <a:ext cx="11088863" cy="1410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GB" sz="2200" b="1" i="0" u="none" strike="noStrike" cap="none" normalizeH="0" baseline="0" dirty="0">
                <a:latin typeface="Times New Roman Bold" panose="02020603050405020304" charset="0"/>
                <a:cs typeface="Times New Roman Bold" panose="02020603050405020304" charset="0"/>
              </a:rPr>
              <a:t>3.  </a:t>
            </a:r>
            <a:r>
              <a:rPr kumimoji="0" lang="en-GB" sz="2200" b="1" i="0" u="none" strike="noStrike" cap="none" normalizeH="0" baseline="0" dirty="0">
                <a:latin typeface="Times New Roman Bold" panose="02020603050405020304" charset="0"/>
                <a:cs typeface="Times New Roman Bold" panose="02020603050405020304" charset="0"/>
              </a:rPr>
              <a:t>Testing &amp; Analytics:</a:t>
            </a:r>
            <a:endParaRPr kumimoji="0" lang="en-GB" sz="2200" b="1" i="0" u="none" strike="noStrike" cap="none" normalizeH="0" baseline="0" dirty="0">
              <a:latin typeface="Times New Roman Bold" panose="02020603050405020304" charset="0"/>
              <a:cs typeface="Times New Roman Bold" panose="02020603050405020304" charset="0"/>
            </a:endParaRPr>
          </a:p>
          <a:p>
            <a:pPr marL="800100" marR="0" lvl="1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GB" sz="2200" b="1" i="0" u="none" strike="noStrike" cap="none" normalizeH="0" baseline="0" dirty="0">
                <a:latin typeface="Times New Roman Bold" panose="02020603050405020304" charset="0"/>
                <a:cs typeface="Times New Roman Bold" panose="02020603050405020304" charset="0"/>
              </a:rPr>
              <a:t>Analytics:</a:t>
            </a:r>
            <a:r>
              <a:rPr kumimoji="0" lang="en-GB" sz="2200" i="0" u="none" strike="noStrike" cap="none" normalizeH="0" baseline="0" dirty="0">
                <a:latin typeface="Times New Roman Regular" panose="02020603050405020304" charset="0"/>
                <a:cs typeface="Times New Roman Regular" panose="02020603050405020304" charset="0"/>
              </a:rPr>
              <a:t> Google Analytics.</a:t>
            </a:r>
            <a:endParaRPr kumimoji="0" lang="en-GB" sz="2200" i="0" u="none" strike="noStrike" cap="none" normalizeH="0" baseline="0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800100" marR="0" lvl="1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GB" sz="2200" b="1" i="0" u="none" strike="noStrike" cap="none" normalizeH="0" baseline="0" dirty="0">
                <a:latin typeface="Times New Roman Bold" panose="02020603050405020304" charset="0"/>
                <a:cs typeface="Times New Roman Bold" panose="02020603050405020304" charset="0"/>
              </a:rPr>
              <a:t>Project Management:</a:t>
            </a:r>
            <a:r>
              <a:rPr kumimoji="0" lang="en-GB" sz="2200" i="0" u="none" strike="noStrike" cap="none" normalizeH="0" baseline="0" dirty="0">
                <a:latin typeface="Times New Roman Regular" panose="02020603050405020304" charset="0"/>
                <a:cs typeface="Times New Roman Regular" panose="02020603050405020304" charset="0"/>
              </a:rPr>
              <a:t> JIRA/Trello.</a:t>
            </a:r>
            <a:endParaRPr kumimoji="0" lang="en-GB" sz="2200" i="0" u="none" strike="noStrike" cap="none" normalizeH="0" baseline="0" dirty="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"/>
          <p:cNvSpPr txBox="1">
            <a:spLocks noGrp="1"/>
          </p:cNvSpPr>
          <p:nvPr>
            <p:ph type="title"/>
          </p:nvPr>
        </p:nvSpPr>
        <p:spPr>
          <a:xfrm>
            <a:off x="847531" y="136525"/>
            <a:ext cx="8646459" cy="1279527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Clr>
                <a:srgbClr val="C00000"/>
              </a:buClr>
              <a:buSzPts val="4000"/>
            </a:pPr>
            <a:r>
              <a:rPr lang="en-US" sz="4000" dirty="0">
                <a:solidFill>
                  <a:srgbClr val="C00000"/>
                </a:solidFill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Research Methodology</a:t>
            </a:r>
            <a:endParaRPr lang="en-US" sz="4000" b="1" dirty="0">
              <a:solidFill>
                <a:srgbClr val="C00000"/>
              </a:solidFill>
              <a:latin typeface="Times New Roman Regular" panose="02020603050405020304" charset="0"/>
              <a:ea typeface="Times New Roman" panose="02020603050405020304"/>
              <a:cs typeface="Times New Roman Regular" panose="02020603050405020304" charset="0"/>
              <a:sym typeface="+mn-ea"/>
            </a:endParaRPr>
          </a:p>
        </p:txBody>
      </p:sp>
      <p:sp>
        <p:nvSpPr>
          <p:cNvPr id="200" name="Google Shape;20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0523" y="1607543"/>
            <a:ext cx="10488529" cy="435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R="0" lvl="0" indent="-45720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</a:pPr>
            <a:r>
              <a:rPr lang="en-GB" sz="2200" b="1" dirty="0">
                <a:latin typeface="Times New Roman Bold" panose="02020603050405020304" charset="0"/>
                <a:cs typeface="Times New Roman Bold" panose="02020603050405020304" charset="0"/>
              </a:rPr>
              <a:t>Literature Review:</a:t>
            </a:r>
            <a:endParaRPr lang="en-GB" sz="2200" b="1" dirty="0">
              <a:latin typeface="Times New Roman Bold" panose="02020603050405020304" charset="0"/>
              <a:cs typeface="Times New Roman Bold" panose="02020603050405020304" charset="0"/>
            </a:endParaRPr>
          </a:p>
          <a:p>
            <a:pPr marR="0" lvl="1" indent="-45720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GB" sz="2200" dirty="0">
                <a:latin typeface="Times New Roman Regular" panose="02020603050405020304" charset="0"/>
                <a:cs typeface="Times New Roman Regular" panose="02020603050405020304" charset="0"/>
              </a:rPr>
              <a:t>Analyzed existing studies on niche e-commerce, user preferences, and market trends.</a:t>
            </a:r>
            <a:endParaRPr lang="en-GB" sz="2200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R="0" lvl="0" indent="-45720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</a:pPr>
            <a:r>
              <a:rPr lang="en-GB" sz="2200" b="1" dirty="0">
                <a:latin typeface="Times New Roman Bold" panose="02020603050405020304" charset="0"/>
                <a:cs typeface="Times New Roman Bold" panose="02020603050405020304" charset="0"/>
              </a:rPr>
              <a:t>Market Analysis:</a:t>
            </a:r>
            <a:endParaRPr lang="en-GB" sz="2200" b="1" dirty="0">
              <a:latin typeface="Times New Roman Bold" panose="02020603050405020304" charset="0"/>
              <a:cs typeface="Times New Roman Bold" panose="02020603050405020304" charset="0"/>
            </a:endParaRPr>
          </a:p>
          <a:p>
            <a:pPr marL="800100" marR="0" lvl="1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GB" sz="2200" dirty="0">
                <a:latin typeface="Times New Roman Regular" panose="02020603050405020304" charset="0"/>
                <a:cs typeface="Times New Roman Regular" panose="02020603050405020304" charset="0"/>
              </a:rPr>
              <a:t>Conducted surveys and focus groups to understand target audience needs (gamers, designers, office users).</a:t>
            </a:r>
            <a:endParaRPr lang="en-GB" sz="2200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R="0" lvl="0" indent="-45720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</a:pPr>
            <a:r>
              <a:rPr lang="en-GB" sz="2200" b="1" dirty="0">
                <a:latin typeface="Times New Roman Bold" panose="02020603050405020304" charset="0"/>
                <a:cs typeface="Times New Roman Bold" panose="02020603050405020304" charset="0"/>
              </a:rPr>
              <a:t>Prototype Development:</a:t>
            </a:r>
            <a:endParaRPr lang="en-GB" sz="2200" b="1" dirty="0">
              <a:latin typeface="Times New Roman Bold" panose="02020603050405020304" charset="0"/>
              <a:cs typeface="Times New Roman Bold" panose="02020603050405020304" charset="0"/>
            </a:endParaRPr>
          </a:p>
          <a:p>
            <a:pPr marR="0" lvl="1" indent="-45720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GB" sz="2200" dirty="0">
                <a:latin typeface="Times New Roman Regular" panose="02020603050405020304" charset="0"/>
                <a:cs typeface="Times New Roman Regular" panose="02020603050405020304" charset="0"/>
              </a:rPr>
              <a:t>Created a functional prototype for user testing.</a:t>
            </a:r>
            <a:endParaRPr lang="en-GB" sz="2200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342900" marR="0" lvl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GB" sz="2200" dirty="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"/>
          <p:cNvSpPr txBox="1">
            <a:spLocks noGrp="1"/>
          </p:cNvSpPr>
          <p:nvPr>
            <p:ph type="title"/>
          </p:nvPr>
        </p:nvSpPr>
        <p:spPr>
          <a:xfrm>
            <a:off x="847531" y="136525"/>
            <a:ext cx="8646459" cy="1279527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Clr>
                <a:srgbClr val="C00000"/>
              </a:buClr>
              <a:buSzPts val="4000"/>
            </a:pPr>
            <a:r>
              <a:rPr lang="en-US" sz="4000" dirty="0">
                <a:solidFill>
                  <a:srgbClr val="C00000"/>
                </a:solidFill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Research Methodology</a:t>
            </a:r>
            <a:endParaRPr lang="en-US" sz="4000" b="1" dirty="0">
              <a:solidFill>
                <a:srgbClr val="C00000"/>
              </a:solidFill>
              <a:latin typeface="Times New Roman Regular" panose="02020603050405020304" charset="0"/>
              <a:ea typeface="Times New Roman" panose="02020603050405020304"/>
              <a:cs typeface="Times New Roman Regular" panose="02020603050405020304" charset="0"/>
              <a:sym typeface="+mn-ea"/>
            </a:endParaRPr>
          </a:p>
        </p:txBody>
      </p:sp>
      <p:sp>
        <p:nvSpPr>
          <p:cNvPr id="200" name="Google Shape;20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0523" y="1724700"/>
            <a:ext cx="10488529" cy="3408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GB" sz="2200" b="1" dirty="0">
                <a:latin typeface="Times New Roman Bold" panose="02020603050405020304" charset="0"/>
                <a:cs typeface="Times New Roman Bold" panose="02020603050405020304" charset="0"/>
              </a:rPr>
              <a:t>4.   </a:t>
            </a:r>
            <a:r>
              <a:rPr lang="en-GB" sz="2200" b="1" dirty="0">
                <a:latin typeface="Times New Roman Bold" panose="02020603050405020304" charset="0"/>
                <a:cs typeface="Times New Roman Bold" panose="02020603050405020304" charset="0"/>
              </a:rPr>
              <a:t>User Testing:</a:t>
            </a:r>
            <a:endParaRPr lang="en-GB" sz="2200" b="1" dirty="0">
              <a:latin typeface="Times New Roman Bold" panose="02020603050405020304" charset="0"/>
              <a:cs typeface="Times New Roman Bold" panose="02020603050405020304" charset="0"/>
            </a:endParaRPr>
          </a:p>
          <a:p>
            <a:pPr marR="0" lvl="1" indent="-45720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GB" sz="2200" dirty="0">
                <a:latin typeface="Times New Roman Regular" panose="02020603050405020304" charset="0"/>
                <a:cs typeface="Times New Roman Regular" panose="02020603050405020304" charset="0"/>
              </a:rPr>
              <a:t>Performed usability tests with target users to gather feedback on design and functionality.</a:t>
            </a:r>
            <a:endParaRPr lang="en-GB" sz="2200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GB" sz="2200" b="1" dirty="0">
                <a:latin typeface="Times New Roman Bold" panose="02020603050405020304" charset="0"/>
                <a:cs typeface="Times New Roman Bold" panose="02020603050405020304" charset="0"/>
              </a:rPr>
              <a:t>5.   </a:t>
            </a:r>
            <a:r>
              <a:rPr lang="en-GB" sz="2200" b="1" dirty="0">
                <a:latin typeface="Times New Roman Bold" panose="02020603050405020304" charset="0"/>
                <a:cs typeface="Times New Roman Bold" panose="02020603050405020304" charset="0"/>
              </a:rPr>
              <a:t>Data Analysis:</a:t>
            </a:r>
            <a:endParaRPr lang="en-GB" sz="2200" b="1" dirty="0">
              <a:latin typeface="Times New Roman Bold" panose="02020603050405020304" charset="0"/>
              <a:cs typeface="Times New Roman Bold" panose="02020603050405020304" charset="0"/>
            </a:endParaRPr>
          </a:p>
          <a:p>
            <a:pPr marL="800100" marR="0" lvl="1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GB" sz="2200" dirty="0">
                <a:latin typeface="Times New Roman Regular" panose="02020603050405020304" charset="0"/>
                <a:cs typeface="Times New Roman Regular" panose="02020603050405020304" charset="0"/>
              </a:rPr>
              <a:t>Analyzed user feedback and behavioral data to refine the platform.</a:t>
            </a:r>
            <a:endParaRPr lang="en-GB" sz="2200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GB" sz="2200" b="1" dirty="0">
                <a:latin typeface="Times New Roman Bold" panose="02020603050405020304" charset="0"/>
                <a:cs typeface="Times New Roman Bold" panose="02020603050405020304" charset="0"/>
              </a:rPr>
              <a:t>6.   </a:t>
            </a:r>
            <a:r>
              <a:rPr lang="en-GB" sz="2200" b="1" dirty="0">
                <a:latin typeface="Times New Roman Bold" panose="02020603050405020304" charset="0"/>
                <a:cs typeface="Times New Roman Bold" panose="02020603050405020304" charset="0"/>
              </a:rPr>
              <a:t>Iterative Design:</a:t>
            </a:r>
            <a:endParaRPr lang="en-GB" sz="2200" b="1" dirty="0">
              <a:latin typeface="Times New Roman Bold" panose="02020603050405020304" charset="0"/>
              <a:cs typeface="Times New Roman Bold" panose="02020603050405020304" charset="0"/>
            </a:endParaRPr>
          </a:p>
          <a:p>
            <a:pPr marL="1257300" marR="0" lvl="1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GB" sz="2200" dirty="0">
                <a:latin typeface="Times New Roman Regular" panose="02020603050405020304" charset="0"/>
                <a:cs typeface="Times New Roman Regular" panose="02020603050405020304" charset="0"/>
              </a:rPr>
              <a:t>Made continuous improvements based on testing outcomes and data insights.</a:t>
            </a:r>
            <a:endParaRPr lang="en-GB" sz="2200" dirty="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"/>
          <p:cNvSpPr txBox="1">
            <a:spLocks noGrp="1"/>
          </p:cNvSpPr>
          <p:nvPr>
            <p:ph type="title"/>
          </p:nvPr>
        </p:nvSpPr>
        <p:spPr>
          <a:xfrm>
            <a:off x="847531" y="136525"/>
            <a:ext cx="8646459" cy="1279527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Clr>
                <a:srgbClr val="C00000"/>
              </a:buClr>
              <a:buSzPts val="4000"/>
            </a:pPr>
            <a:r>
              <a:rPr lang="en-GB" sz="4000" b="1" dirty="0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Objective of project</a:t>
            </a:r>
            <a:endParaRPr sz="4000" b="1" dirty="0">
              <a:solidFill>
                <a:srgbClr val="C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00" name="Google Shape;20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234" y="1500467"/>
            <a:ext cx="11688261" cy="385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R="0" lvl="0" indent="-45720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</a:pPr>
            <a:r>
              <a:rPr lang="en-GB" b="1" dirty="0">
                <a:latin typeface="Times New Roman Bold" panose="02020603050405020304" charset="0"/>
                <a:cs typeface="Times New Roman Bold" panose="02020603050405020304" charset="0"/>
              </a:rPr>
              <a:t>Streamline Shopping:</a:t>
            </a:r>
            <a:endParaRPr lang="en-GB" b="1" dirty="0">
              <a:latin typeface="Times New Roman Bold" panose="02020603050405020304" charset="0"/>
              <a:cs typeface="Times New Roman Bold" panose="02020603050405020304" charset="0"/>
            </a:endParaRPr>
          </a:p>
          <a:p>
            <a:pPr marL="800100"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GB" dirty="0">
                <a:latin typeface="Times New Roman Regular" panose="02020603050405020304" charset="0"/>
                <a:cs typeface="Times New Roman Regular" panose="02020603050405020304" charset="0"/>
              </a:rPr>
              <a:t>Provide a unified platform for purchasing setup-related products and PC parts.</a:t>
            </a:r>
            <a:endParaRPr lang="en-GB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R="0" lvl="0" indent="-45720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</a:pPr>
            <a:r>
              <a:rPr lang="en-GB" b="1" dirty="0">
                <a:latin typeface="Times New Roman Bold" panose="02020603050405020304" charset="0"/>
                <a:cs typeface="Times New Roman Bold" panose="02020603050405020304" charset="0"/>
              </a:rPr>
              <a:t>Enhance User Experience:</a:t>
            </a:r>
            <a:endParaRPr lang="en-GB" b="1" dirty="0">
              <a:latin typeface="Times New Roman Bold" panose="02020603050405020304" charset="0"/>
              <a:cs typeface="Times New Roman Bold" panose="02020603050405020304" charset="0"/>
            </a:endParaRPr>
          </a:p>
          <a:p>
            <a:pPr marL="800100"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GB" dirty="0">
                <a:latin typeface="Times New Roman Regular" panose="02020603050405020304" charset="0"/>
                <a:cs typeface="Times New Roman Regular" panose="02020603050405020304" charset="0"/>
              </a:rPr>
              <a:t>Offer tailored recommendations and easy navigation for specific needs (gaming, design, office).</a:t>
            </a:r>
            <a:endParaRPr lang="en-GB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R="0" lvl="0" indent="-45720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</a:pPr>
            <a:r>
              <a:rPr lang="en-GB" b="1" dirty="0">
                <a:latin typeface="Times New Roman Bold" panose="02020603050405020304" charset="0"/>
                <a:cs typeface="Times New Roman Bold" panose="02020603050405020304" charset="0"/>
              </a:rPr>
              <a:t>Ensure Quality:</a:t>
            </a:r>
            <a:endParaRPr lang="en-GB" b="1" dirty="0">
              <a:latin typeface="Times New Roman Bold" panose="02020603050405020304" charset="0"/>
              <a:cs typeface="Times New Roman Bold" panose="02020603050405020304" charset="0"/>
            </a:endParaRPr>
          </a:p>
          <a:p>
            <a:pPr marL="800100"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GB" dirty="0">
                <a:latin typeface="Times New Roman Regular" panose="02020603050405020304" charset="0"/>
                <a:cs typeface="Times New Roman Regular" panose="02020603050405020304" charset="0"/>
              </a:rPr>
              <a:t>Curate high-quality products to ensure compatibility and reliability.</a:t>
            </a:r>
            <a:endParaRPr lang="en-GB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R="0" lvl="0" indent="-45720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</a:pPr>
            <a:r>
              <a:rPr lang="en-GB" b="1" dirty="0">
                <a:latin typeface="Times New Roman Bold" panose="02020603050405020304" charset="0"/>
                <a:cs typeface="Times New Roman Bold" panose="02020603050405020304" charset="0"/>
              </a:rPr>
              <a:t>Simplify Decision-Making:</a:t>
            </a:r>
            <a:endParaRPr lang="en-GB" b="1" dirty="0">
              <a:latin typeface="Times New Roman Bold" panose="02020603050405020304" charset="0"/>
              <a:cs typeface="Times New Roman Bold" panose="02020603050405020304" charset="0"/>
            </a:endParaRPr>
          </a:p>
          <a:p>
            <a:pPr marL="800100"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GB" dirty="0">
                <a:latin typeface="Times New Roman Regular" panose="02020603050405020304" charset="0"/>
                <a:cs typeface="Times New Roman Regular" panose="02020603050405020304" charset="0"/>
              </a:rPr>
              <a:t>Help users make informed choices with expert guidance and curated selections.</a:t>
            </a:r>
            <a:endParaRPr lang="en-GB" dirty="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2848</Words>
  <Application>WPS Presentation</Application>
  <PresentationFormat>Widescreen</PresentationFormat>
  <Paragraphs>119</Paragraphs>
  <Slides>10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7" baseType="lpstr">
      <vt:lpstr>Arial</vt:lpstr>
      <vt:lpstr>SimSun</vt:lpstr>
      <vt:lpstr>Wingdings</vt:lpstr>
      <vt:lpstr>Arial</vt:lpstr>
      <vt:lpstr>Calibri</vt:lpstr>
      <vt:lpstr>Helvetica Neue</vt:lpstr>
      <vt:lpstr>Times New Roman</vt:lpstr>
      <vt:lpstr>Calibri</vt:lpstr>
      <vt:lpstr>Times New Roman</vt:lpstr>
      <vt:lpstr>Times New Roman Bold</vt:lpstr>
      <vt:lpstr>Times New Roman Regular</vt:lpstr>
      <vt:lpstr>Microsoft YaHei</vt:lpstr>
      <vt:lpstr>汉仪旗黑</vt:lpstr>
      <vt:lpstr>Arial Unicode MS</vt:lpstr>
      <vt:lpstr>宋体-简</vt:lpstr>
      <vt:lpstr>Theme1</vt:lpstr>
      <vt:lpstr>Contents Slide Master</vt:lpstr>
      <vt:lpstr>PowerPoint 演示文稿</vt:lpstr>
      <vt:lpstr>Ajenda</vt:lpstr>
      <vt:lpstr>Introduction</vt:lpstr>
      <vt:lpstr>Experimental setup and Design</vt:lpstr>
      <vt:lpstr>List of required Equipments &amp;Software</vt:lpstr>
      <vt:lpstr>List of required Equipments &amp;Software</vt:lpstr>
      <vt:lpstr>Research Methodology</vt:lpstr>
      <vt:lpstr>Research Methodology</vt:lpstr>
      <vt:lpstr>Objective of project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vishalsharma21287@outlook.com</dc:creator>
  <cp:lastModifiedBy>dhruvjindal</cp:lastModifiedBy>
  <cp:revision>49</cp:revision>
  <dcterms:created xsi:type="dcterms:W3CDTF">2024-08-28T11:14:12Z</dcterms:created>
  <dcterms:modified xsi:type="dcterms:W3CDTF">2024-08-28T11:14:12Z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FF400C7C118C4A3AB23A8DDDC78B213A</vt:lpwstr>
  </property>
  <property fmtid="{D5CDD505-2E9C-101B-9397-08002B2CF9AE}" pid="3" name="KSOProductBuildVer">
    <vt:lpwstr>1033-5.7.3.8096</vt:lpwstr>
  </property>
</Properties>
</file>