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18"/>
  </p:notesMasterIdLst>
  <p:handoutMasterIdLst>
    <p:handoutMasterId r:id="rId19"/>
  </p:handoutMasterIdLst>
  <p:sldIdLst>
    <p:sldId id="388" r:id="rId4"/>
    <p:sldId id="385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9" r:id="rId13"/>
    <p:sldId id="400" r:id="rId14"/>
    <p:sldId id="402" r:id="rId15"/>
    <p:sldId id="401" r:id="rId16"/>
    <p:sldId id="3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456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41A47-E88A-45AE-8E11-E572B696816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7E56-7382-40CD-8823-AA0D67E262C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-1" fmla="*/ 19050 w 12211050"/>
              <a:gd name="connsiteY0-2" fmla="*/ 0 h 4133850"/>
              <a:gd name="connsiteX1-3" fmla="*/ 12211050 w 12211050"/>
              <a:gd name="connsiteY1-4" fmla="*/ 0 h 4133850"/>
              <a:gd name="connsiteX2-5" fmla="*/ 12211050 w 12211050"/>
              <a:gd name="connsiteY2-6" fmla="*/ 4133850 h 4133850"/>
              <a:gd name="connsiteX3-7" fmla="*/ 0 w 12211050"/>
              <a:gd name="connsiteY3-8" fmla="*/ 3219450 h 4133850"/>
              <a:gd name="connsiteX4-9" fmla="*/ 19050 w 12211050"/>
              <a:gd name="connsiteY4-10" fmla="*/ 0 h 4133850"/>
              <a:gd name="connsiteX0-11" fmla="*/ 19050 w 12211050"/>
              <a:gd name="connsiteY0-12" fmla="*/ 0 h 4438650"/>
              <a:gd name="connsiteX1-13" fmla="*/ 12211050 w 12211050"/>
              <a:gd name="connsiteY1-14" fmla="*/ 0 h 4438650"/>
              <a:gd name="connsiteX2-15" fmla="*/ 12211050 w 12211050"/>
              <a:gd name="connsiteY2-16" fmla="*/ 4438650 h 4438650"/>
              <a:gd name="connsiteX3-17" fmla="*/ 0 w 12211050"/>
              <a:gd name="connsiteY3-18" fmla="*/ 3219450 h 4438650"/>
              <a:gd name="connsiteX4-19" fmla="*/ 19050 w 12211050"/>
              <a:gd name="connsiteY4-20" fmla="*/ 0 h 44386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/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503050405090304" pitchFamily="18" charset="0"/>
                <a:ea typeface="+mj-ea"/>
                <a:cs typeface="Times New Roman" panose="0202050305040509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503050405090304" pitchFamily="18" charset="0"/>
              <a:ea typeface="+mj-ea"/>
              <a:cs typeface="Times New Roman" panose="0202050305040509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2" name="Rectangle 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9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anose="020B060402020209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image" Target="../media/image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0240-26D8-4DB8-AA37-2F8E8E94327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C579-D5CF-438A-8FF1-9C0BC3E8A2F2}" type="slidenum">
              <a:rPr lang="en-IN" smtClean="0"/>
            </a:fld>
            <a:endParaRPr lang="en-IN"/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16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1219200" rtl="0" eaLnBrk="1" latinLnBrk="1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B060402020209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www.marketresearchfuture.com" TargetMode="External"/><Relationship Id="rId2" Type="http://schemas.openxmlformats.org/officeDocument/2006/relationships/hyperlink" Target="http://www.statista.com" TargetMode="External"/><Relationship Id="rId1" Type="http://schemas.openxmlformats.org/officeDocument/2006/relationships/hyperlink" Target="http://www.ecommercetimes.co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2"/>
          <p:cNvSpPr txBox="1"/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 dirty="0">
              <a:solidFill>
                <a:srgbClr val="FFFF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7" name="Parallelogram 46"/>
          <p:cNvSpPr/>
          <p:nvPr/>
        </p:nvSpPr>
        <p:spPr>
          <a:xfrm flipH="1" flipV="1">
            <a:off x="188446" y="0"/>
            <a:ext cx="3376613" cy="4232275"/>
          </a:xfrm>
          <a:custGeom>
            <a:avLst/>
            <a:gdLst>
              <a:gd name="connsiteX0" fmla="*/ 0 w 3233057"/>
              <a:gd name="connsiteY0" fmla="*/ 1769485 h 1769485"/>
              <a:gd name="connsiteX1" fmla="*/ 1332599 w 3233057"/>
              <a:gd name="connsiteY1" fmla="*/ 0 h 1769485"/>
              <a:gd name="connsiteX2" fmla="*/ 3233057 w 3233057"/>
              <a:gd name="connsiteY2" fmla="*/ 0 h 1769485"/>
              <a:gd name="connsiteX3" fmla="*/ 1900458 w 3233057"/>
              <a:gd name="connsiteY3" fmla="*/ 1769485 h 1769485"/>
              <a:gd name="connsiteX4" fmla="*/ 0 w 3233057"/>
              <a:gd name="connsiteY4" fmla="*/ 1769485 h 1769485"/>
              <a:gd name="connsiteX0-1" fmla="*/ 0 w 3233057"/>
              <a:gd name="connsiteY0-2" fmla="*/ 3426835 h 3426835"/>
              <a:gd name="connsiteX1-3" fmla="*/ 3066149 w 3233057"/>
              <a:gd name="connsiteY1-4" fmla="*/ 0 h 3426835"/>
              <a:gd name="connsiteX2-5" fmla="*/ 3233057 w 3233057"/>
              <a:gd name="connsiteY2-6" fmla="*/ 1657350 h 3426835"/>
              <a:gd name="connsiteX3-7" fmla="*/ 1900458 w 3233057"/>
              <a:gd name="connsiteY3-8" fmla="*/ 3426835 h 3426835"/>
              <a:gd name="connsiteX4-9" fmla="*/ 0 w 3233057"/>
              <a:gd name="connsiteY4-10" fmla="*/ 3426835 h 3426835"/>
              <a:gd name="connsiteX0-11" fmla="*/ 0 w 3080657"/>
              <a:gd name="connsiteY0-12" fmla="*/ 3426835 h 3426835"/>
              <a:gd name="connsiteX1-13" fmla="*/ 3066149 w 3080657"/>
              <a:gd name="connsiteY1-14" fmla="*/ 0 h 3426835"/>
              <a:gd name="connsiteX2-15" fmla="*/ 3080657 w 3080657"/>
              <a:gd name="connsiteY2-16" fmla="*/ 1879600 h 3426835"/>
              <a:gd name="connsiteX3-17" fmla="*/ 1900458 w 3080657"/>
              <a:gd name="connsiteY3-18" fmla="*/ 3426835 h 3426835"/>
              <a:gd name="connsiteX4-19" fmla="*/ 0 w 3080657"/>
              <a:gd name="connsiteY4-20" fmla="*/ 3426835 h 3426835"/>
              <a:gd name="connsiteX0-21" fmla="*/ 0 w 3080657"/>
              <a:gd name="connsiteY0-22" fmla="*/ 3718935 h 3718935"/>
              <a:gd name="connsiteX1-23" fmla="*/ 3066149 w 3080657"/>
              <a:gd name="connsiteY1-24" fmla="*/ 0 h 3718935"/>
              <a:gd name="connsiteX2-25" fmla="*/ 3080657 w 3080657"/>
              <a:gd name="connsiteY2-26" fmla="*/ 2171700 h 3718935"/>
              <a:gd name="connsiteX3-27" fmla="*/ 1900458 w 3080657"/>
              <a:gd name="connsiteY3-28" fmla="*/ 3718935 h 3718935"/>
              <a:gd name="connsiteX4-29" fmla="*/ 0 w 3080657"/>
              <a:gd name="connsiteY4-30" fmla="*/ 3718935 h 37189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80657" h="3718935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63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A08A369-7120-4914-9A82-0F5254793A04}" type="slidenum">
              <a:rPr lang="en-US" altLang="en-US" sz="1200" smtClean="0">
                <a:solidFill>
                  <a:srgbClr val="002060"/>
                </a:solidFill>
              </a:rPr>
            </a:fld>
            <a:endParaRPr lang="en-US" altLang="en-US" sz="120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262" y="1241564"/>
            <a:ext cx="62506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An Overview </a:t>
            </a:r>
            <a:endParaRPr lang="en-US" sz="7200" b="1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of Computing </a:t>
            </a:r>
            <a:endParaRPr lang="en-US" sz="7200" b="1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&amp; </a:t>
            </a:r>
            <a:endParaRPr lang="en-US" sz="7200" b="1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Career Planning</a:t>
            </a:r>
            <a:endParaRPr lang="en-US" sz="7200" b="1" dirty="0">
              <a:solidFill>
                <a:schemeClr val="bg1">
                  <a:lumMod val="95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08915" y="1040765"/>
            <a:ext cx="11715750" cy="508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Times New Roman" panose="02020503050405090304" pitchFamily="18" charset="0"/>
                <a:ea typeface="Karla" pitchFamily="2" charset="0"/>
                <a:cs typeface="Times New Roman" panose="02020503050405090304" pitchFamily="18" charset="0"/>
              </a:rPr>
              <a:t>UNIVERSITY INSTITUTE OF COMPUTING</a:t>
            </a:r>
            <a:endParaRPr lang="en-US" sz="2800" b="1" dirty="0">
              <a:latin typeface="Times New Roman" panose="02020503050405090304" pitchFamily="18" charset="0"/>
              <a:ea typeface="Karla" pitchFamily="2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Times New Roman" panose="02020503050405090304" pitchFamily="18" charset="0"/>
                <a:ea typeface="Calibri" panose="020F0502020204030204" pitchFamily="34" charset="0"/>
                <a:cs typeface="Times New Roman" panose="02020503050405090304" pitchFamily="18" charset="0"/>
              </a:rPr>
              <a:t>Bachelors </a:t>
            </a:r>
            <a:r>
              <a:rPr lang="en-US" sz="2800" dirty="0">
                <a:latin typeface="Times New Roman" panose="02020503050405090304" pitchFamily="18" charset="0"/>
                <a:ea typeface="Calibri" panose="020F0502020204030204" pitchFamily="34" charset="0"/>
                <a:cs typeface="Times New Roman" panose="02020503050405090304" pitchFamily="18" charset="0"/>
              </a:rPr>
              <a:t>of Computer Applications/Science</a:t>
            </a:r>
            <a:endParaRPr lang="en-US" sz="2800" dirty="0">
              <a:latin typeface="Times New Roman" panose="02020503050405090304" pitchFamily="18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503050405090304" pitchFamily="18" charset="0"/>
                <a:ea typeface="Calibri" panose="020F0502020204030204" pitchFamily="34" charset="0"/>
                <a:cs typeface="Times New Roman" panose="02020503050405090304" pitchFamily="18" charset="0"/>
              </a:rPr>
              <a:t>Minor Project</a:t>
            </a:r>
            <a:endParaRPr lang="en-US" sz="2800" dirty="0">
              <a:latin typeface="Times New Roman" panose="02020503050405090304" pitchFamily="18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503050405090304" pitchFamily="18" charset="0"/>
                <a:ea typeface="Calibri" panose="020F0502020204030204" pitchFamily="34" charset="0"/>
                <a:cs typeface="Times New Roman" panose="02020503050405090304" pitchFamily="18" charset="0"/>
              </a:rPr>
              <a:t> </a:t>
            </a:r>
            <a:r>
              <a:rPr lang="en-US" sz="2800" dirty="0" smtClean="0">
                <a:latin typeface="Times New Roman" panose="02020503050405090304" pitchFamily="18" charset="0"/>
                <a:ea typeface="Calibri" panose="020F0502020204030204" pitchFamily="34" charset="0"/>
                <a:cs typeface="Times New Roman" panose="02020503050405090304" pitchFamily="18" charset="0"/>
              </a:rPr>
              <a:t>22CAR-304</a:t>
            </a:r>
            <a:endParaRPr lang="en-US" sz="2400" dirty="0">
              <a:latin typeface="Times New Roman" panose="02020503050405090304" pitchFamily="18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Made Setup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endParaRPr lang="en-US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7916" y="5937897"/>
            <a:ext cx="516163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Minor Project Presentation</a:t>
            </a:r>
            <a:endParaRPr lang="en-US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32521" y="589355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503050405090304" pitchFamily="18" charset="0"/>
                <a:ea typeface="Karla" pitchFamily="2" charset="0"/>
                <a:cs typeface="Times New Roman" panose="02020503050405090304" pitchFamily="18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Times New Roman" panose="02020503050405090304" pitchFamily="18" charset="0"/>
                <a:ea typeface="Karla" pitchFamily="2" charset="0"/>
                <a:cs typeface="Times New Roman" panose="02020503050405090304" pitchFamily="18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503050405090304" pitchFamily="18" charset="0"/>
                <a:ea typeface="Karla" pitchFamily="2" charset="0"/>
                <a:cs typeface="Times New Roman" panose="02020503050405090304" pitchFamily="18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eaLnBrk="1" hangingPunct="1"/>
            <a:endParaRPr lang="en-US" sz="16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3412" y="4756036"/>
            <a:ext cx="5161633" cy="94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Student Name: Dhruv Jindal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UID: 22BCA10288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Section/Group: 22BCA-3‘A’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832521" y="4756036"/>
            <a:ext cx="5161633" cy="94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Supervisor Name: Ms Jasleen Kaur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Employee Code: E16528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Designation: Professor</a:t>
            </a:r>
            <a:endParaRPr lang="en-US" sz="16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Comparative Analysis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Comparative Analysis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evaluates "Made Setup" alongside key competitors in the e-commerce market, focusing on specialization, customization, and user experience.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575310" y="2493645"/>
          <a:ext cx="1068260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080"/>
                <a:gridCol w="3067050"/>
                <a:gridCol w="2374265"/>
                <a:gridCol w="30772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Criteria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Made Setup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Competitor A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Competitor B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Specialization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Focused on setup products (gaming, office, design)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General e-commerce products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Broad, non-specific categories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Customization Options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Extensive customization available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Limited customization options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Minimal customization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User Interface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Intuitive and user-friendly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Basic interface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Moderate user-friendliness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Product Range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Wide range of setup-specific items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Broader, general categories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Limited selection for setups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Customer Support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24/7 support via multiple channels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Limited support hours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Email support only</a:t>
                      </a:r>
                      <a:endParaRPr 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Order Tracking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Real-time tracking available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Standard tracking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Basic tracking available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Conclusion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"Made Setup" project successfully created a specialized e-commerce platform for setup products, utilizing the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Agile software model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for iterative development. The total project cost is approximately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$20,000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encompassing development, design, testing, and marketing.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platform stands out for its user experience, customization options, and strong customer support, positioning it well against competitors.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Future Aspects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Feature Expansion: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Introducing augmented reality (AR) for product visualization.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Mobile App Development: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Launching a mobile application for increased accessibility.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Market Research: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Ongoing analysis to adapt to emerging trends.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Sustainability Practices: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Implementing eco-friendly sourcing and packaging.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Enhanced Customer Support: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Expanding support channels, including AI chatbots.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Bibliography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1. Books: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Smith, J. (2020).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E-commerce Essentials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New York: Business Press.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Johnson, A. (2019).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User Experience Guide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London: Design Publishers.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2. Articles: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Doe, R. (2021). "Customization in E-commerce."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Journal of Marketing Research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58(2), 134-145.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Patel, M. (2022). "E-commerce Trends."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International Journal of Business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 14(3), 87-99.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3. Websites: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E-commerce Times. (2023). "Niche E-commerce Platforms."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  <a:hlinkClick r:id="rId1"/>
              </a:rPr>
              <a:t>ecommercetimes.com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Statista. (2024). "E-commerce in India."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  <a:hlinkClick r:id="rId2"/>
              </a:rPr>
              <a:t>statista.com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4. Reports: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Market Research Future. (2023). </a:t>
            </a: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E-commerce Market Report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  <a:hlinkClick r:id="rId3"/>
              </a:rPr>
              <a:t>marketresearchfuture.com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/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per" panose="02000506000000020004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Diamond 6"/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/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-1" fmla="*/ 0 w 3225800"/>
              <a:gd name="connsiteY0-2" fmla="*/ 1612900 h 3225800"/>
              <a:gd name="connsiteX1-3" fmla="*/ 1612900 w 3225800"/>
              <a:gd name="connsiteY1-4" fmla="*/ 0 h 3225800"/>
              <a:gd name="connsiteX2-5" fmla="*/ 2430463 w 3225800"/>
              <a:gd name="connsiteY2-6" fmla="*/ 817563 h 3225800"/>
              <a:gd name="connsiteX3-7" fmla="*/ 3225800 w 3225800"/>
              <a:gd name="connsiteY3-8" fmla="*/ 1612900 h 3225800"/>
              <a:gd name="connsiteX4-9" fmla="*/ 1612900 w 3225800"/>
              <a:gd name="connsiteY4-10" fmla="*/ 3225800 h 3225800"/>
              <a:gd name="connsiteX5" fmla="*/ 0 w 3225800"/>
              <a:gd name="connsiteY5" fmla="*/ 1612900 h 3225800"/>
              <a:gd name="connsiteX0-11" fmla="*/ 0 w 3225800"/>
              <a:gd name="connsiteY0-12" fmla="*/ 1612900 h 3225800"/>
              <a:gd name="connsiteX1-13" fmla="*/ 1612900 w 3225800"/>
              <a:gd name="connsiteY1-14" fmla="*/ 0 h 3225800"/>
              <a:gd name="connsiteX2-15" fmla="*/ 2430463 w 3225800"/>
              <a:gd name="connsiteY2-16" fmla="*/ 817563 h 3225800"/>
              <a:gd name="connsiteX3-17" fmla="*/ 3225800 w 3225800"/>
              <a:gd name="connsiteY3-18" fmla="*/ 1612900 h 3225800"/>
              <a:gd name="connsiteX4-19" fmla="*/ 2430463 w 3225800"/>
              <a:gd name="connsiteY4-20" fmla="*/ 2413000 h 3225800"/>
              <a:gd name="connsiteX5-21" fmla="*/ 1612900 w 3225800"/>
              <a:gd name="connsiteY5-22" fmla="*/ 3225800 h 3225800"/>
              <a:gd name="connsiteX6" fmla="*/ 0 w 3225800"/>
              <a:gd name="connsiteY6" fmla="*/ 1612900 h 3225800"/>
              <a:gd name="connsiteX0-23" fmla="*/ 3225800 w 3317240"/>
              <a:gd name="connsiteY0-24" fmla="*/ 1612900 h 3225800"/>
              <a:gd name="connsiteX1-25" fmla="*/ 2430463 w 3317240"/>
              <a:gd name="connsiteY1-26" fmla="*/ 2413000 h 3225800"/>
              <a:gd name="connsiteX2-27" fmla="*/ 1612900 w 3317240"/>
              <a:gd name="connsiteY2-28" fmla="*/ 3225800 h 3225800"/>
              <a:gd name="connsiteX3-29" fmla="*/ 0 w 3317240"/>
              <a:gd name="connsiteY3-30" fmla="*/ 1612900 h 3225800"/>
              <a:gd name="connsiteX4-31" fmla="*/ 1612900 w 3317240"/>
              <a:gd name="connsiteY4-32" fmla="*/ 0 h 3225800"/>
              <a:gd name="connsiteX5-33" fmla="*/ 2430463 w 3317240"/>
              <a:gd name="connsiteY5-34" fmla="*/ 817563 h 3225800"/>
              <a:gd name="connsiteX6-35" fmla="*/ 3317240 w 3317240"/>
              <a:gd name="connsiteY6-36" fmla="*/ 1704340 h 3225800"/>
              <a:gd name="connsiteX0-37" fmla="*/ 2430463 w 3317240"/>
              <a:gd name="connsiteY0-38" fmla="*/ 2413000 h 3225800"/>
              <a:gd name="connsiteX1-39" fmla="*/ 1612900 w 3317240"/>
              <a:gd name="connsiteY1-40" fmla="*/ 3225800 h 3225800"/>
              <a:gd name="connsiteX2-41" fmla="*/ 0 w 3317240"/>
              <a:gd name="connsiteY2-42" fmla="*/ 1612900 h 3225800"/>
              <a:gd name="connsiteX3-43" fmla="*/ 1612900 w 3317240"/>
              <a:gd name="connsiteY3-44" fmla="*/ 0 h 3225800"/>
              <a:gd name="connsiteX4-45" fmla="*/ 2430463 w 3317240"/>
              <a:gd name="connsiteY4-46" fmla="*/ 817563 h 3225800"/>
              <a:gd name="connsiteX5-47" fmla="*/ 3317240 w 3317240"/>
              <a:gd name="connsiteY5-48" fmla="*/ 1704340 h 3225800"/>
              <a:gd name="connsiteX0-49" fmla="*/ 2430463 w 2430463"/>
              <a:gd name="connsiteY0-50" fmla="*/ 2413000 h 3225800"/>
              <a:gd name="connsiteX1-51" fmla="*/ 1612900 w 2430463"/>
              <a:gd name="connsiteY1-52" fmla="*/ 3225800 h 3225800"/>
              <a:gd name="connsiteX2-53" fmla="*/ 0 w 2430463"/>
              <a:gd name="connsiteY2-54" fmla="*/ 1612900 h 3225800"/>
              <a:gd name="connsiteX3-55" fmla="*/ 1612900 w 2430463"/>
              <a:gd name="connsiteY3-56" fmla="*/ 0 h 3225800"/>
              <a:gd name="connsiteX4-57" fmla="*/ 2430463 w 2430463"/>
              <a:gd name="connsiteY4-58" fmla="*/ 817563 h 32258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Presentation</a:t>
            </a:r>
            <a:r>
              <a:rPr lang="en-US" altLang="en-US" sz="4000" b="1" dirty="0"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Outline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Introduction to Project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Technology Used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Existing Gaps &amp; Project Features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Object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ives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Scope/Rele</a:t>
            </a:r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vance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Project Flow Diagram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ER Diagrams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Test Cases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Comparative Analysis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Conclusion &amp; Future Aspects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Bibliography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6287570"/>
            <a:ext cx="1013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 In Conclusion kindly mention Software Model used &amp; Project Cost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Introduction to Project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"Made Setup" is an e-commerce platform designed to provide users with a seamless shopping experience for all their setup needs. Whether you're a gamer seeking high-performance equipment, a designer in need of creative tools, or an office worker looking for productivity solutions, the platform offers a wide range of products across different categories. With its intuitive interface, secure payment options, and real-time order tracking, "Made Setup" simplifies the process of customizing and upgrading setups. The platform is a one-stop solution catering to diverse user needs, ensuring convenience, variety, and ease of use for all customers.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Technology Used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Frontend: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HTML5, CSS3, JavaScript, and Bootstrap for a responsive, dynamic, and user-friendly interface.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Backend: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PHP for server-side scripting and MySQL for database management.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APIs: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Payment Gateway APIs for secure transactions and Google Maps API for delivery tracking.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Other Tools: 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Git for version control and SwiperJS for responsive carousels.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Existing Gaps &amp; Project Features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3807" y="1639888"/>
            <a:ext cx="11152093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Existing Gaps: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algn="just"/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Lack of specialized e-commerce platforms for setup-related products.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/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Limited customizable setup options.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/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Poor product categorization and user experience on existing platforms.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Project Features: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Specialized Categories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for gamers, designers, and office setups.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Customizable Setup Options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for easy upgrades.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User-Friendly Interface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for smooth navigation.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Real-Time Order Tracking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and secure payment options.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Objectives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 fontScale="90000" lnSpcReduction="20000"/>
          </a:bodyPr>
          <a:lstStyle/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Provide a One-Stop Platform: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Offer a comprehensive selection of products for various setup categories like gaming, office, and design.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Enhance User Experience: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Create a user-friendly interface with easy navigation, product filtering, and responsive design.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Facilitate Customization: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Allow users to easily customize and upgrade their setups with diverse product options.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Ensure Secure Transactions: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Implement secure payment gateways to protect user information and enable hassle-free purchases.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Real-Time Tracking: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Provide users with real-time order tracking from purchase to delivery.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Scope/Relevance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4447" y="1639888"/>
            <a:ext cx="11152093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"Made Setup" project targets gamers, designers, office users, and PC enthusiasts by providing a specialized e-commerce platform for setup-related products. 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Key Points:</a:t>
            </a:r>
            <a:endParaRPr lang="en-US" sz="2400" b="1" dirty="0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Customizable Options: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Users can build and personalize their setups.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User-Friendly Experience: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Simplified navigation and secure shopping.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 Bold" panose="02020503050405090304" charset="0"/>
                <a:cs typeface="Times New Roman Bold" panose="02020503050405090304" charset="0"/>
              </a:rPr>
              <a:t>Market Demand: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Addresses the growing need for tailored setups in various fields.</a:t>
            </a: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Project Flow Diagram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pic>
        <p:nvPicPr>
          <p:cNvPr id="6" name="Content Placeholder 5" descr="New Projec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21685" y="1598930"/>
            <a:ext cx="4973955" cy="4918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531" y="136525"/>
            <a:ext cx="8646459" cy="1279527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C00000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ER Diagrams</a:t>
            </a:r>
            <a:endParaRPr lang="en-US" sz="4000" b="1" dirty="0">
              <a:solidFill>
                <a:srgbClr val="C00000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Casper"/>
                <a:cs typeface="Times New Roman" panose="02020503050405090304" pitchFamily="18" charset="0"/>
              </a:rPr>
            </a:fld>
            <a:endParaRPr lang="en-US">
              <a:latin typeface="Casper"/>
              <a:cs typeface="Times New Roman" panose="02020503050405090304" pitchFamily="18" charset="0"/>
            </a:endParaRPr>
          </a:p>
        </p:txBody>
      </p:sp>
      <p:pic>
        <p:nvPicPr>
          <p:cNvPr id="5" name="Content Placeholder 4" descr="Made Setup-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6925" y="1649095"/>
            <a:ext cx="6543675" cy="460819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5344</Words>
  <Application>WPS Presentation</Application>
  <PresentationFormat>Custom</PresentationFormat>
  <Paragraphs>224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King</vt:lpstr>
      <vt:lpstr>苹方-简</vt:lpstr>
      <vt:lpstr>Karla</vt:lpstr>
      <vt:lpstr>Calibri</vt:lpstr>
      <vt:lpstr>Casper</vt:lpstr>
      <vt:lpstr>Times New Roman Bold</vt:lpstr>
      <vt:lpstr>Calibri Light</vt:lpstr>
      <vt:lpstr>Helvetica Neue</vt:lpstr>
      <vt:lpstr>Casper</vt:lpstr>
      <vt:lpstr>Segoe UI</vt:lpstr>
      <vt:lpstr>Microsoft YaHei</vt:lpstr>
      <vt:lpstr>汉仪旗黑</vt:lpstr>
      <vt:lpstr>Arial Unicode MS</vt:lpstr>
      <vt:lpstr>Thonburi</vt:lpstr>
      <vt:lpstr>宋体-简</vt:lpstr>
      <vt:lpstr>Theme1</vt:lpstr>
      <vt:lpstr>Contents Slide Master</vt:lpstr>
      <vt:lpstr>PowerPoint 演示文稿</vt:lpstr>
      <vt:lpstr>Presentation Outline</vt:lpstr>
      <vt:lpstr>Introduction to Project</vt:lpstr>
      <vt:lpstr>Technology Used</vt:lpstr>
      <vt:lpstr>Existing Gaps &amp; Project Features</vt:lpstr>
      <vt:lpstr>Objectives</vt:lpstr>
      <vt:lpstr>Scope/Relevance</vt:lpstr>
      <vt:lpstr>Project Flow Diagram</vt:lpstr>
      <vt:lpstr>ER Diagrams</vt:lpstr>
      <vt:lpstr>Comparative Analysis</vt:lpstr>
      <vt:lpstr>Conclusion</vt:lpstr>
      <vt:lpstr>Future Aspects</vt:lpstr>
      <vt:lpstr>Bibliography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vishalsharma21287@outlook.com</dc:creator>
  <cp:lastModifiedBy>dhruvjindal</cp:lastModifiedBy>
  <cp:revision>156</cp:revision>
  <dcterms:created xsi:type="dcterms:W3CDTF">2024-11-06T05:02:43Z</dcterms:created>
  <dcterms:modified xsi:type="dcterms:W3CDTF">2024-11-06T05:02:43Z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1033-6.10.1.8197</vt:lpwstr>
  </property>
  <property fmtid="{D5CDD505-2E9C-101B-9397-08002B2CF9AE}" pid="3" name="ICV">
    <vt:lpwstr>038493BCBB207472C2F72A67E755291F_42</vt:lpwstr>
  </property>
</Properties>
</file>