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7" r:id="rId2"/>
    <p:sldId id="307" r:id="rId3"/>
    <p:sldId id="259" r:id="rId4"/>
    <p:sldId id="260" r:id="rId5"/>
    <p:sldId id="514" r:id="rId6"/>
    <p:sldId id="455" r:id="rId7"/>
    <p:sldId id="457" r:id="rId8"/>
    <p:sldId id="274" r:id="rId9"/>
    <p:sldId id="264" r:id="rId10"/>
    <p:sldId id="606" r:id="rId11"/>
    <p:sldId id="315" r:id="rId12"/>
    <p:sldId id="607" r:id="rId13"/>
    <p:sldId id="449" r:id="rId14"/>
    <p:sldId id="461" r:id="rId15"/>
    <p:sldId id="521" r:id="rId16"/>
    <p:sldId id="317" r:id="rId17"/>
    <p:sldId id="524" r:id="rId18"/>
    <p:sldId id="282" r:id="rId19"/>
    <p:sldId id="289" r:id="rId20"/>
    <p:sldId id="60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0D12F2-B2AC-4DA9-8CCD-D42338B416D8}">
          <p14:sldIdLst>
            <p14:sldId id="257"/>
            <p14:sldId id="307"/>
            <p14:sldId id="259"/>
            <p14:sldId id="260"/>
            <p14:sldId id="514"/>
            <p14:sldId id="455"/>
            <p14:sldId id="457"/>
            <p14:sldId id="274"/>
            <p14:sldId id="264"/>
            <p14:sldId id="606"/>
            <p14:sldId id="315"/>
            <p14:sldId id="607"/>
            <p14:sldId id="449"/>
            <p14:sldId id="461"/>
            <p14:sldId id="521"/>
            <p14:sldId id="317"/>
            <p14:sldId id="524"/>
            <p14:sldId id="282"/>
            <p14:sldId id="289"/>
            <p14:sldId id="6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7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shpatel10675@outlook.com" initials="S" lastIdx="1" clrIdx="0">
    <p:extLst>
      <p:ext uri="{19B8F6BF-5375-455C-9EA6-DF929625EA0E}">
        <p15:presenceInfo xmlns:p15="http://schemas.microsoft.com/office/powerpoint/2012/main" userId="20332635ccce86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56" autoAdjust="0"/>
    <p:restoredTop sz="62056" autoAdjust="0"/>
  </p:normalViewPr>
  <p:slideViewPr>
    <p:cSldViewPr>
      <p:cViewPr varScale="1">
        <p:scale>
          <a:sx n="63" d="100"/>
          <a:sy n="63" d="100"/>
        </p:scale>
        <p:origin x="1036" y="56"/>
      </p:cViewPr>
      <p:guideLst>
        <p:guide orient="horz" pos="217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185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D12CE-5252-4E62-AE9D-CBD93A333D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1D3A8-A74B-4759-B385-1E37A210E0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25462-C9EB-4EAE-BFDB-BE181803CA8A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653A01-FD91-4820-9195-DC89001B61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8C71B-DEB3-4A39-8FB5-6A85C79243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EFD1DC-12B9-4FC3-B52B-53C0F20E3F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894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C55BE-8A42-4DB6-8ADA-8751AFED0ABF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3B7A-7D79-4CED-9F05-155A26EA2C0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5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23B7A-7D79-4CED-9F05-155A26EA2C00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23B7A-7D79-4CED-9F05-155A26EA2C00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60E00D-3B2B-46E4-996E-D809D2CF053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E9373-094D-4028-9D41-C29582083B40}" type="datetimeFigureOut">
              <a:rPr lang="en-US" smtClean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87FE39-0AE2-4192-866C-B69403DE071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txBody>
          <a:bodyPr>
            <a:normAutofit fontScale="85000" lnSpcReduction="20000"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PROJECT PRESENTATION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Swift chat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  <a:tabLst>
                <a:tab pos="4052570" algn="l"/>
              </a:tabLst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buNone/>
              <a:tabLst>
                <a:tab pos="4052570" algn="l"/>
              </a:tabLst>
            </a:pPr>
            <a:endParaRPr lang="en-US" sz="2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  <a:tabLst>
                <a:tab pos="2633345" algn="l"/>
              </a:tabLst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Jansari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Dhruvkumar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Jitendrakumar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Eno :- 22082221016 )</a:t>
            </a:r>
          </a:p>
          <a:p>
            <a:pPr algn="ctr">
              <a:buNone/>
              <a:tabLst>
                <a:tab pos="2633345" algn="l"/>
              </a:tabLs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Patel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Khushkumar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Shaileshbhai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 Eno :- 22082221059 )</a:t>
            </a:r>
          </a:p>
          <a:p>
            <a:pPr algn="ctr" eaLnBrk="1" hangingPunct="1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B.Sc.(CA&amp;IT)  - VI</a:t>
            </a:r>
          </a:p>
          <a:p>
            <a:pPr algn="ctr">
              <a:lnSpc>
                <a:spcPct val="17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U16A1PRII : INDUSTRIAL PROJECT – II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No:- 55</a:t>
            </a:r>
          </a:p>
          <a:p>
            <a:pPr algn="ctr">
              <a:buNone/>
            </a:pPr>
            <a:endParaRPr lang="en-US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  <a:buNone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</a:t>
            </a:r>
          </a:p>
          <a:p>
            <a:pPr algn="ctr">
              <a:lnSpc>
                <a:spcPct val="12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Kimi Modi</a:t>
            </a:r>
          </a:p>
          <a:p>
            <a:pPr algn="ctr">
              <a:lnSpc>
                <a:spcPct val="120000"/>
              </a:lnSpc>
              <a:buNone/>
            </a:pPr>
            <a:endParaRPr lang="en-US" sz="15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9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</a:t>
            </a:r>
            <a:endParaRPr lang="en-US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</a:t>
            </a:r>
          </a:p>
          <a:p>
            <a:pPr algn="ctr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Ganpat University, Ganpat Vidyanagar – 384012</a:t>
            </a:r>
          </a:p>
          <a:p>
            <a:pPr algn="ctr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2024-2025</a:t>
            </a:r>
          </a:p>
          <a:p>
            <a:pPr algn="ctr">
              <a:buNone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BAPS\Downloads\1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713" y="304800"/>
            <a:ext cx="6378575" cy="98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080E5B2-0512-ABC8-31DB-0505FD33E2C5}"/>
              </a:ext>
            </a:extLst>
          </p:cNvPr>
          <p:cNvSpPr/>
          <p:nvPr/>
        </p:nvSpPr>
        <p:spPr>
          <a:xfrm>
            <a:off x="2266950" y="137160"/>
            <a:ext cx="838200" cy="4572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start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C75B5CC0-E6CA-BBEA-ED46-DE3320D6436A}"/>
              </a:ext>
            </a:extLst>
          </p:cNvPr>
          <p:cNvSpPr/>
          <p:nvPr/>
        </p:nvSpPr>
        <p:spPr>
          <a:xfrm>
            <a:off x="2133600" y="838200"/>
            <a:ext cx="11049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Have</a:t>
            </a:r>
          </a:p>
          <a:p>
            <a:pPr algn="ctr"/>
            <a:r>
              <a:rPr lang="en-US" sz="900" dirty="0"/>
              <a:t> an account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65FEE4-B8E5-4000-481A-6CD71697C309}"/>
              </a:ext>
            </a:extLst>
          </p:cNvPr>
          <p:cNvSpPr/>
          <p:nvPr/>
        </p:nvSpPr>
        <p:spPr>
          <a:xfrm>
            <a:off x="2228850" y="2057400"/>
            <a:ext cx="914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279BA1-F8B2-C93D-1FE7-3649E91A94F1}"/>
              </a:ext>
            </a:extLst>
          </p:cNvPr>
          <p:cNvSpPr/>
          <p:nvPr/>
        </p:nvSpPr>
        <p:spPr>
          <a:xfrm>
            <a:off x="4114800" y="1098369"/>
            <a:ext cx="914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signup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F077E-89C3-FFFF-65A2-10B5983AD8B9}"/>
              </a:ext>
            </a:extLst>
          </p:cNvPr>
          <p:cNvSpPr/>
          <p:nvPr/>
        </p:nvSpPr>
        <p:spPr>
          <a:xfrm>
            <a:off x="3429000" y="274320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Join chat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2CF0B3-B178-D4D2-FF74-DCC8918512A9}"/>
              </a:ext>
            </a:extLst>
          </p:cNvPr>
          <p:cNvSpPr/>
          <p:nvPr/>
        </p:nvSpPr>
        <p:spPr>
          <a:xfrm>
            <a:off x="3437709" y="3505200"/>
            <a:ext cx="16764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Join Chat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614E1790-70DB-0C8A-F8C0-BFAF64EF689D}"/>
              </a:ext>
            </a:extLst>
          </p:cNvPr>
          <p:cNvSpPr/>
          <p:nvPr/>
        </p:nvSpPr>
        <p:spPr>
          <a:xfrm>
            <a:off x="3644538" y="4152901"/>
            <a:ext cx="1219200" cy="91440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Want to join Other Chat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B794A94-46B5-FA7D-06BF-4FA8867C3C80}"/>
              </a:ext>
            </a:extLst>
          </p:cNvPr>
          <p:cNvSpPr/>
          <p:nvPr/>
        </p:nvSpPr>
        <p:spPr>
          <a:xfrm>
            <a:off x="3534592" y="5315396"/>
            <a:ext cx="1439091" cy="79812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Logout</a:t>
            </a:r>
            <a:endParaRPr lang="en-US" sz="3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618E4A-43EE-58F7-E899-F35F9868F559}"/>
              </a:ext>
            </a:extLst>
          </p:cNvPr>
          <p:cNvSpPr/>
          <p:nvPr/>
        </p:nvSpPr>
        <p:spPr>
          <a:xfrm>
            <a:off x="3835037" y="6376950"/>
            <a:ext cx="8382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E95D69-3715-BE44-9D1C-3FB74A2F7ECA}"/>
              </a:ext>
            </a:extLst>
          </p:cNvPr>
          <p:cNvCxnSpPr>
            <a:cxnSpLocks/>
            <a:stCxn id="2" idx="4"/>
            <a:endCxn id="3" idx="0"/>
          </p:cNvCxnSpPr>
          <p:nvPr/>
        </p:nvCxnSpPr>
        <p:spPr>
          <a:xfrm>
            <a:off x="2686050" y="594360"/>
            <a:ext cx="0" cy="243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A5EB1D-D40C-2854-F543-8B02689A111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3238500" y="1288869"/>
            <a:ext cx="876300" cy="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855D654-F03B-1BBE-2B51-312AAB1CB09C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686050" y="175260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335A710-4836-506B-708A-B71A275C70C0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787685" y="1958884"/>
            <a:ext cx="1263831" cy="304800"/>
          </a:xfrm>
          <a:prstGeom prst="bentConnector3">
            <a:avLst>
              <a:gd name="adj1" fmla="val 603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4B25861-F61F-D799-301C-702E9FCC9D5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43250" y="2247900"/>
            <a:ext cx="1181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00415E-5FA1-0F7A-E7A1-41B1C1FCCB7A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267200" y="3124200"/>
            <a:ext cx="870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C9FB19-F640-A200-B86B-5EE3DB180C2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4262847" y="3886200"/>
            <a:ext cx="13062" cy="255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E4C0AF-591A-4431-438C-20045507F94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254137" y="6113516"/>
            <a:ext cx="1" cy="26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FBF89E5-AB2B-C85C-7D41-09F5E4BF87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254138" y="5067301"/>
            <a:ext cx="0" cy="24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7D242E1-33E0-4561-A37C-C87123888349}"/>
              </a:ext>
            </a:extLst>
          </p:cNvPr>
          <p:cNvSpPr txBox="1"/>
          <p:nvPr/>
        </p:nvSpPr>
        <p:spPr>
          <a:xfrm>
            <a:off x="2667854" y="1752600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8ECA11-FED0-91D0-8713-62BBB60EF259}"/>
              </a:ext>
            </a:extLst>
          </p:cNvPr>
          <p:cNvSpPr txBox="1"/>
          <p:nvPr/>
        </p:nvSpPr>
        <p:spPr>
          <a:xfrm>
            <a:off x="3461635" y="1042447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3BFB72-678C-391E-FF6A-4DAE1CEDBC3B}"/>
              </a:ext>
            </a:extLst>
          </p:cNvPr>
          <p:cNvSpPr txBox="1"/>
          <p:nvPr/>
        </p:nvSpPr>
        <p:spPr>
          <a:xfrm>
            <a:off x="2654247" y="4003514"/>
            <a:ext cx="386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494E7693-6575-9F60-2A06-F9003913F331}"/>
              </a:ext>
            </a:extLst>
          </p:cNvPr>
          <p:cNvCxnSpPr>
            <a:stCxn id="8" idx="1"/>
            <a:endCxn id="7" idx="1"/>
          </p:cNvCxnSpPr>
          <p:nvPr/>
        </p:nvCxnSpPr>
        <p:spPr>
          <a:xfrm rot="10800000">
            <a:off x="3437710" y="3695701"/>
            <a:ext cx="206829" cy="914401"/>
          </a:xfrm>
          <a:prstGeom prst="bentConnector3">
            <a:avLst>
              <a:gd name="adj1" fmla="val 4589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3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5100" y="3228945"/>
            <a:ext cx="3733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ER-DIAGRAM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2">
            <a:extLst>
              <a:ext uri="{FF2B5EF4-FFF2-40B4-BE49-F238E27FC236}">
                <a16:creationId xmlns:a16="http://schemas.microsoft.com/office/drawing/2014/main" id="{F29BDC89-E27F-291C-16A7-99DDB11F6E66}"/>
              </a:ext>
            </a:extLst>
          </p:cNvPr>
          <p:cNvSpPr/>
          <p:nvPr/>
        </p:nvSpPr>
        <p:spPr>
          <a:xfrm>
            <a:off x="3733800" y="1229541"/>
            <a:ext cx="1524000" cy="1295401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Manage</a:t>
            </a:r>
            <a:endParaRPr lang="en-US" sz="7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AE155-723F-223C-052D-223B07F302AF}"/>
              </a:ext>
            </a:extLst>
          </p:cNvPr>
          <p:cNvSpPr/>
          <p:nvPr/>
        </p:nvSpPr>
        <p:spPr>
          <a:xfrm>
            <a:off x="1180011" y="2524942"/>
            <a:ext cx="1143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DA503-9D7C-E7EF-E50C-63350A45D842}"/>
              </a:ext>
            </a:extLst>
          </p:cNvPr>
          <p:cNvSpPr/>
          <p:nvPr/>
        </p:nvSpPr>
        <p:spPr>
          <a:xfrm>
            <a:off x="6650084" y="2524942"/>
            <a:ext cx="1143000" cy="304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DCCFB5-8E21-37EA-63EE-E697594F0A6D}"/>
              </a:ext>
            </a:extLst>
          </p:cNvPr>
          <p:cNvSpPr/>
          <p:nvPr/>
        </p:nvSpPr>
        <p:spPr>
          <a:xfrm>
            <a:off x="2667000" y="3912598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last name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B37FB0-07F3-CC0F-C2CD-96F5F4CFBCB2}"/>
              </a:ext>
            </a:extLst>
          </p:cNvPr>
          <p:cNvSpPr/>
          <p:nvPr/>
        </p:nvSpPr>
        <p:spPr>
          <a:xfrm>
            <a:off x="69669" y="3405053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11FA66-4EA1-87A6-4B37-C7EC28110F85}"/>
              </a:ext>
            </a:extLst>
          </p:cNvPr>
          <p:cNvSpPr/>
          <p:nvPr/>
        </p:nvSpPr>
        <p:spPr>
          <a:xfrm>
            <a:off x="2743200" y="3405053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color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46668D-3483-050C-DCB4-52D144E2DFAF}"/>
              </a:ext>
            </a:extLst>
          </p:cNvPr>
          <p:cNvSpPr/>
          <p:nvPr/>
        </p:nvSpPr>
        <p:spPr>
          <a:xfrm>
            <a:off x="1439635" y="4876800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password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5EBA5D-7D10-AAB8-0EE7-A0346D7913CB}"/>
              </a:ext>
            </a:extLst>
          </p:cNvPr>
          <p:cNvSpPr/>
          <p:nvPr/>
        </p:nvSpPr>
        <p:spPr>
          <a:xfrm>
            <a:off x="744582" y="4431848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image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FB7218-89C6-FDD9-317B-A011CF6AB64C}"/>
              </a:ext>
            </a:extLst>
          </p:cNvPr>
          <p:cNvSpPr/>
          <p:nvPr/>
        </p:nvSpPr>
        <p:spPr>
          <a:xfrm>
            <a:off x="2057400" y="444491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first 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3B24BC-3D13-1E7C-7A4C-DA24A3EAB7B1}"/>
              </a:ext>
            </a:extLst>
          </p:cNvPr>
          <p:cNvSpPr/>
          <p:nvPr/>
        </p:nvSpPr>
        <p:spPr>
          <a:xfrm>
            <a:off x="381000" y="3896813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A6BEB6-7ABE-9AA7-D763-613BFC44D5F1}"/>
              </a:ext>
            </a:extLst>
          </p:cNvPr>
          <p:cNvSpPr/>
          <p:nvPr/>
        </p:nvSpPr>
        <p:spPr>
          <a:xfrm>
            <a:off x="5626827" y="399669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4DBA15A-9CA8-E26E-EFCD-24C433FC8A02}"/>
              </a:ext>
            </a:extLst>
          </p:cNvPr>
          <p:cNvSpPr/>
          <p:nvPr/>
        </p:nvSpPr>
        <p:spPr>
          <a:xfrm>
            <a:off x="7543800" y="3996691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content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15442D-4413-3D41-E8B6-C0F30F93967B}"/>
              </a:ext>
            </a:extLst>
          </p:cNvPr>
          <p:cNvSpPr/>
          <p:nvPr/>
        </p:nvSpPr>
        <p:spPr>
          <a:xfrm>
            <a:off x="7120346" y="4506142"/>
            <a:ext cx="1142999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message type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ECEB2D-2461-B40E-6526-19E02A42BCF4}"/>
              </a:ext>
            </a:extLst>
          </p:cNvPr>
          <p:cNvSpPr/>
          <p:nvPr/>
        </p:nvSpPr>
        <p:spPr>
          <a:xfrm>
            <a:off x="6067698" y="4506142"/>
            <a:ext cx="959032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recipents</a:t>
            </a:r>
            <a:endParaRPr lang="en-US" sz="12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358796-BDD1-F03A-FCEC-F18C4ECE852A}"/>
              </a:ext>
            </a:extLst>
          </p:cNvPr>
          <p:cNvSpPr/>
          <p:nvPr/>
        </p:nvSpPr>
        <p:spPr>
          <a:xfrm>
            <a:off x="7924800" y="3477442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fileURL</a:t>
            </a:r>
            <a:endParaRPr lang="en-US" sz="11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8D69AC-CCFD-61B6-3121-ADAD35901DC9}"/>
              </a:ext>
            </a:extLst>
          </p:cNvPr>
          <p:cNvSpPr/>
          <p:nvPr/>
        </p:nvSpPr>
        <p:spPr>
          <a:xfrm>
            <a:off x="5131527" y="3477442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Id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5F9790-8449-3330-C35E-1CD2DB2171A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64969" y="2825253"/>
            <a:ext cx="662106" cy="57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FF5B64A-297D-238E-6375-94A43F1B06C6}"/>
              </a:ext>
            </a:extLst>
          </p:cNvPr>
          <p:cNvCxnSpPr>
            <a:cxnSpLocks/>
          </p:cNvCxnSpPr>
          <p:nvPr/>
        </p:nvCxnSpPr>
        <p:spPr>
          <a:xfrm flipH="1">
            <a:off x="1101081" y="2829742"/>
            <a:ext cx="231330" cy="10828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447057-6A04-1A03-1419-7EAECC53D831}"/>
              </a:ext>
            </a:extLst>
          </p:cNvPr>
          <p:cNvCxnSpPr>
            <a:cxnSpLocks/>
          </p:cNvCxnSpPr>
          <p:nvPr/>
        </p:nvCxnSpPr>
        <p:spPr>
          <a:xfrm flipH="1">
            <a:off x="1448345" y="2825253"/>
            <a:ext cx="99331" cy="16468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EF6DF9-BE87-CD45-6C41-3F13841C82D0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751511" y="2829742"/>
            <a:ext cx="183424" cy="20470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42CF9B1-7522-CA0A-562E-BAEDE2A9631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876153" y="2828107"/>
            <a:ext cx="676547" cy="1616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0C10BF-B955-965F-5013-F30E7DF0C2A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078626" y="2828107"/>
            <a:ext cx="588374" cy="12749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54BAC5F-8005-9685-BAAB-EB3A5F6C687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82045" y="2825253"/>
            <a:ext cx="606225" cy="6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A47DEE-FF52-C7C6-29F5-EC3315764664}"/>
              </a:ext>
            </a:extLst>
          </p:cNvPr>
          <p:cNvCxnSpPr>
            <a:endCxn id="18" idx="7"/>
          </p:cNvCxnSpPr>
          <p:nvPr/>
        </p:nvCxnSpPr>
        <p:spPr>
          <a:xfrm flipH="1">
            <a:off x="5977057" y="2825253"/>
            <a:ext cx="728543" cy="707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253AA7-C9F8-3F47-714C-6F5645DA5420}"/>
              </a:ext>
            </a:extLst>
          </p:cNvPr>
          <p:cNvCxnSpPr>
            <a:cxnSpLocks/>
          </p:cNvCxnSpPr>
          <p:nvPr/>
        </p:nvCxnSpPr>
        <p:spPr>
          <a:xfrm flipH="1">
            <a:off x="6279425" y="2825253"/>
            <a:ext cx="671646" cy="11651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F929E1-D3B2-9058-D2BF-CDAD3A4DCFEB}"/>
              </a:ext>
            </a:extLst>
          </p:cNvPr>
          <p:cNvCxnSpPr>
            <a:cxnSpLocks/>
            <a:stCxn id="5" idx="2"/>
            <a:endCxn id="16" idx="7"/>
          </p:cNvCxnSpPr>
          <p:nvPr/>
        </p:nvCxnSpPr>
        <p:spPr>
          <a:xfrm flipH="1">
            <a:off x="6886283" y="2829742"/>
            <a:ext cx="335301" cy="17321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9DE3641-740C-EAC9-619C-183087D9141E}"/>
              </a:ext>
            </a:extLst>
          </p:cNvPr>
          <p:cNvCxnSpPr>
            <a:cxnSpLocks/>
          </p:cNvCxnSpPr>
          <p:nvPr/>
        </p:nvCxnSpPr>
        <p:spPr>
          <a:xfrm flipH="1">
            <a:off x="7418869" y="2827498"/>
            <a:ext cx="31315" cy="16884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0A0DC8-E8A5-90E5-2853-57EA05D5ACDC}"/>
              </a:ext>
            </a:extLst>
          </p:cNvPr>
          <p:cNvCxnSpPr>
            <a:cxnSpLocks/>
          </p:cNvCxnSpPr>
          <p:nvPr/>
        </p:nvCxnSpPr>
        <p:spPr>
          <a:xfrm>
            <a:off x="7607482" y="2828107"/>
            <a:ext cx="223702" cy="11623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07FB835-624D-B68D-0B5E-BE8AF243404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7695655" y="2825253"/>
            <a:ext cx="374215" cy="707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360F20E-7661-AE22-E72C-A711323A6B12}"/>
              </a:ext>
            </a:extLst>
          </p:cNvPr>
          <p:cNvCxnSpPr>
            <a:cxnSpLocks/>
            <a:stCxn id="4" idx="0"/>
            <a:endCxn id="3" idx="1"/>
          </p:cNvCxnSpPr>
          <p:nvPr/>
        </p:nvCxnSpPr>
        <p:spPr>
          <a:xfrm rot="5400000" flipH="1" flipV="1">
            <a:off x="2418805" y="1209948"/>
            <a:ext cx="647700" cy="198228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02B4A064-BC5B-D489-2C09-79D7EED4A5E1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>
            <a:off x="5257800" y="1877242"/>
            <a:ext cx="1963784" cy="647700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71882888-5068-10DE-0708-FCCD2E1BB57C}"/>
              </a:ext>
            </a:extLst>
          </p:cNvPr>
          <p:cNvSpPr/>
          <p:nvPr/>
        </p:nvSpPr>
        <p:spPr>
          <a:xfrm>
            <a:off x="2912039" y="2955615"/>
            <a:ext cx="1042197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profile Setup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BB7D3A-CF7B-FD1A-E537-AA3DFB128D3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2330249" y="2629530"/>
            <a:ext cx="581790" cy="5165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ABE48FF-5DB3-104C-7D04-D3899C4E2EAF}"/>
              </a:ext>
            </a:extLst>
          </p:cNvPr>
          <p:cNvSpPr/>
          <p:nvPr/>
        </p:nvSpPr>
        <p:spPr>
          <a:xfrm>
            <a:off x="8048641" y="2974523"/>
            <a:ext cx="9906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timestamp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FFFC7C0-D703-A675-9F91-4E385C54B058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793084" y="2613998"/>
            <a:ext cx="400627" cy="4163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927D42-783C-8136-5401-74341ADAEDE3}"/>
              </a:ext>
            </a:extLst>
          </p:cNvPr>
          <p:cNvSpPr txBox="1"/>
          <p:nvPr/>
        </p:nvSpPr>
        <p:spPr>
          <a:xfrm>
            <a:off x="1513214" y="2249942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  <a:endParaRPr lang="en-IN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78CAB9-D847-A477-F4D8-3F313FBF55ED}"/>
              </a:ext>
            </a:extLst>
          </p:cNvPr>
          <p:cNvSpPr txBox="1"/>
          <p:nvPr/>
        </p:nvSpPr>
        <p:spPr>
          <a:xfrm>
            <a:off x="7213260" y="2220142"/>
            <a:ext cx="330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All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636443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198495"/>
            <a:ext cx="445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DATAFLOW DIAGRAM</a:t>
            </a:r>
            <a:endParaRPr lang="en-I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198495"/>
            <a:ext cx="44564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ZERO  LEVEL  DFD</a:t>
            </a:r>
          </a:p>
        </p:txBody>
      </p:sp>
    </p:spTree>
    <p:extLst>
      <p:ext uri="{BB962C8B-B14F-4D97-AF65-F5344CB8AC3E}">
        <p14:creationId xmlns:p14="http://schemas.microsoft.com/office/powerpoint/2010/main" val="2521203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CAFEE63-D5ED-50FA-05F0-2C029EB08B2F}"/>
              </a:ext>
            </a:extLst>
          </p:cNvPr>
          <p:cNvSpPr/>
          <p:nvPr/>
        </p:nvSpPr>
        <p:spPr>
          <a:xfrm>
            <a:off x="838200" y="2683329"/>
            <a:ext cx="9144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FA1731-1DCB-E249-3707-CD6C587A8CE6}"/>
              </a:ext>
            </a:extLst>
          </p:cNvPr>
          <p:cNvSpPr/>
          <p:nvPr/>
        </p:nvSpPr>
        <p:spPr>
          <a:xfrm>
            <a:off x="3467100" y="2492829"/>
            <a:ext cx="2209800" cy="990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Swift Chat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A19D2-BDA5-5290-DCD1-AF1B19B6EC4A}"/>
              </a:ext>
            </a:extLst>
          </p:cNvPr>
          <p:cNvSpPr/>
          <p:nvPr/>
        </p:nvSpPr>
        <p:spPr>
          <a:xfrm>
            <a:off x="7241176" y="2683329"/>
            <a:ext cx="1064623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150CEC-2841-74A1-BD63-5B4741A794AC}"/>
              </a:ext>
            </a:extLst>
          </p:cNvPr>
          <p:cNvCxnSpPr>
            <a:cxnSpLocks/>
          </p:cNvCxnSpPr>
          <p:nvPr/>
        </p:nvCxnSpPr>
        <p:spPr>
          <a:xfrm>
            <a:off x="1752600" y="2778035"/>
            <a:ext cx="182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B307E4-D9A6-679C-7135-17DE91028CCF}"/>
              </a:ext>
            </a:extLst>
          </p:cNvPr>
          <p:cNvCxnSpPr>
            <a:cxnSpLocks/>
          </p:cNvCxnSpPr>
          <p:nvPr/>
        </p:nvCxnSpPr>
        <p:spPr>
          <a:xfrm>
            <a:off x="5562599" y="2761707"/>
            <a:ext cx="167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AB101D-1D6D-FF72-9AE8-D0A82D4B705D}"/>
              </a:ext>
            </a:extLst>
          </p:cNvPr>
          <p:cNvCxnSpPr>
            <a:cxnSpLocks/>
          </p:cNvCxnSpPr>
          <p:nvPr/>
        </p:nvCxnSpPr>
        <p:spPr>
          <a:xfrm flipH="1">
            <a:off x="5562600" y="3200400"/>
            <a:ext cx="167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EFDFBA-FF9A-D83F-A25C-5024CF16D142}"/>
              </a:ext>
            </a:extLst>
          </p:cNvPr>
          <p:cNvCxnSpPr>
            <a:cxnSpLocks/>
          </p:cNvCxnSpPr>
          <p:nvPr/>
        </p:nvCxnSpPr>
        <p:spPr>
          <a:xfrm flipH="1">
            <a:off x="1752600" y="3200400"/>
            <a:ext cx="1828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E5DE9B-A8C3-2BF7-5F98-625D34AE9429}"/>
              </a:ext>
            </a:extLst>
          </p:cNvPr>
          <p:cNvSpPr txBox="1"/>
          <p:nvPr/>
        </p:nvSpPr>
        <p:spPr>
          <a:xfrm>
            <a:off x="2025361" y="2547707"/>
            <a:ext cx="10656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Login, register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E19CE5-EA84-4C74-FAD5-D777DBB38C1D}"/>
              </a:ext>
            </a:extLst>
          </p:cNvPr>
          <p:cNvSpPr txBox="1"/>
          <p:nvPr/>
        </p:nvSpPr>
        <p:spPr>
          <a:xfrm>
            <a:off x="1940372" y="3174385"/>
            <a:ext cx="1338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 profile, chats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A41A3-7338-EFEA-3661-9CB21273F898}"/>
              </a:ext>
            </a:extLst>
          </p:cNvPr>
          <p:cNvSpPr txBox="1"/>
          <p:nvPr/>
        </p:nvSpPr>
        <p:spPr>
          <a:xfrm>
            <a:off x="5460046" y="2445519"/>
            <a:ext cx="199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File transfer, chat, group chat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D12343-CADD-5224-7448-057B5A74597A}"/>
              </a:ext>
            </a:extLst>
          </p:cNvPr>
          <p:cNvSpPr txBox="1"/>
          <p:nvPr/>
        </p:nvSpPr>
        <p:spPr>
          <a:xfrm>
            <a:off x="6065084" y="3174386"/>
            <a:ext cx="787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173790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7809" y="3228945"/>
            <a:ext cx="3588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8.2  FIRST  LEVEL  DFD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D66D05-1AB1-AFFD-D42F-67E1CDAACFAB}"/>
              </a:ext>
            </a:extLst>
          </p:cNvPr>
          <p:cNvSpPr/>
          <p:nvPr/>
        </p:nvSpPr>
        <p:spPr>
          <a:xfrm>
            <a:off x="3964044" y="2478958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Registration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294532-2CF4-8D33-F233-4BAEBF2AE17C}"/>
              </a:ext>
            </a:extLst>
          </p:cNvPr>
          <p:cNvSpPr/>
          <p:nvPr/>
        </p:nvSpPr>
        <p:spPr>
          <a:xfrm>
            <a:off x="4009651" y="3352553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44949C1-8BD0-ABD9-8BAB-266453EEE22C}"/>
              </a:ext>
            </a:extLst>
          </p:cNvPr>
          <p:cNvSpPr/>
          <p:nvPr/>
        </p:nvSpPr>
        <p:spPr>
          <a:xfrm>
            <a:off x="3960252" y="4412811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Profile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69249F-EF82-A004-A90A-6EBD2EB73B27}"/>
              </a:ext>
            </a:extLst>
          </p:cNvPr>
          <p:cNvSpPr/>
          <p:nvPr/>
        </p:nvSpPr>
        <p:spPr>
          <a:xfrm>
            <a:off x="3919600" y="5453283"/>
            <a:ext cx="1219200" cy="60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Manage Message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0F4B60-DA97-A515-590B-F4015E4178B4}"/>
              </a:ext>
            </a:extLst>
          </p:cNvPr>
          <p:cNvSpPr/>
          <p:nvPr/>
        </p:nvSpPr>
        <p:spPr>
          <a:xfrm>
            <a:off x="594360" y="1212373"/>
            <a:ext cx="1447800" cy="609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D1F06C0-1E3A-6CE9-1E96-1CE39267684A}"/>
              </a:ext>
            </a:extLst>
          </p:cNvPr>
          <p:cNvCxnSpPr>
            <a:cxnSpLocks/>
            <a:stCxn id="2" idx="7"/>
          </p:cNvCxnSpPr>
          <p:nvPr/>
        </p:nvCxnSpPr>
        <p:spPr>
          <a:xfrm>
            <a:off x="5004696" y="2568232"/>
            <a:ext cx="2155692" cy="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2F79FF-0464-04A5-1328-FB57A99C572B}"/>
              </a:ext>
            </a:extLst>
          </p:cNvPr>
          <p:cNvCxnSpPr>
            <a:cxnSpLocks/>
          </p:cNvCxnSpPr>
          <p:nvPr/>
        </p:nvCxnSpPr>
        <p:spPr>
          <a:xfrm>
            <a:off x="5183244" y="3505200"/>
            <a:ext cx="207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B5BF91-6833-4D7D-23D1-F402814AF723}"/>
              </a:ext>
            </a:extLst>
          </p:cNvPr>
          <p:cNvCxnSpPr>
            <a:cxnSpLocks/>
          </p:cNvCxnSpPr>
          <p:nvPr/>
        </p:nvCxnSpPr>
        <p:spPr>
          <a:xfrm>
            <a:off x="5158854" y="4596308"/>
            <a:ext cx="207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E85844-EC30-3FB4-5079-CE3303D43A98}"/>
              </a:ext>
            </a:extLst>
          </p:cNvPr>
          <p:cNvCxnSpPr>
            <a:cxnSpLocks/>
          </p:cNvCxnSpPr>
          <p:nvPr/>
        </p:nvCxnSpPr>
        <p:spPr>
          <a:xfrm flipH="1">
            <a:off x="5149068" y="2896529"/>
            <a:ext cx="2084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769822-9B0A-E095-02F9-9E12C5F1D867}"/>
              </a:ext>
            </a:extLst>
          </p:cNvPr>
          <p:cNvCxnSpPr>
            <a:cxnSpLocks/>
          </p:cNvCxnSpPr>
          <p:nvPr/>
        </p:nvCxnSpPr>
        <p:spPr>
          <a:xfrm flipH="1">
            <a:off x="5094844" y="5915799"/>
            <a:ext cx="211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9477BA2-FBE7-E573-BDBD-08E281DBEB4A}"/>
              </a:ext>
            </a:extLst>
          </p:cNvPr>
          <p:cNvCxnSpPr>
            <a:cxnSpLocks/>
          </p:cNvCxnSpPr>
          <p:nvPr/>
        </p:nvCxnSpPr>
        <p:spPr>
          <a:xfrm flipH="1">
            <a:off x="5206652" y="3772988"/>
            <a:ext cx="2028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32F09D-B0CF-8086-5D03-C653FF021927}"/>
              </a:ext>
            </a:extLst>
          </p:cNvPr>
          <p:cNvCxnSpPr/>
          <p:nvPr/>
        </p:nvCxnSpPr>
        <p:spPr>
          <a:xfrm>
            <a:off x="7306491" y="2570856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E70284-08CC-724E-477A-4A1D08AD9E1E}"/>
              </a:ext>
            </a:extLst>
          </p:cNvPr>
          <p:cNvCxnSpPr/>
          <p:nvPr/>
        </p:nvCxnSpPr>
        <p:spPr>
          <a:xfrm>
            <a:off x="7336971" y="2934974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18BD5EF-75C4-BED7-8C3C-5F6CD6A98C55}"/>
              </a:ext>
            </a:extLst>
          </p:cNvPr>
          <p:cNvCxnSpPr/>
          <p:nvPr/>
        </p:nvCxnSpPr>
        <p:spPr>
          <a:xfrm>
            <a:off x="7336971" y="35052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E255A5-FC50-E4DD-D5E9-E14215FE9761}"/>
              </a:ext>
            </a:extLst>
          </p:cNvPr>
          <p:cNvCxnSpPr/>
          <p:nvPr/>
        </p:nvCxnSpPr>
        <p:spPr>
          <a:xfrm>
            <a:off x="7336971" y="3772988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6C1E79A-E29D-0672-725F-344C6EEAB653}"/>
              </a:ext>
            </a:extLst>
          </p:cNvPr>
          <p:cNvCxnSpPr/>
          <p:nvPr/>
        </p:nvCxnSpPr>
        <p:spPr>
          <a:xfrm>
            <a:off x="7336971" y="45720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F06737-A665-9424-91B8-92907DC79779}"/>
              </a:ext>
            </a:extLst>
          </p:cNvPr>
          <p:cNvCxnSpPr/>
          <p:nvPr/>
        </p:nvCxnSpPr>
        <p:spPr>
          <a:xfrm>
            <a:off x="7315200" y="48768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07BA4F9-B829-185E-145E-D27EAE5B4367}"/>
              </a:ext>
            </a:extLst>
          </p:cNvPr>
          <p:cNvCxnSpPr/>
          <p:nvPr/>
        </p:nvCxnSpPr>
        <p:spPr>
          <a:xfrm>
            <a:off x="7336971" y="5590903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D22224-AE00-A13D-18D9-EB321BDEE51D}"/>
              </a:ext>
            </a:extLst>
          </p:cNvPr>
          <p:cNvCxnSpPr/>
          <p:nvPr/>
        </p:nvCxnSpPr>
        <p:spPr>
          <a:xfrm>
            <a:off x="7315200" y="5943600"/>
            <a:ext cx="914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DE73629-5F20-49BE-2447-588321A63B55}"/>
              </a:ext>
            </a:extLst>
          </p:cNvPr>
          <p:cNvCxnSpPr>
            <a:cxnSpLocks/>
          </p:cNvCxnSpPr>
          <p:nvPr/>
        </p:nvCxnSpPr>
        <p:spPr>
          <a:xfrm rot="10800000">
            <a:off x="1419896" y="1814201"/>
            <a:ext cx="2603271" cy="2008044"/>
          </a:xfrm>
          <a:prstGeom prst="bentConnector3">
            <a:avLst>
              <a:gd name="adj1" fmla="val 998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0D4971C-B8A1-82A6-3298-7F063BD35A79}"/>
              </a:ext>
            </a:extLst>
          </p:cNvPr>
          <p:cNvCxnSpPr>
            <a:cxnSpLocks/>
          </p:cNvCxnSpPr>
          <p:nvPr/>
        </p:nvCxnSpPr>
        <p:spPr>
          <a:xfrm>
            <a:off x="1596262" y="1828706"/>
            <a:ext cx="2412424" cy="1738693"/>
          </a:xfrm>
          <a:prstGeom prst="bentConnector3">
            <a:avLst>
              <a:gd name="adj1" fmla="val 5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C43BFEB-24FF-4B42-568E-F7937FBBA14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268984" y="1871249"/>
            <a:ext cx="2774334" cy="2675782"/>
          </a:xfrm>
          <a:prstGeom prst="bentConnector3">
            <a:avLst>
              <a:gd name="adj1" fmla="val 9991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64B5F5D-569F-7C8E-94FF-FF5225F71FF8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46898" y="1887497"/>
            <a:ext cx="3057338" cy="2926285"/>
          </a:xfrm>
          <a:prstGeom prst="bentConnector3">
            <a:avLst>
              <a:gd name="adj1" fmla="val 72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54DFDA0-8AA9-495A-F1B5-DD7A3C3479C2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H="1">
            <a:off x="455902" y="2294384"/>
            <a:ext cx="3945201" cy="29821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AD9200A-1A2F-40BC-C604-DCA51F86E91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7338" y="2235856"/>
            <a:ext cx="4129314" cy="3286174"/>
          </a:xfrm>
          <a:prstGeom prst="bentConnector3">
            <a:avLst>
              <a:gd name="adj1" fmla="val 1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CF8CB8F-3DF6-5A77-A125-6AB0C0DB78C5}"/>
              </a:ext>
            </a:extLst>
          </p:cNvPr>
          <p:cNvSpPr txBox="1"/>
          <p:nvPr/>
        </p:nvSpPr>
        <p:spPr>
          <a:xfrm>
            <a:off x="7556766" y="351131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CEBDAC-B21D-8094-047C-B04DE580EDC5}"/>
              </a:ext>
            </a:extLst>
          </p:cNvPr>
          <p:cNvSpPr txBox="1"/>
          <p:nvPr/>
        </p:nvSpPr>
        <p:spPr>
          <a:xfrm>
            <a:off x="7423503" y="5638800"/>
            <a:ext cx="177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Message</a:t>
            </a:r>
            <a:endParaRPr lang="en-US" sz="16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11586D6-BF45-9AB1-BCF2-E841F2808382}"/>
              </a:ext>
            </a:extLst>
          </p:cNvPr>
          <p:cNvSpPr txBox="1"/>
          <p:nvPr/>
        </p:nvSpPr>
        <p:spPr>
          <a:xfrm>
            <a:off x="1567054" y="5566664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Message, file transfer, delete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12DC54B-B781-8DCA-EC7F-62B6FEE3FDF1}"/>
              </a:ext>
            </a:extLst>
          </p:cNvPr>
          <p:cNvSpPr txBox="1"/>
          <p:nvPr/>
        </p:nvSpPr>
        <p:spPr>
          <a:xfrm>
            <a:off x="1324558" y="4365653"/>
            <a:ext cx="22060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First name, last name, image, Email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462541A-170E-56FC-9FEE-5196AA67C848}"/>
              </a:ext>
            </a:extLst>
          </p:cNvPr>
          <p:cNvSpPr txBox="1"/>
          <p:nvPr/>
        </p:nvSpPr>
        <p:spPr>
          <a:xfrm>
            <a:off x="5414414" y="2348153"/>
            <a:ext cx="1447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Registration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41EDD0-BFBB-F196-4961-BC356AC684B0}"/>
              </a:ext>
            </a:extLst>
          </p:cNvPr>
          <p:cNvSpPr txBox="1"/>
          <p:nvPr/>
        </p:nvSpPr>
        <p:spPr>
          <a:xfrm>
            <a:off x="1757812" y="4791785"/>
            <a:ext cx="14702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Profile Update success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ADE18B2-74FC-3F27-2647-DA35935A52B1}"/>
              </a:ext>
            </a:extLst>
          </p:cNvPr>
          <p:cNvSpPr txBox="1"/>
          <p:nvPr/>
        </p:nvSpPr>
        <p:spPr>
          <a:xfrm>
            <a:off x="2282887" y="3803872"/>
            <a:ext cx="9204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login success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7A6D205-A855-621D-6ED1-5FC237893B23}"/>
              </a:ext>
            </a:extLst>
          </p:cNvPr>
          <p:cNvSpPr txBox="1"/>
          <p:nvPr/>
        </p:nvSpPr>
        <p:spPr>
          <a:xfrm>
            <a:off x="5851811" y="2874565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F7DA581-3A43-D189-034D-587EBF4EC99C}"/>
              </a:ext>
            </a:extLst>
          </p:cNvPr>
          <p:cNvSpPr txBox="1"/>
          <p:nvPr/>
        </p:nvSpPr>
        <p:spPr>
          <a:xfrm>
            <a:off x="2182527" y="2855043"/>
            <a:ext cx="13644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 Registration success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56C5AC2-2A20-B248-DF85-8FF495D6ACF4}"/>
              </a:ext>
            </a:extLst>
          </p:cNvPr>
          <p:cNvSpPr txBox="1"/>
          <p:nvPr/>
        </p:nvSpPr>
        <p:spPr>
          <a:xfrm>
            <a:off x="1909358" y="2365377"/>
            <a:ext cx="2290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Username, Email ,password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8386FB-2B42-4E67-CE3F-63D58D237711}"/>
              </a:ext>
            </a:extLst>
          </p:cNvPr>
          <p:cNvCxnSpPr>
            <a:cxnSpLocks/>
          </p:cNvCxnSpPr>
          <p:nvPr/>
        </p:nvCxnSpPr>
        <p:spPr>
          <a:xfrm flipH="1">
            <a:off x="5139998" y="4833542"/>
            <a:ext cx="2074839" cy="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98B4AC2-0445-5A29-F4A2-40E0851349E1}"/>
              </a:ext>
            </a:extLst>
          </p:cNvPr>
          <p:cNvSpPr txBox="1"/>
          <p:nvPr/>
        </p:nvSpPr>
        <p:spPr>
          <a:xfrm>
            <a:off x="1893453" y="5903504"/>
            <a:ext cx="11464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Message success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07BA6-83F0-F749-D436-C597E0ABB106}"/>
              </a:ext>
            </a:extLst>
          </p:cNvPr>
          <p:cNvSpPr txBox="1"/>
          <p:nvPr/>
        </p:nvSpPr>
        <p:spPr>
          <a:xfrm>
            <a:off x="2186708" y="3352553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Email ,password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6AC2EE-0763-0A98-53DC-3A789B793250}"/>
              </a:ext>
            </a:extLst>
          </p:cNvPr>
          <p:cNvSpPr/>
          <p:nvPr/>
        </p:nvSpPr>
        <p:spPr>
          <a:xfrm>
            <a:off x="1038227" y="457200"/>
            <a:ext cx="70675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 LEVEL  DFD USER SIDE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8D036B-B972-4A02-9D07-6E227310AFA9}"/>
              </a:ext>
            </a:extLst>
          </p:cNvPr>
          <p:cNvSpPr txBox="1"/>
          <p:nvPr/>
        </p:nvSpPr>
        <p:spPr>
          <a:xfrm>
            <a:off x="7551026" y="26401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65DC3F-226A-4C6D-AB9C-861A3C43C43D}"/>
              </a:ext>
            </a:extLst>
          </p:cNvPr>
          <p:cNvSpPr txBox="1"/>
          <p:nvPr/>
        </p:nvSpPr>
        <p:spPr>
          <a:xfrm>
            <a:off x="7566170" y="4562017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E029664-8965-1CF0-4891-0304A50477ED}"/>
              </a:ext>
            </a:extLst>
          </p:cNvPr>
          <p:cNvCxnSpPr>
            <a:cxnSpLocks/>
          </p:cNvCxnSpPr>
          <p:nvPr/>
        </p:nvCxnSpPr>
        <p:spPr>
          <a:xfrm>
            <a:off x="1847434" y="1829471"/>
            <a:ext cx="2175732" cy="805508"/>
          </a:xfrm>
          <a:prstGeom prst="bentConnector3">
            <a:avLst>
              <a:gd name="adj1" fmla="val 43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C3EF3DF-8790-F2AF-6617-C502F43B9458}"/>
              </a:ext>
            </a:extLst>
          </p:cNvPr>
          <p:cNvCxnSpPr>
            <a:cxnSpLocks/>
          </p:cNvCxnSpPr>
          <p:nvPr/>
        </p:nvCxnSpPr>
        <p:spPr>
          <a:xfrm rot="10800000">
            <a:off x="1798588" y="1821971"/>
            <a:ext cx="2195454" cy="1095128"/>
          </a:xfrm>
          <a:prstGeom prst="bentConnector3">
            <a:avLst>
              <a:gd name="adj1" fmla="val 1003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F9E1FBF-E486-8028-1176-C8A076CDD21D}"/>
              </a:ext>
            </a:extLst>
          </p:cNvPr>
          <p:cNvCxnSpPr>
            <a:cxnSpLocks/>
          </p:cNvCxnSpPr>
          <p:nvPr/>
        </p:nvCxnSpPr>
        <p:spPr>
          <a:xfrm>
            <a:off x="5131733" y="5638800"/>
            <a:ext cx="2074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F3A0F52-2CC9-6DF0-2219-6BCF620BF1FA}"/>
              </a:ext>
            </a:extLst>
          </p:cNvPr>
          <p:cNvSpPr txBox="1"/>
          <p:nvPr/>
        </p:nvSpPr>
        <p:spPr>
          <a:xfrm>
            <a:off x="5870767" y="4779806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E6C306D-2313-B064-F262-15CED0BE116F}"/>
              </a:ext>
            </a:extLst>
          </p:cNvPr>
          <p:cNvSpPr txBox="1"/>
          <p:nvPr/>
        </p:nvSpPr>
        <p:spPr>
          <a:xfrm>
            <a:off x="5878665" y="3728483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21AD0CE-11D1-EF10-18D2-CEABC7D29FFA}"/>
              </a:ext>
            </a:extLst>
          </p:cNvPr>
          <p:cNvSpPr txBox="1"/>
          <p:nvPr/>
        </p:nvSpPr>
        <p:spPr>
          <a:xfrm>
            <a:off x="5697840" y="4398081"/>
            <a:ext cx="11320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Profile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DD5023-40D7-4F70-CE22-9B946FFA4B50}"/>
              </a:ext>
            </a:extLst>
          </p:cNvPr>
          <p:cNvSpPr txBox="1"/>
          <p:nvPr/>
        </p:nvSpPr>
        <p:spPr>
          <a:xfrm>
            <a:off x="5741357" y="3305789"/>
            <a:ext cx="10631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Login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DB0C4DE-8438-5CAC-EB59-C676AFF17B3A}"/>
              </a:ext>
            </a:extLst>
          </p:cNvPr>
          <p:cNvSpPr txBox="1"/>
          <p:nvPr/>
        </p:nvSpPr>
        <p:spPr>
          <a:xfrm>
            <a:off x="5656652" y="5435859"/>
            <a:ext cx="1075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Check for Chats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4A75F55-4746-DC9D-DC1B-C946504C878D}"/>
              </a:ext>
            </a:extLst>
          </p:cNvPr>
          <p:cNvSpPr txBox="1"/>
          <p:nvPr/>
        </p:nvSpPr>
        <p:spPr>
          <a:xfrm>
            <a:off x="5895009" y="5855609"/>
            <a:ext cx="7377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360170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14290"/>
            <a:ext cx="8534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DATA  DICTIONARY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304803" y="1295400"/>
            <a:ext cx="85343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NAME</a:t>
            </a:r>
            <a:endParaRPr lang="en-US" b="1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596537" y="1964829"/>
            <a:ext cx="8534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arenR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44881"/>
              </p:ext>
            </p:extLst>
          </p:nvPr>
        </p:nvGraphicFramePr>
        <p:xfrm>
          <a:off x="342900" y="838200"/>
          <a:ext cx="8458200" cy="1228304"/>
        </p:xfrm>
        <a:graphic>
          <a:graphicData uri="http://schemas.openxmlformats.org/drawingml/2006/table">
            <a:tbl>
              <a:tblPr/>
              <a:tblGrid>
                <a:gridCol w="209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Table Name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Users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Primary Key : 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: -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-</a:t>
                      </a:r>
                      <a:endParaRPr lang="en-I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11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 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To store user information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" y="228600"/>
            <a:ext cx="868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C0A5E-E486-BDDB-640C-38F567DBC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10125"/>
              </p:ext>
            </p:extLst>
          </p:nvPr>
        </p:nvGraphicFramePr>
        <p:xfrm>
          <a:off x="381000" y="2302630"/>
          <a:ext cx="8443483" cy="4359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6931">
                  <a:extLst>
                    <a:ext uri="{9D8B030D-6E8A-4147-A177-3AD203B41FA5}">
                      <a16:colId xmlns:a16="http://schemas.microsoft.com/office/drawing/2014/main" val="1996312948"/>
                    </a:ext>
                  </a:extLst>
                </a:gridCol>
                <a:gridCol w="1176024">
                  <a:extLst>
                    <a:ext uri="{9D8B030D-6E8A-4147-A177-3AD203B41FA5}">
                      <a16:colId xmlns:a16="http://schemas.microsoft.com/office/drawing/2014/main" val="2508646995"/>
                    </a:ext>
                  </a:extLst>
                </a:gridCol>
                <a:gridCol w="1011911">
                  <a:extLst>
                    <a:ext uri="{9D8B030D-6E8A-4147-A177-3AD203B41FA5}">
                      <a16:colId xmlns:a16="http://schemas.microsoft.com/office/drawing/2014/main" val="1646337191"/>
                    </a:ext>
                  </a:extLst>
                </a:gridCol>
                <a:gridCol w="1202360">
                  <a:extLst>
                    <a:ext uri="{9D8B030D-6E8A-4147-A177-3AD203B41FA5}">
                      <a16:colId xmlns:a16="http://schemas.microsoft.com/office/drawing/2014/main" val="738806465"/>
                    </a:ext>
                  </a:extLst>
                </a:gridCol>
                <a:gridCol w="2287247">
                  <a:extLst>
                    <a:ext uri="{9D8B030D-6E8A-4147-A177-3AD203B41FA5}">
                      <a16:colId xmlns:a16="http://schemas.microsoft.com/office/drawing/2014/main" val="2985725997"/>
                    </a:ext>
                  </a:extLst>
                </a:gridCol>
                <a:gridCol w="2029010">
                  <a:extLst>
                    <a:ext uri="{9D8B030D-6E8A-4147-A177-3AD203B41FA5}">
                      <a16:colId xmlns:a16="http://schemas.microsoft.com/office/drawing/2014/main" val="1317558114"/>
                    </a:ext>
                  </a:extLst>
                </a:gridCol>
              </a:tblGrid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Sr. No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Field Name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Data Type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(Size)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Constraint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Description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Sample Data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369289806"/>
                  </a:ext>
                </a:extLst>
              </a:tr>
              <a:tr h="44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Primary key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Primary key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5654fgcfc4dx89g4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3570025079"/>
                  </a:ext>
                </a:extLst>
              </a:tr>
              <a:tr h="44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email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email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raja@gmail.com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637407212"/>
                  </a:ext>
                </a:extLst>
              </a:tr>
              <a:tr h="44199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password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 password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Raj@956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534589881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4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firstname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 First Name 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Patel</a:t>
                      </a: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553353392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lastname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Last Name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Raj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732405179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image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image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user_img.jpg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432400861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7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colour</a:t>
                      </a: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number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Colour</a:t>
                      </a: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107230661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8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profile setup</a:t>
                      </a: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Boolean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Profile setup</a:t>
                      </a: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true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41666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829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48000" y="22860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PROFILE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564466"/>
              </p:ext>
            </p:extLst>
          </p:nvPr>
        </p:nvGraphicFramePr>
        <p:xfrm>
          <a:off x="228600" y="838200"/>
          <a:ext cx="8342694" cy="449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5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36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 Profile 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Swift chat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Objective: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objectives of a Real-Time Chat App Web Application are to enable instant, secure, and scalable messaging with a user-friendly interface, supporting features like multi-user chats, notifications, and file sharing while ensuring cross-platform compatibility and future-readiness.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of Application: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  <a:endParaRPr lang="en-US" sz="1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 End Tool: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React.js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 End Tool: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node.js, </a:t>
                      </a:r>
                      <a:r>
                        <a:rPr lang="en-US" sz="1600" dirty="0"/>
                        <a:t>Express.js</a:t>
                      </a:r>
                      <a:r>
                        <a:rPr lang="en-US" sz="1600" b="0" dirty="0">
                          <a:latin typeface="Times New Roman" panose="02020603050405020304" pitchFamily="18" charset="0"/>
                          <a:ea typeface="Times New Roman" panose="02020603050405020304"/>
                          <a:cs typeface="Times New Roman" panose="02020603050405020304" pitchFamily="18" charset="0"/>
                        </a:rPr>
                        <a:t>, Socket.io, MongoDB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Duration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600" kern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Days</a:t>
                      </a:r>
                      <a:endParaRPr kumimoji="0" lang="en-IN" sz="16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Project Guide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Ms. Kimi Modi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06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By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Jansari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Dhruvkumar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Jitendrakumar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:-22082221016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Patel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Khushkumar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Shaileshbhai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:-22082221059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381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Submitted To :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Computer Science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[ B.sc </a:t>
                      </a: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ca&amp;it</a:t>
                      </a: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- 6 ]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3FA8-A39D-96D0-7802-32FEF2D13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86">
            <a:extLst>
              <a:ext uri="{FF2B5EF4-FFF2-40B4-BE49-F238E27FC236}">
                <a16:creationId xmlns:a16="http://schemas.microsoft.com/office/drawing/2014/main" id="{BAE456D0-D895-B406-DA13-18404B068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046532"/>
              </p:ext>
            </p:extLst>
          </p:nvPr>
        </p:nvGraphicFramePr>
        <p:xfrm>
          <a:off x="342900" y="685800"/>
          <a:ext cx="8458200" cy="1228304"/>
        </p:xfrm>
        <a:graphic>
          <a:graphicData uri="http://schemas.openxmlformats.org/drawingml/2006/table">
            <a:tbl>
              <a:tblPr/>
              <a:tblGrid>
                <a:gridCol w="2092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Table Name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Messages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Primary Key : 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Foreign Key : -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-</a:t>
                      </a:r>
                      <a:endParaRPr lang="en-IN" sz="1600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7111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Description    : -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+mn-cs"/>
                        </a:rPr>
                        <a:t>To store user information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68580" marR="68580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83AC25-6B20-DC79-2C11-CF69C89E72C3}"/>
              </a:ext>
            </a:extLst>
          </p:cNvPr>
          <p:cNvSpPr txBox="1"/>
          <p:nvPr/>
        </p:nvSpPr>
        <p:spPr>
          <a:xfrm>
            <a:off x="228600" y="228600"/>
            <a:ext cx="868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Messages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6C91E1-B67B-9BAB-625A-72A2861D88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47225"/>
              </p:ext>
            </p:extLst>
          </p:nvPr>
        </p:nvGraphicFramePr>
        <p:xfrm>
          <a:off x="342901" y="2057400"/>
          <a:ext cx="8458200" cy="46162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103">
                  <a:extLst>
                    <a:ext uri="{9D8B030D-6E8A-4147-A177-3AD203B41FA5}">
                      <a16:colId xmlns:a16="http://schemas.microsoft.com/office/drawing/2014/main" val="1996312948"/>
                    </a:ext>
                  </a:extLst>
                </a:gridCol>
                <a:gridCol w="1367796">
                  <a:extLst>
                    <a:ext uri="{9D8B030D-6E8A-4147-A177-3AD203B41FA5}">
                      <a16:colId xmlns:a16="http://schemas.microsoft.com/office/drawing/2014/main" val="250864699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64633719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73880646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985725997"/>
                    </a:ext>
                  </a:extLst>
                </a:gridCol>
                <a:gridCol w="2095501">
                  <a:extLst>
                    <a:ext uri="{9D8B030D-6E8A-4147-A177-3AD203B41FA5}">
                      <a16:colId xmlns:a16="http://schemas.microsoft.com/office/drawing/2014/main" val="1317558114"/>
                    </a:ext>
                  </a:extLst>
                </a:gridCol>
              </a:tblGrid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Sr. No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Field Name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Data Type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(Size)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Constraint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Description</a:t>
                      </a:r>
                      <a:endParaRPr lang="en-IN" sz="1600" b="1" kern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Sample Data</a:t>
                      </a:r>
                      <a:endParaRPr lang="en-IN" sz="16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369289806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1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id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Primary Key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id</a:t>
                      </a:r>
                      <a:endParaRPr lang="en-US" sz="1100" b="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56164421497121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414806890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2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sender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object id of sender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587468j6848615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983909938"/>
                  </a:ext>
                </a:extLst>
              </a:tr>
              <a:tr h="37754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3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recipient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object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object id of recipient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1654685168h546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963310855"/>
                  </a:ext>
                </a:extLst>
              </a:tr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4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messageType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message type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text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 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2525662655"/>
                  </a:ext>
                </a:extLst>
              </a:tr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5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content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Store message content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Hello!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357491392"/>
                  </a:ext>
                </a:extLst>
              </a:tr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6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fileUrl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string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fileurl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Upload/files/img.png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833759620"/>
                  </a:ext>
                </a:extLst>
              </a:tr>
              <a:tr h="5712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7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timeStamp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date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101215" algn="l"/>
                        </a:tabLst>
                        <a:defRPr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Required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+mn-cs"/>
                        </a:rPr>
                        <a:t>Store date and time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tabLst>
                          <a:tab pos="2101215" algn="l"/>
                        </a:tabLs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+mn-cs"/>
                        </a:rPr>
                        <a:t>2024-07-06T14:50:13</a:t>
                      </a:r>
                      <a:endParaRPr lang="en-IN" sz="16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+mn-cs"/>
                      </a:endParaRPr>
                    </a:p>
                  </a:txBody>
                  <a:tcPr marL="76175" marR="76175" marT="38088" marB="38088"/>
                </a:tc>
                <a:extLst>
                  <a:ext uri="{0D108BD9-81ED-4DB2-BD59-A6C34878D82A}">
                    <a16:rowId xmlns:a16="http://schemas.microsoft.com/office/drawing/2014/main" val="1308020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448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228600" y="909697"/>
            <a:ext cx="8686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1" dirty="0"/>
              <a:t>Limited Communication Methods</a:t>
            </a:r>
            <a:r>
              <a:rPr lang="en-IN" sz="1600" dirty="0"/>
              <a:t> -Traditional communication relies on letters, emails, and in-person conversations.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Slow Information Exchange</a:t>
            </a:r>
            <a:r>
              <a:rPr lang="en-US" sz="1600" dirty="0"/>
              <a:t> – These methods take time to deliver messages, causing delays.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Inefficiency in Real-Time Interaction</a:t>
            </a:r>
            <a:r>
              <a:rPr lang="en-US" sz="1600" dirty="0"/>
              <a:t> – They are not suitable for instant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Lack of Accessibility</a:t>
            </a:r>
            <a:r>
              <a:rPr lang="en-US" sz="1600" dirty="0"/>
              <a:t> – Physical letters require postage, and emails may not be checked frequently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228600"/>
            <a:ext cx="358140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u="sng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SYSTEM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" y="927318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There is a growing need for a modern chat application to improve communication.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Instant, real-time messaging can revolutionize how people interact.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Faster and more efficient communication helps in both personal and professional settings.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 new chat system should be accessible to everyone globally.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2819402" y="228600"/>
            <a:ext cx="3581399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u="sng" dirty="0">
                <a:ln w="1905"/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NEED FOR NEW SYSTEM</a:t>
            </a:r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5878"/>
            <a:ext cx="8534400" cy="6096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2299"/>
            <a:ext cx="8534400" cy="5144701"/>
          </a:xfrm>
        </p:spPr>
        <p:txBody>
          <a:bodyPr>
            <a:normAutofit/>
          </a:bodyPr>
          <a:lstStyle/>
          <a:p>
            <a:pPr marL="1428750" lvl="2" indent="-5143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28750" lvl="2" indent="-514350">
              <a:buFont typeface="Wingdings" panose="05000000000000000000" pitchFamily="2" charset="2"/>
              <a:buChar char="Ø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:</a:t>
            </a:r>
          </a:p>
          <a:p>
            <a:pPr lvl="3"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and log in to the system.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 and Receive real time messages.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files life images..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 their profile.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message history and search for the specific messages.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 notification of the messages.</a:t>
            </a: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304800" y="841919"/>
            <a:ext cx="8534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USER OF THE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669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05878"/>
            <a:ext cx="8534400" cy="6096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FUNCTIONAL SPECIFICATION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32299"/>
            <a:ext cx="8534400" cy="514470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:-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register on the website.</a:t>
            </a: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Login:-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and admin can login on the website.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b="1" dirty="0">
              <a:solidFill>
                <a:srgbClr val="00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Profile:-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manage their own profile.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chats:-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can manage his own chats with others.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873" name="Rectangle 1"/>
          <p:cNvSpPr>
            <a:spLocks noChangeArrowheads="1"/>
          </p:cNvSpPr>
          <p:nvPr/>
        </p:nvSpPr>
        <p:spPr bwMode="auto">
          <a:xfrm>
            <a:off x="304800" y="841919"/>
            <a:ext cx="8534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MODULE OF THE SYSTEM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98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762000" y="152403"/>
            <a:ext cx="7772400" cy="533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SYSTEM REQUIREMENT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E705D9F-2917-4418-A02B-66F6852D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41919"/>
            <a:ext cx="8534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5.1 MINIMUM SOFTWARE REQUIREMENT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5BA8BA-F68F-4A31-AC5A-652882484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993922"/>
              </p:ext>
            </p:extLst>
          </p:nvPr>
        </p:nvGraphicFramePr>
        <p:xfrm>
          <a:off x="609600" y="1676400"/>
          <a:ext cx="7924800" cy="206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  Side  Requirement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Server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2003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Any Compatible Server OS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Node.js with Express.js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Front-End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React.js (React 18)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Back-End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Tool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Node.js, Express.js, Socket.io, MongoDB</a:t>
                      </a:r>
                      <a:endParaRPr 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E0FEEC-C8B2-42E0-BAE7-8B474FC5EB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22557"/>
              </p:ext>
            </p:extLst>
          </p:nvPr>
        </p:nvGraphicFramePr>
        <p:xfrm>
          <a:off x="609600" y="4267200"/>
          <a:ext cx="79248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9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Side Requirement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 XP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or  Any  Compatible  OS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Chrome 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Any  Compatible   Browser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0705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762000" y="152403"/>
            <a:ext cx="7772400" cy="533399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SYSTEM REQUIREMENT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53266"/>
              </p:ext>
            </p:extLst>
          </p:nvPr>
        </p:nvGraphicFramePr>
        <p:xfrm>
          <a:off x="609600" y="1676400"/>
          <a:ext cx="7924800" cy="1885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15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94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15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Side Requirement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3.0 GHz or higher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600" dirty="0"/>
                        <a:t>8GB </a:t>
                      </a:r>
                      <a:endParaRPr lang="en-US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50GB SSD</a:t>
                      </a:r>
                      <a:endParaRPr lang="en-US" sz="1600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759677"/>
              </p:ext>
            </p:extLst>
          </p:nvPr>
        </p:nvGraphicFramePr>
        <p:xfrm>
          <a:off x="609600" y="4038600"/>
          <a:ext cx="7924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</a:t>
                      </a:r>
                      <a:r>
                        <a:rPr lang="en-US" sz="18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Side Requirement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2.5 GHz or higher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4GB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  disk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20GB free space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6E705D9F-2917-4418-A02B-66F6852D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841919"/>
            <a:ext cx="8534400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 MINIMUM HARDWARE REQUIREMENT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2200" y="3228945"/>
            <a:ext cx="441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>
                <a:latin typeface="Times New Roman" panose="02020603050405020304" pitchFamily="18" charset="0"/>
              </a:rPr>
              <a:t>6. SYSTEM FLOWCHART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7737</TotalTime>
  <Words>909</Words>
  <Application>Microsoft Office PowerPoint</Application>
  <PresentationFormat>On-screen Show (4:3)</PresentationFormat>
  <Paragraphs>317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4. FUNCTIONAL SPECIFICATION</vt:lpstr>
      <vt:lpstr>4. FUNCTIONAL SPECIFICATION</vt:lpstr>
      <vt:lpstr>5. SYSTEM REQUIREMENT</vt:lpstr>
      <vt:lpstr>5. SYSTEM REQUIREMENT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dhruvjansari481@outlook.com</cp:lastModifiedBy>
  <cp:revision>4139</cp:revision>
  <dcterms:created xsi:type="dcterms:W3CDTF">2014-07-23T17:01:00Z</dcterms:created>
  <dcterms:modified xsi:type="dcterms:W3CDTF">2025-03-08T07:44:04Z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11B7066A718B47E89E933D925C8B779C</vt:lpwstr>
  </property>
  <property fmtid="{D5CDD505-2E9C-101B-9397-08002B2CF9AE}" pid="3" name="KSOProductBuildVer">
    <vt:lpwstr>1033-11.2.0.10351</vt:lpwstr>
  </property>
</Properties>
</file>