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307" r:id="rId3"/>
    <p:sldId id="259" r:id="rId4"/>
    <p:sldId id="260" r:id="rId5"/>
    <p:sldId id="514" r:id="rId6"/>
    <p:sldId id="455" r:id="rId7"/>
    <p:sldId id="457" r:id="rId8"/>
    <p:sldId id="274" r:id="rId9"/>
    <p:sldId id="264" r:id="rId10"/>
    <p:sldId id="606" r:id="rId11"/>
    <p:sldId id="315" r:id="rId12"/>
    <p:sldId id="607" r:id="rId13"/>
    <p:sldId id="449" r:id="rId14"/>
    <p:sldId id="461" r:id="rId15"/>
    <p:sldId id="521" r:id="rId16"/>
    <p:sldId id="317" r:id="rId17"/>
    <p:sldId id="524" r:id="rId18"/>
    <p:sldId id="282" r:id="rId19"/>
    <p:sldId id="289" r:id="rId20"/>
    <p:sldId id="609" r:id="rId21"/>
    <p:sldId id="610" r:id="rId22"/>
    <p:sldId id="494" r:id="rId23"/>
    <p:sldId id="611" r:id="rId24"/>
    <p:sldId id="612" r:id="rId25"/>
    <p:sldId id="618" r:id="rId26"/>
    <p:sldId id="613" r:id="rId27"/>
    <p:sldId id="614" r:id="rId28"/>
    <p:sldId id="616" r:id="rId29"/>
    <p:sldId id="617" r:id="rId30"/>
    <p:sldId id="619" r:id="rId31"/>
    <p:sldId id="620" r:id="rId32"/>
    <p:sldId id="621" r:id="rId33"/>
    <p:sldId id="354" r:id="rId34"/>
    <p:sldId id="508" r:id="rId35"/>
    <p:sldId id="581" r:id="rId36"/>
    <p:sldId id="453" r:id="rId37"/>
    <p:sldId id="58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0D12F2-B2AC-4DA9-8CCD-D42338B416D8}">
          <p14:sldIdLst>
            <p14:sldId id="257"/>
            <p14:sldId id="307"/>
            <p14:sldId id="259"/>
            <p14:sldId id="260"/>
            <p14:sldId id="514"/>
            <p14:sldId id="455"/>
            <p14:sldId id="457"/>
            <p14:sldId id="274"/>
            <p14:sldId id="264"/>
            <p14:sldId id="606"/>
            <p14:sldId id="315"/>
            <p14:sldId id="607"/>
            <p14:sldId id="449"/>
            <p14:sldId id="461"/>
            <p14:sldId id="521"/>
            <p14:sldId id="317"/>
            <p14:sldId id="524"/>
            <p14:sldId id="282"/>
            <p14:sldId id="289"/>
            <p14:sldId id="609"/>
            <p14:sldId id="610"/>
            <p14:sldId id="494"/>
            <p14:sldId id="611"/>
            <p14:sldId id="612"/>
            <p14:sldId id="618"/>
            <p14:sldId id="613"/>
            <p14:sldId id="614"/>
            <p14:sldId id="616"/>
            <p14:sldId id="617"/>
            <p14:sldId id="619"/>
            <p14:sldId id="620"/>
            <p14:sldId id="621"/>
            <p14:sldId id="354"/>
            <p14:sldId id="508"/>
            <p14:sldId id="581"/>
            <p14:sldId id="453"/>
            <p14:sldId id="5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shpatel10675@outlook.com" initials="S" lastIdx="1" clrIdx="0">
    <p:extLst>
      <p:ext uri="{19B8F6BF-5375-455C-9EA6-DF929625EA0E}">
        <p15:presenceInfo xmlns:p15="http://schemas.microsoft.com/office/powerpoint/2012/main" userId="20332635ccce86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62056" autoAdjust="0"/>
  </p:normalViewPr>
  <p:slideViewPr>
    <p:cSldViewPr>
      <p:cViewPr>
        <p:scale>
          <a:sx n="66" d="100"/>
          <a:sy n="66" d="100"/>
        </p:scale>
        <p:origin x="936" y="32"/>
      </p:cViewPr>
      <p:guideLst>
        <p:guide orient="horz" pos="217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18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3D12CE-5252-4E62-AE9D-CBD93A333D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1D3A8-A74B-4759-B385-1E37A210E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5462-C9EB-4EAE-BFDB-BE181803CA8A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53A01-FD91-4820-9195-DC89001B61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8C71B-DEB3-4A39-8FB5-6A85C79243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FD1DC-12B9-4FC3-B52B-53C0F20E3F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89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55BE-8A42-4DB6-8ADA-8751AFED0ABF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3B7A-7D79-4CED-9F05-155A26EA2C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5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23B7A-7D79-4CED-9F05-155A26EA2C0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23B7A-7D79-4CED-9F05-155A26EA2C0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0E00D-3B2B-46E4-996E-D809D2CF053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E9373-094D-4028-9D41-C29582083B40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ss.com/docs/installation/using-vite" TargetMode="External"/><Relationship Id="rId2" Type="http://schemas.openxmlformats.org/officeDocument/2006/relationships/hyperlink" Target="https://ui.shadc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router.ai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PRESENTATION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chat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  <a:tabLst>
                <a:tab pos="4052570" algn="l"/>
              </a:tabLst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>
              <a:buNone/>
              <a:tabLst>
                <a:tab pos="4052570" algn="l"/>
              </a:tabLst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  <a:tabLst>
                <a:tab pos="2633345" algn="l"/>
              </a:tabLst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Jansari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Dhruvkumar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Jitendrakumar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 Eno :- 22082221016 )</a:t>
            </a:r>
          </a:p>
          <a:p>
            <a:pPr algn="ctr">
              <a:buNone/>
              <a:tabLst>
                <a:tab pos="2633345" algn="l"/>
              </a:tabLs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Patel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Khushkumar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Shaileshbhai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 Eno :- 22082221059 )</a:t>
            </a:r>
          </a:p>
          <a:p>
            <a:pPr algn="ctr"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B.Sc.(CA&amp;IT)  - VI</a:t>
            </a:r>
          </a:p>
          <a:p>
            <a:pPr algn="ctr">
              <a:lnSpc>
                <a:spcPct val="17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U16A1PRII : INDUSTRIAL PROJECT – II</a:t>
            </a: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No:- 55</a:t>
            </a:r>
          </a:p>
          <a:p>
            <a:pPr algn="ctr">
              <a:buNone/>
            </a:pP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</a:p>
          <a:p>
            <a:pPr algn="ctr">
              <a:lnSpc>
                <a:spcPct val="12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Kimi Modi</a:t>
            </a:r>
          </a:p>
          <a:p>
            <a:pPr algn="ctr">
              <a:lnSpc>
                <a:spcPct val="120000"/>
              </a:lnSpc>
              <a:buNone/>
            </a:pPr>
            <a:endParaRPr lang="en-US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</a:t>
            </a:r>
          </a:p>
          <a:p>
            <a:pPr algn="ctr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Ganpat University, Ganpat Vidyanagar – 384012</a:t>
            </a:r>
          </a:p>
          <a:p>
            <a:pPr algn="ctr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2024-2025</a:t>
            </a:r>
          </a:p>
          <a:p>
            <a:pPr algn="ctr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BAPS\Downloads\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304800"/>
            <a:ext cx="6378575" cy="9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80E5B2-0512-ABC8-31DB-0505FD33E2C5}"/>
              </a:ext>
            </a:extLst>
          </p:cNvPr>
          <p:cNvSpPr/>
          <p:nvPr/>
        </p:nvSpPr>
        <p:spPr>
          <a:xfrm>
            <a:off x="2266950" y="13716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C75B5CC0-E6CA-BBEA-ED46-DE3320D6436A}"/>
              </a:ext>
            </a:extLst>
          </p:cNvPr>
          <p:cNvSpPr/>
          <p:nvPr/>
        </p:nvSpPr>
        <p:spPr>
          <a:xfrm>
            <a:off x="2133600" y="838200"/>
            <a:ext cx="11049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Have</a:t>
            </a:r>
          </a:p>
          <a:p>
            <a:pPr algn="ctr"/>
            <a:r>
              <a:rPr lang="en-US" sz="900" dirty="0"/>
              <a:t> an account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5FEE4-B8E5-4000-481A-6CD71697C309}"/>
              </a:ext>
            </a:extLst>
          </p:cNvPr>
          <p:cNvSpPr/>
          <p:nvPr/>
        </p:nvSpPr>
        <p:spPr>
          <a:xfrm>
            <a:off x="2228850" y="2057400"/>
            <a:ext cx="914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79BA1-F8B2-C93D-1FE7-3649E91A94F1}"/>
              </a:ext>
            </a:extLst>
          </p:cNvPr>
          <p:cNvSpPr/>
          <p:nvPr/>
        </p:nvSpPr>
        <p:spPr>
          <a:xfrm>
            <a:off x="4114800" y="1098369"/>
            <a:ext cx="914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F077E-89C3-FFFF-65A2-10B5983AD8B9}"/>
              </a:ext>
            </a:extLst>
          </p:cNvPr>
          <p:cNvSpPr/>
          <p:nvPr/>
        </p:nvSpPr>
        <p:spPr>
          <a:xfrm>
            <a:off x="3429000" y="2743200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 chat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CF0B3-B178-D4D2-FF74-DCC8918512A9}"/>
              </a:ext>
            </a:extLst>
          </p:cNvPr>
          <p:cNvSpPr/>
          <p:nvPr/>
        </p:nvSpPr>
        <p:spPr>
          <a:xfrm>
            <a:off x="3429000" y="3398717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channel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14E1790-70DB-0C8A-F8C0-BFAF64EF689D}"/>
              </a:ext>
            </a:extLst>
          </p:cNvPr>
          <p:cNvSpPr/>
          <p:nvPr/>
        </p:nvSpPr>
        <p:spPr>
          <a:xfrm>
            <a:off x="3644538" y="4152901"/>
            <a:ext cx="12192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Want to join Other Chat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B794A94-46B5-FA7D-06BF-4FA8867C3C80}"/>
              </a:ext>
            </a:extLst>
          </p:cNvPr>
          <p:cNvSpPr/>
          <p:nvPr/>
        </p:nvSpPr>
        <p:spPr>
          <a:xfrm>
            <a:off x="3534592" y="5315396"/>
            <a:ext cx="1439091" cy="79812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Logout</a:t>
            </a:r>
            <a:endParaRPr lang="en-US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618E4A-43EE-58F7-E899-F35F9868F559}"/>
              </a:ext>
            </a:extLst>
          </p:cNvPr>
          <p:cNvSpPr/>
          <p:nvPr/>
        </p:nvSpPr>
        <p:spPr>
          <a:xfrm>
            <a:off x="3835037" y="6376950"/>
            <a:ext cx="8382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E95D69-3715-BE44-9D1C-3FB74A2F7ECA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686050" y="594360"/>
            <a:ext cx="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A5EB1D-D40C-2854-F543-8B02689A111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238500" y="1288869"/>
            <a:ext cx="876300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55D654-F03B-1BBE-2B51-312AAB1CB09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686050" y="1752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335A710-4836-506B-708A-B71A275C70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787685" y="1958884"/>
            <a:ext cx="1263831" cy="304800"/>
          </a:xfrm>
          <a:prstGeom prst="bentConnector3">
            <a:avLst>
              <a:gd name="adj1" fmla="val 60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B25861-F61F-D799-301C-702E9FCC9D5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43250" y="2247900"/>
            <a:ext cx="118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00415E-5FA1-0F7A-E7A1-41B1C1FCCB7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267200" y="3124200"/>
            <a:ext cx="0" cy="27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C9FB19-F640-A200-B86B-5EE3DB180C2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254138" y="3779717"/>
            <a:ext cx="13062" cy="3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E4C0AF-591A-4431-438C-20045507F94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254137" y="6113516"/>
            <a:ext cx="1" cy="26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BF89E5-AB2B-C85C-7D41-09F5E4BF87E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254138" y="5067301"/>
            <a:ext cx="0" cy="24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7D242E1-33E0-4561-A37C-C87123888349}"/>
              </a:ext>
            </a:extLst>
          </p:cNvPr>
          <p:cNvSpPr txBox="1"/>
          <p:nvPr/>
        </p:nvSpPr>
        <p:spPr>
          <a:xfrm>
            <a:off x="2667854" y="17526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8ECA11-FED0-91D0-8713-62BBB60EF259}"/>
              </a:ext>
            </a:extLst>
          </p:cNvPr>
          <p:cNvSpPr txBox="1"/>
          <p:nvPr/>
        </p:nvSpPr>
        <p:spPr>
          <a:xfrm>
            <a:off x="3461635" y="104244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3BFB72-678C-391E-FF6A-4DAE1CEDBC3B}"/>
              </a:ext>
            </a:extLst>
          </p:cNvPr>
          <p:cNvSpPr txBox="1"/>
          <p:nvPr/>
        </p:nvSpPr>
        <p:spPr>
          <a:xfrm>
            <a:off x="3037461" y="4381195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4E7693-6575-9F60-2A06-F9003913F331}"/>
              </a:ext>
            </a:extLst>
          </p:cNvPr>
          <p:cNvCxnSpPr>
            <a:cxnSpLocks/>
            <a:stCxn id="8" idx="1"/>
            <a:endCxn id="6" idx="1"/>
          </p:cNvCxnSpPr>
          <p:nvPr/>
        </p:nvCxnSpPr>
        <p:spPr>
          <a:xfrm rot="10800000">
            <a:off x="3429000" y="2933701"/>
            <a:ext cx="215538" cy="1676401"/>
          </a:xfrm>
          <a:prstGeom prst="bentConnector3">
            <a:avLst>
              <a:gd name="adj1" fmla="val 12848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E56CD2-6E76-5501-4A28-DCC5438DCC86}"/>
              </a:ext>
            </a:extLst>
          </p:cNvPr>
          <p:cNvSpPr/>
          <p:nvPr/>
        </p:nvSpPr>
        <p:spPr>
          <a:xfrm>
            <a:off x="1369424" y="3380212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Chat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EFB0AC-E380-435B-874E-AB6B9DD7652D}"/>
              </a:ext>
            </a:extLst>
          </p:cNvPr>
          <p:cNvSpPr/>
          <p:nvPr/>
        </p:nvSpPr>
        <p:spPr>
          <a:xfrm>
            <a:off x="5486400" y="3390901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AI bot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E83FDAE-E9CC-D324-EE84-E7A88B2DD190}"/>
              </a:ext>
            </a:extLst>
          </p:cNvPr>
          <p:cNvCxnSpPr>
            <a:cxnSpLocks/>
            <a:endCxn id="19" idx="0"/>
          </p:cNvCxnSpPr>
          <p:nvPr/>
        </p:nvCxnSpPr>
        <p:spPr>
          <a:xfrm rot="10800000" flipV="1">
            <a:off x="2207624" y="3233866"/>
            <a:ext cx="2075362" cy="146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0070961-351C-9503-5293-D1D961CB4B7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274550" y="3228886"/>
            <a:ext cx="2050050" cy="162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F005C78-16DE-9B0E-3D7E-EC50BBC42F2E}"/>
              </a:ext>
            </a:extLst>
          </p:cNvPr>
          <p:cNvCxnSpPr>
            <a:stCxn id="19" idx="2"/>
          </p:cNvCxnSpPr>
          <p:nvPr/>
        </p:nvCxnSpPr>
        <p:spPr>
          <a:xfrm rot="16200000" flipH="1">
            <a:off x="3130286" y="2838549"/>
            <a:ext cx="201188" cy="20465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32A71FE-57B2-C9CE-7B71-C9304FDD8804}"/>
              </a:ext>
            </a:extLst>
          </p:cNvPr>
          <p:cNvCxnSpPr>
            <a:stCxn id="21" idx="2"/>
          </p:cNvCxnSpPr>
          <p:nvPr/>
        </p:nvCxnSpPr>
        <p:spPr>
          <a:xfrm rot="5400000">
            <a:off x="5200651" y="2838450"/>
            <a:ext cx="190499" cy="20574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489300F-EC23-39ED-652F-27CA9D58AA4C}"/>
              </a:ext>
            </a:extLst>
          </p:cNvPr>
          <p:cNvSpPr txBox="1"/>
          <p:nvPr/>
        </p:nvSpPr>
        <p:spPr>
          <a:xfrm>
            <a:off x="4182245" y="503839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8943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5100" y="3228945"/>
            <a:ext cx="373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ER-DIAGRAM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F29BDC89-E27F-291C-16A7-99DDB11F6E66}"/>
              </a:ext>
            </a:extLst>
          </p:cNvPr>
          <p:cNvSpPr/>
          <p:nvPr/>
        </p:nvSpPr>
        <p:spPr>
          <a:xfrm>
            <a:off x="3962400" y="228601"/>
            <a:ext cx="1295400" cy="91127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</a:t>
            </a:r>
            <a:endParaRPr lang="en-US" sz="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AE155-723F-223C-052D-223B07F302AF}"/>
              </a:ext>
            </a:extLst>
          </p:cNvPr>
          <p:cNvSpPr/>
          <p:nvPr/>
        </p:nvSpPr>
        <p:spPr>
          <a:xfrm>
            <a:off x="1180011" y="2057400"/>
            <a:ext cx="1143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FDA503-9D7C-E7EF-E50C-63350A45D842}"/>
              </a:ext>
            </a:extLst>
          </p:cNvPr>
          <p:cNvSpPr/>
          <p:nvPr/>
        </p:nvSpPr>
        <p:spPr>
          <a:xfrm>
            <a:off x="6650084" y="1524001"/>
            <a:ext cx="1143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DCCFB5-8E21-37EA-63EE-E697594F0A6D}"/>
              </a:ext>
            </a:extLst>
          </p:cNvPr>
          <p:cNvSpPr/>
          <p:nvPr/>
        </p:nvSpPr>
        <p:spPr>
          <a:xfrm>
            <a:off x="2667000" y="3445056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last 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B37FB0-07F3-CC0F-C2CD-96F5F4CFBCB2}"/>
              </a:ext>
            </a:extLst>
          </p:cNvPr>
          <p:cNvSpPr/>
          <p:nvPr/>
        </p:nvSpPr>
        <p:spPr>
          <a:xfrm>
            <a:off x="69669" y="2937511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11FA66-4EA1-87A6-4B37-C7EC28110F85}"/>
              </a:ext>
            </a:extLst>
          </p:cNvPr>
          <p:cNvSpPr/>
          <p:nvPr/>
        </p:nvSpPr>
        <p:spPr>
          <a:xfrm>
            <a:off x="2743200" y="2937511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46668D-3483-050C-DCB4-52D144E2DFAF}"/>
              </a:ext>
            </a:extLst>
          </p:cNvPr>
          <p:cNvSpPr/>
          <p:nvPr/>
        </p:nvSpPr>
        <p:spPr>
          <a:xfrm>
            <a:off x="1439635" y="4409258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password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5EBA5D-7D10-AAB8-0EE7-A0346D7913CB}"/>
              </a:ext>
            </a:extLst>
          </p:cNvPr>
          <p:cNvSpPr/>
          <p:nvPr/>
        </p:nvSpPr>
        <p:spPr>
          <a:xfrm>
            <a:off x="744582" y="3964306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FB7218-89C6-FDD9-317B-A011CF6AB64C}"/>
              </a:ext>
            </a:extLst>
          </p:cNvPr>
          <p:cNvSpPr/>
          <p:nvPr/>
        </p:nvSpPr>
        <p:spPr>
          <a:xfrm>
            <a:off x="2057400" y="3977369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first 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3B24BC-3D13-1E7C-7A4C-DA24A3EAB7B1}"/>
              </a:ext>
            </a:extLst>
          </p:cNvPr>
          <p:cNvSpPr/>
          <p:nvPr/>
        </p:nvSpPr>
        <p:spPr>
          <a:xfrm>
            <a:off x="381000" y="3429271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A6BEB6-7ABE-9AA7-D763-613BFC44D5F1}"/>
              </a:ext>
            </a:extLst>
          </p:cNvPr>
          <p:cNvSpPr/>
          <p:nvPr/>
        </p:nvSpPr>
        <p:spPr>
          <a:xfrm>
            <a:off x="5626827" y="2995750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DBA15A-9CA8-E26E-EFCD-24C433FC8A02}"/>
              </a:ext>
            </a:extLst>
          </p:cNvPr>
          <p:cNvSpPr/>
          <p:nvPr/>
        </p:nvSpPr>
        <p:spPr>
          <a:xfrm>
            <a:off x="7543800" y="2995750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15442D-4413-3D41-E8B6-C0F30F93967B}"/>
              </a:ext>
            </a:extLst>
          </p:cNvPr>
          <p:cNvSpPr/>
          <p:nvPr/>
        </p:nvSpPr>
        <p:spPr>
          <a:xfrm>
            <a:off x="7120346" y="3505201"/>
            <a:ext cx="1142999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 type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ECEB2D-2461-B40E-6526-19E02A42BCF4}"/>
              </a:ext>
            </a:extLst>
          </p:cNvPr>
          <p:cNvSpPr/>
          <p:nvPr/>
        </p:nvSpPr>
        <p:spPr>
          <a:xfrm>
            <a:off x="6067698" y="3505201"/>
            <a:ext cx="959032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recipents</a:t>
            </a:r>
            <a:endParaRPr 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358796-BDD1-F03A-FCEC-F18C4ECE852A}"/>
              </a:ext>
            </a:extLst>
          </p:cNvPr>
          <p:cNvSpPr/>
          <p:nvPr/>
        </p:nvSpPr>
        <p:spPr>
          <a:xfrm>
            <a:off x="7924800" y="2476501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fileURL</a:t>
            </a:r>
            <a:endParaRPr lang="en-US" sz="11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8D69AC-CCFD-61B6-3121-ADAD35901DC9}"/>
              </a:ext>
            </a:extLst>
          </p:cNvPr>
          <p:cNvSpPr/>
          <p:nvPr/>
        </p:nvSpPr>
        <p:spPr>
          <a:xfrm>
            <a:off x="5131527" y="2476501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5F9790-8449-3330-C35E-1CD2DB2171A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64969" y="2357711"/>
            <a:ext cx="662106" cy="57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F5B64A-297D-238E-6375-94A43F1B06C6}"/>
              </a:ext>
            </a:extLst>
          </p:cNvPr>
          <p:cNvCxnSpPr>
            <a:cxnSpLocks/>
          </p:cNvCxnSpPr>
          <p:nvPr/>
        </p:nvCxnSpPr>
        <p:spPr>
          <a:xfrm flipH="1">
            <a:off x="1101081" y="2362200"/>
            <a:ext cx="231330" cy="1082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447057-6A04-1A03-1419-7EAECC53D831}"/>
              </a:ext>
            </a:extLst>
          </p:cNvPr>
          <p:cNvCxnSpPr>
            <a:cxnSpLocks/>
          </p:cNvCxnSpPr>
          <p:nvPr/>
        </p:nvCxnSpPr>
        <p:spPr>
          <a:xfrm flipH="1">
            <a:off x="1448345" y="2357711"/>
            <a:ext cx="99331" cy="1646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EF6DF9-BE87-CD45-6C41-3F13841C82D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751511" y="2362200"/>
            <a:ext cx="183424" cy="2047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2CF9B1-7522-CA0A-562E-BAEDE2A9631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876153" y="2360565"/>
            <a:ext cx="676547" cy="1616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0C10BF-B955-965F-5013-F30E7DF0C2A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78626" y="2360565"/>
            <a:ext cx="588374" cy="127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4BAC5F-8005-9685-BAAB-EB3A5F6C687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82045" y="2357711"/>
            <a:ext cx="606225" cy="6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A47DEE-FF52-C7C6-29F5-EC3315764664}"/>
              </a:ext>
            </a:extLst>
          </p:cNvPr>
          <p:cNvCxnSpPr>
            <a:endCxn id="18" idx="7"/>
          </p:cNvCxnSpPr>
          <p:nvPr/>
        </p:nvCxnSpPr>
        <p:spPr>
          <a:xfrm flipH="1">
            <a:off x="5977057" y="1824312"/>
            <a:ext cx="728543" cy="707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253AA7-C9F8-3F47-714C-6F5645DA5420}"/>
              </a:ext>
            </a:extLst>
          </p:cNvPr>
          <p:cNvCxnSpPr>
            <a:cxnSpLocks/>
          </p:cNvCxnSpPr>
          <p:nvPr/>
        </p:nvCxnSpPr>
        <p:spPr>
          <a:xfrm flipH="1">
            <a:off x="6279425" y="1824312"/>
            <a:ext cx="671646" cy="116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F929E1-D3B2-9058-D2BF-CDAD3A4DCFEB}"/>
              </a:ext>
            </a:extLst>
          </p:cNvPr>
          <p:cNvCxnSpPr>
            <a:cxnSpLocks/>
            <a:stCxn id="5" idx="2"/>
            <a:endCxn id="16" idx="7"/>
          </p:cNvCxnSpPr>
          <p:nvPr/>
        </p:nvCxnSpPr>
        <p:spPr>
          <a:xfrm flipH="1">
            <a:off x="6886283" y="1828801"/>
            <a:ext cx="335301" cy="1732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DE3641-740C-EAC9-619C-183087D9141E}"/>
              </a:ext>
            </a:extLst>
          </p:cNvPr>
          <p:cNvCxnSpPr>
            <a:cxnSpLocks/>
          </p:cNvCxnSpPr>
          <p:nvPr/>
        </p:nvCxnSpPr>
        <p:spPr>
          <a:xfrm flipH="1">
            <a:off x="7418869" y="1826557"/>
            <a:ext cx="31315" cy="1688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0A0DC8-E8A5-90E5-2853-57EA05D5ACDC}"/>
              </a:ext>
            </a:extLst>
          </p:cNvPr>
          <p:cNvCxnSpPr>
            <a:cxnSpLocks/>
          </p:cNvCxnSpPr>
          <p:nvPr/>
        </p:nvCxnSpPr>
        <p:spPr>
          <a:xfrm>
            <a:off x="7607482" y="1827166"/>
            <a:ext cx="223702" cy="1162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7FB835-624D-B68D-0B5E-BE8AF243404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695655" y="1824312"/>
            <a:ext cx="374215" cy="707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1882888-5068-10DE-0708-FCCD2E1BB57C}"/>
              </a:ext>
            </a:extLst>
          </p:cNvPr>
          <p:cNvSpPr/>
          <p:nvPr/>
        </p:nvSpPr>
        <p:spPr>
          <a:xfrm>
            <a:off x="2912039" y="2488073"/>
            <a:ext cx="1042197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 Setup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BB7D3A-CF7B-FD1A-E537-AA3DFB128D3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330249" y="2302815"/>
            <a:ext cx="734416" cy="241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ABE48FF-5DB3-104C-7D04-D3899C4E2EAF}"/>
              </a:ext>
            </a:extLst>
          </p:cNvPr>
          <p:cNvSpPr/>
          <p:nvPr/>
        </p:nvSpPr>
        <p:spPr>
          <a:xfrm>
            <a:off x="8048641" y="1973582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timestamp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FFC7C0-D703-A675-9F91-4E385C54B05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793084" y="1613057"/>
            <a:ext cx="400627" cy="416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927D42-783C-8136-5401-74341ADAEDE3}"/>
              </a:ext>
            </a:extLst>
          </p:cNvPr>
          <p:cNvSpPr txBox="1"/>
          <p:nvPr/>
        </p:nvSpPr>
        <p:spPr>
          <a:xfrm>
            <a:off x="1513214" y="124900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  <a:endParaRPr lang="en-IN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78CAB9-D847-A477-F4D8-3F313FBF55ED}"/>
              </a:ext>
            </a:extLst>
          </p:cNvPr>
          <p:cNvSpPr txBox="1"/>
          <p:nvPr/>
        </p:nvSpPr>
        <p:spPr>
          <a:xfrm>
            <a:off x="7253599" y="1249001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All</a:t>
            </a:r>
            <a:endParaRPr lang="en-IN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2302BB-918B-92D1-5F67-821950A9C28C}"/>
              </a:ext>
            </a:extLst>
          </p:cNvPr>
          <p:cNvSpPr/>
          <p:nvPr/>
        </p:nvSpPr>
        <p:spPr>
          <a:xfrm>
            <a:off x="4114800" y="4038600"/>
            <a:ext cx="1143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Channels 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BEEBD8-42EF-E6A3-7697-FBF6292F325F}"/>
              </a:ext>
            </a:extLst>
          </p:cNvPr>
          <p:cNvSpPr/>
          <p:nvPr/>
        </p:nvSpPr>
        <p:spPr>
          <a:xfrm>
            <a:off x="2945673" y="5105400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E1128D-41B4-B02E-0B27-FB54C45B44B6}"/>
              </a:ext>
            </a:extLst>
          </p:cNvPr>
          <p:cNvSpPr/>
          <p:nvPr/>
        </p:nvSpPr>
        <p:spPr>
          <a:xfrm>
            <a:off x="3176777" y="5549811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 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09A681-B7CD-887C-9DB7-0BEADD4DC4C9}"/>
              </a:ext>
            </a:extLst>
          </p:cNvPr>
          <p:cNvSpPr/>
          <p:nvPr/>
        </p:nvSpPr>
        <p:spPr>
          <a:xfrm>
            <a:off x="4660173" y="5998286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members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1CF215-E50E-BC17-F318-DDB5F583AADF}"/>
              </a:ext>
            </a:extLst>
          </p:cNvPr>
          <p:cNvSpPr/>
          <p:nvPr/>
        </p:nvSpPr>
        <p:spPr>
          <a:xfrm>
            <a:off x="5079273" y="5539196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Created at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043F97-9243-3684-5439-DC76510A438A}"/>
              </a:ext>
            </a:extLst>
          </p:cNvPr>
          <p:cNvSpPr/>
          <p:nvPr/>
        </p:nvSpPr>
        <p:spPr>
          <a:xfrm>
            <a:off x="5334000" y="5098869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Updated at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3B8032-E032-7A04-77B0-82BE54898B5D}"/>
              </a:ext>
            </a:extLst>
          </p:cNvPr>
          <p:cNvSpPr/>
          <p:nvPr/>
        </p:nvSpPr>
        <p:spPr>
          <a:xfrm>
            <a:off x="3578133" y="5959785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B690D5-A369-11D8-5A8A-84A655A58D2A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440973" y="4333055"/>
            <a:ext cx="857161" cy="772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D43BAF-9BF6-7B9D-6790-95EE22C58ACD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022307" y="4354569"/>
            <a:ext cx="473112" cy="1251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2F1267-2AA6-CD28-FEB1-09E58E3D3A8D}"/>
              </a:ext>
            </a:extLst>
          </p:cNvPr>
          <p:cNvCxnSpPr>
            <a:cxnSpLocks/>
            <a:stCxn id="2" idx="2"/>
            <a:endCxn id="35" idx="7"/>
          </p:cNvCxnSpPr>
          <p:nvPr/>
        </p:nvCxnSpPr>
        <p:spPr>
          <a:xfrm flipH="1">
            <a:off x="4423663" y="4343400"/>
            <a:ext cx="262637" cy="1672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1B400F-7C6F-CDB5-62A9-215F16422044}"/>
              </a:ext>
            </a:extLst>
          </p:cNvPr>
          <p:cNvCxnSpPr>
            <a:cxnSpLocks/>
          </p:cNvCxnSpPr>
          <p:nvPr/>
        </p:nvCxnSpPr>
        <p:spPr>
          <a:xfrm>
            <a:off x="4858612" y="4372374"/>
            <a:ext cx="156020" cy="1621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6BD947-921C-0F8C-A1A9-33311487164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029200" y="4304081"/>
            <a:ext cx="195143" cy="1290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650A0E-9B8F-A707-E8D2-5BB79EFA70E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71930" y="4354569"/>
            <a:ext cx="307140" cy="800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Diamond 36">
            <a:extLst>
              <a:ext uri="{FF2B5EF4-FFF2-40B4-BE49-F238E27FC236}">
                <a16:creationId xmlns:a16="http://schemas.microsoft.com/office/drawing/2014/main" id="{19FC7A71-0EBA-30B2-0426-02CFE4600DF9}"/>
              </a:ext>
            </a:extLst>
          </p:cNvPr>
          <p:cNvSpPr/>
          <p:nvPr/>
        </p:nvSpPr>
        <p:spPr>
          <a:xfrm>
            <a:off x="4038600" y="2657198"/>
            <a:ext cx="1295400" cy="97810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</a:t>
            </a:r>
            <a:endParaRPr lang="en-US" sz="4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F3CF93F-774D-A96A-D3AC-ACA0D6672893}"/>
              </a:ext>
            </a:extLst>
          </p:cNvPr>
          <p:cNvCxnSpPr>
            <a:cxnSpLocks/>
            <a:stCxn id="4" idx="3"/>
            <a:endCxn id="37" idx="0"/>
          </p:cNvCxnSpPr>
          <p:nvPr/>
        </p:nvCxnSpPr>
        <p:spPr>
          <a:xfrm>
            <a:off x="2323011" y="2209800"/>
            <a:ext cx="2363289" cy="447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E3B1CB-0185-3C03-A34A-C7AEBA1AFE92}"/>
              </a:ext>
            </a:extLst>
          </p:cNvPr>
          <p:cNvCxnSpPr>
            <a:stCxn id="37" idx="2"/>
            <a:endCxn id="2" idx="0"/>
          </p:cNvCxnSpPr>
          <p:nvPr/>
        </p:nvCxnSpPr>
        <p:spPr>
          <a:xfrm>
            <a:off x="4686300" y="3635305"/>
            <a:ext cx="0" cy="40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3A8203B-CD3E-5B5C-9186-388C9605018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247203" y="666448"/>
            <a:ext cx="1974381" cy="8575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DEDE596-059F-9881-68A8-CEB0CDEA78F7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5400000" flipH="1" flipV="1">
            <a:off x="2170375" y="265376"/>
            <a:ext cx="1373161" cy="2210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A70D66-4710-806D-AB8F-FE590384D0E3}"/>
              </a:ext>
            </a:extLst>
          </p:cNvPr>
          <p:cNvSpPr txBox="1"/>
          <p:nvPr/>
        </p:nvSpPr>
        <p:spPr>
          <a:xfrm>
            <a:off x="2349826" y="1956066"/>
            <a:ext cx="4103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1</a:t>
            </a:r>
            <a:endParaRPr lang="en-IN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A474A7-7D06-74A5-FDBA-A8AF97C308AA}"/>
              </a:ext>
            </a:extLst>
          </p:cNvPr>
          <p:cNvSpPr txBox="1"/>
          <p:nvPr/>
        </p:nvSpPr>
        <p:spPr>
          <a:xfrm>
            <a:off x="4662178" y="2342177"/>
            <a:ext cx="3120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1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63644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198495"/>
            <a:ext cx="445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DATAFLOW DIAGRAM</a:t>
            </a:r>
            <a:endParaRPr lang="en-I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198495"/>
            <a:ext cx="445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  LEVEL  DFD</a:t>
            </a:r>
          </a:p>
        </p:txBody>
      </p:sp>
    </p:spTree>
    <p:extLst>
      <p:ext uri="{BB962C8B-B14F-4D97-AF65-F5344CB8AC3E}">
        <p14:creationId xmlns:p14="http://schemas.microsoft.com/office/powerpoint/2010/main" val="252120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AFEE63-D5ED-50FA-05F0-2C029EB08B2F}"/>
              </a:ext>
            </a:extLst>
          </p:cNvPr>
          <p:cNvSpPr/>
          <p:nvPr/>
        </p:nvSpPr>
        <p:spPr>
          <a:xfrm>
            <a:off x="838200" y="2683329"/>
            <a:ext cx="914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FA1731-1DCB-E249-3707-CD6C587A8CE6}"/>
              </a:ext>
            </a:extLst>
          </p:cNvPr>
          <p:cNvSpPr/>
          <p:nvPr/>
        </p:nvSpPr>
        <p:spPr>
          <a:xfrm>
            <a:off x="3467100" y="2492829"/>
            <a:ext cx="22098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Swift Chat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A19D2-BDA5-5290-DCD1-AF1B19B6EC4A}"/>
              </a:ext>
            </a:extLst>
          </p:cNvPr>
          <p:cNvSpPr/>
          <p:nvPr/>
        </p:nvSpPr>
        <p:spPr>
          <a:xfrm>
            <a:off x="7241176" y="2683329"/>
            <a:ext cx="1064623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150CEC-2841-74A1-BD63-5B4741A794AC}"/>
              </a:ext>
            </a:extLst>
          </p:cNvPr>
          <p:cNvCxnSpPr>
            <a:cxnSpLocks/>
          </p:cNvCxnSpPr>
          <p:nvPr/>
        </p:nvCxnSpPr>
        <p:spPr>
          <a:xfrm>
            <a:off x="1752600" y="2778035"/>
            <a:ext cx="182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B307E4-D9A6-679C-7135-17DE91028CCF}"/>
              </a:ext>
            </a:extLst>
          </p:cNvPr>
          <p:cNvCxnSpPr>
            <a:cxnSpLocks/>
          </p:cNvCxnSpPr>
          <p:nvPr/>
        </p:nvCxnSpPr>
        <p:spPr>
          <a:xfrm>
            <a:off x="5562599" y="2761707"/>
            <a:ext cx="167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AB101D-1D6D-FF72-9AE8-D0A82D4B705D}"/>
              </a:ext>
            </a:extLst>
          </p:cNvPr>
          <p:cNvCxnSpPr>
            <a:cxnSpLocks/>
          </p:cNvCxnSpPr>
          <p:nvPr/>
        </p:nvCxnSpPr>
        <p:spPr>
          <a:xfrm flipH="1">
            <a:off x="5562600" y="3200400"/>
            <a:ext cx="167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EFDFBA-FF9A-D83F-A25C-5024CF16D142}"/>
              </a:ext>
            </a:extLst>
          </p:cNvPr>
          <p:cNvCxnSpPr>
            <a:cxnSpLocks/>
          </p:cNvCxnSpPr>
          <p:nvPr/>
        </p:nvCxnSpPr>
        <p:spPr>
          <a:xfrm flipH="1">
            <a:off x="1752600" y="3200400"/>
            <a:ext cx="1828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E5DE9B-A8C3-2BF7-5F98-625D34AE9429}"/>
              </a:ext>
            </a:extLst>
          </p:cNvPr>
          <p:cNvSpPr txBox="1"/>
          <p:nvPr/>
        </p:nvSpPr>
        <p:spPr>
          <a:xfrm>
            <a:off x="2025361" y="2547707"/>
            <a:ext cx="1065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Login, register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E19CE5-EA84-4C74-FAD5-D777DBB38C1D}"/>
              </a:ext>
            </a:extLst>
          </p:cNvPr>
          <p:cNvSpPr txBox="1"/>
          <p:nvPr/>
        </p:nvSpPr>
        <p:spPr>
          <a:xfrm>
            <a:off x="1940372" y="3174385"/>
            <a:ext cx="1338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 profile, chats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A41A3-7338-EFEA-3661-9CB21273F898}"/>
              </a:ext>
            </a:extLst>
          </p:cNvPr>
          <p:cNvSpPr txBox="1"/>
          <p:nvPr/>
        </p:nvSpPr>
        <p:spPr>
          <a:xfrm>
            <a:off x="5460046" y="2445519"/>
            <a:ext cx="1997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transfer, chat, group chat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D12343-CADD-5224-7448-057B5A74597A}"/>
              </a:ext>
            </a:extLst>
          </p:cNvPr>
          <p:cNvSpPr txBox="1"/>
          <p:nvPr/>
        </p:nvSpPr>
        <p:spPr>
          <a:xfrm>
            <a:off x="6065084" y="3174386"/>
            <a:ext cx="7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7379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809" y="3228945"/>
            <a:ext cx="3588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8.2  FIRST  LEVEL  DFD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D66D05-1AB1-AFFD-D42F-67E1CDAACFAB}"/>
              </a:ext>
            </a:extLst>
          </p:cNvPr>
          <p:cNvSpPr/>
          <p:nvPr/>
        </p:nvSpPr>
        <p:spPr>
          <a:xfrm>
            <a:off x="4215363" y="2097958"/>
            <a:ext cx="1219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Registration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294532-2CF4-8D33-F233-4BAEBF2AE17C}"/>
              </a:ext>
            </a:extLst>
          </p:cNvPr>
          <p:cNvSpPr/>
          <p:nvPr/>
        </p:nvSpPr>
        <p:spPr>
          <a:xfrm>
            <a:off x="4260970" y="2971553"/>
            <a:ext cx="1219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4949C1-8BD0-ABD9-8BAB-266453EEE22C}"/>
              </a:ext>
            </a:extLst>
          </p:cNvPr>
          <p:cNvSpPr/>
          <p:nvPr/>
        </p:nvSpPr>
        <p:spPr>
          <a:xfrm>
            <a:off x="4211571" y="4031811"/>
            <a:ext cx="1219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 Profile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69249F-EF82-A004-A90A-6EBD2EB73B27}"/>
              </a:ext>
            </a:extLst>
          </p:cNvPr>
          <p:cNvSpPr/>
          <p:nvPr/>
        </p:nvSpPr>
        <p:spPr>
          <a:xfrm>
            <a:off x="4170919" y="5072283"/>
            <a:ext cx="1219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 Message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F4B60-DA97-A515-590B-F4015E4178B4}"/>
              </a:ext>
            </a:extLst>
          </p:cNvPr>
          <p:cNvSpPr/>
          <p:nvPr/>
        </p:nvSpPr>
        <p:spPr>
          <a:xfrm>
            <a:off x="420227" y="838106"/>
            <a:ext cx="1885142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F06C0-1E3A-6CE9-1E96-1CE39267684A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5256015" y="2187232"/>
            <a:ext cx="2155692" cy="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F79FF-0464-04A5-1328-FB57A99C572B}"/>
              </a:ext>
            </a:extLst>
          </p:cNvPr>
          <p:cNvCxnSpPr>
            <a:cxnSpLocks/>
          </p:cNvCxnSpPr>
          <p:nvPr/>
        </p:nvCxnSpPr>
        <p:spPr>
          <a:xfrm>
            <a:off x="5434563" y="3124200"/>
            <a:ext cx="207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B5BF91-6833-4D7D-23D1-F402814AF723}"/>
              </a:ext>
            </a:extLst>
          </p:cNvPr>
          <p:cNvCxnSpPr>
            <a:cxnSpLocks/>
          </p:cNvCxnSpPr>
          <p:nvPr/>
        </p:nvCxnSpPr>
        <p:spPr>
          <a:xfrm>
            <a:off x="5410173" y="4215308"/>
            <a:ext cx="207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E85844-EC30-3FB4-5079-CE3303D43A98}"/>
              </a:ext>
            </a:extLst>
          </p:cNvPr>
          <p:cNvCxnSpPr>
            <a:cxnSpLocks/>
          </p:cNvCxnSpPr>
          <p:nvPr/>
        </p:nvCxnSpPr>
        <p:spPr>
          <a:xfrm flipH="1">
            <a:off x="5400387" y="2515529"/>
            <a:ext cx="2084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769822-9B0A-E095-02F9-9E12C5F1D867}"/>
              </a:ext>
            </a:extLst>
          </p:cNvPr>
          <p:cNvCxnSpPr>
            <a:cxnSpLocks/>
          </p:cNvCxnSpPr>
          <p:nvPr/>
        </p:nvCxnSpPr>
        <p:spPr>
          <a:xfrm flipH="1">
            <a:off x="5346163" y="5534799"/>
            <a:ext cx="211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477BA2-FBE7-E573-BDBD-08E281DBEB4A}"/>
              </a:ext>
            </a:extLst>
          </p:cNvPr>
          <p:cNvCxnSpPr>
            <a:cxnSpLocks/>
          </p:cNvCxnSpPr>
          <p:nvPr/>
        </p:nvCxnSpPr>
        <p:spPr>
          <a:xfrm flipH="1">
            <a:off x="5457971" y="3391988"/>
            <a:ext cx="202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32F09D-B0CF-8086-5D03-C653FF021927}"/>
              </a:ext>
            </a:extLst>
          </p:cNvPr>
          <p:cNvCxnSpPr/>
          <p:nvPr/>
        </p:nvCxnSpPr>
        <p:spPr>
          <a:xfrm>
            <a:off x="7557810" y="2189856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E70284-08CC-724E-477A-4A1D08AD9E1E}"/>
              </a:ext>
            </a:extLst>
          </p:cNvPr>
          <p:cNvCxnSpPr/>
          <p:nvPr/>
        </p:nvCxnSpPr>
        <p:spPr>
          <a:xfrm>
            <a:off x="7588290" y="2553974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8BD5EF-75C4-BED7-8C3C-5F6CD6A98C55}"/>
              </a:ext>
            </a:extLst>
          </p:cNvPr>
          <p:cNvCxnSpPr/>
          <p:nvPr/>
        </p:nvCxnSpPr>
        <p:spPr>
          <a:xfrm>
            <a:off x="7588290" y="3124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E255A5-FC50-E4DD-D5E9-E14215FE9761}"/>
              </a:ext>
            </a:extLst>
          </p:cNvPr>
          <p:cNvCxnSpPr/>
          <p:nvPr/>
        </p:nvCxnSpPr>
        <p:spPr>
          <a:xfrm>
            <a:off x="7588290" y="3391988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C1E79A-E29D-0672-725F-344C6EEAB653}"/>
              </a:ext>
            </a:extLst>
          </p:cNvPr>
          <p:cNvCxnSpPr/>
          <p:nvPr/>
        </p:nvCxnSpPr>
        <p:spPr>
          <a:xfrm>
            <a:off x="7588290" y="4191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F06737-A665-9424-91B8-92907DC79779}"/>
              </a:ext>
            </a:extLst>
          </p:cNvPr>
          <p:cNvCxnSpPr/>
          <p:nvPr/>
        </p:nvCxnSpPr>
        <p:spPr>
          <a:xfrm>
            <a:off x="7566519" y="4495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7BA4F9-B829-185E-145E-D27EAE5B4367}"/>
              </a:ext>
            </a:extLst>
          </p:cNvPr>
          <p:cNvCxnSpPr/>
          <p:nvPr/>
        </p:nvCxnSpPr>
        <p:spPr>
          <a:xfrm>
            <a:off x="7588290" y="5209903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D22224-AE00-A13D-18D9-EB321BDEE51D}"/>
              </a:ext>
            </a:extLst>
          </p:cNvPr>
          <p:cNvCxnSpPr/>
          <p:nvPr/>
        </p:nvCxnSpPr>
        <p:spPr>
          <a:xfrm>
            <a:off x="7566519" y="5562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DE73629-5F20-49BE-2447-588321A63B55}"/>
              </a:ext>
            </a:extLst>
          </p:cNvPr>
          <p:cNvCxnSpPr>
            <a:cxnSpLocks/>
          </p:cNvCxnSpPr>
          <p:nvPr/>
        </p:nvCxnSpPr>
        <p:spPr>
          <a:xfrm rot="10800000">
            <a:off x="1671216" y="1433201"/>
            <a:ext cx="2646096" cy="1989670"/>
          </a:xfrm>
          <a:prstGeom prst="bentConnector3">
            <a:avLst>
              <a:gd name="adj1" fmla="val 1000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0D4971C-B8A1-82A6-3298-7F063BD35A79}"/>
              </a:ext>
            </a:extLst>
          </p:cNvPr>
          <p:cNvCxnSpPr>
            <a:cxnSpLocks/>
          </p:cNvCxnSpPr>
          <p:nvPr/>
        </p:nvCxnSpPr>
        <p:spPr>
          <a:xfrm>
            <a:off x="1847581" y="1447706"/>
            <a:ext cx="2412424" cy="1738693"/>
          </a:xfrm>
          <a:prstGeom prst="bentConnector3">
            <a:avLst>
              <a:gd name="adj1" fmla="val 5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C43BFEB-24FF-4B42-568E-F7937FBBA1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73677" y="1449307"/>
            <a:ext cx="2793387" cy="2758534"/>
          </a:xfrm>
          <a:prstGeom prst="bentConnector3">
            <a:avLst>
              <a:gd name="adj1" fmla="val 998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64B5F5D-569F-7C8E-94FF-FF5225F71FF8}"/>
              </a:ext>
            </a:extLst>
          </p:cNvPr>
          <p:cNvCxnSpPr>
            <a:cxnSpLocks/>
            <a:endCxn id="9" idx="2"/>
          </p:cNvCxnSpPr>
          <p:nvPr/>
        </p:nvCxnSpPr>
        <p:spPr>
          <a:xfrm rot="16200000" flipV="1">
            <a:off x="1303692" y="1506812"/>
            <a:ext cx="3057334" cy="2939122"/>
          </a:xfrm>
          <a:prstGeom prst="bentConnector3">
            <a:avLst>
              <a:gd name="adj1" fmla="val 7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54DFDA0-8AA9-495A-F1B5-DD7A3C3479C2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H="1">
            <a:off x="707221" y="1913384"/>
            <a:ext cx="3945201" cy="2982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AD9200A-1A2F-40BC-C604-DCA51F86E9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8657" y="1854856"/>
            <a:ext cx="4129314" cy="3286174"/>
          </a:xfrm>
          <a:prstGeom prst="bentConnector3">
            <a:avLst>
              <a:gd name="adj1" fmla="val 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CF8CB8F-3DF6-5A77-A125-6AB0C0DB78C5}"/>
              </a:ext>
            </a:extLst>
          </p:cNvPr>
          <p:cNvSpPr txBox="1"/>
          <p:nvPr/>
        </p:nvSpPr>
        <p:spPr>
          <a:xfrm>
            <a:off x="7808085" y="313031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CEBDAC-B21D-8094-047C-B04DE580EDC5}"/>
              </a:ext>
            </a:extLst>
          </p:cNvPr>
          <p:cNvSpPr txBox="1"/>
          <p:nvPr/>
        </p:nvSpPr>
        <p:spPr>
          <a:xfrm>
            <a:off x="7674822" y="5257800"/>
            <a:ext cx="177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</a:t>
            </a:r>
            <a:endParaRPr 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1586D6-BF45-9AB1-BCF2-E841F2808382}"/>
              </a:ext>
            </a:extLst>
          </p:cNvPr>
          <p:cNvSpPr txBox="1"/>
          <p:nvPr/>
        </p:nvSpPr>
        <p:spPr>
          <a:xfrm>
            <a:off x="1818373" y="5185664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Message, file transfer, delete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12DC54B-B781-8DCA-EC7F-62B6FEE3FDF1}"/>
              </a:ext>
            </a:extLst>
          </p:cNvPr>
          <p:cNvSpPr txBox="1"/>
          <p:nvPr/>
        </p:nvSpPr>
        <p:spPr>
          <a:xfrm>
            <a:off x="1575877" y="3984653"/>
            <a:ext cx="2206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First name, last name, image, Email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462541A-170E-56FC-9FEE-5196AA67C848}"/>
              </a:ext>
            </a:extLst>
          </p:cNvPr>
          <p:cNvSpPr txBox="1"/>
          <p:nvPr/>
        </p:nvSpPr>
        <p:spPr>
          <a:xfrm>
            <a:off x="5665733" y="1967153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for Registration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A41EDD0-BFBB-F196-4961-BC356AC684B0}"/>
              </a:ext>
            </a:extLst>
          </p:cNvPr>
          <p:cNvSpPr txBox="1"/>
          <p:nvPr/>
        </p:nvSpPr>
        <p:spPr>
          <a:xfrm>
            <a:off x="2009131" y="4410785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Profile Update success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DE18B2-74FC-3F27-2647-DA35935A52B1}"/>
              </a:ext>
            </a:extLst>
          </p:cNvPr>
          <p:cNvSpPr txBox="1"/>
          <p:nvPr/>
        </p:nvSpPr>
        <p:spPr>
          <a:xfrm>
            <a:off x="2534206" y="3422872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login success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7A6D205-A855-621D-6ED1-5FC237893B23}"/>
              </a:ext>
            </a:extLst>
          </p:cNvPr>
          <p:cNvSpPr txBox="1"/>
          <p:nvPr/>
        </p:nvSpPr>
        <p:spPr>
          <a:xfrm>
            <a:off x="6103130" y="2493565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7DA581-3A43-D189-034D-587EBF4EC99C}"/>
              </a:ext>
            </a:extLst>
          </p:cNvPr>
          <p:cNvSpPr txBox="1"/>
          <p:nvPr/>
        </p:nvSpPr>
        <p:spPr>
          <a:xfrm>
            <a:off x="2433846" y="2474043"/>
            <a:ext cx="13644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Registration success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56C5AC2-2A20-B248-DF85-8FF495D6ACF4}"/>
              </a:ext>
            </a:extLst>
          </p:cNvPr>
          <p:cNvSpPr txBox="1"/>
          <p:nvPr/>
        </p:nvSpPr>
        <p:spPr>
          <a:xfrm>
            <a:off x="2160677" y="1984377"/>
            <a:ext cx="2290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Username, Email ,password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386FB-2B42-4E67-CE3F-63D58D237711}"/>
              </a:ext>
            </a:extLst>
          </p:cNvPr>
          <p:cNvCxnSpPr>
            <a:cxnSpLocks/>
          </p:cNvCxnSpPr>
          <p:nvPr/>
        </p:nvCxnSpPr>
        <p:spPr>
          <a:xfrm flipH="1">
            <a:off x="5391317" y="4452542"/>
            <a:ext cx="2074839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8B4AC2-0445-5A29-F4A2-40E0851349E1}"/>
              </a:ext>
            </a:extLst>
          </p:cNvPr>
          <p:cNvSpPr txBox="1"/>
          <p:nvPr/>
        </p:nvSpPr>
        <p:spPr>
          <a:xfrm>
            <a:off x="2144772" y="5522504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Message success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07BA6-83F0-F749-D436-C597E0ABB106}"/>
              </a:ext>
            </a:extLst>
          </p:cNvPr>
          <p:cNvSpPr txBox="1"/>
          <p:nvPr/>
        </p:nvSpPr>
        <p:spPr>
          <a:xfrm>
            <a:off x="2438027" y="2971553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Email ,password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6AC2EE-0763-0A98-53DC-3A789B793250}"/>
              </a:ext>
            </a:extLst>
          </p:cNvPr>
          <p:cNvSpPr/>
          <p:nvPr/>
        </p:nvSpPr>
        <p:spPr>
          <a:xfrm>
            <a:off x="1289546" y="285690"/>
            <a:ext cx="7067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 LEVEL  DFD USER SIDE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8D036B-B972-4A02-9D07-6E227310AFA9}"/>
              </a:ext>
            </a:extLst>
          </p:cNvPr>
          <p:cNvSpPr txBox="1"/>
          <p:nvPr/>
        </p:nvSpPr>
        <p:spPr>
          <a:xfrm>
            <a:off x="7802345" y="22591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65DC3F-226A-4C6D-AB9C-861A3C43C43D}"/>
              </a:ext>
            </a:extLst>
          </p:cNvPr>
          <p:cNvSpPr txBox="1"/>
          <p:nvPr/>
        </p:nvSpPr>
        <p:spPr>
          <a:xfrm>
            <a:off x="7817489" y="418101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E029664-8965-1CF0-4891-0304A50477ED}"/>
              </a:ext>
            </a:extLst>
          </p:cNvPr>
          <p:cNvCxnSpPr>
            <a:cxnSpLocks/>
          </p:cNvCxnSpPr>
          <p:nvPr/>
        </p:nvCxnSpPr>
        <p:spPr>
          <a:xfrm>
            <a:off x="2098753" y="1448471"/>
            <a:ext cx="2175732" cy="805508"/>
          </a:xfrm>
          <a:prstGeom prst="bentConnector3">
            <a:avLst>
              <a:gd name="adj1" fmla="val 43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C3EF3DF-8790-F2AF-6617-C502F43B9458}"/>
              </a:ext>
            </a:extLst>
          </p:cNvPr>
          <p:cNvCxnSpPr>
            <a:cxnSpLocks/>
          </p:cNvCxnSpPr>
          <p:nvPr/>
        </p:nvCxnSpPr>
        <p:spPr>
          <a:xfrm rot="10800000">
            <a:off x="2049907" y="1440971"/>
            <a:ext cx="2195454" cy="1095128"/>
          </a:xfrm>
          <a:prstGeom prst="bentConnector3">
            <a:avLst>
              <a:gd name="adj1" fmla="val 100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F9E1FBF-E486-8028-1176-C8A076CDD21D}"/>
              </a:ext>
            </a:extLst>
          </p:cNvPr>
          <p:cNvCxnSpPr>
            <a:cxnSpLocks/>
          </p:cNvCxnSpPr>
          <p:nvPr/>
        </p:nvCxnSpPr>
        <p:spPr>
          <a:xfrm>
            <a:off x="5383052" y="5257800"/>
            <a:ext cx="207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3A0F52-2CC9-6DF0-2219-6BCF620BF1FA}"/>
              </a:ext>
            </a:extLst>
          </p:cNvPr>
          <p:cNvSpPr txBox="1"/>
          <p:nvPr/>
        </p:nvSpPr>
        <p:spPr>
          <a:xfrm>
            <a:off x="6122086" y="4398806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E6C306D-2313-B064-F262-15CED0BE116F}"/>
              </a:ext>
            </a:extLst>
          </p:cNvPr>
          <p:cNvSpPr txBox="1"/>
          <p:nvPr/>
        </p:nvSpPr>
        <p:spPr>
          <a:xfrm>
            <a:off x="6129984" y="3347483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21AD0CE-11D1-EF10-18D2-CEABC7D29FFA}"/>
              </a:ext>
            </a:extLst>
          </p:cNvPr>
          <p:cNvSpPr txBox="1"/>
          <p:nvPr/>
        </p:nvSpPr>
        <p:spPr>
          <a:xfrm>
            <a:off x="5949159" y="4017081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for Profile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DD5023-40D7-4F70-CE22-9B946FFA4B50}"/>
              </a:ext>
            </a:extLst>
          </p:cNvPr>
          <p:cNvSpPr txBox="1"/>
          <p:nvPr/>
        </p:nvSpPr>
        <p:spPr>
          <a:xfrm>
            <a:off x="5992676" y="2924789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for Login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B0C4DE-8438-5CAC-EB59-C676AFF17B3A}"/>
              </a:ext>
            </a:extLst>
          </p:cNvPr>
          <p:cNvSpPr txBox="1"/>
          <p:nvPr/>
        </p:nvSpPr>
        <p:spPr>
          <a:xfrm>
            <a:off x="5907971" y="5054859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for Chats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A75F55-4746-DC9D-DC1B-C946504C878D}"/>
              </a:ext>
            </a:extLst>
          </p:cNvPr>
          <p:cNvSpPr txBox="1"/>
          <p:nvPr/>
        </p:nvSpPr>
        <p:spPr>
          <a:xfrm>
            <a:off x="6146328" y="5474609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5234084-63CB-2CA0-2E92-0BD3227C46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3696" y="2010064"/>
            <a:ext cx="4591892" cy="3427767"/>
          </a:xfrm>
          <a:prstGeom prst="bentConnector3">
            <a:avLst>
              <a:gd name="adj1" fmla="val 1000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3ED502F-CA48-D9AB-298B-11FE59D27F2A}"/>
              </a:ext>
            </a:extLst>
          </p:cNvPr>
          <p:cNvSpPr/>
          <p:nvPr/>
        </p:nvSpPr>
        <p:spPr>
          <a:xfrm>
            <a:off x="4178074" y="5823645"/>
            <a:ext cx="1219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 channels / groups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199B4EE-30E5-7D08-3818-7DAC6B3C35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2888" y="1997189"/>
            <a:ext cx="4772830" cy="3657877"/>
          </a:xfrm>
          <a:prstGeom prst="bentConnector3">
            <a:avLst>
              <a:gd name="adj1" fmla="val 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FF89C0-0072-A0BB-1952-9B76E6A5A74B}"/>
              </a:ext>
            </a:extLst>
          </p:cNvPr>
          <p:cNvCxnSpPr/>
          <p:nvPr/>
        </p:nvCxnSpPr>
        <p:spPr>
          <a:xfrm>
            <a:off x="7565571" y="5971903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CC98DE-568F-1066-0AC5-1F0E8D9D60DB}"/>
              </a:ext>
            </a:extLst>
          </p:cNvPr>
          <p:cNvCxnSpPr/>
          <p:nvPr/>
        </p:nvCxnSpPr>
        <p:spPr>
          <a:xfrm>
            <a:off x="7543800" y="6324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8198ADD-6DA9-000B-DF54-7B3ABF5480A5}"/>
              </a:ext>
            </a:extLst>
          </p:cNvPr>
          <p:cNvSpPr txBox="1"/>
          <p:nvPr/>
        </p:nvSpPr>
        <p:spPr>
          <a:xfrm>
            <a:off x="7652103" y="6019800"/>
            <a:ext cx="177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channels</a:t>
            </a:r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31F5C2-DFAA-FC9E-50FD-C6FE2B8CC1E3}"/>
              </a:ext>
            </a:extLst>
          </p:cNvPr>
          <p:cNvCxnSpPr>
            <a:cxnSpLocks/>
          </p:cNvCxnSpPr>
          <p:nvPr/>
        </p:nvCxnSpPr>
        <p:spPr>
          <a:xfrm flipH="1">
            <a:off x="5410200" y="6275580"/>
            <a:ext cx="211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486952-D695-8F80-21E2-094031A7B77C}"/>
              </a:ext>
            </a:extLst>
          </p:cNvPr>
          <p:cNvCxnSpPr>
            <a:cxnSpLocks/>
          </p:cNvCxnSpPr>
          <p:nvPr/>
        </p:nvCxnSpPr>
        <p:spPr>
          <a:xfrm>
            <a:off x="5447089" y="5998581"/>
            <a:ext cx="207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785BBE1-6D9C-51CB-32C0-FA52FCAF60EE}"/>
              </a:ext>
            </a:extLst>
          </p:cNvPr>
          <p:cNvSpPr txBox="1"/>
          <p:nvPr/>
        </p:nvSpPr>
        <p:spPr>
          <a:xfrm>
            <a:off x="5972008" y="5795640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for Chats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B53011-2AC7-F35E-8E68-31B332AF8E46}"/>
              </a:ext>
            </a:extLst>
          </p:cNvPr>
          <p:cNvSpPr txBox="1"/>
          <p:nvPr/>
        </p:nvSpPr>
        <p:spPr>
          <a:xfrm>
            <a:off x="6210365" y="6215390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23713-3859-727E-C001-B38C497D8D70}"/>
              </a:ext>
            </a:extLst>
          </p:cNvPr>
          <p:cNvSpPr txBox="1"/>
          <p:nvPr/>
        </p:nvSpPr>
        <p:spPr>
          <a:xfrm>
            <a:off x="1752600" y="5834390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Send Messages to users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C7014A-2509-0A4B-FBCA-C6410D6038FD}"/>
              </a:ext>
            </a:extLst>
          </p:cNvPr>
          <p:cNvSpPr txBox="1"/>
          <p:nvPr/>
        </p:nvSpPr>
        <p:spPr>
          <a:xfrm>
            <a:off x="1903682" y="6162172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Message success</a:t>
            </a:r>
          </a:p>
        </p:txBody>
      </p:sp>
    </p:spTree>
    <p:extLst>
      <p:ext uri="{BB962C8B-B14F-4D97-AF65-F5344CB8AC3E}">
        <p14:creationId xmlns:p14="http://schemas.microsoft.com/office/powerpoint/2010/main" val="136017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1429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DATA  DICTIONARY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04803" y="1295400"/>
            <a:ext cx="8534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96537" y="1964829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44881"/>
              </p:ext>
            </p:extLst>
          </p:nvPr>
        </p:nvGraphicFramePr>
        <p:xfrm>
          <a:off x="342900" y="838200"/>
          <a:ext cx="8458200" cy="1228304"/>
        </p:xfrm>
        <a:graphic>
          <a:graphicData uri="http://schemas.openxmlformats.org/drawingml/2006/table">
            <a:tbl>
              <a:tblPr/>
              <a:tblGrid>
                <a:gridCol w="209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Table Name   :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Users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Primary Key : 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Id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 : -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-</a:t>
                      </a:r>
                      <a:endParaRPr lang="en-IN" sz="1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111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Description    :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To store user information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286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9C0A5E-E486-BDDB-640C-38F567DB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10125"/>
              </p:ext>
            </p:extLst>
          </p:nvPr>
        </p:nvGraphicFramePr>
        <p:xfrm>
          <a:off x="381000" y="2302630"/>
          <a:ext cx="8443483" cy="4359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931">
                  <a:extLst>
                    <a:ext uri="{9D8B030D-6E8A-4147-A177-3AD203B41FA5}">
                      <a16:colId xmlns:a16="http://schemas.microsoft.com/office/drawing/2014/main" val="1996312948"/>
                    </a:ext>
                  </a:extLst>
                </a:gridCol>
                <a:gridCol w="1176024">
                  <a:extLst>
                    <a:ext uri="{9D8B030D-6E8A-4147-A177-3AD203B41FA5}">
                      <a16:colId xmlns:a16="http://schemas.microsoft.com/office/drawing/2014/main" val="2508646995"/>
                    </a:ext>
                  </a:extLst>
                </a:gridCol>
                <a:gridCol w="1011911">
                  <a:extLst>
                    <a:ext uri="{9D8B030D-6E8A-4147-A177-3AD203B41FA5}">
                      <a16:colId xmlns:a16="http://schemas.microsoft.com/office/drawing/2014/main" val="1646337191"/>
                    </a:ext>
                  </a:extLst>
                </a:gridCol>
                <a:gridCol w="1202360">
                  <a:extLst>
                    <a:ext uri="{9D8B030D-6E8A-4147-A177-3AD203B41FA5}">
                      <a16:colId xmlns:a16="http://schemas.microsoft.com/office/drawing/2014/main" val="738806465"/>
                    </a:ext>
                  </a:extLst>
                </a:gridCol>
                <a:gridCol w="2287247">
                  <a:extLst>
                    <a:ext uri="{9D8B030D-6E8A-4147-A177-3AD203B41FA5}">
                      <a16:colId xmlns:a16="http://schemas.microsoft.com/office/drawing/2014/main" val="2985725997"/>
                    </a:ext>
                  </a:extLst>
                </a:gridCol>
                <a:gridCol w="2029010">
                  <a:extLst>
                    <a:ext uri="{9D8B030D-6E8A-4147-A177-3AD203B41FA5}">
                      <a16:colId xmlns:a16="http://schemas.microsoft.com/office/drawing/2014/main" val="1317558114"/>
                    </a:ext>
                  </a:extLst>
                </a:gridCol>
              </a:tblGrid>
              <a:tr h="57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Sr. No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Field Name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Data Type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(Size)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Constraint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Description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Sample Data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2369289806"/>
                  </a:ext>
                </a:extLst>
              </a:tr>
              <a:tr h="441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id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object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Primary key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Store Primary key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5654fgcfc4dx89g4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3570025079"/>
                  </a:ext>
                </a:extLst>
              </a:tr>
              <a:tr h="441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email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email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raja@gmail.com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637407212"/>
                  </a:ext>
                </a:extLst>
              </a:tr>
              <a:tr h="441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password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 password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Raj@956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534589881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4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firstname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 First Name 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Patel</a:t>
                      </a: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2553353392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lastname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Last Name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Raj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732405179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6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image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image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user_img.jpg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432400861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7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colour</a:t>
                      </a: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number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Colour</a:t>
                      </a: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2107230661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8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profile setup</a:t>
                      </a: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Boolean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Profile setup</a:t>
                      </a: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true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41666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9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228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PROFILE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64466"/>
              </p:ext>
            </p:extLst>
          </p:nvPr>
        </p:nvGraphicFramePr>
        <p:xfrm>
          <a:off x="228600" y="838200"/>
          <a:ext cx="8342694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 Profile  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Swift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Objective: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objectives of a Real-Time Chat App Web Application are to enable instant, secure, and scalable messaging with a user-friendly interface, supporting features like multi-user chats, notifications, and file sharing while ensuring cross-platform compatibility and future-readiness.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of Application: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</a:t>
                      </a:r>
                      <a:endParaRPr lang="en-US" sz="1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 Tool: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React.js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End Tool: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node.js, </a:t>
                      </a:r>
                      <a:r>
                        <a:rPr lang="en-US" sz="1600" dirty="0"/>
                        <a:t>Express.js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, Socket.io, 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Duration 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Days</a:t>
                      </a:r>
                      <a:endParaRPr kumimoji="0"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Project Guide 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Ms. Kimi Modi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06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By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Jansari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Dhruvkumar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Jitendrakumar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:-22082221016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Patel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Khushkumar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Shaileshbhai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:-22082221059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38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To 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Computer Science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B.sc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ca&amp;it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- 6 ]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F3FA8-A39D-96D0-7802-32FEF2D13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86">
            <a:extLst>
              <a:ext uri="{FF2B5EF4-FFF2-40B4-BE49-F238E27FC236}">
                <a16:creationId xmlns:a16="http://schemas.microsoft.com/office/drawing/2014/main" id="{BAE456D0-D895-B406-DA13-18404B06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46532"/>
              </p:ext>
            </p:extLst>
          </p:nvPr>
        </p:nvGraphicFramePr>
        <p:xfrm>
          <a:off x="342900" y="685800"/>
          <a:ext cx="8458200" cy="1228304"/>
        </p:xfrm>
        <a:graphic>
          <a:graphicData uri="http://schemas.openxmlformats.org/drawingml/2006/table">
            <a:tbl>
              <a:tblPr/>
              <a:tblGrid>
                <a:gridCol w="209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Table Name   :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Messages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Primary Key : 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Id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 : -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-</a:t>
                      </a:r>
                      <a:endParaRPr lang="en-IN" sz="1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111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Description    :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To store user information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83AC25-6B20-DC79-2C11-CF69C89E72C3}"/>
              </a:ext>
            </a:extLst>
          </p:cNvPr>
          <p:cNvSpPr txBox="1"/>
          <p:nvPr/>
        </p:nvSpPr>
        <p:spPr>
          <a:xfrm>
            <a:off x="228600" y="2286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6C91E1-B67B-9BAB-625A-72A2861D8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47225"/>
              </p:ext>
            </p:extLst>
          </p:nvPr>
        </p:nvGraphicFramePr>
        <p:xfrm>
          <a:off x="342901" y="2057400"/>
          <a:ext cx="8458200" cy="4616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103">
                  <a:extLst>
                    <a:ext uri="{9D8B030D-6E8A-4147-A177-3AD203B41FA5}">
                      <a16:colId xmlns:a16="http://schemas.microsoft.com/office/drawing/2014/main" val="1996312948"/>
                    </a:ext>
                  </a:extLst>
                </a:gridCol>
                <a:gridCol w="1367796">
                  <a:extLst>
                    <a:ext uri="{9D8B030D-6E8A-4147-A177-3AD203B41FA5}">
                      <a16:colId xmlns:a16="http://schemas.microsoft.com/office/drawing/2014/main" val="25086469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463371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880646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85725997"/>
                    </a:ext>
                  </a:extLst>
                </a:gridCol>
                <a:gridCol w="2095501">
                  <a:extLst>
                    <a:ext uri="{9D8B030D-6E8A-4147-A177-3AD203B41FA5}">
                      <a16:colId xmlns:a16="http://schemas.microsoft.com/office/drawing/2014/main" val="1317558114"/>
                    </a:ext>
                  </a:extLst>
                </a:gridCol>
              </a:tblGrid>
              <a:tr h="57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Sr. No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Field Name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Data Type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(Size)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Constraint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Description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Sample Data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2369289806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id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object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Primary Key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Store id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56164421497121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414806890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sender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object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object id of sender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587468j6848615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983909938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recipient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object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object id of recipient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1654685168h546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963310855"/>
                  </a:ext>
                </a:extLst>
              </a:tr>
              <a:tr h="57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4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messageType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 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message type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text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 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2525662655"/>
                  </a:ext>
                </a:extLst>
              </a:tr>
              <a:tr h="57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content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message content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Hello!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357491392"/>
                  </a:ext>
                </a:extLst>
              </a:tr>
              <a:tr h="57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6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fileUrl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Store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fileurl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Upload/files/img.png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833759620"/>
                  </a:ext>
                </a:extLst>
              </a:tr>
              <a:tr h="57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7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timeStamp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Store date and time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2024-07-06T14:50:13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30802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448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4E736-32EE-D0AD-6ED3-DE60D9CFE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86">
            <a:extLst>
              <a:ext uri="{FF2B5EF4-FFF2-40B4-BE49-F238E27FC236}">
                <a16:creationId xmlns:a16="http://schemas.microsoft.com/office/drawing/2014/main" id="{FC0F2CB1-69EC-95BF-D14E-1ECABDF47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96975"/>
              </p:ext>
            </p:extLst>
          </p:nvPr>
        </p:nvGraphicFramePr>
        <p:xfrm>
          <a:off x="342900" y="685800"/>
          <a:ext cx="8458200" cy="1228304"/>
        </p:xfrm>
        <a:graphic>
          <a:graphicData uri="http://schemas.openxmlformats.org/drawingml/2006/table">
            <a:tbl>
              <a:tblPr/>
              <a:tblGrid>
                <a:gridCol w="209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Table Name   :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Users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Primary Key : 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Id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 : -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-</a:t>
                      </a:r>
                      <a:endParaRPr lang="en-IN" sz="1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111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Description    :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To store user information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57239-A406-CCD7-9951-BEA37CDCB036}"/>
              </a:ext>
            </a:extLst>
          </p:cNvPr>
          <p:cNvSpPr txBox="1"/>
          <p:nvPr/>
        </p:nvSpPr>
        <p:spPr>
          <a:xfrm>
            <a:off x="228600" y="2286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ED8E9-323A-6901-0FF0-1FBBE1104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38778"/>
              </p:ext>
            </p:extLst>
          </p:nvPr>
        </p:nvGraphicFramePr>
        <p:xfrm>
          <a:off x="381000" y="1981201"/>
          <a:ext cx="8443483" cy="4648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931">
                  <a:extLst>
                    <a:ext uri="{9D8B030D-6E8A-4147-A177-3AD203B41FA5}">
                      <a16:colId xmlns:a16="http://schemas.microsoft.com/office/drawing/2014/main" val="1996312948"/>
                    </a:ext>
                  </a:extLst>
                </a:gridCol>
                <a:gridCol w="1176024">
                  <a:extLst>
                    <a:ext uri="{9D8B030D-6E8A-4147-A177-3AD203B41FA5}">
                      <a16:colId xmlns:a16="http://schemas.microsoft.com/office/drawing/2014/main" val="2508646995"/>
                    </a:ext>
                  </a:extLst>
                </a:gridCol>
                <a:gridCol w="1011911">
                  <a:extLst>
                    <a:ext uri="{9D8B030D-6E8A-4147-A177-3AD203B41FA5}">
                      <a16:colId xmlns:a16="http://schemas.microsoft.com/office/drawing/2014/main" val="1646337191"/>
                    </a:ext>
                  </a:extLst>
                </a:gridCol>
                <a:gridCol w="1202360">
                  <a:extLst>
                    <a:ext uri="{9D8B030D-6E8A-4147-A177-3AD203B41FA5}">
                      <a16:colId xmlns:a16="http://schemas.microsoft.com/office/drawing/2014/main" val="738806465"/>
                    </a:ext>
                  </a:extLst>
                </a:gridCol>
                <a:gridCol w="2287247">
                  <a:extLst>
                    <a:ext uri="{9D8B030D-6E8A-4147-A177-3AD203B41FA5}">
                      <a16:colId xmlns:a16="http://schemas.microsoft.com/office/drawing/2014/main" val="2985725997"/>
                    </a:ext>
                  </a:extLst>
                </a:gridCol>
                <a:gridCol w="2029010">
                  <a:extLst>
                    <a:ext uri="{9D8B030D-6E8A-4147-A177-3AD203B41FA5}">
                      <a16:colId xmlns:a16="http://schemas.microsoft.com/office/drawing/2014/main" val="1317558114"/>
                    </a:ext>
                  </a:extLst>
                </a:gridCol>
              </a:tblGrid>
              <a:tr h="9471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Sr. No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Field Name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Data Type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(Size)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Constraint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Description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Sample Data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2369289806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id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object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Primary key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Store Primary key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5654fgcfc4dx89g4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3570025079"/>
                  </a:ext>
                </a:extLst>
              </a:tr>
              <a:tr h="380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name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name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raja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637407212"/>
                  </a:ext>
                </a:extLst>
              </a:tr>
              <a:tr h="583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admin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object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 channel admin id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67d91940a172460ea797dcf8</a:t>
                      </a: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132623211"/>
                  </a:ext>
                </a:extLst>
              </a:tr>
              <a:tr h="583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4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members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object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 members id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a172460ea797dcf867d91940</a:t>
                      </a: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534589881"/>
                  </a:ext>
                </a:extLst>
              </a:tr>
              <a:tr h="3250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messages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object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 messages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hello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2553353392"/>
                  </a:ext>
                </a:extLst>
              </a:tr>
              <a:tr h="724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6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createdAt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-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date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2025-03-18T06:03:48.946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732405179"/>
                  </a:ext>
                </a:extLst>
              </a:tr>
              <a:tr h="724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6\7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updatedAt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-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date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2025-03-18T06:03:48.946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43240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303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200402"/>
            <a:ext cx="8229600" cy="4571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OUTPUT DESIGN</a:t>
            </a:r>
          </a:p>
        </p:txBody>
      </p:sp>
    </p:spTree>
    <p:extLst>
      <p:ext uri="{BB962C8B-B14F-4D97-AF65-F5344CB8AC3E}">
        <p14:creationId xmlns:p14="http://schemas.microsoft.com/office/powerpoint/2010/main" val="3642195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E04D85-9839-E071-ECAD-EFCB1D5CC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14400"/>
            <a:ext cx="8229600" cy="424227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85F2F3-6FEB-D0A4-3EFE-17B86C104491}"/>
              </a:ext>
            </a:extLst>
          </p:cNvPr>
          <p:cNvSpPr txBox="1"/>
          <p:nvPr/>
        </p:nvSpPr>
        <p:spPr>
          <a:xfrm>
            <a:off x="914400" y="5638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Signup page :-  A page where users can create an account to access the website.</a:t>
            </a:r>
          </a:p>
        </p:txBody>
      </p:sp>
    </p:spTree>
    <p:extLst>
      <p:ext uri="{BB962C8B-B14F-4D97-AF65-F5344CB8AC3E}">
        <p14:creationId xmlns:p14="http://schemas.microsoft.com/office/powerpoint/2010/main" val="2587406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7C196-1B9F-F1B9-A9C0-E19C23875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458200" cy="4419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1A6A91-1A60-134B-7571-13DBBB1F0F5C}"/>
              </a:ext>
            </a:extLst>
          </p:cNvPr>
          <p:cNvSpPr txBox="1"/>
          <p:nvPr/>
        </p:nvSpPr>
        <p:spPr>
          <a:xfrm>
            <a:off x="9144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Login page :-  A page where users can log in to access the website.</a:t>
            </a:r>
          </a:p>
        </p:txBody>
      </p:sp>
    </p:spTree>
    <p:extLst>
      <p:ext uri="{BB962C8B-B14F-4D97-AF65-F5344CB8AC3E}">
        <p14:creationId xmlns:p14="http://schemas.microsoft.com/office/powerpoint/2010/main" val="149608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58FBA-6B45-6BD8-24A0-8CCBD6889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FF666-D796-7DE9-A329-1A2E00B63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39471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26C38-1445-AF56-F6C6-87DC888FF803}"/>
              </a:ext>
            </a:extLst>
          </p:cNvPr>
          <p:cNvSpPr txBox="1"/>
          <p:nvPr/>
        </p:nvSpPr>
        <p:spPr>
          <a:xfrm>
            <a:off x="9144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Website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16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FFDCA-99BA-D107-7866-998DC3809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B82ED-71FB-CE75-4C2D-B2B4FEBF2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229600" cy="40159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4ABF7-BE28-88B5-45E6-26FBE352F640}"/>
              </a:ext>
            </a:extLst>
          </p:cNvPr>
          <p:cNvSpPr txBox="1"/>
          <p:nvPr/>
        </p:nvSpPr>
        <p:spPr>
          <a:xfrm>
            <a:off x="914400" y="5638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Profile Update Page :- </a:t>
            </a:r>
            <a:r>
              <a:rPr lang="en-US" dirty="0"/>
              <a:t>A page where users can update their profile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0956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BE9A9-EC84-4918-5AF1-2491960E8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47D59-41E9-1AC5-9DAF-524D0EDC3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8229600" cy="40008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4FEAF6-EEFC-132B-FD28-906DD79F5049}"/>
              </a:ext>
            </a:extLst>
          </p:cNvPr>
          <p:cNvSpPr txBox="1"/>
          <p:nvPr/>
        </p:nvSpPr>
        <p:spPr>
          <a:xfrm>
            <a:off x="914400" y="5638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Chat Container :- </a:t>
            </a:r>
            <a:r>
              <a:rPr lang="en-US" dirty="0"/>
              <a:t>A section where users can send and receive messages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1247383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8E822-866D-D424-AC44-31CE39B33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C6EC6-0D61-BBAE-F66C-53EA34968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40426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BE332-329C-B6A0-7664-D2D5ACAC14E0}"/>
              </a:ext>
            </a:extLst>
          </p:cNvPr>
          <p:cNvSpPr txBox="1"/>
          <p:nvPr/>
        </p:nvSpPr>
        <p:spPr>
          <a:xfrm>
            <a:off x="914400" y="5638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Channel Container :- </a:t>
            </a:r>
            <a:r>
              <a:rPr lang="en-US" dirty="0"/>
              <a:t>A section where users can send messages to multiple users and receive messages from them in real-time.</a:t>
            </a:r>
          </a:p>
        </p:txBody>
      </p:sp>
    </p:spTree>
    <p:extLst>
      <p:ext uri="{BB962C8B-B14F-4D97-AF65-F5344CB8AC3E}">
        <p14:creationId xmlns:p14="http://schemas.microsoft.com/office/powerpoint/2010/main" val="151989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65F8F-6E61-89C9-00C3-1C60DA42D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C02EF-FBBB-A905-4809-64025A5B9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848600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721AC7-4850-B4C4-B33F-A62B8201423B}"/>
              </a:ext>
            </a:extLst>
          </p:cNvPr>
          <p:cNvSpPr txBox="1"/>
          <p:nvPr/>
        </p:nvSpPr>
        <p:spPr>
          <a:xfrm>
            <a:off x="914400" y="5638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Document Sharing :- </a:t>
            </a:r>
            <a:r>
              <a:rPr lang="en-US" dirty="0"/>
              <a:t>Users can send and receive documents in chat. </a:t>
            </a:r>
          </a:p>
          <a:p>
            <a:r>
              <a:rPr lang="en-US" dirty="0"/>
              <a:t>Users can also download shared documents directly from the chat.</a:t>
            </a:r>
          </a:p>
        </p:txBody>
      </p:sp>
    </p:spTree>
    <p:extLst>
      <p:ext uri="{BB962C8B-B14F-4D97-AF65-F5344CB8AC3E}">
        <p14:creationId xmlns:p14="http://schemas.microsoft.com/office/powerpoint/2010/main" val="18779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228600" y="909697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Limited Communication Methods</a:t>
            </a:r>
            <a:r>
              <a:rPr lang="en-IN" sz="1600" dirty="0"/>
              <a:t> -Traditional communication relies on letters, emails, and in-person conversations.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Slow Information Exchange</a:t>
            </a:r>
            <a:r>
              <a:rPr lang="en-US" sz="1600" dirty="0"/>
              <a:t> – These methods take time to deliver messages, causing delays.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Inefficiency in Real-Time Interaction</a:t>
            </a:r>
            <a:r>
              <a:rPr lang="en-US" sz="1600" dirty="0"/>
              <a:t> – They are not suitable for instant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Lack of Accessibility</a:t>
            </a:r>
            <a:r>
              <a:rPr lang="en-US" sz="1600" dirty="0"/>
              <a:t> – Physical letters require postage, and emails may not be checked frequently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228600"/>
            <a:ext cx="35814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u="sng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SYSTEM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A9F5A-B36C-E6BF-66A3-7A5929C0D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7CCBE-4295-1168-B55C-4D358179C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229600" cy="40168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89110-7AF6-2914-552B-9C43F5BA46C4}"/>
              </a:ext>
            </a:extLst>
          </p:cNvPr>
          <p:cNvSpPr txBox="1"/>
          <p:nvPr/>
        </p:nvSpPr>
        <p:spPr>
          <a:xfrm>
            <a:off x="914400" y="5638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 Container :- </a:t>
            </a:r>
            <a:r>
              <a:rPr lang="en-US" dirty="0"/>
              <a:t>A section where users can send queries and receive AI-generated responses in real-time.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889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DA9A1-E65F-3257-F6F3-A45D3EA1E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9BF357-8A2C-7360-815C-17340BE61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678" y="762000"/>
            <a:ext cx="4432644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785E2-16DD-7EC2-D33B-80459AFD397F}"/>
              </a:ext>
            </a:extLst>
          </p:cNvPr>
          <p:cNvSpPr txBox="1"/>
          <p:nvPr/>
        </p:nvSpPr>
        <p:spPr>
          <a:xfrm>
            <a:off x="914400" y="5638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Contact Selector :- </a:t>
            </a:r>
            <a:r>
              <a:rPr lang="en-US" dirty="0"/>
              <a:t>Allows users to select a person and start a one-on-one chat.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88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30369-2FE3-5E42-B3A0-E14967572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DA00F-64C0-54DF-7A19-4165414C8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01" y="609600"/>
            <a:ext cx="4702998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80E141-18B3-8125-2473-C7382C1772B8}"/>
              </a:ext>
            </a:extLst>
          </p:cNvPr>
          <p:cNvSpPr txBox="1"/>
          <p:nvPr/>
        </p:nvSpPr>
        <p:spPr>
          <a:xfrm>
            <a:off x="914400" y="5638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Channel Creator Container :- </a:t>
            </a:r>
            <a:r>
              <a:rPr lang="en-US" dirty="0"/>
              <a:t>A section where users can create new channels and add multiple participants for group chats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598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TESTING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63ECF4-3181-40C9-B160-DD2945C31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4562"/>
              </p:ext>
            </p:extLst>
          </p:nvPr>
        </p:nvGraphicFramePr>
        <p:xfrm>
          <a:off x="285752" y="1059180"/>
          <a:ext cx="8572499" cy="4789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97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1553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  <a:p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3212">
                <a:tc row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Click on submit button without Email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will display validation message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display message like “email are required”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Click on submit button without password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will display validation message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display message like “Enter password”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Pass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0275130"/>
                  </a:ext>
                </a:extLst>
              </a:tr>
              <a:tr h="1051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Click on submit button without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Confirm password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will display validation message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display message like “Enter confirm password”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1588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Click on signup button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with valid email and password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will allow to signup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will display validation message like “signup successful”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37613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63ECF4-3181-40C9-B160-DD2945C31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35039"/>
              </p:ext>
            </p:extLst>
          </p:nvPr>
        </p:nvGraphicFramePr>
        <p:xfrm>
          <a:off x="285752" y="1066800"/>
          <a:ext cx="8572499" cy="4654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1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6022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  <a:p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</a:t>
                      </a:r>
                      <a:r>
                        <a:rPr 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Output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635"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Login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Non-Registered user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will not allow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Non-Registered user to login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will display validation message like “Can’t find user”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Pass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6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Click on login button with invalid email and password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will not allow user to login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will display validation message like “Invalid login details”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Pass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Click on login button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with valid email and password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will allow to login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System will display validation message like “Login successful”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Pass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929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887" y="228602"/>
            <a:ext cx="8680515" cy="533401"/>
          </a:xfrm>
        </p:spPr>
        <p:txBody>
          <a:bodyPr>
            <a:no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FUTURE ENHANCEMENT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4495800"/>
          </a:xfrm>
        </p:spPr>
        <p:txBody>
          <a:bodyPr numCol="1"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will provide google authentication facility, so user can sign up through google account.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number of messages received and the count of active users on the website in real time.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Notifies users of new messages, mentions, and channel updates.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create and share posts within  personal feeds.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and video calling features will be introduced to enable real-time communication also.</a:t>
            </a:r>
          </a:p>
          <a:p>
            <a:pPr algn="l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35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887" y="228602"/>
            <a:ext cx="8680515" cy="533401"/>
          </a:xfrm>
        </p:spPr>
        <p:txBody>
          <a:bodyPr>
            <a:no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BIBLIOGRAPHY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715000"/>
          </a:xfrm>
        </p:spPr>
        <p:txBody>
          <a:bodyPr numCol="1">
            <a:normAutofit/>
          </a:bodyPr>
          <a:lstStyle/>
          <a:p>
            <a:pPr marL="342900" marR="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2101215" algn="l"/>
              </a:tabLst>
            </a:pPr>
            <a:r>
              <a:rPr lang="en-US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 developing this “Royal fitness Gym Website” I have referred the following website: </a:t>
            </a:r>
            <a:endParaRPr lang="en-IN" sz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2101215" algn="l"/>
              </a:tabLst>
            </a:pPr>
            <a:r>
              <a:rPr lang="en-US" sz="14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https://ui.shadcn.com/</a:t>
            </a:r>
            <a:endParaRPr lang="en-US" sz="14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2101215" algn="l"/>
              </a:tabLst>
            </a:pPr>
            <a:r>
              <a:rPr lang="en-US" sz="14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https://tailwindcss.com/docs/installation/using-vite</a:t>
            </a:r>
            <a:endParaRPr lang="en-US" sz="14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0" marR="0" lvl="2" indent="-22860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2101215" algn="l"/>
              </a:tabLst>
            </a:pPr>
            <a:r>
              <a:rPr lang="en-US" sz="14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https://openrouter.ai/</a:t>
            </a:r>
            <a:endParaRPr lang="en-US" sz="1400" u="sng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2" algn="l">
              <a:lnSpc>
                <a:spcPct val="107000"/>
              </a:lnSpc>
              <a:spcAft>
                <a:spcPts val="800"/>
              </a:spcAft>
              <a:tabLst>
                <a:tab pos="2101215" algn="l"/>
              </a:tabLst>
            </a:pPr>
            <a:endParaRPr lang="en-US" sz="1400" u="sng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01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2E6C-336D-42AA-8EA3-53D790C2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033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927318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There is a growing need for a modern chat application to improve communication.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Instant, real-time messaging can revolutionize how people interact.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Faster and more efficient communication helps in both personal and professional settings.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 new chat system should be accessible to everyone globally.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2" y="228600"/>
            <a:ext cx="3581399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u="sng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NEED FOR NEW SYSTEM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5878"/>
            <a:ext cx="8534400" cy="60960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FUNCTIONAL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2299"/>
            <a:ext cx="8534400" cy="5144701"/>
          </a:xfrm>
        </p:spPr>
        <p:txBody>
          <a:bodyPr>
            <a:normAutofit/>
          </a:bodyPr>
          <a:lstStyle/>
          <a:p>
            <a:pPr marL="1428750" lvl="2" indent="-5143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: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log in to the system.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and receive real-time messages.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files like images.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 their profile.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message history and search for specific messages.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channels and chat with multiple users.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with AI to get information and responses.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304800" y="841919"/>
            <a:ext cx="8534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 USER OF THE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6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5878"/>
            <a:ext cx="8534400" cy="60960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FUNCTIONAL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2299"/>
            <a:ext cx="8534400" cy="514470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:-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register on the website.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Login:-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and admin can login on the website.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Profile:-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manage their own profile.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chats:-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manage his own chats with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Channels :-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channels with multiple users and chat with them at the same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with AI :-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receive AI-generated responses based on their queries.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304800" y="841919"/>
            <a:ext cx="8534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 MODULE OF THE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9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762000" y="152403"/>
            <a:ext cx="7772400" cy="5333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SYSTEM REQUIREMENT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E705D9F-2917-4418-A02B-66F6852D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41919"/>
            <a:ext cx="8534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5.1 MINIMUM SOFTWARE REQUIREMENT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5BA8BA-F68F-4A31-AC5A-652882484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93922"/>
              </p:ext>
            </p:extLst>
          </p:nvPr>
        </p:nvGraphicFramePr>
        <p:xfrm>
          <a:off x="609600" y="1676400"/>
          <a:ext cx="792480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 Side  Requirement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Server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2003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Any Compatible Server OS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Node.js with Express.js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Front-End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Tools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React.js (React 18)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Back-End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Tool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Node.js, Express.js, Socket.io, MongoDB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E0FEEC-C8B2-42E0-BAE7-8B474FC5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22557"/>
              </p:ext>
            </p:extLst>
          </p:nvPr>
        </p:nvGraphicFramePr>
        <p:xfrm>
          <a:off x="609600" y="4267200"/>
          <a:ext cx="7924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9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r>
                        <a:rPr 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Side Requirement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 XP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or  Any  Compatible  OS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Any  Compatible   Browser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70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762000" y="152403"/>
            <a:ext cx="7772400" cy="5333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SYSTEM REQUIREMENT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3266"/>
              </p:ext>
            </p:extLst>
          </p:nvPr>
        </p:nvGraphicFramePr>
        <p:xfrm>
          <a:off x="609600" y="1676400"/>
          <a:ext cx="7924800" cy="1885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Side Requirement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3.0 GHz or higher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8GB 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50GB SSD</a:t>
                      </a:r>
                      <a:endParaRPr lang="en-US" sz="1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59677"/>
              </p:ext>
            </p:extLst>
          </p:nvPr>
        </p:nvGraphicFramePr>
        <p:xfrm>
          <a:off x="609600" y="4038600"/>
          <a:ext cx="7924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r>
                        <a:rPr 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Side Requirement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2.5 GHz or higher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4GB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20GB free space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6E705D9F-2917-4418-A02B-66F6852D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41919"/>
            <a:ext cx="8534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5.2 MINIMUM HARDWARE REQUIREMENT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228945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Times New Roman" panose="02020603050405020304" pitchFamily="18" charset="0"/>
              </a:rPr>
              <a:t>6. SYSTEM FLOWCHART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7853</TotalTime>
  <Words>1556</Words>
  <Application>Microsoft Office PowerPoint</Application>
  <PresentationFormat>On-screen Show (4:3)</PresentationFormat>
  <Paragraphs>484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4. FUNCTIONAL SPECIFICATION</vt:lpstr>
      <vt:lpstr>4. FUNCTIONAL SPECIFICATION</vt:lpstr>
      <vt:lpstr>5. SYSTEM REQUIREMENT</vt:lpstr>
      <vt:lpstr>5. SYSTEM 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 OUTPUT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11. TESTING</vt:lpstr>
      <vt:lpstr>PowerPoint Presentation</vt:lpstr>
      <vt:lpstr>12. FUTURE ENHANCEMENT</vt:lpstr>
      <vt:lpstr>13. 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dhruvjansari481@outlook.com</cp:lastModifiedBy>
  <cp:revision>4176</cp:revision>
  <dcterms:created xsi:type="dcterms:W3CDTF">2014-07-23T17:01:00Z</dcterms:created>
  <dcterms:modified xsi:type="dcterms:W3CDTF">2025-03-27T08:25:59Z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11B7066A718B47E89E933D925C8B779C</vt:lpwstr>
  </property>
  <property fmtid="{D5CDD505-2E9C-101B-9397-08002B2CF9AE}" pid="3" name="KSOProductBuildVer">
    <vt:lpwstr>1033-11.2.0.10351</vt:lpwstr>
  </property>
</Properties>
</file>