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178" d="100"/>
          <a:sy n="178" d="100"/>
        </p:scale>
        <p:origin x="2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b3d562e6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b3d562e68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44c691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44c691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3d562e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3d562e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3d562e6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3d562e6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b44c691e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b44c691e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be716b4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be716b4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beb74c8b7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beb74c8b7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b44c691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b44c691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b44c691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b44c691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3170875"/>
            <a:ext cx="17862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884500" y="2337550"/>
            <a:ext cx="1480200" cy="56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Lightweight OpenPose Network with our changes</a:t>
            </a:r>
            <a:endParaRPr sz="1000"/>
          </a:p>
        </p:txBody>
      </p:sp>
      <p:sp>
        <p:nvSpPr>
          <p:cNvPr id="56" name="Google Shape;56;p13"/>
          <p:cNvSpPr txBox="1"/>
          <p:nvPr/>
        </p:nvSpPr>
        <p:spPr>
          <a:xfrm>
            <a:off x="1731500" y="2049525"/>
            <a:ext cx="17862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Per Frame:</a:t>
            </a:r>
            <a:endParaRPr sz="1200"/>
          </a:p>
        </p:txBody>
      </p:sp>
      <p:sp>
        <p:nvSpPr>
          <p:cNvPr id="57" name="Google Shape;57;p13"/>
          <p:cNvSpPr/>
          <p:nvPr/>
        </p:nvSpPr>
        <p:spPr>
          <a:xfrm>
            <a:off x="3730150" y="2482300"/>
            <a:ext cx="1721100" cy="2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Predicted Person Pose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5162950" y="883725"/>
            <a:ext cx="998100" cy="44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State</a:t>
            </a:r>
            <a:r>
              <a:rPr lang="en" sz="1000"/>
              <a:t>:</a:t>
            </a:r>
            <a:br>
              <a:rPr lang="en" sz="1000"/>
            </a:br>
            <a:r>
              <a:rPr lang="en" sz="1000"/>
              <a:t>current_stage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6455775" y="883725"/>
            <a:ext cx="1314900" cy="12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Activity</a:t>
            </a:r>
            <a:r>
              <a:rPr lang="en" sz="1000"/>
              <a:t>:</a:t>
            </a:r>
            <a:br>
              <a:rPr lang="en" sz="1000"/>
            </a:br>
            <a:r>
              <a:rPr lang="en" sz="1000"/>
              <a:t>[</a:t>
            </a:r>
            <a:r>
              <a:rPr lang="en" sz="1000">
                <a:solidFill>
                  <a:schemeClr val="dk1"/>
                </a:solidFill>
              </a:rPr>
              <a:t>Stages</a:t>
            </a:r>
            <a:r>
              <a:rPr lang="en" sz="1000"/>
              <a:t>]</a:t>
            </a:r>
            <a:br>
              <a:rPr lang="en" sz="1000"/>
            </a:br>
            <a:br>
              <a:rPr lang="en" sz="1000"/>
            </a:br>
            <a:r>
              <a:rPr lang="en" sz="1000"/>
              <a:t>Stage : {</a:t>
            </a:r>
            <a:br>
              <a:rPr lang="en" sz="1000"/>
            </a:br>
            <a:r>
              <a:rPr lang="en" sz="1000"/>
              <a:t>correction_checks : []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ref_image:</a:t>
            </a:r>
            <a:r>
              <a:rPr lang="en" sz="1000"/>
              <a:t>	</a:t>
            </a:r>
            <a:br>
              <a:rPr lang="en" sz="1000"/>
            </a:br>
            <a:r>
              <a:rPr lang="en" sz="1000"/>
              <a:t>}</a:t>
            </a:r>
            <a:endParaRPr sz="10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3625" y="1408725"/>
            <a:ext cx="545200" cy="85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724" y="2106450"/>
            <a:ext cx="545200" cy="5539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8014325" y="883725"/>
            <a:ext cx="703800" cy="52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checks</a:t>
            </a:r>
            <a:r>
              <a:rPr lang="en" sz="1000"/>
              <a:t>:</a:t>
            </a:r>
            <a:br>
              <a:rPr lang="en" sz="1000"/>
            </a:br>
            <a:r>
              <a:rPr lang="en" sz="900"/>
              <a:t>Angle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Distance  </a:t>
            </a:r>
            <a:endParaRPr sz="900"/>
          </a:p>
        </p:txBody>
      </p:sp>
      <p:sp>
        <p:nvSpPr>
          <p:cNvPr id="63" name="Google Shape;63;p13"/>
          <p:cNvSpPr/>
          <p:nvPr/>
        </p:nvSpPr>
        <p:spPr>
          <a:xfrm>
            <a:off x="5679813" y="4525775"/>
            <a:ext cx="1899600" cy="52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Guidance</a:t>
            </a:r>
            <a:r>
              <a:rPr lang="en" sz="1000"/>
              <a:t>: </a:t>
            </a:r>
            <a:br>
              <a:rPr lang="en" sz="1000"/>
            </a:br>
            <a:r>
              <a:rPr lang="en" sz="1000"/>
              <a:t>Bring feet together</a:t>
            </a:r>
            <a:br>
              <a:rPr lang="en" sz="1000"/>
            </a:br>
            <a:r>
              <a:rPr lang="en" sz="1000"/>
              <a:t>Rest arms on hip</a:t>
            </a:r>
            <a:endParaRPr sz="10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5975" y="2918350"/>
            <a:ext cx="545199" cy="134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281" y="2264350"/>
            <a:ext cx="447884" cy="939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>
            <a:endCxn id="57" idx="1"/>
          </p:cNvCxnSpPr>
          <p:nvPr/>
        </p:nvCxnSpPr>
        <p:spPr>
          <a:xfrm>
            <a:off x="3367750" y="2613700"/>
            <a:ext cx="3624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57" idx="3"/>
            <a:endCxn id="68" idx="1"/>
          </p:cNvCxnSpPr>
          <p:nvPr/>
        </p:nvCxnSpPr>
        <p:spPr>
          <a:xfrm>
            <a:off x="5451250" y="2618800"/>
            <a:ext cx="772200" cy="12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/>
          <p:nvPr/>
        </p:nvCxnSpPr>
        <p:spPr>
          <a:xfrm flipH="1">
            <a:off x="6742523" y="3203574"/>
            <a:ext cx="483600" cy="59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>
            <a:stCxn id="59" idx="2"/>
            <a:endCxn id="65" idx="0"/>
          </p:cNvCxnSpPr>
          <p:nvPr/>
        </p:nvCxnSpPr>
        <p:spPr>
          <a:xfrm>
            <a:off x="7113225" y="2107725"/>
            <a:ext cx="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68" idx="2"/>
            <a:endCxn id="63" idx="0"/>
          </p:cNvCxnSpPr>
          <p:nvPr/>
        </p:nvCxnSpPr>
        <p:spPr>
          <a:xfrm>
            <a:off x="6629625" y="3995375"/>
            <a:ext cx="0" cy="5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3"/>
          <p:cNvSpPr/>
          <p:nvPr/>
        </p:nvSpPr>
        <p:spPr>
          <a:xfrm>
            <a:off x="6223425" y="3801575"/>
            <a:ext cx="812400" cy="1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Controller</a:t>
            </a:r>
            <a:endParaRPr sz="1000" b="1"/>
          </a:p>
        </p:txBody>
      </p:sp>
      <p:cxnSp>
        <p:nvCxnSpPr>
          <p:cNvPr id="72" name="Google Shape;72;p13"/>
          <p:cNvCxnSpPr/>
          <p:nvPr/>
        </p:nvCxnSpPr>
        <p:spPr>
          <a:xfrm>
            <a:off x="5598888" y="1327725"/>
            <a:ext cx="828600" cy="24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>
            <a:stCxn id="61" idx="2"/>
            <a:endCxn id="68" idx="3"/>
          </p:cNvCxnSpPr>
          <p:nvPr/>
        </p:nvCxnSpPr>
        <p:spPr>
          <a:xfrm flipH="1">
            <a:off x="7035924" y="2660364"/>
            <a:ext cx="1364400" cy="12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463150" y="89850"/>
            <a:ext cx="82551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Real-time Pose Estimation and Activity Guidance on a CPU</a:t>
            </a:r>
            <a:endParaRPr sz="2200" b="1"/>
          </a:p>
        </p:txBody>
      </p:sp>
      <p:sp>
        <p:nvSpPr>
          <p:cNvPr id="75" name="Google Shape;75;p13"/>
          <p:cNvSpPr txBox="1"/>
          <p:nvPr/>
        </p:nvSpPr>
        <p:spPr>
          <a:xfrm>
            <a:off x="570650" y="519850"/>
            <a:ext cx="5885100" cy="1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solidFill>
                  <a:schemeClr val="dk1"/>
                </a:solidFill>
              </a:rPr>
              <a:t>Dhruv Jawalkar, </a:t>
            </a:r>
            <a:r>
              <a:rPr lang="en"/>
              <a:t>Aashish Adhikari, Sudha Ravi Javvadi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Future Improvements</a:t>
            </a:r>
            <a:endParaRPr sz="2200" b="1"/>
          </a:p>
        </p:txBody>
      </p:sp>
      <p:sp>
        <p:nvSpPr>
          <p:cNvPr id="359" name="Google Shape;35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Application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Integrate configurable activity guidance in the application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a keyframe detector to detect key frames in video and generates the above configuration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Lightweight OpenPose Model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Reduce the network parameters, explore other techniques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Elimination of unwanted keypoints to reduce computation. For e.g., eyes, ears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311700" y="94300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00"/>
                </a:solidFill>
              </a:rPr>
              <a:t>Pose Estimation Primer</a:t>
            </a:r>
            <a:endParaRPr sz="2200" b="1">
              <a:solidFill>
                <a:srgbClr val="000000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157775" y="1704525"/>
            <a:ext cx="835500" cy="51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NN Model</a:t>
            </a:r>
            <a:endParaRPr sz="1000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125" y="1505312"/>
            <a:ext cx="436525" cy="91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4918" y="734527"/>
            <a:ext cx="2222756" cy="9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4925" y="1935592"/>
            <a:ext cx="2170975" cy="106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3950" y="1273551"/>
            <a:ext cx="2709748" cy="11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2950" y="1023902"/>
            <a:ext cx="775975" cy="160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4916" y="3235200"/>
            <a:ext cx="1831110" cy="18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7672" y="3238769"/>
            <a:ext cx="1831101" cy="180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1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625" y="3235200"/>
            <a:ext cx="1831100" cy="18236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4"/>
          <p:cNvCxnSpPr>
            <a:stCxn id="82" idx="3"/>
            <a:endCxn id="81" idx="1"/>
          </p:cNvCxnSpPr>
          <p:nvPr/>
        </p:nvCxnSpPr>
        <p:spPr>
          <a:xfrm>
            <a:off x="607650" y="1962976"/>
            <a:ext cx="55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4"/>
          <p:cNvCxnSpPr>
            <a:stCxn id="81" idx="3"/>
            <a:endCxn id="83" idx="1"/>
          </p:cNvCxnSpPr>
          <p:nvPr/>
        </p:nvCxnSpPr>
        <p:spPr>
          <a:xfrm rot="10800000" flipH="1">
            <a:off x="1993275" y="1219575"/>
            <a:ext cx="4617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4"/>
          <p:cNvCxnSpPr>
            <a:stCxn id="81" idx="3"/>
            <a:endCxn id="84" idx="1"/>
          </p:cNvCxnSpPr>
          <p:nvPr/>
        </p:nvCxnSpPr>
        <p:spPr>
          <a:xfrm>
            <a:off x="1993275" y="1962975"/>
            <a:ext cx="461700" cy="5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4"/>
          <p:cNvCxnSpPr>
            <a:stCxn id="83" idx="3"/>
            <a:endCxn id="85" idx="1"/>
          </p:cNvCxnSpPr>
          <p:nvPr/>
        </p:nvCxnSpPr>
        <p:spPr>
          <a:xfrm>
            <a:off x="4677674" y="1219527"/>
            <a:ext cx="96300" cy="6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4"/>
          <p:cNvCxnSpPr>
            <a:stCxn id="84" idx="3"/>
            <a:endCxn id="85" idx="1"/>
          </p:cNvCxnSpPr>
          <p:nvPr/>
        </p:nvCxnSpPr>
        <p:spPr>
          <a:xfrm rot="10800000" flipH="1">
            <a:off x="4625900" y="1827858"/>
            <a:ext cx="1479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4"/>
          <p:cNvCxnSpPr>
            <a:stCxn id="85" idx="3"/>
            <a:endCxn id="86" idx="1"/>
          </p:cNvCxnSpPr>
          <p:nvPr/>
        </p:nvCxnSpPr>
        <p:spPr>
          <a:xfrm>
            <a:off x="7483698" y="1827813"/>
            <a:ext cx="48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 txBox="1"/>
          <p:nvPr/>
        </p:nvSpPr>
        <p:spPr>
          <a:xfrm>
            <a:off x="2264275" y="453425"/>
            <a:ext cx="25095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Heatmap -&gt; point (x,y) (local maxima)</a:t>
            </a:r>
            <a:endParaRPr sz="800"/>
          </a:p>
        </p:txBody>
      </p:sp>
      <p:sp>
        <p:nvSpPr>
          <p:cNvPr id="97" name="Google Shape;97;p14"/>
          <p:cNvSpPr txBox="1"/>
          <p:nvPr/>
        </p:nvSpPr>
        <p:spPr>
          <a:xfrm>
            <a:off x="4832425" y="792331"/>
            <a:ext cx="25095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Proceeds part-pair wise. </a:t>
            </a:r>
            <a:br>
              <a:rPr lang="en" sz="800"/>
            </a:br>
            <a:r>
              <a:rPr lang="en" sz="800"/>
              <a:t>match joints acc. To PAF score. </a:t>
            </a:r>
            <a:endParaRPr sz="800"/>
          </a:p>
        </p:txBody>
      </p:sp>
      <p:sp>
        <p:nvSpPr>
          <p:cNvPr id="98" name="Google Shape;98;p14"/>
          <p:cNvSpPr txBox="1"/>
          <p:nvPr/>
        </p:nvSpPr>
        <p:spPr>
          <a:xfrm>
            <a:off x="90900" y="3235200"/>
            <a:ext cx="23355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Prevent forced matches (Shoulder -&gt; elbow)</a:t>
            </a:r>
            <a:br>
              <a:rPr lang="en" sz="800"/>
            </a:br>
            <a:r>
              <a:rPr lang="en" sz="800"/>
              <a:t>allow only one to one, (Hungarian Algorithm)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Prevent cross connections by thresholding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4773975" y="2967254"/>
            <a:ext cx="32577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Occluded part (left_elbow) in one instance 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311700" y="52725"/>
            <a:ext cx="8520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Lightweight OpenPose</a:t>
            </a:r>
            <a:endParaRPr sz="2200" b="1"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106950" y="266575"/>
            <a:ext cx="8930100" cy="4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12975" y="1164250"/>
            <a:ext cx="632700" cy="48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</a:t>
            </a:r>
            <a:endParaRPr sz="1200"/>
          </a:p>
        </p:txBody>
      </p:sp>
      <p:cxnSp>
        <p:nvCxnSpPr>
          <p:cNvPr id="107" name="Google Shape;107;p15"/>
          <p:cNvCxnSpPr>
            <a:stCxn id="106" idx="3"/>
          </p:cNvCxnSpPr>
          <p:nvPr/>
        </p:nvCxnSpPr>
        <p:spPr>
          <a:xfrm>
            <a:off x="745675" y="1405300"/>
            <a:ext cx="39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/>
          <p:nvPr/>
        </p:nvSpPr>
        <p:spPr>
          <a:xfrm>
            <a:off x="1156188" y="1051300"/>
            <a:ext cx="1114800" cy="70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MobileNetv1</a:t>
            </a:r>
            <a:endParaRPr sz="1200"/>
          </a:p>
        </p:txBody>
      </p:sp>
      <p:cxnSp>
        <p:nvCxnSpPr>
          <p:cNvPr id="109" name="Google Shape;109;p15"/>
          <p:cNvCxnSpPr/>
          <p:nvPr/>
        </p:nvCxnSpPr>
        <p:spPr>
          <a:xfrm>
            <a:off x="2271000" y="1405300"/>
            <a:ext cx="39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5"/>
          <p:cNvSpPr/>
          <p:nvPr/>
        </p:nvSpPr>
        <p:spPr>
          <a:xfrm>
            <a:off x="2672150" y="791500"/>
            <a:ext cx="1679700" cy="12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 Stage</a:t>
            </a:r>
            <a:endParaRPr sz="1200"/>
          </a:p>
        </p:txBody>
      </p:sp>
      <p:sp>
        <p:nvSpPr>
          <p:cNvPr id="111" name="Google Shape;111;p15"/>
          <p:cNvSpPr/>
          <p:nvPr/>
        </p:nvSpPr>
        <p:spPr>
          <a:xfrm>
            <a:off x="6118650" y="798500"/>
            <a:ext cx="1488300" cy="12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Refinement Stage</a:t>
            </a:r>
            <a:endParaRPr sz="1200"/>
          </a:p>
        </p:txBody>
      </p:sp>
      <p:cxnSp>
        <p:nvCxnSpPr>
          <p:cNvPr id="112" name="Google Shape;112;p15"/>
          <p:cNvCxnSpPr/>
          <p:nvPr/>
        </p:nvCxnSpPr>
        <p:spPr>
          <a:xfrm>
            <a:off x="4370600" y="1804438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3" name="Google Shape;113;p15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050" y="466975"/>
            <a:ext cx="823200" cy="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050" y="1507353"/>
            <a:ext cx="823200" cy="889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8300" y="466975"/>
            <a:ext cx="823200" cy="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8300" y="1528691"/>
            <a:ext cx="823200" cy="88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>
            <a:off x="112975" y="3012875"/>
            <a:ext cx="2897400" cy="19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rot="-5400000">
            <a:off x="-233525" y="3691000"/>
            <a:ext cx="1393500" cy="56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3 * 3, 128</a:t>
            </a:r>
            <a:endParaRPr sz="1200"/>
          </a:p>
        </p:txBody>
      </p:sp>
      <p:sp>
        <p:nvSpPr>
          <p:cNvPr id="119" name="Google Shape;119;p15"/>
          <p:cNvSpPr/>
          <p:nvPr/>
        </p:nvSpPr>
        <p:spPr>
          <a:xfrm rot="-5400000">
            <a:off x="508563" y="3694900"/>
            <a:ext cx="1393500" cy="56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3 * 3, 128</a:t>
            </a:r>
            <a:endParaRPr sz="1200"/>
          </a:p>
        </p:txBody>
      </p:sp>
      <p:sp>
        <p:nvSpPr>
          <p:cNvPr id="120" name="Google Shape;120;p15"/>
          <p:cNvSpPr/>
          <p:nvPr/>
        </p:nvSpPr>
        <p:spPr>
          <a:xfrm rot="-5400000">
            <a:off x="1250675" y="3694900"/>
            <a:ext cx="1393500" cy="56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3 * 3, 128</a:t>
            </a:r>
            <a:endParaRPr sz="1200"/>
          </a:p>
        </p:txBody>
      </p:sp>
      <p:cxnSp>
        <p:nvCxnSpPr>
          <p:cNvPr id="121" name="Google Shape;121;p15"/>
          <p:cNvCxnSpPr>
            <a:stCxn id="118" idx="2"/>
          </p:cNvCxnSpPr>
          <p:nvPr/>
        </p:nvCxnSpPr>
        <p:spPr>
          <a:xfrm>
            <a:off x="745675" y="3973450"/>
            <a:ext cx="1806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1487775" y="3960200"/>
            <a:ext cx="20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5"/>
          <p:cNvSpPr/>
          <p:nvPr/>
        </p:nvSpPr>
        <p:spPr>
          <a:xfrm>
            <a:off x="3659763" y="2997250"/>
            <a:ext cx="3028200" cy="19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-5400000">
            <a:off x="4298075" y="3825500"/>
            <a:ext cx="1393500" cy="2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Refinement Block</a:t>
            </a:r>
            <a:endParaRPr sz="1200"/>
          </a:p>
        </p:txBody>
      </p:sp>
      <p:sp>
        <p:nvSpPr>
          <p:cNvPr id="125" name="Google Shape;125;p15"/>
          <p:cNvSpPr/>
          <p:nvPr/>
        </p:nvSpPr>
        <p:spPr>
          <a:xfrm rot="-5400000">
            <a:off x="4739525" y="3825500"/>
            <a:ext cx="1393500" cy="2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Refinement Block</a:t>
            </a:r>
            <a:endParaRPr sz="1200"/>
          </a:p>
        </p:txBody>
      </p:sp>
      <p:sp>
        <p:nvSpPr>
          <p:cNvPr id="126" name="Google Shape;126;p15"/>
          <p:cNvSpPr/>
          <p:nvPr/>
        </p:nvSpPr>
        <p:spPr>
          <a:xfrm rot="-5400000">
            <a:off x="3907075" y="3825500"/>
            <a:ext cx="1393500" cy="2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Refinement Block</a:t>
            </a:r>
            <a:endParaRPr sz="1200"/>
          </a:p>
        </p:txBody>
      </p:sp>
      <p:sp>
        <p:nvSpPr>
          <p:cNvPr id="127" name="Google Shape;127;p15"/>
          <p:cNvSpPr/>
          <p:nvPr/>
        </p:nvSpPr>
        <p:spPr>
          <a:xfrm rot="-5400000">
            <a:off x="5125788" y="3825500"/>
            <a:ext cx="1393500" cy="2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Refinement Block</a:t>
            </a:r>
            <a:endParaRPr sz="1200"/>
          </a:p>
        </p:txBody>
      </p:sp>
      <p:sp>
        <p:nvSpPr>
          <p:cNvPr id="128" name="Google Shape;128;p15"/>
          <p:cNvSpPr/>
          <p:nvPr/>
        </p:nvSpPr>
        <p:spPr>
          <a:xfrm rot="-5400000">
            <a:off x="3476275" y="3825500"/>
            <a:ext cx="1393500" cy="2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Refinement Block</a:t>
            </a:r>
            <a:endParaRPr sz="1200"/>
          </a:p>
        </p:txBody>
      </p:sp>
      <p:cxnSp>
        <p:nvCxnSpPr>
          <p:cNvPr id="129" name="Google Shape;129;p15"/>
          <p:cNvCxnSpPr/>
          <p:nvPr/>
        </p:nvCxnSpPr>
        <p:spPr>
          <a:xfrm>
            <a:off x="5129525" y="3973450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5"/>
          <p:cNvCxnSpPr/>
          <p:nvPr/>
        </p:nvCxnSpPr>
        <p:spPr>
          <a:xfrm>
            <a:off x="5960938" y="3524950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5"/>
          <p:cNvCxnSpPr/>
          <p:nvPr/>
        </p:nvCxnSpPr>
        <p:spPr>
          <a:xfrm>
            <a:off x="4287825" y="3977350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5"/>
          <p:cNvCxnSpPr/>
          <p:nvPr/>
        </p:nvCxnSpPr>
        <p:spPr>
          <a:xfrm>
            <a:off x="4738525" y="3973450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3" name="Google Shape;133;p15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5400000">
            <a:off x="7424062" y="3111812"/>
            <a:ext cx="1419550" cy="15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603475" y="2663050"/>
            <a:ext cx="16647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Stage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4449225" y="2609613"/>
            <a:ext cx="16647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Refinement Stage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7337350" y="2661288"/>
            <a:ext cx="16647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Refinement Block</a:t>
            </a:r>
            <a:endParaRPr/>
          </a:p>
        </p:txBody>
      </p:sp>
      <p:cxnSp>
        <p:nvCxnSpPr>
          <p:cNvPr id="137" name="Google Shape;137;p15"/>
          <p:cNvCxnSpPr/>
          <p:nvPr/>
        </p:nvCxnSpPr>
        <p:spPr>
          <a:xfrm>
            <a:off x="7607000" y="1804450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5"/>
          <p:cNvCxnSpPr/>
          <p:nvPr/>
        </p:nvCxnSpPr>
        <p:spPr>
          <a:xfrm>
            <a:off x="4370600" y="1088925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5"/>
          <p:cNvCxnSpPr/>
          <p:nvPr/>
        </p:nvCxnSpPr>
        <p:spPr>
          <a:xfrm>
            <a:off x="7641300" y="1075163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5"/>
          <p:cNvSpPr/>
          <p:nvPr/>
        </p:nvSpPr>
        <p:spPr>
          <a:xfrm rot="-5400000">
            <a:off x="5902675" y="3319000"/>
            <a:ext cx="858600" cy="41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1*1, 128</a:t>
            </a:r>
            <a:endParaRPr sz="1200"/>
          </a:p>
        </p:txBody>
      </p:sp>
      <p:sp>
        <p:nvSpPr>
          <p:cNvPr id="141" name="Google Shape;141;p15"/>
          <p:cNvSpPr/>
          <p:nvPr/>
        </p:nvSpPr>
        <p:spPr>
          <a:xfrm rot="-5400000">
            <a:off x="5921775" y="4308275"/>
            <a:ext cx="858600" cy="43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1*1, 128</a:t>
            </a:r>
            <a:endParaRPr sz="1200"/>
          </a:p>
        </p:txBody>
      </p:sp>
      <p:cxnSp>
        <p:nvCxnSpPr>
          <p:cNvPr id="142" name="Google Shape;142;p15"/>
          <p:cNvCxnSpPr/>
          <p:nvPr/>
        </p:nvCxnSpPr>
        <p:spPr>
          <a:xfrm>
            <a:off x="5957238" y="4445600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15"/>
          <p:cNvSpPr/>
          <p:nvPr/>
        </p:nvSpPr>
        <p:spPr>
          <a:xfrm rot="-5400000">
            <a:off x="2182825" y="4240550"/>
            <a:ext cx="858600" cy="4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1*1, 512</a:t>
            </a:r>
            <a:endParaRPr sz="1200"/>
          </a:p>
        </p:txBody>
      </p:sp>
      <p:sp>
        <p:nvSpPr>
          <p:cNvPr id="144" name="Google Shape;144;p15"/>
          <p:cNvSpPr/>
          <p:nvPr/>
        </p:nvSpPr>
        <p:spPr>
          <a:xfrm rot="-5400000">
            <a:off x="2202100" y="3316750"/>
            <a:ext cx="858600" cy="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1*1, 512</a:t>
            </a:r>
            <a:endParaRPr sz="1200"/>
          </a:p>
        </p:txBody>
      </p:sp>
      <p:cxnSp>
        <p:nvCxnSpPr>
          <p:cNvPr id="145" name="Google Shape;145;p15"/>
          <p:cNvCxnSpPr/>
          <p:nvPr/>
        </p:nvCxnSpPr>
        <p:spPr>
          <a:xfrm>
            <a:off x="2229863" y="4392900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2229863" y="3581175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2824100" y="4391250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6512325" y="3524950"/>
            <a:ext cx="52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5"/>
          <p:cNvCxnSpPr/>
          <p:nvPr/>
        </p:nvCxnSpPr>
        <p:spPr>
          <a:xfrm>
            <a:off x="6564825" y="4445600"/>
            <a:ext cx="52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5"/>
          <p:cNvCxnSpPr/>
          <p:nvPr/>
        </p:nvCxnSpPr>
        <p:spPr>
          <a:xfrm>
            <a:off x="2850975" y="3579525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5"/>
          <p:cNvSpPr/>
          <p:nvPr/>
        </p:nvSpPr>
        <p:spPr>
          <a:xfrm>
            <a:off x="5618250" y="1235800"/>
            <a:ext cx="339000" cy="33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5"/>
          <p:cNvCxnSpPr>
            <a:stCxn id="113" idx="3"/>
            <a:endCxn id="151" idx="1"/>
          </p:cNvCxnSpPr>
          <p:nvPr/>
        </p:nvCxnSpPr>
        <p:spPr>
          <a:xfrm>
            <a:off x="5521250" y="920713"/>
            <a:ext cx="146700" cy="3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5"/>
          <p:cNvCxnSpPr>
            <a:stCxn id="114" idx="3"/>
            <a:endCxn id="151" idx="3"/>
          </p:cNvCxnSpPr>
          <p:nvPr/>
        </p:nvCxnSpPr>
        <p:spPr>
          <a:xfrm rot="10800000" flipH="1">
            <a:off x="5521250" y="1525277"/>
            <a:ext cx="1467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5"/>
          <p:cNvCxnSpPr/>
          <p:nvPr/>
        </p:nvCxnSpPr>
        <p:spPr>
          <a:xfrm flipH="1">
            <a:off x="2440450" y="1400975"/>
            <a:ext cx="7500" cy="11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5"/>
          <p:cNvCxnSpPr/>
          <p:nvPr/>
        </p:nvCxnSpPr>
        <p:spPr>
          <a:xfrm>
            <a:off x="2455475" y="2500675"/>
            <a:ext cx="3366900" cy="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5"/>
          <p:cNvCxnSpPr>
            <a:endCxn id="151" idx="4"/>
          </p:cNvCxnSpPr>
          <p:nvPr/>
        </p:nvCxnSpPr>
        <p:spPr>
          <a:xfrm rot="10800000" flipH="1">
            <a:off x="5784750" y="1574800"/>
            <a:ext cx="3000" cy="9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15"/>
          <p:cNvSpPr/>
          <p:nvPr/>
        </p:nvSpPr>
        <p:spPr>
          <a:xfrm>
            <a:off x="5712825" y="1337150"/>
            <a:ext cx="146700" cy="1503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Google Shape;158;p15"/>
          <p:cNvCxnSpPr>
            <a:stCxn id="151" idx="6"/>
            <a:endCxn id="111" idx="1"/>
          </p:cNvCxnSpPr>
          <p:nvPr/>
        </p:nvCxnSpPr>
        <p:spPr>
          <a:xfrm>
            <a:off x="5957250" y="1405300"/>
            <a:ext cx="1614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311700" y="52725"/>
            <a:ext cx="8520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Proposed Light</a:t>
            </a:r>
            <a:r>
              <a:rPr lang="en" sz="2200" b="1">
                <a:solidFill>
                  <a:srgbClr val="FF0000"/>
                </a:solidFill>
              </a:rPr>
              <a:t>er</a:t>
            </a:r>
            <a:r>
              <a:rPr lang="en" sz="2200" b="1"/>
              <a:t> OpenPose 1</a:t>
            </a:r>
            <a:endParaRPr sz="2200" b="1"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106950" y="266575"/>
            <a:ext cx="8930100" cy="4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112975" y="1164250"/>
            <a:ext cx="632700" cy="48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</a:t>
            </a:r>
            <a:endParaRPr sz="1200"/>
          </a:p>
        </p:txBody>
      </p:sp>
      <p:cxnSp>
        <p:nvCxnSpPr>
          <p:cNvPr id="166" name="Google Shape;166;p16"/>
          <p:cNvCxnSpPr>
            <a:stCxn id="165" idx="3"/>
          </p:cNvCxnSpPr>
          <p:nvPr/>
        </p:nvCxnSpPr>
        <p:spPr>
          <a:xfrm>
            <a:off x="745675" y="1405300"/>
            <a:ext cx="39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6"/>
          <p:cNvSpPr/>
          <p:nvPr/>
        </p:nvSpPr>
        <p:spPr>
          <a:xfrm>
            <a:off x="1146838" y="920725"/>
            <a:ext cx="1114800" cy="110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MobileNetv1 </a:t>
            </a:r>
            <a:r>
              <a:rPr lang="en" sz="1200">
                <a:solidFill>
                  <a:srgbClr val="FF0000"/>
                </a:solidFill>
              </a:rPr>
              <a:t>with a Skip Connection and Layers Removed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>
            <a:off x="2271000" y="1405300"/>
            <a:ext cx="39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16"/>
          <p:cNvSpPr/>
          <p:nvPr/>
        </p:nvSpPr>
        <p:spPr>
          <a:xfrm>
            <a:off x="2672150" y="791500"/>
            <a:ext cx="1679700" cy="12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 Stage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With</a:t>
            </a:r>
            <a:endParaRPr sz="120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Less Filters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6118650" y="798500"/>
            <a:ext cx="1488300" cy="12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Refinement Stage </a:t>
            </a:r>
            <a:r>
              <a:rPr lang="en" sz="1200">
                <a:solidFill>
                  <a:srgbClr val="FF0000"/>
                </a:solidFill>
              </a:rPr>
              <a:t>with less Refinement Blocks and less filters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71" name="Google Shape;171;p16"/>
          <p:cNvCxnSpPr/>
          <p:nvPr/>
        </p:nvCxnSpPr>
        <p:spPr>
          <a:xfrm>
            <a:off x="4370600" y="1804438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2" name="Google Shape;172;p16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050" y="466975"/>
            <a:ext cx="823200" cy="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050" y="1507353"/>
            <a:ext cx="823200" cy="889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8300" y="466975"/>
            <a:ext cx="823200" cy="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8300" y="1528691"/>
            <a:ext cx="823200" cy="88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6"/>
          <p:cNvSpPr/>
          <p:nvPr/>
        </p:nvSpPr>
        <p:spPr>
          <a:xfrm>
            <a:off x="112975" y="3012875"/>
            <a:ext cx="2897400" cy="19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 rot="-5400000">
            <a:off x="-233525" y="3691000"/>
            <a:ext cx="1393500" cy="56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3 * 3, 128</a:t>
            </a:r>
            <a:endParaRPr sz="1200"/>
          </a:p>
        </p:txBody>
      </p:sp>
      <p:sp>
        <p:nvSpPr>
          <p:cNvPr id="178" name="Google Shape;178;p16"/>
          <p:cNvSpPr/>
          <p:nvPr/>
        </p:nvSpPr>
        <p:spPr>
          <a:xfrm rot="-5400000">
            <a:off x="508563" y="3694900"/>
            <a:ext cx="1393500" cy="56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3 * 3, 128</a:t>
            </a:r>
            <a:endParaRPr sz="1200"/>
          </a:p>
        </p:txBody>
      </p:sp>
      <p:sp>
        <p:nvSpPr>
          <p:cNvPr id="179" name="Google Shape;179;p16"/>
          <p:cNvSpPr/>
          <p:nvPr/>
        </p:nvSpPr>
        <p:spPr>
          <a:xfrm rot="-5400000">
            <a:off x="1250675" y="3694900"/>
            <a:ext cx="1393500" cy="56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3 * 3, 128</a:t>
            </a:r>
            <a:endParaRPr sz="1200"/>
          </a:p>
        </p:txBody>
      </p:sp>
      <p:cxnSp>
        <p:nvCxnSpPr>
          <p:cNvPr id="180" name="Google Shape;180;p16"/>
          <p:cNvCxnSpPr>
            <a:stCxn id="177" idx="2"/>
          </p:cNvCxnSpPr>
          <p:nvPr/>
        </p:nvCxnSpPr>
        <p:spPr>
          <a:xfrm>
            <a:off x="745675" y="3973450"/>
            <a:ext cx="1806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16"/>
          <p:cNvCxnSpPr/>
          <p:nvPr/>
        </p:nvCxnSpPr>
        <p:spPr>
          <a:xfrm>
            <a:off x="1487775" y="3960200"/>
            <a:ext cx="20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16"/>
          <p:cNvSpPr/>
          <p:nvPr/>
        </p:nvSpPr>
        <p:spPr>
          <a:xfrm>
            <a:off x="3659763" y="2997275"/>
            <a:ext cx="3028200" cy="19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 rot="-5400000">
            <a:off x="4298075" y="3825500"/>
            <a:ext cx="1393500" cy="2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Refinement Block</a:t>
            </a:r>
            <a:endParaRPr sz="1200"/>
          </a:p>
        </p:txBody>
      </p:sp>
      <p:sp>
        <p:nvSpPr>
          <p:cNvPr id="184" name="Google Shape;184;p16"/>
          <p:cNvSpPr/>
          <p:nvPr/>
        </p:nvSpPr>
        <p:spPr>
          <a:xfrm rot="-5400000">
            <a:off x="5125788" y="3825500"/>
            <a:ext cx="1393500" cy="2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Refinement Block</a:t>
            </a:r>
            <a:endParaRPr sz="1200"/>
          </a:p>
        </p:txBody>
      </p:sp>
      <p:sp>
        <p:nvSpPr>
          <p:cNvPr id="185" name="Google Shape;185;p16"/>
          <p:cNvSpPr/>
          <p:nvPr/>
        </p:nvSpPr>
        <p:spPr>
          <a:xfrm rot="-5400000">
            <a:off x="3476275" y="3825500"/>
            <a:ext cx="1393500" cy="2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Refinement Block</a:t>
            </a:r>
            <a:endParaRPr sz="1200"/>
          </a:p>
        </p:txBody>
      </p:sp>
      <p:cxnSp>
        <p:nvCxnSpPr>
          <p:cNvPr id="186" name="Google Shape;186;p16"/>
          <p:cNvCxnSpPr/>
          <p:nvPr/>
        </p:nvCxnSpPr>
        <p:spPr>
          <a:xfrm>
            <a:off x="5960938" y="3524950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7" name="Google Shape;187;p16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5400000">
            <a:off x="7132912" y="3039738"/>
            <a:ext cx="1973425" cy="18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603475" y="2663050"/>
            <a:ext cx="16647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New</a:t>
            </a:r>
            <a:r>
              <a:rPr lang="en"/>
              <a:t> Initial Stage</a:t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3690750" y="2609625"/>
            <a:ext cx="24231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New</a:t>
            </a:r>
            <a:r>
              <a:rPr lang="en"/>
              <a:t> Refinement Stage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7125400" y="2661300"/>
            <a:ext cx="20865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New</a:t>
            </a:r>
            <a:r>
              <a:rPr lang="en"/>
              <a:t> Refinement Block</a:t>
            </a:r>
            <a:endParaRPr/>
          </a:p>
        </p:txBody>
      </p:sp>
      <p:cxnSp>
        <p:nvCxnSpPr>
          <p:cNvPr id="191" name="Google Shape;191;p16"/>
          <p:cNvCxnSpPr/>
          <p:nvPr/>
        </p:nvCxnSpPr>
        <p:spPr>
          <a:xfrm>
            <a:off x="7607000" y="1804450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6"/>
          <p:cNvCxnSpPr/>
          <p:nvPr/>
        </p:nvCxnSpPr>
        <p:spPr>
          <a:xfrm>
            <a:off x="4370600" y="1088925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6"/>
          <p:cNvCxnSpPr/>
          <p:nvPr/>
        </p:nvCxnSpPr>
        <p:spPr>
          <a:xfrm>
            <a:off x="7641300" y="1075163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16"/>
          <p:cNvSpPr/>
          <p:nvPr/>
        </p:nvSpPr>
        <p:spPr>
          <a:xfrm rot="-5400000">
            <a:off x="5902675" y="3319000"/>
            <a:ext cx="858600" cy="41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1*1, 128</a:t>
            </a:r>
            <a:endParaRPr sz="1200"/>
          </a:p>
        </p:txBody>
      </p:sp>
      <p:sp>
        <p:nvSpPr>
          <p:cNvPr id="195" name="Google Shape;195;p16"/>
          <p:cNvSpPr/>
          <p:nvPr/>
        </p:nvSpPr>
        <p:spPr>
          <a:xfrm rot="-5400000">
            <a:off x="5921775" y="4308275"/>
            <a:ext cx="858600" cy="43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1*1, 128</a:t>
            </a:r>
            <a:endParaRPr sz="1200"/>
          </a:p>
        </p:txBody>
      </p:sp>
      <p:cxnSp>
        <p:nvCxnSpPr>
          <p:cNvPr id="196" name="Google Shape;196;p16"/>
          <p:cNvCxnSpPr/>
          <p:nvPr/>
        </p:nvCxnSpPr>
        <p:spPr>
          <a:xfrm>
            <a:off x="5957238" y="4445600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16"/>
          <p:cNvSpPr/>
          <p:nvPr/>
        </p:nvSpPr>
        <p:spPr>
          <a:xfrm rot="-5400000">
            <a:off x="2182825" y="4240550"/>
            <a:ext cx="858600" cy="4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1*1, </a:t>
            </a:r>
            <a:r>
              <a:rPr lang="en" sz="1200">
                <a:solidFill>
                  <a:srgbClr val="FF0000"/>
                </a:solidFill>
              </a:rPr>
              <a:t>256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98" name="Google Shape;198;p16"/>
          <p:cNvSpPr/>
          <p:nvPr/>
        </p:nvSpPr>
        <p:spPr>
          <a:xfrm rot="-5400000">
            <a:off x="2202100" y="3316750"/>
            <a:ext cx="858600" cy="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1*1, </a:t>
            </a:r>
            <a:r>
              <a:rPr lang="en" sz="1200">
                <a:solidFill>
                  <a:srgbClr val="FF0000"/>
                </a:solidFill>
              </a:rPr>
              <a:t>256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99" name="Google Shape;199;p16"/>
          <p:cNvCxnSpPr/>
          <p:nvPr/>
        </p:nvCxnSpPr>
        <p:spPr>
          <a:xfrm>
            <a:off x="2229863" y="4392900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2229863" y="3581175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2824100" y="4391250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6512325" y="3524950"/>
            <a:ext cx="52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6564825" y="4445600"/>
            <a:ext cx="52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2850975" y="3579525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16"/>
          <p:cNvSpPr/>
          <p:nvPr/>
        </p:nvSpPr>
        <p:spPr>
          <a:xfrm>
            <a:off x="5618250" y="1235800"/>
            <a:ext cx="339000" cy="33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" name="Google Shape;206;p16"/>
          <p:cNvCxnSpPr>
            <a:stCxn id="172" idx="3"/>
            <a:endCxn id="205" idx="1"/>
          </p:cNvCxnSpPr>
          <p:nvPr/>
        </p:nvCxnSpPr>
        <p:spPr>
          <a:xfrm>
            <a:off x="5521250" y="920713"/>
            <a:ext cx="146700" cy="3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6"/>
          <p:cNvCxnSpPr>
            <a:stCxn id="173" idx="3"/>
            <a:endCxn id="205" idx="3"/>
          </p:cNvCxnSpPr>
          <p:nvPr/>
        </p:nvCxnSpPr>
        <p:spPr>
          <a:xfrm rot="10800000" flipH="1">
            <a:off x="5521250" y="1525277"/>
            <a:ext cx="1467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16"/>
          <p:cNvCxnSpPr/>
          <p:nvPr/>
        </p:nvCxnSpPr>
        <p:spPr>
          <a:xfrm flipH="1">
            <a:off x="2440450" y="1400975"/>
            <a:ext cx="7500" cy="11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2455475" y="2500675"/>
            <a:ext cx="3366900" cy="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6"/>
          <p:cNvCxnSpPr>
            <a:endCxn id="205" idx="4"/>
          </p:cNvCxnSpPr>
          <p:nvPr/>
        </p:nvCxnSpPr>
        <p:spPr>
          <a:xfrm rot="10800000" flipH="1">
            <a:off x="5784750" y="1574800"/>
            <a:ext cx="3000" cy="9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16"/>
          <p:cNvSpPr/>
          <p:nvPr/>
        </p:nvSpPr>
        <p:spPr>
          <a:xfrm>
            <a:off x="5712825" y="1337150"/>
            <a:ext cx="146700" cy="1503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2" name="Google Shape;212;p16"/>
          <p:cNvCxnSpPr>
            <a:stCxn id="205" idx="6"/>
            <a:endCxn id="170" idx="1"/>
          </p:cNvCxnSpPr>
          <p:nvPr/>
        </p:nvCxnSpPr>
        <p:spPr>
          <a:xfrm>
            <a:off x="5957250" y="1405300"/>
            <a:ext cx="1614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16"/>
          <p:cNvCxnSpPr>
            <a:stCxn id="185" idx="2"/>
            <a:endCxn id="183" idx="0"/>
          </p:cNvCxnSpPr>
          <p:nvPr/>
        </p:nvCxnSpPr>
        <p:spPr>
          <a:xfrm>
            <a:off x="4307725" y="3960200"/>
            <a:ext cx="552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16"/>
          <p:cNvCxnSpPr/>
          <p:nvPr/>
        </p:nvCxnSpPr>
        <p:spPr>
          <a:xfrm>
            <a:off x="5160525" y="3960200"/>
            <a:ext cx="552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16"/>
          <p:cNvSpPr/>
          <p:nvPr/>
        </p:nvSpPr>
        <p:spPr>
          <a:xfrm rot="-5400000">
            <a:off x="7282575" y="3442150"/>
            <a:ext cx="325200" cy="16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</a:rPr>
              <a:t>64</a:t>
            </a:r>
            <a:endParaRPr sz="900" b="1">
              <a:solidFill>
                <a:srgbClr val="FF0000"/>
              </a:solidFill>
            </a:endParaRPr>
          </a:p>
        </p:txBody>
      </p:sp>
      <p:sp>
        <p:nvSpPr>
          <p:cNvPr id="216" name="Google Shape;216;p16"/>
          <p:cNvSpPr/>
          <p:nvPr/>
        </p:nvSpPr>
        <p:spPr>
          <a:xfrm rot="-5400000">
            <a:off x="7764650" y="3426925"/>
            <a:ext cx="325200" cy="16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</a:rPr>
              <a:t>64</a:t>
            </a:r>
            <a:endParaRPr sz="900" b="1">
              <a:solidFill>
                <a:srgbClr val="FF0000"/>
              </a:solidFill>
            </a:endParaRPr>
          </a:p>
        </p:txBody>
      </p:sp>
      <p:sp>
        <p:nvSpPr>
          <p:cNvPr id="217" name="Google Shape;217;p16"/>
          <p:cNvSpPr/>
          <p:nvPr/>
        </p:nvSpPr>
        <p:spPr>
          <a:xfrm rot="-5400000">
            <a:off x="8246725" y="3278350"/>
            <a:ext cx="325200" cy="16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</a:rPr>
              <a:t>64</a:t>
            </a:r>
            <a:endParaRPr sz="9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311700" y="120475"/>
            <a:ext cx="8520600" cy="572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Results for Light</a:t>
            </a:r>
            <a:r>
              <a:rPr lang="en" sz="2200" b="1">
                <a:solidFill>
                  <a:srgbClr val="FF0000"/>
                </a:solidFill>
              </a:rPr>
              <a:t>er</a:t>
            </a:r>
            <a:r>
              <a:rPr lang="en" sz="2200" b="1"/>
              <a:t> OpenPose1</a:t>
            </a:r>
            <a:endParaRPr sz="2200" b="1"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>
            <a:off x="311700" y="2534450"/>
            <a:ext cx="8520600" cy="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Average Per-Frame Processing Time for Lighter OpenPose1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256" y="1928375"/>
            <a:ext cx="7930052" cy="399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7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250" y="3238925"/>
            <a:ext cx="7930047" cy="3901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11700" y="1223900"/>
            <a:ext cx="8520600" cy="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Average Per-Frame Processing Time for LightWeight OpenPose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4294967295"/>
          </p:nvPr>
        </p:nvSpPr>
        <p:spPr>
          <a:xfrm>
            <a:off x="106950" y="266575"/>
            <a:ext cx="8930100" cy="4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4294967295"/>
          </p:nvPr>
        </p:nvSpPr>
        <p:spPr>
          <a:xfrm>
            <a:off x="0" y="266575"/>
            <a:ext cx="8930100" cy="4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0" y="1164250"/>
            <a:ext cx="632700" cy="48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</a:t>
            </a:r>
            <a:endParaRPr sz="1200"/>
          </a:p>
        </p:txBody>
      </p:sp>
      <p:cxnSp>
        <p:nvCxnSpPr>
          <p:cNvPr id="236" name="Google Shape;236;p18"/>
          <p:cNvCxnSpPr>
            <a:stCxn id="235" idx="3"/>
          </p:cNvCxnSpPr>
          <p:nvPr/>
        </p:nvCxnSpPr>
        <p:spPr>
          <a:xfrm>
            <a:off x="632700" y="1405300"/>
            <a:ext cx="39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18"/>
          <p:cNvSpPr/>
          <p:nvPr/>
        </p:nvSpPr>
        <p:spPr>
          <a:xfrm>
            <a:off x="806854" y="800425"/>
            <a:ext cx="1454700" cy="12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MobileNet-V1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- Conv7, 11, 12 removed </a:t>
            </a:r>
            <a:endParaRPr sz="9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-Max #Filters:128</a:t>
            </a:r>
            <a:endParaRPr sz="9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-Skip-connection (Conv5-&gt;9)</a:t>
            </a:r>
            <a:endParaRPr sz="9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-Backbone features extracted using feature pyramid</a:t>
            </a:r>
            <a:endParaRPr sz="900">
              <a:solidFill>
                <a:srgbClr val="FF0000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38" name="Google Shape;238;p18"/>
          <p:cNvCxnSpPr/>
          <p:nvPr/>
        </p:nvCxnSpPr>
        <p:spPr>
          <a:xfrm>
            <a:off x="2271000" y="1405300"/>
            <a:ext cx="39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18"/>
          <p:cNvSpPr/>
          <p:nvPr/>
        </p:nvSpPr>
        <p:spPr>
          <a:xfrm>
            <a:off x="2672150" y="791500"/>
            <a:ext cx="1679700" cy="12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 Stage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6113850" y="798500"/>
            <a:ext cx="1493100" cy="12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Refinement Stage 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41" name="Google Shape;241;p18"/>
          <p:cNvCxnSpPr/>
          <p:nvPr/>
        </p:nvCxnSpPr>
        <p:spPr>
          <a:xfrm>
            <a:off x="4370600" y="1804438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2" name="Google Shape;242;p1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050" y="466975"/>
            <a:ext cx="823200" cy="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050" y="1507353"/>
            <a:ext cx="823200" cy="889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8300" y="466975"/>
            <a:ext cx="823200" cy="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8300" y="1528691"/>
            <a:ext cx="823200" cy="88904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8"/>
          <p:cNvSpPr/>
          <p:nvPr/>
        </p:nvSpPr>
        <p:spPr>
          <a:xfrm>
            <a:off x="112975" y="3012875"/>
            <a:ext cx="2897400" cy="19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 rot="-5400000">
            <a:off x="-233525" y="3691000"/>
            <a:ext cx="1393500" cy="56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3 * 3, 128</a:t>
            </a:r>
            <a:endParaRPr sz="1200"/>
          </a:p>
        </p:txBody>
      </p:sp>
      <p:sp>
        <p:nvSpPr>
          <p:cNvPr id="248" name="Google Shape;248;p18"/>
          <p:cNvSpPr/>
          <p:nvPr/>
        </p:nvSpPr>
        <p:spPr>
          <a:xfrm rot="-5400000">
            <a:off x="508563" y="3694900"/>
            <a:ext cx="1393500" cy="56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3 * 3, 128</a:t>
            </a:r>
            <a:endParaRPr sz="1200"/>
          </a:p>
        </p:txBody>
      </p:sp>
      <p:sp>
        <p:nvSpPr>
          <p:cNvPr id="249" name="Google Shape;249;p18"/>
          <p:cNvSpPr/>
          <p:nvPr/>
        </p:nvSpPr>
        <p:spPr>
          <a:xfrm rot="-5400000">
            <a:off x="1250675" y="3694900"/>
            <a:ext cx="1393500" cy="56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3 * 3, 128</a:t>
            </a:r>
            <a:endParaRPr sz="1200"/>
          </a:p>
        </p:txBody>
      </p:sp>
      <p:cxnSp>
        <p:nvCxnSpPr>
          <p:cNvPr id="250" name="Google Shape;250;p18"/>
          <p:cNvCxnSpPr>
            <a:stCxn id="247" idx="2"/>
          </p:cNvCxnSpPr>
          <p:nvPr/>
        </p:nvCxnSpPr>
        <p:spPr>
          <a:xfrm>
            <a:off x="745675" y="3973450"/>
            <a:ext cx="1806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8"/>
          <p:cNvCxnSpPr/>
          <p:nvPr/>
        </p:nvCxnSpPr>
        <p:spPr>
          <a:xfrm>
            <a:off x="1487775" y="3960200"/>
            <a:ext cx="20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18"/>
          <p:cNvSpPr/>
          <p:nvPr/>
        </p:nvSpPr>
        <p:spPr>
          <a:xfrm>
            <a:off x="3659763" y="2997275"/>
            <a:ext cx="3028200" cy="19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 rot="-5400000">
            <a:off x="4298075" y="3825500"/>
            <a:ext cx="1393500" cy="2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Refinement Block</a:t>
            </a:r>
            <a:endParaRPr sz="1200"/>
          </a:p>
        </p:txBody>
      </p:sp>
      <p:sp>
        <p:nvSpPr>
          <p:cNvPr id="254" name="Google Shape;254;p18"/>
          <p:cNvSpPr/>
          <p:nvPr/>
        </p:nvSpPr>
        <p:spPr>
          <a:xfrm rot="-5400000">
            <a:off x="5125788" y="3825500"/>
            <a:ext cx="1393500" cy="2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Refinement Block</a:t>
            </a:r>
            <a:endParaRPr sz="1200"/>
          </a:p>
        </p:txBody>
      </p:sp>
      <p:sp>
        <p:nvSpPr>
          <p:cNvPr id="255" name="Google Shape;255;p18"/>
          <p:cNvSpPr/>
          <p:nvPr/>
        </p:nvSpPr>
        <p:spPr>
          <a:xfrm rot="-5400000">
            <a:off x="3476275" y="3825500"/>
            <a:ext cx="1393500" cy="2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Refinement Block</a:t>
            </a:r>
            <a:endParaRPr sz="1200"/>
          </a:p>
        </p:txBody>
      </p:sp>
      <p:cxnSp>
        <p:nvCxnSpPr>
          <p:cNvPr id="256" name="Google Shape;256;p18"/>
          <p:cNvCxnSpPr/>
          <p:nvPr/>
        </p:nvCxnSpPr>
        <p:spPr>
          <a:xfrm>
            <a:off x="5960938" y="3524950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7" name="Google Shape;257;p18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5400000">
            <a:off x="7132912" y="3039738"/>
            <a:ext cx="1973425" cy="18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8"/>
          <p:cNvSpPr txBox="1"/>
          <p:nvPr/>
        </p:nvSpPr>
        <p:spPr>
          <a:xfrm>
            <a:off x="603475" y="2663050"/>
            <a:ext cx="16647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New</a:t>
            </a:r>
            <a:r>
              <a:rPr lang="en"/>
              <a:t> Initial Stage</a:t>
            </a:r>
            <a:endParaRPr/>
          </a:p>
        </p:txBody>
      </p:sp>
      <p:sp>
        <p:nvSpPr>
          <p:cNvPr id="259" name="Google Shape;259;p18"/>
          <p:cNvSpPr txBox="1"/>
          <p:nvPr/>
        </p:nvSpPr>
        <p:spPr>
          <a:xfrm>
            <a:off x="3690750" y="2609625"/>
            <a:ext cx="24231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New</a:t>
            </a:r>
            <a:r>
              <a:rPr lang="en"/>
              <a:t> Refinement Stage</a:t>
            </a:r>
            <a:endParaRPr/>
          </a:p>
        </p:txBody>
      </p:sp>
      <p:sp>
        <p:nvSpPr>
          <p:cNvPr id="260" name="Google Shape;260;p18"/>
          <p:cNvSpPr txBox="1"/>
          <p:nvPr/>
        </p:nvSpPr>
        <p:spPr>
          <a:xfrm>
            <a:off x="7125400" y="2661300"/>
            <a:ext cx="20865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New</a:t>
            </a:r>
            <a:r>
              <a:rPr lang="en"/>
              <a:t> Refinement Block</a:t>
            </a:r>
            <a:endParaRPr/>
          </a:p>
        </p:txBody>
      </p:sp>
      <p:cxnSp>
        <p:nvCxnSpPr>
          <p:cNvPr id="261" name="Google Shape;261;p18"/>
          <p:cNvCxnSpPr/>
          <p:nvPr/>
        </p:nvCxnSpPr>
        <p:spPr>
          <a:xfrm>
            <a:off x="7607000" y="1804450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18"/>
          <p:cNvCxnSpPr/>
          <p:nvPr/>
        </p:nvCxnSpPr>
        <p:spPr>
          <a:xfrm>
            <a:off x="4370600" y="1088925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18"/>
          <p:cNvCxnSpPr/>
          <p:nvPr/>
        </p:nvCxnSpPr>
        <p:spPr>
          <a:xfrm>
            <a:off x="7641300" y="1075163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18"/>
          <p:cNvSpPr/>
          <p:nvPr/>
        </p:nvSpPr>
        <p:spPr>
          <a:xfrm rot="-5400000">
            <a:off x="5902675" y="3319000"/>
            <a:ext cx="858600" cy="41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1*1, 128</a:t>
            </a:r>
            <a:endParaRPr sz="1200"/>
          </a:p>
        </p:txBody>
      </p:sp>
      <p:sp>
        <p:nvSpPr>
          <p:cNvPr id="265" name="Google Shape;265;p18"/>
          <p:cNvSpPr/>
          <p:nvPr/>
        </p:nvSpPr>
        <p:spPr>
          <a:xfrm rot="-5400000">
            <a:off x="5921775" y="4308275"/>
            <a:ext cx="858600" cy="43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1*1, 128</a:t>
            </a:r>
            <a:endParaRPr sz="1200"/>
          </a:p>
        </p:txBody>
      </p:sp>
      <p:cxnSp>
        <p:nvCxnSpPr>
          <p:cNvPr id="266" name="Google Shape;266;p18"/>
          <p:cNvCxnSpPr/>
          <p:nvPr/>
        </p:nvCxnSpPr>
        <p:spPr>
          <a:xfrm>
            <a:off x="5957238" y="4445600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18"/>
          <p:cNvSpPr/>
          <p:nvPr/>
        </p:nvSpPr>
        <p:spPr>
          <a:xfrm rot="-5400000">
            <a:off x="2182825" y="4240550"/>
            <a:ext cx="858600" cy="4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1*1, 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128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68" name="Google Shape;268;p18"/>
          <p:cNvSpPr/>
          <p:nvPr/>
        </p:nvSpPr>
        <p:spPr>
          <a:xfrm rot="-5400000">
            <a:off x="2202100" y="3316750"/>
            <a:ext cx="858600" cy="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 1*1, </a:t>
            </a:r>
            <a:r>
              <a:rPr lang="en" sz="1200">
                <a:solidFill>
                  <a:srgbClr val="FF0000"/>
                </a:solidFill>
              </a:rPr>
              <a:t>128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69" name="Google Shape;269;p18"/>
          <p:cNvCxnSpPr/>
          <p:nvPr/>
        </p:nvCxnSpPr>
        <p:spPr>
          <a:xfrm>
            <a:off x="2229863" y="4392900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18"/>
          <p:cNvCxnSpPr/>
          <p:nvPr/>
        </p:nvCxnSpPr>
        <p:spPr>
          <a:xfrm>
            <a:off x="2229863" y="3581175"/>
            <a:ext cx="1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18"/>
          <p:cNvCxnSpPr/>
          <p:nvPr/>
        </p:nvCxnSpPr>
        <p:spPr>
          <a:xfrm>
            <a:off x="2824100" y="4391250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18"/>
          <p:cNvCxnSpPr/>
          <p:nvPr/>
        </p:nvCxnSpPr>
        <p:spPr>
          <a:xfrm>
            <a:off x="6512325" y="3524950"/>
            <a:ext cx="52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18"/>
          <p:cNvCxnSpPr/>
          <p:nvPr/>
        </p:nvCxnSpPr>
        <p:spPr>
          <a:xfrm>
            <a:off x="6564825" y="4445600"/>
            <a:ext cx="52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18"/>
          <p:cNvCxnSpPr/>
          <p:nvPr/>
        </p:nvCxnSpPr>
        <p:spPr>
          <a:xfrm>
            <a:off x="2850975" y="3579525"/>
            <a:ext cx="308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18"/>
          <p:cNvSpPr/>
          <p:nvPr/>
        </p:nvSpPr>
        <p:spPr>
          <a:xfrm>
            <a:off x="5618250" y="1235800"/>
            <a:ext cx="339000" cy="33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" name="Google Shape;276;p18"/>
          <p:cNvCxnSpPr>
            <a:stCxn id="242" idx="3"/>
            <a:endCxn id="275" idx="1"/>
          </p:cNvCxnSpPr>
          <p:nvPr/>
        </p:nvCxnSpPr>
        <p:spPr>
          <a:xfrm>
            <a:off x="5521250" y="920713"/>
            <a:ext cx="146700" cy="3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18"/>
          <p:cNvCxnSpPr>
            <a:stCxn id="243" idx="3"/>
            <a:endCxn id="275" idx="3"/>
          </p:cNvCxnSpPr>
          <p:nvPr/>
        </p:nvCxnSpPr>
        <p:spPr>
          <a:xfrm rot="10800000" flipH="1">
            <a:off x="5521250" y="1525277"/>
            <a:ext cx="1467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18"/>
          <p:cNvCxnSpPr/>
          <p:nvPr/>
        </p:nvCxnSpPr>
        <p:spPr>
          <a:xfrm flipH="1">
            <a:off x="2440450" y="1400975"/>
            <a:ext cx="7500" cy="11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18"/>
          <p:cNvCxnSpPr/>
          <p:nvPr/>
        </p:nvCxnSpPr>
        <p:spPr>
          <a:xfrm>
            <a:off x="2455475" y="2500675"/>
            <a:ext cx="3366900" cy="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18"/>
          <p:cNvCxnSpPr>
            <a:endCxn id="275" idx="4"/>
          </p:cNvCxnSpPr>
          <p:nvPr/>
        </p:nvCxnSpPr>
        <p:spPr>
          <a:xfrm rot="10800000" flipH="1">
            <a:off x="5784750" y="1574800"/>
            <a:ext cx="3000" cy="9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Google Shape;281;p18"/>
          <p:cNvSpPr/>
          <p:nvPr/>
        </p:nvSpPr>
        <p:spPr>
          <a:xfrm>
            <a:off x="5712825" y="1337150"/>
            <a:ext cx="146700" cy="1503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2" name="Google Shape;282;p18"/>
          <p:cNvCxnSpPr>
            <a:stCxn id="275" idx="6"/>
            <a:endCxn id="240" idx="1"/>
          </p:cNvCxnSpPr>
          <p:nvPr/>
        </p:nvCxnSpPr>
        <p:spPr>
          <a:xfrm>
            <a:off x="5957250" y="1405300"/>
            <a:ext cx="1566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18"/>
          <p:cNvCxnSpPr>
            <a:stCxn id="255" idx="2"/>
            <a:endCxn id="253" idx="0"/>
          </p:cNvCxnSpPr>
          <p:nvPr/>
        </p:nvCxnSpPr>
        <p:spPr>
          <a:xfrm>
            <a:off x="4307725" y="3960200"/>
            <a:ext cx="552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18"/>
          <p:cNvCxnSpPr/>
          <p:nvPr/>
        </p:nvCxnSpPr>
        <p:spPr>
          <a:xfrm>
            <a:off x="5160525" y="3960200"/>
            <a:ext cx="552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18"/>
          <p:cNvSpPr/>
          <p:nvPr/>
        </p:nvSpPr>
        <p:spPr>
          <a:xfrm rot="-5400000">
            <a:off x="7282575" y="3442150"/>
            <a:ext cx="325200" cy="16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</a:rPr>
              <a:t>64</a:t>
            </a:r>
            <a:endParaRPr sz="900" b="1">
              <a:solidFill>
                <a:srgbClr val="FF0000"/>
              </a:solidFill>
            </a:endParaRPr>
          </a:p>
        </p:txBody>
      </p:sp>
      <p:sp>
        <p:nvSpPr>
          <p:cNvPr id="286" name="Google Shape;286;p18"/>
          <p:cNvSpPr/>
          <p:nvPr/>
        </p:nvSpPr>
        <p:spPr>
          <a:xfrm rot="-5400000">
            <a:off x="7764650" y="3426925"/>
            <a:ext cx="325200" cy="16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</a:rPr>
              <a:t>64</a:t>
            </a:r>
            <a:endParaRPr sz="900" b="1">
              <a:solidFill>
                <a:srgbClr val="FF0000"/>
              </a:solidFill>
            </a:endParaRPr>
          </a:p>
        </p:txBody>
      </p:sp>
      <p:sp>
        <p:nvSpPr>
          <p:cNvPr id="287" name="Google Shape;287;p18"/>
          <p:cNvSpPr/>
          <p:nvPr/>
        </p:nvSpPr>
        <p:spPr>
          <a:xfrm rot="-5400000">
            <a:off x="8246725" y="3278350"/>
            <a:ext cx="325200" cy="16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</a:rPr>
              <a:t>64</a:t>
            </a:r>
            <a:endParaRPr sz="900" b="1">
              <a:solidFill>
                <a:srgbClr val="FF0000"/>
              </a:solidFill>
            </a:endParaRPr>
          </a:p>
        </p:txBody>
      </p:sp>
      <p:sp>
        <p:nvSpPr>
          <p:cNvPr id="288" name="Google Shape;288;p18"/>
          <p:cNvSpPr txBox="1">
            <a:spLocks noGrp="1"/>
          </p:cNvSpPr>
          <p:nvPr>
            <p:ph type="title" idx="4294967295"/>
          </p:nvPr>
        </p:nvSpPr>
        <p:spPr>
          <a:xfrm>
            <a:off x="311700" y="52725"/>
            <a:ext cx="8520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Proposed Light</a:t>
            </a:r>
            <a:r>
              <a:rPr lang="en" sz="2200" b="1">
                <a:solidFill>
                  <a:srgbClr val="FF0000"/>
                </a:solidFill>
              </a:rPr>
              <a:t>er</a:t>
            </a:r>
            <a:r>
              <a:rPr lang="en" sz="2200" b="1"/>
              <a:t> OpenPose 2</a:t>
            </a:r>
            <a:endParaRPr sz="2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>
            <a:spLocks noGrp="1"/>
          </p:cNvSpPr>
          <p:nvPr>
            <p:ph type="body" idx="1"/>
          </p:nvPr>
        </p:nvSpPr>
        <p:spPr>
          <a:xfrm>
            <a:off x="-151675" y="448700"/>
            <a:ext cx="9144000" cy="41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 rot="-5400000">
            <a:off x="-384075" y="1440350"/>
            <a:ext cx="1467300" cy="25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368*368</a:t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 rot="-5400000">
            <a:off x="102225" y="1447325"/>
            <a:ext cx="1503000" cy="2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</a:t>
            </a:r>
            <a:r>
              <a:rPr lang="en">
                <a:solidFill>
                  <a:srgbClr val="0000FF"/>
                </a:solidFill>
              </a:rPr>
              <a:t>1</a:t>
            </a:r>
            <a:r>
              <a:rPr lang="en"/>
              <a:t> 3*3, 32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 rot="-5400000">
            <a:off x="620625" y="1447325"/>
            <a:ext cx="1480500" cy="2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</a:t>
            </a:r>
            <a:r>
              <a:rPr lang="en">
                <a:solidFill>
                  <a:srgbClr val="0000FF"/>
                </a:solidFill>
              </a:rPr>
              <a:t>2</a:t>
            </a:r>
            <a:r>
              <a:rPr lang="en"/>
              <a:t> 3*3, 64</a:t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 rot="-5400000">
            <a:off x="997600" y="1443550"/>
            <a:ext cx="1495500" cy="2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</a:t>
            </a:r>
            <a:r>
              <a:rPr lang="en">
                <a:solidFill>
                  <a:srgbClr val="0000FF"/>
                </a:solidFill>
              </a:rPr>
              <a:t>3</a:t>
            </a:r>
            <a:r>
              <a:rPr lang="en"/>
              <a:t> 3*3, 128</a:t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 rot="-5400000">
            <a:off x="2103300" y="1435100"/>
            <a:ext cx="1488000" cy="2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</a:t>
            </a:r>
            <a:r>
              <a:rPr lang="en">
                <a:solidFill>
                  <a:srgbClr val="0000FF"/>
                </a:solidFill>
              </a:rPr>
              <a:t>5</a:t>
            </a:r>
            <a:r>
              <a:rPr lang="en"/>
              <a:t> 3*3, 128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 rot="-5400000">
            <a:off x="1651300" y="1439750"/>
            <a:ext cx="1488000" cy="2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</a:t>
            </a:r>
            <a:r>
              <a:rPr lang="en">
                <a:solidFill>
                  <a:srgbClr val="0000FF"/>
                </a:solidFill>
              </a:rPr>
              <a:t>4</a:t>
            </a:r>
            <a:r>
              <a:rPr lang="en"/>
              <a:t> 3*3, 128</a:t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 rot="-5400000">
            <a:off x="3103013" y="1447325"/>
            <a:ext cx="1563300" cy="2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</a:t>
            </a:r>
            <a:r>
              <a:rPr lang="en">
                <a:solidFill>
                  <a:srgbClr val="0000FF"/>
                </a:solidFill>
              </a:rPr>
              <a:t>6</a:t>
            </a:r>
            <a:r>
              <a:rPr lang="en"/>
              <a:t> 3*3, 128</a:t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 rot="-5400000">
            <a:off x="4040525" y="1443550"/>
            <a:ext cx="1563300" cy="2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</a:t>
            </a:r>
            <a:r>
              <a:rPr lang="en">
                <a:solidFill>
                  <a:srgbClr val="0000FF"/>
                </a:solidFill>
              </a:rPr>
              <a:t>8</a:t>
            </a:r>
            <a:r>
              <a:rPr lang="en"/>
              <a:t> 3*3, 128</a:t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 rot="-5400000">
            <a:off x="3538763" y="1443550"/>
            <a:ext cx="1563300" cy="2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Conv7 3*3, 128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3" name="Google Shape;303;p19"/>
          <p:cNvSpPr/>
          <p:nvPr/>
        </p:nvSpPr>
        <p:spPr>
          <a:xfrm rot="-5400000">
            <a:off x="5807513" y="1435100"/>
            <a:ext cx="1563300" cy="2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</a:t>
            </a:r>
            <a:r>
              <a:rPr lang="en">
                <a:solidFill>
                  <a:srgbClr val="0000FF"/>
                </a:solidFill>
              </a:rPr>
              <a:t>10</a:t>
            </a:r>
            <a:r>
              <a:rPr lang="en"/>
              <a:t> 3*3, 128</a:t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 rot="-5400000">
            <a:off x="5243825" y="1435100"/>
            <a:ext cx="1563300" cy="2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</a:t>
            </a:r>
            <a:r>
              <a:rPr lang="en">
                <a:solidFill>
                  <a:srgbClr val="0000FF"/>
                </a:solidFill>
              </a:rPr>
              <a:t>9</a:t>
            </a:r>
            <a:r>
              <a:rPr lang="en"/>
              <a:t> 3*3, 128</a:t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 rot="-5400000">
            <a:off x="7944675" y="3167425"/>
            <a:ext cx="1182000" cy="2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Initial Stage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06" name="Google Shape;306;p19"/>
          <p:cNvCxnSpPr>
            <a:stCxn id="297" idx="2"/>
            <a:endCxn id="299" idx="0"/>
          </p:cNvCxnSpPr>
          <p:nvPr/>
        </p:nvCxnSpPr>
        <p:spPr>
          <a:xfrm rot="10800000" flipH="1">
            <a:off x="1878250" y="1572550"/>
            <a:ext cx="3843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19"/>
          <p:cNvCxnSpPr>
            <a:stCxn id="299" idx="2"/>
            <a:endCxn id="298" idx="0"/>
          </p:cNvCxnSpPr>
          <p:nvPr/>
        </p:nvCxnSpPr>
        <p:spPr>
          <a:xfrm rot="10800000" flipH="1">
            <a:off x="2528200" y="1567850"/>
            <a:ext cx="186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19"/>
          <p:cNvCxnSpPr/>
          <p:nvPr/>
        </p:nvCxnSpPr>
        <p:spPr>
          <a:xfrm>
            <a:off x="3366000" y="1580300"/>
            <a:ext cx="8100" cy="132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19"/>
          <p:cNvCxnSpPr>
            <a:stCxn id="300" idx="2"/>
            <a:endCxn id="301" idx="0"/>
          </p:cNvCxnSpPr>
          <p:nvPr/>
        </p:nvCxnSpPr>
        <p:spPr>
          <a:xfrm rot="10800000" flipH="1">
            <a:off x="4017563" y="1576325"/>
            <a:ext cx="6717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Google Shape;310;p19"/>
          <p:cNvSpPr/>
          <p:nvPr/>
        </p:nvSpPr>
        <p:spPr>
          <a:xfrm>
            <a:off x="5281538" y="1387238"/>
            <a:ext cx="346500" cy="36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361638" y="1466288"/>
            <a:ext cx="186300" cy="2034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cxnSp>
        <p:nvCxnSpPr>
          <p:cNvPr id="312" name="Google Shape;312;p19"/>
          <p:cNvCxnSpPr>
            <a:stCxn id="301" idx="2"/>
            <a:endCxn id="304" idx="0"/>
          </p:cNvCxnSpPr>
          <p:nvPr/>
        </p:nvCxnSpPr>
        <p:spPr>
          <a:xfrm rot="10800000" flipH="1">
            <a:off x="4955075" y="1568050"/>
            <a:ext cx="9375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19"/>
          <p:cNvCxnSpPr>
            <a:stCxn id="304" idx="2"/>
            <a:endCxn id="303" idx="0"/>
          </p:cNvCxnSpPr>
          <p:nvPr/>
        </p:nvCxnSpPr>
        <p:spPr>
          <a:xfrm>
            <a:off x="6158375" y="1568000"/>
            <a:ext cx="29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19"/>
          <p:cNvCxnSpPr/>
          <p:nvPr/>
        </p:nvCxnSpPr>
        <p:spPr>
          <a:xfrm rot="10800000">
            <a:off x="5465775" y="1748750"/>
            <a:ext cx="300" cy="114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19"/>
          <p:cNvCxnSpPr>
            <a:stCxn id="298" idx="2"/>
            <a:endCxn id="300" idx="0"/>
          </p:cNvCxnSpPr>
          <p:nvPr/>
        </p:nvCxnSpPr>
        <p:spPr>
          <a:xfrm>
            <a:off x="2980200" y="1568000"/>
            <a:ext cx="7716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19"/>
          <p:cNvCxnSpPr/>
          <p:nvPr/>
        </p:nvCxnSpPr>
        <p:spPr>
          <a:xfrm>
            <a:off x="3382200" y="2885575"/>
            <a:ext cx="2083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19"/>
          <p:cNvCxnSpPr>
            <a:stCxn id="318" idx="0"/>
          </p:cNvCxnSpPr>
          <p:nvPr/>
        </p:nvCxnSpPr>
        <p:spPr>
          <a:xfrm flipH="1">
            <a:off x="8161425" y="1568000"/>
            <a:ext cx="246900" cy="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19"/>
          <p:cNvCxnSpPr>
            <a:stCxn id="294" idx="2"/>
            <a:endCxn id="295" idx="0"/>
          </p:cNvCxnSpPr>
          <p:nvPr/>
        </p:nvCxnSpPr>
        <p:spPr>
          <a:xfrm>
            <a:off x="479475" y="1570250"/>
            <a:ext cx="2415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9"/>
          <p:cNvCxnSpPr>
            <a:stCxn id="295" idx="2"/>
            <a:endCxn id="296" idx="0"/>
          </p:cNvCxnSpPr>
          <p:nvPr/>
        </p:nvCxnSpPr>
        <p:spPr>
          <a:xfrm>
            <a:off x="986625" y="1580225"/>
            <a:ext cx="24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19"/>
          <p:cNvCxnSpPr>
            <a:endCxn id="297" idx="0"/>
          </p:cNvCxnSpPr>
          <p:nvPr/>
        </p:nvCxnSpPr>
        <p:spPr>
          <a:xfrm>
            <a:off x="1462750" y="1568950"/>
            <a:ext cx="1497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19"/>
          <p:cNvSpPr/>
          <p:nvPr/>
        </p:nvSpPr>
        <p:spPr>
          <a:xfrm rot="-5400000">
            <a:off x="7133663" y="1416800"/>
            <a:ext cx="9555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18" name="Google Shape;318;p19"/>
          <p:cNvSpPr/>
          <p:nvPr/>
        </p:nvSpPr>
        <p:spPr>
          <a:xfrm rot="-5400000">
            <a:off x="8262825" y="1440650"/>
            <a:ext cx="545700" cy="25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7955375" y="1466300"/>
            <a:ext cx="214200" cy="20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7972050" y="1466300"/>
            <a:ext cx="186300" cy="2034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7100038" y="1466300"/>
            <a:ext cx="214200" cy="20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7113988" y="1466300"/>
            <a:ext cx="186300" cy="2034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19"/>
          <p:cNvCxnSpPr>
            <a:stCxn id="323" idx="2"/>
            <a:endCxn id="322" idx="2"/>
          </p:cNvCxnSpPr>
          <p:nvPr/>
        </p:nvCxnSpPr>
        <p:spPr>
          <a:xfrm rot="10800000">
            <a:off x="7762475" y="1568000"/>
            <a:ext cx="192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19"/>
          <p:cNvCxnSpPr>
            <a:stCxn id="322" idx="0"/>
            <a:endCxn id="325" idx="6"/>
          </p:cNvCxnSpPr>
          <p:nvPr/>
        </p:nvCxnSpPr>
        <p:spPr>
          <a:xfrm rot="10800000">
            <a:off x="7314113" y="1568000"/>
            <a:ext cx="146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19"/>
          <p:cNvCxnSpPr>
            <a:stCxn id="325" idx="2"/>
            <a:endCxn id="303" idx="2"/>
          </p:cNvCxnSpPr>
          <p:nvPr/>
        </p:nvCxnSpPr>
        <p:spPr>
          <a:xfrm rot="10800000">
            <a:off x="6722038" y="1568000"/>
            <a:ext cx="378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9"/>
          <p:cNvCxnSpPr>
            <a:endCxn id="305" idx="0"/>
          </p:cNvCxnSpPr>
          <p:nvPr/>
        </p:nvCxnSpPr>
        <p:spPr>
          <a:xfrm>
            <a:off x="6582375" y="3283225"/>
            <a:ext cx="1820400" cy="17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19"/>
          <p:cNvCxnSpPr>
            <a:stCxn id="303" idx="1"/>
          </p:cNvCxnSpPr>
          <p:nvPr/>
        </p:nvCxnSpPr>
        <p:spPr>
          <a:xfrm flipH="1">
            <a:off x="6582563" y="2349650"/>
            <a:ext cx="6600" cy="92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19"/>
          <p:cNvSpPr txBox="1"/>
          <p:nvPr/>
        </p:nvSpPr>
        <p:spPr>
          <a:xfrm>
            <a:off x="7301850" y="478525"/>
            <a:ext cx="1530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 txBox="1"/>
          <p:nvPr/>
        </p:nvSpPr>
        <p:spPr>
          <a:xfrm>
            <a:off x="6913200" y="461975"/>
            <a:ext cx="196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P1</a:t>
            </a:r>
            <a:r>
              <a:rPr lang="en" sz="1000"/>
              <a:t> and </a:t>
            </a:r>
            <a:r>
              <a:rPr lang="en" sz="1000" b="1"/>
              <a:t>P2</a:t>
            </a:r>
            <a:r>
              <a:rPr lang="en" sz="1000"/>
              <a:t> are obtained by MaxPooling Conv10 features.</a:t>
            </a:r>
            <a:br>
              <a:rPr lang="en" sz="1000"/>
            </a:br>
            <a:r>
              <a:rPr lang="en" sz="1000"/>
              <a:t>2x2, stride=2 and 2x2 stride=4</a:t>
            </a:r>
            <a:endParaRPr sz="1000"/>
          </a:p>
        </p:txBody>
      </p:sp>
      <p:sp>
        <p:nvSpPr>
          <p:cNvPr id="334" name="Google Shape;334;p19"/>
          <p:cNvSpPr txBox="1"/>
          <p:nvPr/>
        </p:nvSpPr>
        <p:spPr>
          <a:xfrm>
            <a:off x="8312025" y="1790088"/>
            <a:ext cx="4473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P1</a:t>
            </a:r>
            <a:endParaRPr b="1"/>
          </a:p>
        </p:txBody>
      </p:sp>
      <p:sp>
        <p:nvSpPr>
          <p:cNvPr id="335" name="Google Shape;335;p19"/>
          <p:cNvSpPr txBox="1"/>
          <p:nvPr/>
        </p:nvSpPr>
        <p:spPr>
          <a:xfrm>
            <a:off x="7404675" y="2045738"/>
            <a:ext cx="512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P2</a:t>
            </a:r>
            <a:endParaRPr b="1"/>
          </a:p>
        </p:txBody>
      </p:sp>
      <p:sp>
        <p:nvSpPr>
          <p:cNvPr id="336" name="Google Shape;336;p19"/>
          <p:cNvSpPr txBox="1"/>
          <p:nvPr/>
        </p:nvSpPr>
        <p:spPr>
          <a:xfrm>
            <a:off x="6540975" y="4165850"/>
            <a:ext cx="20013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Denotes 1x1 Conv, Upsample x2, element wise addition to higher layer</a:t>
            </a:r>
            <a:endParaRPr sz="1000"/>
          </a:p>
        </p:txBody>
      </p:sp>
      <p:sp>
        <p:nvSpPr>
          <p:cNvPr id="337" name="Google Shape;337;p19"/>
          <p:cNvSpPr/>
          <p:nvPr/>
        </p:nvSpPr>
        <p:spPr>
          <a:xfrm>
            <a:off x="6803938" y="4227100"/>
            <a:ext cx="214200" cy="20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6817888" y="4227100"/>
            <a:ext cx="186300" cy="2034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9"/>
          <p:cNvSpPr txBox="1"/>
          <p:nvPr/>
        </p:nvSpPr>
        <p:spPr>
          <a:xfrm>
            <a:off x="6408900" y="2298550"/>
            <a:ext cx="5043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P3</a:t>
            </a:r>
            <a:endParaRPr b="1"/>
          </a:p>
        </p:txBody>
      </p:sp>
      <p:sp>
        <p:nvSpPr>
          <p:cNvPr id="340" name="Google Shape;340;p19"/>
          <p:cNvSpPr txBox="1">
            <a:spLocks noGrp="1"/>
          </p:cNvSpPr>
          <p:nvPr>
            <p:ph type="title"/>
          </p:nvPr>
        </p:nvSpPr>
        <p:spPr>
          <a:xfrm>
            <a:off x="311700" y="15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Modified MobileNetv1 with Feature Pyramid</a:t>
            </a:r>
            <a:endParaRPr sz="2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Configurable Activity Guidance</a:t>
            </a:r>
            <a:endParaRPr sz="2200" b="1"/>
          </a:p>
        </p:txBody>
      </p:sp>
      <p:sp>
        <p:nvSpPr>
          <p:cNvPr id="346" name="Google Shape;34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9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new activities using json configuration.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Allow users to choose from multiple activities.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Currently, not integrated to show the corresponding expected pose in the camera view.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7" name="Google Shape;347;p20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200" y="398075"/>
            <a:ext cx="2539874" cy="428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Model to extract the keyframes in a video</a:t>
            </a:r>
            <a:endParaRPr sz="2200" b="1"/>
          </a:p>
        </p:txBody>
      </p:sp>
      <p:pic>
        <p:nvPicPr>
          <p:cNvPr id="353" name="Google Shape;3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1321500"/>
            <a:ext cx="87630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Macintosh PowerPoint</Application>
  <PresentationFormat>On-screen Show (16:9)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Presentation</vt:lpstr>
      <vt:lpstr>PowerPoint Presentation</vt:lpstr>
      <vt:lpstr>Lightweight OpenPose</vt:lpstr>
      <vt:lpstr>Proposed Lighter OpenPose 1</vt:lpstr>
      <vt:lpstr>Results for Lighter OpenPose1</vt:lpstr>
      <vt:lpstr>PowerPoint Presentation</vt:lpstr>
      <vt:lpstr>Modified MobileNetv1 with Feature Pyramid</vt:lpstr>
      <vt:lpstr>Configurable Activity Guidance</vt:lpstr>
      <vt:lpstr>Model to extract the keyframes in a video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Jawalkar, Dhruv</cp:lastModifiedBy>
  <cp:revision>1</cp:revision>
  <dcterms:modified xsi:type="dcterms:W3CDTF">2019-07-12T22:42:29Z</dcterms:modified>
</cp:coreProperties>
</file>