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La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602E20-42AB-4318-A7E3-40E9BD7081F6}">
  <a:tblStyle styleId="{F4602E20-42AB-4318-A7E3-40E9BD7081F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980e665b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980e665b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4dea5159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4dea5159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980e66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d980e66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980e66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980e66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980e66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980e66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980e66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980e66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980e665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980e665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4dea5159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4dea515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980e6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d980e6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4dea5159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24dea5159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980e66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980e66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4dea51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4dea51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d980e665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d980e66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4dea5159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4dea5159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d980e66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d980e66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d980e665b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d980e665b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4dea5159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4dea5159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d980e665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d980e665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d8ef1e5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d8ef1e5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8ef1e5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d8ef1e5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d980e66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d980e66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d8ef1e5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d8ef1e5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4dea515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4dea515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8ef1e5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8ef1e5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8ef1e5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8ef1e5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d8ef1e5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d8ef1e5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d8ef1e5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d8ef1e5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d8ef1e5e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d8ef1e5e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d8ef1e5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d8ef1e5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d8ef1e5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d8ef1e5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d8ef1e5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d8ef1e5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8ef1e5e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8ef1e5e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d980e665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d980e665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4dea515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4dea515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d980e665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d980e665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d980e665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d980e665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c3498e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c3498e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c3498ef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c3498ef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d980e665b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d980e665b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d980e665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d980e665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d980e665b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d980e665b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c3498ef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c3498ef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c3498ef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c3498ef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c3498ef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c3498ef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4dea515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4dea515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d980e665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d980e665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4dea515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4dea515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24dea515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24dea515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24dea515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24dea515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24dea515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24dea515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24dea5159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24dea5159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4dea515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4dea515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4dea515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4dea515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4dea515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4dea515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4dea5159_3_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4dea5159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43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4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9.jpg"/></Relationships>
</file>

<file path=ppt/slides/_rels/slide55.xml.rels><?xml version="1.0" encoding="UTF-8" standalone="yes"?><Relationships xmlns="http://schemas.openxmlformats.org/package/2006/relationships"><Relationship Id="rId11" Type="http://schemas.openxmlformats.org/officeDocument/2006/relationships/hyperlink" Target="https://hopscotchapp.fandom.com/wiki/Hopscotch_Wikia" TargetMode="External"/><Relationship Id="rId10" Type="http://schemas.openxmlformats.org/officeDocument/2006/relationships/hyperlink" Target="https://thatware.co/naive-bayes/" TargetMode="External"/><Relationship Id="rId13" Type="http://schemas.openxmlformats.org/officeDocument/2006/relationships/hyperlink" Target="https://en.wikipedia.org/wiki/Gearbox_Software" TargetMode="External"/><Relationship Id="rId12" Type="http://schemas.openxmlformats.org/officeDocument/2006/relationships/hyperlink" Target="https://choice.community/t/new-forum-web-interface/15634?page=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community.home-assistant.io/c/home-assistant" TargetMode="External"/><Relationship Id="rId4" Type="http://schemas.openxmlformats.org/officeDocument/2006/relationships/hyperlink" Target="https://forums.gearboxsoftware.com/t/a-short-discourse-of-questions/10008" TargetMode="External"/><Relationship Id="rId9" Type="http://schemas.openxmlformats.org/officeDocument/2006/relationships/hyperlink" Target="https://syncedreview.com/2017/10/24/how-random-forest-algorithm-works-in-machine-learning/" TargetMode="External"/><Relationship Id="rId15" Type="http://schemas.openxmlformats.org/officeDocument/2006/relationships/hyperlink" Target="https://onehack.us/" TargetMode="External"/><Relationship Id="rId14" Type="http://schemas.openxmlformats.org/officeDocument/2006/relationships/hyperlink" Target="https://www.home-assistant.io/" TargetMode="External"/><Relationship Id="rId5" Type="http://schemas.openxmlformats.org/officeDocument/2006/relationships/hyperlink" Target="https://forum.gethopscotch.com/latest" TargetMode="External"/><Relationship Id="rId6" Type="http://schemas.openxmlformats.org/officeDocument/2006/relationships/hyperlink" Target="https://onehack.us/" TargetMode="External"/><Relationship Id="rId7" Type="http://schemas.openxmlformats.org/officeDocument/2006/relationships/hyperlink" Target="https://medium.com/analytics-vidhya/tf-idf-term-frequency-technique-easiest-explanation-for-text-classification-in-nlp-with-code-8ca3912e58c3" TargetMode="External"/><Relationship Id="rId8" Type="http://schemas.openxmlformats.org/officeDocument/2006/relationships/hyperlink" Target="http://scikit-learn.sourceforge.net/0.7/modules/svm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ML-Team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here is to predict the forum that a specific post comes from.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are using data from 5 different discourse forums: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Assist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Community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hack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Gearbox Software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Hopscotch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Assist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an open source automation forum emphasising on local control and privacy.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Web scraped 472 posts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175" y="1657350"/>
            <a:ext cx="2112475" cy="21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</a:t>
            </a:r>
            <a:r>
              <a:rPr lang="en"/>
              <a:t>Community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Forum for Australian consumers to get help with products and services of everyday use.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Web scraped 1999 posts.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875" y="1717725"/>
            <a:ext cx="4837100" cy="10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Hack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Forum where everyone can share knowledge with each other. Provides free tutorials.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 scraped 8446 posts.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200" y="1673225"/>
            <a:ext cx="1882300" cy="18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Gearbox Software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gearbox software forum to discuss issues about the gearbox software in different games.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scraped 6000 posts.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619" y="1707875"/>
            <a:ext cx="3408675" cy="24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Hopscotch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forum dedicated to the Hopscotch app and language to help users learn coding with Hopscotch.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scraped 4992 posts.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575" y="2230925"/>
            <a:ext cx="5539425" cy="8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Tf-Idf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helps us understand how useful a word is to a sentence and a document. It also helps us ignore words that are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misspelled.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TF-IDF embeddings that we get help us in effectively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classifying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text based on the forum it is from.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650" y="2788650"/>
            <a:ext cx="4236650" cy="22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Remove all \n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Remove all single characters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Remove single characters from the start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Substituting multiple spaces with single space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Removing prefixed 'b'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Converting to Lowercase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Lemmatization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01376"/>
            <a:ext cx="9144003" cy="13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1792925"/>
            <a:ext cx="8762076" cy="30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Dataframe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2616" r="32139" t="0"/>
          <a:stretch/>
        </p:blipFill>
        <p:spPr>
          <a:xfrm>
            <a:off x="0" y="1372850"/>
            <a:ext cx="6093224" cy="277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625" y="1372850"/>
            <a:ext cx="2745975" cy="27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and Preprocessing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57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compared 3 Machine Learning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Multinomial 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SVC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split in training data and testing data, into the ratio 75:25.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21642" l="3102" r="22130" t="0"/>
          <a:stretch/>
        </p:blipFill>
        <p:spPr>
          <a:xfrm>
            <a:off x="687965" y="3129850"/>
            <a:ext cx="3787909" cy="17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 rotWithShape="1">
          <a:blip r:embed="rId4">
            <a:alphaModFix/>
          </a:blip>
          <a:srcRect b="0" l="61267" r="0" t="35678"/>
          <a:stretch/>
        </p:blipFill>
        <p:spPr>
          <a:xfrm>
            <a:off x="6873691" y="445025"/>
            <a:ext cx="2061309" cy="17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5">
            <a:alphaModFix/>
          </a:blip>
          <a:srcRect b="55924" l="57592" r="9637" t="4680"/>
          <a:stretch/>
        </p:blipFill>
        <p:spPr>
          <a:xfrm>
            <a:off x="5068275" y="2990725"/>
            <a:ext cx="2247350" cy="202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60950" y="76115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Predictive Models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b="0" l="5838" r="0" t="0"/>
          <a:stretch/>
        </p:blipFill>
        <p:spPr>
          <a:xfrm>
            <a:off x="507775" y="1375313"/>
            <a:ext cx="7130851" cy="23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1235950"/>
            <a:ext cx="4079000" cy="284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250" y="1235950"/>
            <a:ext cx="4079000" cy="2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and Accuracy Score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32475" cy="36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460950" y="1360875"/>
            <a:ext cx="82221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5 discourse forums to web scrape from.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compared 3 different ML algorithms: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RandomForestClassifier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Multinomial </a:t>
            </a:r>
            <a:r>
              <a:rPr lang="en"/>
              <a:t>Naive</a:t>
            </a:r>
            <a:r>
              <a:rPr lang="en"/>
              <a:t>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SVC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applying the Linear SVM classification algorithm the accuracy was the highest at 97% approx. MultinomialNB and Randomforest algorithms gave 91% and 70% respectively.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490250" y="450150"/>
            <a:ext cx="8534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Recommendation Model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Description of Hopscotch</a:t>
            </a:r>
            <a:endParaRPr sz="2000"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Hopscotch is a forum to discuss Hopscotch app and Language.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 Walkthroughs, Debugging and control blocks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Helps to get started on simple coding project or participate in hackathons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 our projects, tutorials and ideas for collaboration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Recommendation using TF-IDF Embeddings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Recommendation using BERT Embeddings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Combining both approaches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Approach</a:t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76" y="1541725"/>
            <a:ext cx="5202850" cy="26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636425" y="521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Vectorizing Text </a:t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38" y="1402775"/>
            <a:ext cx="6400374" cy="30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and Data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550" y="336675"/>
            <a:ext cx="3141100" cy="10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438" y="1520641"/>
            <a:ext cx="2889325" cy="332978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700" y="1095800"/>
            <a:ext cx="54561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 of using a web driver like selenium we took advantage of the ajax requests that the discourse forums are making.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difficult to say without benchmarking but this has most likely resulted in a smaller big 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JSON response includes metadata </a:t>
            </a:r>
            <a:r>
              <a:rPr lang="en"/>
              <a:t>that's</a:t>
            </a:r>
            <a:r>
              <a:rPr lang="en"/>
              <a:t> easily </a:t>
            </a:r>
            <a:r>
              <a:rPr lang="en"/>
              <a:t>accessible</a:t>
            </a:r>
            <a:r>
              <a:rPr lang="en"/>
              <a:t> and parsible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661350" y="494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Flow </a:t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75" y="1386675"/>
            <a:ext cx="7251149" cy="33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type="title"/>
          </p:nvPr>
        </p:nvSpPr>
        <p:spPr>
          <a:xfrm>
            <a:off x="648025" y="561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BERT Approach</a:t>
            </a:r>
            <a:endParaRPr sz="2000"/>
          </a:p>
        </p:txBody>
      </p:sp>
      <p:sp>
        <p:nvSpPr>
          <p:cNvPr id="258" name="Google Shape;258;p43"/>
          <p:cNvSpPr txBox="1"/>
          <p:nvPr>
            <p:ph idx="2" type="body"/>
          </p:nvPr>
        </p:nvSpPr>
        <p:spPr>
          <a:xfrm>
            <a:off x="4933225" y="1390150"/>
            <a:ext cx="34032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a pre-trained BERT model for encoding sentences of input text and used them as embeddings for recommendation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BERT can extract the semantic content from words.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dimension of the encoded representation was 768.</a:t>
            </a:r>
            <a:endParaRPr sz="1700"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613" y="1390100"/>
            <a:ext cx="2291725" cy="32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Combined two approaches by a weighted average of the cosine scores and performed recommendation based on the new score.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optimal weights are 0.5 and 0.5.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Intuition was that the combined score would capture both semantic structure given by BERT and statistical structure given by TF-IDF thereby giving better recommendations.</a:t>
            </a:r>
            <a:endParaRPr sz="1700"/>
          </a:p>
        </p:txBody>
      </p:sp>
      <p:sp>
        <p:nvSpPr>
          <p:cNvPr id="265" name="Google Shape;265;p44"/>
          <p:cNvSpPr txBox="1"/>
          <p:nvPr>
            <p:ph type="title"/>
          </p:nvPr>
        </p:nvSpPr>
        <p:spPr>
          <a:xfrm>
            <a:off x="530100" y="526675"/>
            <a:ext cx="70389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Combination Recommendation model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636425" y="6009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Recommendation Flow</a:t>
            </a:r>
            <a:endParaRPr/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25" y="1378325"/>
            <a:ext cx="7917175" cy="33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1297500" y="1305075"/>
            <a:ext cx="70389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use Jaccard Similarity as the benchmark to evaluate the performance of recommendation models.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Jaccard Similarity is ratio of the intersection of the input and a topic in forum to the union of them.  The larger the Jaccard Similarity, the more similar they are.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calculate the average Jaccard Similarity on the top-10 recommended topics and tune the weights.</a:t>
            </a:r>
            <a:endParaRPr sz="1700"/>
          </a:p>
        </p:txBody>
      </p:sp>
      <p:sp>
        <p:nvSpPr>
          <p:cNvPr id="277" name="Google Shape;277;p46"/>
          <p:cNvSpPr txBox="1"/>
          <p:nvPr>
            <p:ph type="title"/>
          </p:nvPr>
        </p:nvSpPr>
        <p:spPr>
          <a:xfrm>
            <a:off x="792450" y="490325"/>
            <a:ext cx="70389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Jaccard Similarity</a:t>
            </a:r>
            <a:endParaRPr sz="2000"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822" y="3030372"/>
            <a:ext cx="2183100" cy="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average Jaccard Similarity of the TF-IDF recommendation model is 0.071.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average Jaccard Similarity of BERT recommendation model is 0.054.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average Jaccard Similarity of combination recommendation model is 0.085.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reason behind is that Jaccard Similarity basically count the common words of two topic, while TF-IDF calculating the scores in the same statistical way. Therefore, TF-IDF can obtain a better performance compared to BERT.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combination of TF-IDF and BERT, both of the statistical content and semantic content can be taken into account, and yield the best performance.</a:t>
            </a:r>
            <a:endParaRPr sz="1500"/>
          </a:p>
        </p:txBody>
      </p:sp>
      <p:sp>
        <p:nvSpPr>
          <p:cNvPr id="284" name="Google Shape;284;p47"/>
          <p:cNvSpPr txBox="1"/>
          <p:nvPr>
            <p:ph type="title"/>
          </p:nvPr>
        </p:nvSpPr>
        <p:spPr>
          <a:xfrm>
            <a:off x="530100" y="463750"/>
            <a:ext cx="70389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Performance Analysis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663000" y="494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BERT Recommendation</a:t>
            </a:r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63" y="1366625"/>
            <a:ext cx="6780674" cy="34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25" y="1366625"/>
            <a:ext cx="6739300" cy="357017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9"/>
          <p:cNvSpPr txBox="1"/>
          <p:nvPr>
            <p:ph type="title"/>
          </p:nvPr>
        </p:nvSpPr>
        <p:spPr>
          <a:xfrm>
            <a:off x="649700" y="507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TF-IDF Recommendation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50" y="1366625"/>
            <a:ext cx="6951517" cy="35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0"/>
          <p:cNvSpPr txBox="1"/>
          <p:nvPr>
            <p:ph type="title"/>
          </p:nvPr>
        </p:nvSpPr>
        <p:spPr>
          <a:xfrm>
            <a:off x="662975" y="521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Combined Approach	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BERT Recommendation</a:t>
            </a:r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9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727800" y="181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Report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TF-IDF Recommendation</a:t>
            </a:r>
            <a:endParaRPr/>
          </a:p>
        </p:txBody>
      </p:sp>
      <p:pic>
        <p:nvPicPr>
          <p:cNvPr id="314" name="Google Shape;3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Combined Approach</a:t>
            </a:r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Automation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331" name="Google Shape;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75" y="2356724"/>
            <a:ext cx="5521175" cy="27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5"/>
          <p:cNvSpPr txBox="1"/>
          <p:nvPr/>
        </p:nvSpPr>
        <p:spPr>
          <a:xfrm>
            <a:off x="775275" y="1080000"/>
            <a:ext cx="45228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One Hack Forum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Highly active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10,000 posts total of 12 categories.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Steps</a:t>
            </a:r>
            <a:endParaRPr/>
          </a:p>
        </p:txBody>
      </p:sp>
      <p:sp>
        <p:nvSpPr>
          <p:cNvPr id="338" name="Google Shape;33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Scraped forum and extracted text, metadata from the posts.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Preprocessed the data and used a pre-trained BERT model for encoding sentences of input text.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BERT?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trie</a:t>
            </a:r>
            <a:r>
              <a:rPr lang="en"/>
              <a:t>d to eliminate the problem of imbalanced data by sampling our data </a:t>
            </a:r>
            <a:r>
              <a:rPr lang="en"/>
              <a:t>using </a:t>
            </a:r>
            <a:r>
              <a:rPr lang="en"/>
              <a:t> Cluster Centroid based Majority Under-sampling Technique (CCMUT)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389575"/>
            <a:ext cx="74295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Under-Sampled Data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570" y="1646788"/>
            <a:ext cx="4607325" cy="24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358" name="Google Shape;358;p59"/>
          <p:cNvSpPr/>
          <p:nvPr/>
        </p:nvSpPr>
        <p:spPr>
          <a:xfrm>
            <a:off x="782170" y="2629643"/>
            <a:ext cx="740100" cy="10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/>
          <p:nvPr/>
        </p:nvSpPr>
        <p:spPr>
          <a:xfrm>
            <a:off x="713174" y="2743797"/>
            <a:ext cx="740100" cy="10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/>
          <p:nvPr/>
        </p:nvSpPr>
        <p:spPr>
          <a:xfrm>
            <a:off x="669275" y="2889083"/>
            <a:ext cx="702300" cy="9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9"/>
          <p:cNvSpPr txBox="1"/>
          <p:nvPr/>
        </p:nvSpPr>
        <p:spPr>
          <a:xfrm>
            <a:off x="713117" y="2144029"/>
            <a:ext cx="878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One Hack Forum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59"/>
          <p:cNvSpPr/>
          <p:nvPr/>
        </p:nvSpPr>
        <p:spPr>
          <a:xfrm>
            <a:off x="1559942" y="3075891"/>
            <a:ext cx="3135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9"/>
          <p:cNvSpPr/>
          <p:nvPr/>
        </p:nvSpPr>
        <p:spPr>
          <a:xfrm>
            <a:off x="1911203" y="2353007"/>
            <a:ext cx="702300" cy="16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9"/>
          <p:cNvSpPr txBox="1"/>
          <p:nvPr/>
        </p:nvSpPr>
        <p:spPr>
          <a:xfrm>
            <a:off x="1911179" y="2889091"/>
            <a:ext cx="740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Web Scraper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59"/>
          <p:cNvSpPr/>
          <p:nvPr/>
        </p:nvSpPr>
        <p:spPr>
          <a:xfrm>
            <a:off x="2645877" y="3095563"/>
            <a:ext cx="3378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9"/>
          <p:cNvSpPr txBox="1"/>
          <p:nvPr/>
        </p:nvSpPr>
        <p:spPr>
          <a:xfrm>
            <a:off x="3096887" y="2352999"/>
            <a:ext cx="540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59"/>
          <p:cNvSpPr/>
          <p:nvPr/>
        </p:nvSpPr>
        <p:spPr>
          <a:xfrm>
            <a:off x="3005733" y="2629662"/>
            <a:ext cx="660600" cy="11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9"/>
          <p:cNvSpPr/>
          <p:nvPr/>
        </p:nvSpPr>
        <p:spPr>
          <a:xfrm>
            <a:off x="4120726" y="1559600"/>
            <a:ext cx="8367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9"/>
          <p:cNvSpPr txBox="1"/>
          <p:nvPr/>
        </p:nvSpPr>
        <p:spPr>
          <a:xfrm>
            <a:off x="4007325" y="1852900"/>
            <a:ext cx="10095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Pre-Trained BERT  Model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59"/>
          <p:cNvSpPr/>
          <p:nvPr/>
        </p:nvSpPr>
        <p:spPr>
          <a:xfrm>
            <a:off x="4088070" y="3378016"/>
            <a:ext cx="878100" cy="10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9"/>
          <p:cNvSpPr txBox="1"/>
          <p:nvPr/>
        </p:nvSpPr>
        <p:spPr>
          <a:xfrm>
            <a:off x="4083300" y="3699850"/>
            <a:ext cx="8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Dataset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59"/>
          <p:cNvSpPr txBox="1"/>
          <p:nvPr/>
        </p:nvSpPr>
        <p:spPr>
          <a:xfrm>
            <a:off x="3096875" y="4146975"/>
            <a:ext cx="957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Categories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59"/>
          <p:cNvSpPr txBox="1"/>
          <p:nvPr/>
        </p:nvSpPr>
        <p:spPr>
          <a:xfrm>
            <a:off x="4547801" y="2729850"/>
            <a:ext cx="836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Encoded Text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59"/>
          <p:cNvSpPr/>
          <p:nvPr/>
        </p:nvSpPr>
        <p:spPr>
          <a:xfrm>
            <a:off x="5430910" y="1955523"/>
            <a:ext cx="836700" cy="25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9"/>
          <p:cNvSpPr/>
          <p:nvPr/>
        </p:nvSpPr>
        <p:spPr>
          <a:xfrm>
            <a:off x="5016487" y="3868345"/>
            <a:ext cx="3642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9"/>
          <p:cNvSpPr/>
          <p:nvPr/>
        </p:nvSpPr>
        <p:spPr>
          <a:xfrm>
            <a:off x="5520621" y="2301764"/>
            <a:ext cx="6606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/>
        </p:nvSpPr>
        <p:spPr>
          <a:xfrm>
            <a:off x="3076601" y="2978400"/>
            <a:ext cx="60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59"/>
          <p:cNvSpPr txBox="1"/>
          <p:nvPr/>
        </p:nvSpPr>
        <p:spPr>
          <a:xfrm>
            <a:off x="3456610" y="1820752"/>
            <a:ext cx="47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Text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59"/>
          <p:cNvSpPr/>
          <p:nvPr/>
        </p:nvSpPr>
        <p:spPr>
          <a:xfrm>
            <a:off x="3393453" y="2112993"/>
            <a:ext cx="600900" cy="418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9"/>
          <p:cNvSpPr/>
          <p:nvPr/>
        </p:nvSpPr>
        <p:spPr>
          <a:xfrm>
            <a:off x="4388321" y="2760220"/>
            <a:ext cx="159600" cy="60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9"/>
          <p:cNvSpPr/>
          <p:nvPr/>
        </p:nvSpPr>
        <p:spPr>
          <a:xfrm flipH="1" rot="10800000">
            <a:off x="3393453" y="3821354"/>
            <a:ext cx="600900" cy="418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9"/>
          <p:cNvSpPr txBox="1"/>
          <p:nvPr/>
        </p:nvSpPr>
        <p:spPr>
          <a:xfrm>
            <a:off x="5357824" y="1985200"/>
            <a:ext cx="100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Preprocessing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59"/>
          <p:cNvSpPr txBox="1"/>
          <p:nvPr/>
        </p:nvSpPr>
        <p:spPr>
          <a:xfrm>
            <a:off x="5479200" y="2353363"/>
            <a:ext cx="7401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Sampling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59"/>
          <p:cNvSpPr/>
          <p:nvPr/>
        </p:nvSpPr>
        <p:spPr>
          <a:xfrm>
            <a:off x="5502887" y="3038703"/>
            <a:ext cx="6606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9"/>
          <p:cNvSpPr txBox="1"/>
          <p:nvPr/>
        </p:nvSpPr>
        <p:spPr>
          <a:xfrm>
            <a:off x="5550114" y="3103813"/>
            <a:ext cx="6009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Scaling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59"/>
          <p:cNvSpPr/>
          <p:nvPr/>
        </p:nvSpPr>
        <p:spPr>
          <a:xfrm>
            <a:off x="5520621" y="3775642"/>
            <a:ext cx="6606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9"/>
          <p:cNvSpPr txBox="1"/>
          <p:nvPr/>
        </p:nvSpPr>
        <p:spPr>
          <a:xfrm>
            <a:off x="5578978" y="3854240"/>
            <a:ext cx="540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PCA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59"/>
          <p:cNvSpPr/>
          <p:nvPr/>
        </p:nvSpPr>
        <p:spPr>
          <a:xfrm>
            <a:off x="6316626" y="3026492"/>
            <a:ext cx="4746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9"/>
          <p:cNvSpPr/>
          <p:nvPr/>
        </p:nvSpPr>
        <p:spPr>
          <a:xfrm>
            <a:off x="6839075" y="2052625"/>
            <a:ext cx="1551300" cy="24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9"/>
          <p:cNvSpPr txBox="1"/>
          <p:nvPr/>
        </p:nvSpPr>
        <p:spPr>
          <a:xfrm>
            <a:off x="6767725" y="2046075"/>
            <a:ext cx="18588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 Training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59"/>
          <p:cNvSpPr/>
          <p:nvPr/>
        </p:nvSpPr>
        <p:spPr>
          <a:xfrm>
            <a:off x="7281025" y="2447400"/>
            <a:ext cx="740100" cy="5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9"/>
          <p:cNvSpPr/>
          <p:nvPr/>
        </p:nvSpPr>
        <p:spPr>
          <a:xfrm>
            <a:off x="7281025" y="3112125"/>
            <a:ext cx="740100" cy="5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9"/>
          <p:cNvSpPr/>
          <p:nvPr/>
        </p:nvSpPr>
        <p:spPr>
          <a:xfrm>
            <a:off x="7281025" y="3776850"/>
            <a:ext cx="740100" cy="5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9"/>
          <p:cNvSpPr txBox="1"/>
          <p:nvPr/>
        </p:nvSpPr>
        <p:spPr>
          <a:xfrm>
            <a:off x="7432925" y="2518600"/>
            <a:ext cx="7401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SVM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59"/>
          <p:cNvSpPr txBox="1"/>
          <p:nvPr/>
        </p:nvSpPr>
        <p:spPr>
          <a:xfrm>
            <a:off x="7290975" y="3245325"/>
            <a:ext cx="7401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XGBoost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9"/>
          <p:cNvSpPr txBox="1"/>
          <p:nvPr/>
        </p:nvSpPr>
        <p:spPr>
          <a:xfrm>
            <a:off x="7320775" y="3776850"/>
            <a:ext cx="660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Neural network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402" name="Google Shape;402;p60"/>
          <p:cNvSpPr/>
          <p:nvPr/>
        </p:nvSpPr>
        <p:spPr>
          <a:xfrm>
            <a:off x="3224125" y="2302925"/>
            <a:ext cx="836700" cy="1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0"/>
          <p:cNvSpPr txBox="1"/>
          <p:nvPr/>
        </p:nvSpPr>
        <p:spPr>
          <a:xfrm>
            <a:off x="3151225" y="2512100"/>
            <a:ext cx="10095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Pre-Trained BERT  Model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60"/>
          <p:cNvSpPr txBox="1"/>
          <p:nvPr/>
        </p:nvSpPr>
        <p:spPr>
          <a:xfrm>
            <a:off x="4074776" y="2273425"/>
            <a:ext cx="836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Encoded Text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60"/>
          <p:cNvSpPr/>
          <p:nvPr/>
        </p:nvSpPr>
        <p:spPr>
          <a:xfrm rot="-5400000">
            <a:off x="4439425" y="2398075"/>
            <a:ext cx="159600" cy="77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0"/>
          <p:cNvSpPr txBox="1"/>
          <p:nvPr/>
        </p:nvSpPr>
        <p:spPr>
          <a:xfrm>
            <a:off x="1611075" y="2553875"/>
            <a:ext cx="1145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Text Input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60"/>
          <p:cNvSpPr/>
          <p:nvPr/>
        </p:nvSpPr>
        <p:spPr>
          <a:xfrm>
            <a:off x="2646325" y="2704350"/>
            <a:ext cx="504900" cy="1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0"/>
          <p:cNvSpPr/>
          <p:nvPr/>
        </p:nvSpPr>
        <p:spPr>
          <a:xfrm>
            <a:off x="4925425" y="2302925"/>
            <a:ext cx="1145700" cy="10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0"/>
          <p:cNvSpPr/>
          <p:nvPr/>
        </p:nvSpPr>
        <p:spPr>
          <a:xfrm>
            <a:off x="6163425" y="2691600"/>
            <a:ext cx="719400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0"/>
          <p:cNvSpPr txBox="1"/>
          <p:nvPr/>
        </p:nvSpPr>
        <p:spPr>
          <a:xfrm>
            <a:off x="5015625" y="2553875"/>
            <a:ext cx="929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Pretrained ML models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60"/>
          <p:cNvSpPr txBox="1"/>
          <p:nvPr/>
        </p:nvSpPr>
        <p:spPr>
          <a:xfrm>
            <a:off x="6740350" y="2434900"/>
            <a:ext cx="11457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Category 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>
            <p:ph type="title"/>
          </p:nvPr>
        </p:nvSpPr>
        <p:spPr>
          <a:xfrm>
            <a:off x="727650" y="51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and their performance</a:t>
            </a:r>
            <a:endParaRPr/>
          </a:p>
        </p:txBody>
      </p:sp>
      <p:graphicFrame>
        <p:nvGraphicFramePr>
          <p:cNvPr id="417" name="Google Shape;417;p61"/>
          <p:cNvGraphicFramePr/>
          <p:nvPr/>
        </p:nvGraphicFramePr>
        <p:xfrm>
          <a:off x="2568100" y="19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{F4602E20-42AB-4318-A7E3-40E9BD7081F6}</a:tableStyleId>
              </a:tblPr>
              <a:tblGrid>
                <a:gridCol w="2827200"/>
                <a:gridCol w="1260975"/>
              </a:tblGrid>
              <a:tr h="54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Avg. </a:t>
                      </a: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 (Kernel = RBF)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82%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Neural Network (Feed Forward)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85%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Convolutional Neural Network (CNN)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84%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XGBoost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82%</a:t>
                      </a:r>
                      <a:endParaRPr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61200" y="55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Business Report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27650" y="1412875"/>
            <a:ext cx="401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Zealand Bank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Moderately 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1400 posts total from 2014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did: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Scraped forum and extracted metadata about 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Google Data Studio to visualize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Wrote a repost with in depth analysis of the forum performance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175" y="1851475"/>
            <a:ext cx="3485925" cy="15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423" name="Google Shape;42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822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Acquiring more data and figuring out approaches to handle the imbalanced Datasets.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Fine Tuning</a:t>
            </a:r>
            <a:r>
              <a:rPr lang="en"/>
              <a:t> Pre-Trained Bert with CNN for superior classification.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Try different embedding approaches to deal with contextually similar categories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Implementation: Packaging </a:t>
            </a:r>
            <a:endParaRPr/>
          </a:p>
        </p:txBody>
      </p:sp>
      <p:sp>
        <p:nvSpPr>
          <p:cNvPr id="441" name="Google Shape;441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65"/>
          <p:cNvPicPr preferRelativeResize="0"/>
          <p:nvPr/>
        </p:nvPicPr>
        <p:blipFill rotWithShape="1">
          <a:blip r:embed="rId3">
            <a:alphaModFix/>
          </a:blip>
          <a:srcRect b="0" l="0" r="10618" t="0"/>
          <a:stretch/>
        </p:blipFill>
        <p:spPr>
          <a:xfrm>
            <a:off x="485650" y="1588000"/>
            <a:ext cx="8172700" cy="23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Implementation: Restful API</a:t>
            </a:r>
            <a:endParaRPr/>
          </a:p>
        </p:txBody>
      </p:sp>
      <p:sp>
        <p:nvSpPr>
          <p:cNvPr id="448" name="Google Shape;44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easily built using Python’s Flask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Hosted on AWS or other cloud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easily implemented into the backend of any Discourse forum</a:t>
            </a:r>
            <a:endParaRPr/>
          </a:p>
        </p:txBody>
      </p:sp>
      <p:pic>
        <p:nvPicPr>
          <p:cNvPr id="449" name="Google Shape;4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01" y="2865376"/>
            <a:ext cx="6613224" cy="1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55" name="Google Shape;45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https://community.home-assistant.io/c/home-assistant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https://forums.gearboxsoftware.com/t/a-short-discourse-of-questions/10008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https://forum.gethopscotch.com/latest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https://onehack.us/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https://medium.com/analytics-vidhya/tf-idf-term-frequency-technique-easiest-explanation-for-text-classification-in-nlp-with-code-8ca3912e58c3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http://scikit-learn.sourceforge.net/0.7/modules/svm.html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https://syncedreview.com/2017/10/24/how-random-forest-algorithm-works-in-machine-learning/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https://thatware.co/naive-bayes/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https://hopscotchapp.fandom.com/wiki/Hopscotch_Wikia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2"/>
              </a:rPr>
              <a:t>https://choice.community/t/new-forum-web-interface/15634?page=2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3"/>
              </a:rPr>
              <a:t>https://en.wikipedia.org/wiki/Gearbox_Software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4"/>
              </a:rPr>
              <a:t>https://www.home-assistant.io/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5"/>
              </a:rPr>
              <a:t>https://onehack.us/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Over Time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739500" y="1295300"/>
            <a:ext cx="327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 over time have decreased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in user engagement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post per month are decreasing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replies per post are decreasing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engagement peaked at 2016 and has since decreased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4316" l="5192" r="6507" t="4807"/>
          <a:stretch/>
        </p:blipFill>
        <p:spPr>
          <a:xfrm>
            <a:off x="5943750" y="734275"/>
            <a:ext cx="2692275" cy="21317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178225" y="562550"/>
            <a:ext cx="283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Average views per post over time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3285" r="1194" t="7757"/>
          <a:stretch/>
        </p:blipFill>
        <p:spPr>
          <a:xfrm>
            <a:off x="4018350" y="3214450"/>
            <a:ext cx="2632025" cy="18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094550" y="2937325"/>
            <a:ext cx="3345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Number of Posts vs. Post Creation Date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Performance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709375" y="1214925"/>
            <a:ext cx="421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Banking and Online and Mobile are the two categories with the most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and Mobile have the highest number of posts per topic, with Business Banking and Personal Banking second and third respectively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Announcements has the highest number of views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10775" l="1806" r="10481" t="12912"/>
          <a:stretch/>
        </p:blipFill>
        <p:spPr>
          <a:xfrm>
            <a:off x="5565125" y="536075"/>
            <a:ext cx="3481701" cy="23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875" y="2995400"/>
            <a:ext cx="3620683" cy="19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38725" y="1017725"/>
            <a:ext cx="486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number of posts that have tags (13%) along with categorization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 with a large number of posts make it harder for user to locate older topics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ratio of posts to views = high traffic (users need to read through many posts before finding what they are searching for)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forget to tag their 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remedied using Natural Language Processing (NLP) to automate the tagging process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9127" l="0" r="17620" t="20966"/>
          <a:stretch/>
        </p:blipFill>
        <p:spPr>
          <a:xfrm>
            <a:off x="6572675" y="783575"/>
            <a:ext cx="2328000" cy="17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770925" y="542375"/>
            <a:ext cx="1486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Posts with Tags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827" y="3283650"/>
            <a:ext cx="2468850" cy="17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6328925" y="2871750"/>
            <a:ext cx="2923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 accepted answer vs. Views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Text Classifier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