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ba15d78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ba15d78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ba15d78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ba15d78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ba15d78f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ba15d78f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ba15d78f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ba15d78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8cc8f3d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8cc8f3d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8cc8f3d2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8cc8f3d2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8cc8f3d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8cc8f3d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8cc8f3d2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8cc8f3d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8cc8f3d2e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8cc8f3d2e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8cc8f3d2e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8cc8f3d2e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8cc8f3d2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8cc8f3d2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8cc8f3d2e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8cc8f3d2e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20500"/>
            <a:ext cx="8520600" cy="944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sz="5644" u="sng"/>
              <a:t>Hubble Tension</a:t>
            </a:r>
            <a:r>
              <a:rPr lang="en-GB" u="sng"/>
              <a:t> </a:t>
            </a:r>
            <a:endParaRPr u="sng"/>
          </a:p>
        </p:txBody>
      </p:sp>
      <p:sp>
        <p:nvSpPr>
          <p:cNvPr id="55" name="Google Shape;55;p13"/>
          <p:cNvSpPr txBox="1"/>
          <p:nvPr>
            <p:ph idx="1" type="subTitle"/>
          </p:nvPr>
        </p:nvSpPr>
        <p:spPr>
          <a:xfrm>
            <a:off x="311700" y="2534175"/>
            <a:ext cx="8520600" cy="792600"/>
          </a:xfrm>
          <a:prstGeom prst="rect">
            <a:avLst/>
          </a:prstGeom>
        </p:spPr>
        <p:txBody>
          <a:bodyPr anchorCtr="0" anchor="t" bIns="91425" lIns="91425" spcFirstLastPara="1" rIns="91425" wrap="square" tIns="91425">
            <a:normAutofit fontScale="85000" lnSpcReduction="20000"/>
          </a:bodyPr>
          <a:lstStyle/>
          <a:p>
            <a:pPr indent="-379730" lvl="0" marL="457200" rtl="0" algn="ctr">
              <a:spcBef>
                <a:spcPts val="0"/>
              </a:spcBef>
              <a:spcAft>
                <a:spcPts val="0"/>
              </a:spcAft>
              <a:buSzPct val="100000"/>
              <a:buChar char="-"/>
            </a:pPr>
            <a:r>
              <a:rPr b="1" lang="en-GB"/>
              <a:t>One of the </a:t>
            </a:r>
            <a:r>
              <a:rPr b="1" lang="en-GB"/>
              <a:t>prominent</a:t>
            </a:r>
            <a:r>
              <a:rPr b="1" lang="en-GB"/>
              <a:t> Problems to </a:t>
            </a:r>
            <a:r>
              <a:rPr b="1" lang="en-GB"/>
              <a:t>address</a:t>
            </a:r>
            <a:r>
              <a:rPr b="1" lang="en-GB"/>
              <a:t> in cosmology</a:t>
            </a:r>
            <a:endParaRPr b="1"/>
          </a:p>
        </p:txBody>
      </p:sp>
      <p:sp>
        <p:nvSpPr>
          <p:cNvPr id="56" name="Google Shape;56;p13"/>
          <p:cNvSpPr txBox="1"/>
          <p:nvPr/>
        </p:nvSpPr>
        <p:spPr>
          <a:xfrm>
            <a:off x="2736650" y="3793600"/>
            <a:ext cx="43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Presented by ~ Dhruv Kumar (NIT </a:t>
            </a:r>
            <a:r>
              <a:rPr b="1" lang="en-GB"/>
              <a:t>Agartala</a:t>
            </a:r>
            <a:r>
              <a:rPr b="1" lang="en-GB"/>
              <a:t>)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1562"/>
              <a:buFont typeface="Arial"/>
              <a:buNone/>
            </a:pPr>
            <a:r>
              <a:rPr b="1" lang="en-GB" sz="2133" u="sng">
                <a:solidFill>
                  <a:schemeClr val="dk2"/>
                </a:solidFill>
              </a:rPr>
              <a:t>An Oscillating scalar field ~</a:t>
            </a:r>
            <a:endParaRPr b="1" sz="3133" u="sng"/>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A scalar </a:t>
            </a:r>
            <a:r>
              <a:rPr lang="en-GB"/>
              <a:t>field (ɸ) with a potential </a:t>
            </a:r>
            <a:r>
              <a:rPr b="1" lang="en-GB"/>
              <a:t>V(ɸ)</a:t>
            </a:r>
            <a:r>
              <a:rPr b="1" lang="en-GB"/>
              <a:t> 𝛂 (1 - Cos[ɸ/f])</a:t>
            </a:r>
            <a:r>
              <a:rPr b="1" baseline="30000" lang="en-GB"/>
              <a:t>n</a:t>
            </a:r>
            <a:r>
              <a:rPr lang="en-GB"/>
              <a:t> </a:t>
            </a:r>
            <a:endParaRPr/>
          </a:p>
          <a:p>
            <a:pPr indent="0" lvl="0" marL="0" rtl="0" algn="l">
              <a:spcBef>
                <a:spcPts val="1200"/>
              </a:spcBef>
              <a:spcAft>
                <a:spcPts val="0"/>
              </a:spcAft>
              <a:buNone/>
            </a:pPr>
            <a:r>
              <a:rPr lang="en-GB"/>
              <a:t>At early times field is frozen and acts as a cosmological constant, but when the hubble parameter drops below a certain value, at a critical </a:t>
            </a:r>
            <a:r>
              <a:rPr lang="en-GB"/>
              <a:t>redshift</a:t>
            </a:r>
            <a:r>
              <a:rPr lang="en-GB"/>
              <a:t> of </a:t>
            </a:r>
            <a:r>
              <a:rPr b="1" lang="en-GB"/>
              <a:t>(z</a:t>
            </a:r>
            <a:r>
              <a:rPr b="1" baseline="-25000" lang="en-GB"/>
              <a:t>c</a:t>
            </a:r>
            <a:r>
              <a:rPr b="1" lang="en-GB"/>
              <a:t> = a</a:t>
            </a:r>
            <a:r>
              <a:rPr b="1" baseline="-25000" lang="en-GB"/>
              <a:t>c</a:t>
            </a:r>
            <a:r>
              <a:rPr b="1" baseline="30000" lang="en-GB"/>
              <a:t>-1</a:t>
            </a:r>
            <a:r>
              <a:rPr b="1" lang="en-GB"/>
              <a:t> -1), </a:t>
            </a:r>
            <a:r>
              <a:rPr lang="en-GB"/>
              <a:t>the field becomes to oscillate and then behave as a fluid with an equation of state. </a:t>
            </a:r>
            <a:endParaRPr/>
          </a:p>
          <a:p>
            <a:pPr indent="0" lvl="0" marL="0" rtl="0" algn="l">
              <a:spcBef>
                <a:spcPts val="1200"/>
              </a:spcBef>
              <a:spcAft>
                <a:spcPts val="0"/>
              </a:spcAft>
              <a:buNone/>
            </a:pPr>
            <a:r>
              <a:rPr b="1" lang="en-GB"/>
              <a:t>(</a:t>
            </a:r>
            <a:r>
              <a:rPr b="1" lang="en-GB"/>
              <a:t>w</a:t>
            </a:r>
            <a:r>
              <a:rPr b="1" baseline="-25000" lang="en-GB"/>
              <a:t>n</a:t>
            </a:r>
            <a:r>
              <a:rPr b="1" lang="en-GB"/>
              <a:t> = n-1/ n+1). </a:t>
            </a:r>
            <a:endParaRPr b="1"/>
          </a:p>
          <a:p>
            <a:pPr indent="0" lvl="0" marL="0" rtl="0" algn="l">
              <a:spcBef>
                <a:spcPts val="1200"/>
              </a:spcBef>
              <a:spcAft>
                <a:spcPts val="0"/>
              </a:spcAft>
              <a:buNone/>
            </a:pPr>
            <a:r>
              <a:rPr i="1" lang="en-GB"/>
              <a:t>In practice, numerical evaluation of the </a:t>
            </a:r>
            <a:r>
              <a:rPr i="1" lang="en-GB"/>
              <a:t>scalar</a:t>
            </a:r>
            <a:r>
              <a:rPr i="1" lang="en-GB"/>
              <a:t>-</a:t>
            </a:r>
            <a:r>
              <a:rPr i="1" lang="en-GB"/>
              <a:t>field</a:t>
            </a:r>
            <a:r>
              <a:rPr i="1" lang="en-GB"/>
              <a:t> equation of motion become rapid compared with </a:t>
            </a:r>
            <a:r>
              <a:rPr i="1" lang="en-GB"/>
              <a:t>expansion rate and so our numerical work is accomplished with an </a:t>
            </a:r>
            <a:r>
              <a:rPr b="1" i="1" lang="en-GB"/>
              <a:t>effective fluid approach</a:t>
            </a:r>
            <a:r>
              <a:rPr i="1" lang="en-GB"/>
              <a:t>,</a:t>
            </a:r>
            <a:r>
              <a:rPr lang="en-GB" sz="1856">
                <a:solidFill>
                  <a:schemeClr val="dk1"/>
                </a:solidFill>
              </a:rPr>
              <a:t>t</a:t>
            </a:r>
            <a:r>
              <a:rPr lang="en-GB" sz="1716">
                <a:solidFill>
                  <a:schemeClr val="dk1"/>
                </a:solidFill>
              </a:rPr>
              <a:t>hat has been tailored specifically for this potential. Still, as that work (and discussion below) indicates, our conclusions do not depend on the details of the potential and would work just as well with, e.g., a simpler </a:t>
            </a:r>
            <a:r>
              <a:rPr b="1" lang="en-GB" sz="1716">
                <a:solidFill>
                  <a:schemeClr val="dk1"/>
                </a:solidFill>
              </a:rPr>
              <a:t>φ</a:t>
            </a:r>
            <a:r>
              <a:rPr b="1" baseline="30000" lang="en-GB" sz="1316">
                <a:solidFill>
                  <a:schemeClr val="dk1"/>
                </a:solidFill>
              </a:rPr>
              <a:t>2n</a:t>
            </a:r>
            <a:r>
              <a:rPr lang="en-GB" sz="1316">
                <a:solidFill>
                  <a:schemeClr val="dk1"/>
                </a:solidFill>
              </a:rPr>
              <a:t> </a:t>
            </a:r>
            <a:r>
              <a:rPr lang="en-GB" sz="1716">
                <a:solidFill>
                  <a:schemeClr val="dk1"/>
                </a:solidFill>
              </a:rPr>
              <a:t>potential.</a:t>
            </a:r>
            <a:endParaRPr i="1" sz="2416"/>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GB" sz="1800">
                <a:solidFill>
                  <a:schemeClr val="dk2"/>
                </a:solidFill>
              </a:rPr>
              <a:t> </a:t>
            </a:r>
            <a:r>
              <a:rPr b="1" lang="en-GB" sz="2000" u="sng">
                <a:solidFill>
                  <a:schemeClr val="dk2"/>
                </a:solidFill>
              </a:rPr>
              <a:t>Slowly Rolling Field ~</a:t>
            </a:r>
            <a:endParaRPr b="1" sz="2111" u="sng"/>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It is a fluid that slowly rolls down a potential that is linear in (</a:t>
            </a:r>
            <a:r>
              <a:rPr b="1" lang="en-GB"/>
              <a:t>ɸ</a:t>
            </a:r>
            <a:r>
              <a:rPr lang="en-GB"/>
              <a:t>) at early times and asymptotes to zero at late times. Numerical </a:t>
            </a:r>
            <a:r>
              <a:rPr lang="en-GB"/>
              <a:t>evolution</a:t>
            </a:r>
            <a:r>
              <a:rPr lang="en-GB"/>
              <a:t> of the </a:t>
            </a:r>
            <a:r>
              <a:rPr lang="en-GB"/>
              <a:t>scalar</a:t>
            </a:r>
            <a:r>
              <a:rPr lang="en-GB"/>
              <a:t>-field equations of motion confirms that the resolutions we find here with the effective-fluid </a:t>
            </a:r>
            <a:r>
              <a:rPr lang="en-GB"/>
              <a:t>approach</a:t>
            </a:r>
            <a:r>
              <a:rPr lang="en-GB"/>
              <a:t> are valid for that model as well.</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229375"/>
            <a:ext cx="8520600" cy="43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a:t>
            </a:r>
            <a:r>
              <a:rPr b="1" lang="en-GB"/>
              <a:t>n the effective-fluid approximation, the EDE energy density evolves as ~</a:t>
            </a:r>
            <a:endParaRPr b="1"/>
          </a:p>
          <a:p>
            <a:pPr indent="0" lvl="0" marL="0" rtl="0" algn="l">
              <a:spcBef>
                <a:spcPts val="120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311700" y="811675"/>
            <a:ext cx="8650051" cy="402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39" name="Google Shape;139;p25"/>
          <p:cNvSpPr txBox="1"/>
          <p:nvPr>
            <p:ph idx="1" type="body"/>
          </p:nvPr>
        </p:nvSpPr>
        <p:spPr>
          <a:xfrm>
            <a:off x="311700" y="291150"/>
            <a:ext cx="8520600" cy="45435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b="1" lang="en-GB" sz="6794">
                <a:solidFill>
                  <a:schemeClr val="dk1"/>
                </a:solidFill>
              </a:rPr>
              <a:t>It asymptotically approaches −1 as a → 0 and w</a:t>
            </a:r>
            <a:r>
              <a:rPr b="1" baseline="-25000" lang="en-GB" sz="6394">
                <a:solidFill>
                  <a:schemeClr val="dk1"/>
                </a:solidFill>
              </a:rPr>
              <a:t>n</a:t>
            </a:r>
            <a:r>
              <a:rPr b="1" lang="en-GB" sz="6394">
                <a:solidFill>
                  <a:schemeClr val="dk1"/>
                </a:solidFill>
              </a:rPr>
              <a:t> </a:t>
            </a:r>
            <a:r>
              <a:rPr b="1" lang="en-GB" sz="6794">
                <a:solidFill>
                  <a:schemeClr val="dk1"/>
                </a:solidFill>
              </a:rPr>
              <a:t>for a ≫ a</a:t>
            </a:r>
            <a:r>
              <a:rPr b="1" baseline="-25000" lang="en-GB" sz="6394">
                <a:solidFill>
                  <a:schemeClr val="dk1"/>
                </a:solidFill>
              </a:rPr>
              <a:t>c</a:t>
            </a:r>
            <a:r>
              <a:rPr b="1" lang="en-GB" sz="6794">
                <a:solidFill>
                  <a:schemeClr val="dk1"/>
                </a:solidFill>
              </a:rPr>
              <a:t>, showing that the energy density is constant at early times and dilutes as a</a:t>
            </a:r>
            <a:r>
              <a:rPr b="1" baseline="30000" lang="en-GB" sz="6394">
                <a:solidFill>
                  <a:schemeClr val="dk1"/>
                </a:solidFill>
              </a:rPr>
              <a:t>-3(1+w) </a:t>
            </a:r>
            <a:r>
              <a:rPr b="1" lang="en-GB" sz="6794">
                <a:solidFill>
                  <a:schemeClr val="dk1"/>
                </a:solidFill>
              </a:rPr>
              <a:t>once the field is dynamical . The homogeneous EDE energy density dilutes like matter for n = 1, like radiation for n = 2, and faster than radiation whenever n ≥ 3. For n → ∞, on reaching the minimum of the potential, w</a:t>
            </a:r>
            <a:r>
              <a:rPr b="1" baseline="-25000" lang="en-GB" sz="6394">
                <a:solidFill>
                  <a:schemeClr val="dk1"/>
                </a:solidFill>
              </a:rPr>
              <a:t>∞</a:t>
            </a:r>
            <a:r>
              <a:rPr b="1" lang="en-GB" sz="6394">
                <a:solidFill>
                  <a:schemeClr val="dk1"/>
                </a:solidFill>
              </a:rPr>
              <a:t> </a:t>
            </a:r>
            <a:r>
              <a:rPr b="1" lang="en-GB" sz="6794">
                <a:solidFill>
                  <a:schemeClr val="dk1"/>
                </a:solidFill>
              </a:rPr>
              <a:t>= 1 (i.e., the scalar field is fully dominated by its kinetic energy) and the energy density dilutes as a</a:t>
            </a:r>
            <a:r>
              <a:rPr b="1" baseline="30000" lang="en-GB" sz="6394">
                <a:solidFill>
                  <a:schemeClr val="dk1"/>
                </a:solidFill>
              </a:rPr>
              <a:t>−6 </a:t>
            </a:r>
            <a:r>
              <a:rPr b="1" lang="en-GB" sz="6394">
                <a:solidFill>
                  <a:schemeClr val="dk1"/>
                </a:solidFill>
              </a:rPr>
              <a:t>.</a:t>
            </a:r>
            <a:r>
              <a:rPr lang="en-GB" sz="1100">
                <a:solidFill>
                  <a:schemeClr val="dk1"/>
                </a:solidFill>
              </a:rPr>
              <a:t> 	 	 		</a:t>
            </a:r>
            <a:endParaRPr sz="1100">
              <a:solidFill>
                <a:schemeClr val="dk1"/>
              </a:solidFill>
            </a:endParaRPr>
          </a:p>
          <a:p>
            <a:pPr indent="0" lvl="0" marL="0" rtl="0" algn="l">
              <a:spcBef>
                <a:spcPts val="1200"/>
              </a:spcBef>
              <a:spcAft>
                <a:spcPts val="0"/>
              </a:spcAft>
              <a:buNone/>
            </a:pPr>
            <a:r>
              <a:rPr lang="en-GB" sz="1100">
                <a:solidFill>
                  <a:schemeClr val="dk1"/>
                </a:solidFill>
              </a:rPr>
              <a:t>			</a:t>
            </a:r>
            <a:endParaRPr baseline="30000" sz="1100">
              <a:solidFill>
                <a:schemeClr val="dk1"/>
              </a:solidFill>
            </a:endParaRPr>
          </a:p>
          <a:p>
            <a:pPr indent="0" lvl="0" marL="0" rtl="0" algn="l">
              <a:spcBef>
                <a:spcPts val="1200"/>
              </a:spcBef>
              <a:spcAft>
                <a:spcPts val="0"/>
              </a:spcAft>
              <a:buNone/>
            </a:pPr>
            <a:r>
              <a:rPr lang="en-GB"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ct val="100000"/>
              <a:buFont typeface="Arial"/>
              <a:buNone/>
            </a:pPr>
            <a:r>
              <a:rPr lang="en-GB"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27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What is Hubble Tension ?</a:t>
            </a:r>
            <a:endParaRPr u="sng"/>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Georgia"/>
                <a:ea typeface="Georgia"/>
                <a:cs typeface="Georgia"/>
                <a:sym typeface="Georgia"/>
              </a:rPr>
              <a:t>The variation we get during the calculation of Hubble </a:t>
            </a:r>
            <a:r>
              <a:rPr lang="en-GB">
                <a:latin typeface="Georgia"/>
                <a:ea typeface="Georgia"/>
                <a:cs typeface="Georgia"/>
                <a:sym typeface="Georgia"/>
              </a:rPr>
              <a:t>constant</a:t>
            </a:r>
            <a:r>
              <a:rPr lang="en-GB">
                <a:latin typeface="Georgia"/>
                <a:ea typeface="Georgia"/>
                <a:cs typeface="Georgia"/>
                <a:sym typeface="Georgia"/>
              </a:rPr>
              <a:t> by using different techniques and technology is called </a:t>
            </a:r>
            <a:r>
              <a:rPr i="1" lang="en-GB" sz="1350">
                <a:solidFill>
                  <a:srgbClr val="1A1A1A"/>
                </a:solidFill>
                <a:highlight>
                  <a:srgbClr val="FFFFFF"/>
                </a:highlight>
                <a:latin typeface="Georgia"/>
                <a:ea typeface="Georgia"/>
                <a:cs typeface="Georgia"/>
                <a:sym typeface="Georgia"/>
              </a:rPr>
              <a:t>H</a:t>
            </a:r>
            <a:r>
              <a:rPr baseline="-25000" lang="en-GB" sz="1500">
                <a:solidFill>
                  <a:srgbClr val="1A1A1A"/>
                </a:solidFill>
                <a:highlight>
                  <a:srgbClr val="FFFFFF"/>
                </a:highlight>
                <a:latin typeface="Georgia"/>
                <a:ea typeface="Georgia"/>
                <a:cs typeface="Georgia"/>
                <a:sym typeface="Georgia"/>
              </a:rPr>
              <a:t>0</a:t>
            </a:r>
            <a:r>
              <a:rPr lang="en-GB" sz="1350">
                <a:solidFill>
                  <a:srgbClr val="1A1A1A"/>
                </a:solidFill>
                <a:highlight>
                  <a:srgbClr val="FFFFFF"/>
                </a:highlight>
                <a:latin typeface="Georgia"/>
                <a:ea typeface="Georgia"/>
                <a:cs typeface="Georgia"/>
                <a:sym typeface="Georgia"/>
              </a:rPr>
              <a:t> Tension. </a:t>
            </a:r>
            <a:endParaRPr sz="1350">
              <a:solidFill>
                <a:srgbClr val="1A1A1A"/>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350">
              <a:solidFill>
                <a:srgbClr val="1A1A1A"/>
              </a:solidFill>
              <a:highlight>
                <a:srgbClr val="FFFFFF"/>
              </a:highlight>
              <a:latin typeface="Georgia"/>
              <a:ea typeface="Georgia"/>
              <a:cs typeface="Georgia"/>
              <a:sym typeface="Georgia"/>
            </a:endParaRPr>
          </a:p>
        </p:txBody>
      </p:sp>
      <p:pic>
        <p:nvPicPr>
          <p:cNvPr id="63" name="Google Shape;63;p14"/>
          <p:cNvPicPr preferRelativeResize="0"/>
          <p:nvPr/>
        </p:nvPicPr>
        <p:blipFill>
          <a:blip r:embed="rId3">
            <a:alphaModFix/>
          </a:blip>
          <a:stretch>
            <a:fillRect/>
          </a:stretch>
        </p:blipFill>
        <p:spPr>
          <a:xfrm>
            <a:off x="1198800" y="1944001"/>
            <a:ext cx="6999826" cy="3000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317600"/>
            <a:ext cx="8520600" cy="4508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9736">
                <a:latin typeface="Georgia"/>
                <a:ea typeface="Georgia"/>
                <a:cs typeface="Georgia"/>
                <a:sym typeface="Georgia"/>
              </a:rPr>
              <a:t>The range for the values of </a:t>
            </a:r>
            <a:r>
              <a:rPr i="1" lang="en-GB" sz="9286">
                <a:solidFill>
                  <a:srgbClr val="1A1A1A"/>
                </a:solidFill>
                <a:highlight>
                  <a:srgbClr val="FFFFFF"/>
                </a:highlight>
                <a:latin typeface="Georgia"/>
                <a:ea typeface="Georgia"/>
                <a:cs typeface="Georgia"/>
                <a:sym typeface="Georgia"/>
              </a:rPr>
              <a:t>H</a:t>
            </a:r>
            <a:r>
              <a:rPr baseline="-25000" lang="en-GB" sz="9436">
                <a:solidFill>
                  <a:srgbClr val="1A1A1A"/>
                </a:solidFill>
                <a:highlight>
                  <a:srgbClr val="FFFFFF"/>
                </a:highlight>
                <a:latin typeface="Georgia"/>
                <a:ea typeface="Georgia"/>
                <a:cs typeface="Georgia"/>
                <a:sym typeface="Georgia"/>
              </a:rPr>
              <a:t>0</a:t>
            </a:r>
            <a:r>
              <a:rPr lang="en-GB" sz="9286">
                <a:solidFill>
                  <a:srgbClr val="1A1A1A"/>
                </a:solidFill>
                <a:highlight>
                  <a:srgbClr val="FFFFFF"/>
                </a:highlight>
                <a:latin typeface="Georgia"/>
                <a:ea typeface="Georgia"/>
                <a:cs typeface="Georgia"/>
                <a:sym typeface="Georgia"/>
              </a:rPr>
              <a:t> lies between 67 Km s</a:t>
            </a:r>
            <a:r>
              <a:rPr baseline="30000" lang="en-GB" sz="9286">
                <a:solidFill>
                  <a:srgbClr val="1A1A1A"/>
                </a:solidFill>
                <a:highlight>
                  <a:srgbClr val="FFFFFF"/>
                </a:highlight>
                <a:latin typeface="Georgia"/>
                <a:ea typeface="Georgia"/>
                <a:cs typeface="Georgia"/>
                <a:sym typeface="Georgia"/>
              </a:rPr>
              <a:t>-1</a:t>
            </a:r>
            <a:r>
              <a:rPr lang="en-GB" sz="9286">
                <a:solidFill>
                  <a:srgbClr val="1A1A1A"/>
                </a:solidFill>
                <a:highlight>
                  <a:srgbClr val="FFFFFF"/>
                </a:highlight>
                <a:latin typeface="Georgia"/>
                <a:ea typeface="Georgia"/>
                <a:cs typeface="Georgia"/>
                <a:sym typeface="Georgia"/>
              </a:rPr>
              <a:t> </a:t>
            </a:r>
            <a:r>
              <a:rPr lang="en-GB" sz="9286">
                <a:solidFill>
                  <a:srgbClr val="1A1A1A"/>
                </a:solidFill>
                <a:highlight>
                  <a:srgbClr val="FFFFFF"/>
                </a:highlight>
                <a:latin typeface="Georgia"/>
                <a:ea typeface="Georgia"/>
                <a:cs typeface="Georgia"/>
                <a:sym typeface="Georgia"/>
              </a:rPr>
              <a:t>Mpc</a:t>
            </a:r>
            <a:r>
              <a:rPr baseline="30000" lang="en-GB" sz="9286">
                <a:solidFill>
                  <a:srgbClr val="1A1A1A"/>
                </a:solidFill>
                <a:highlight>
                  <a:srgbClr val="FFFFFF"/>
                </a:highlight>
                <a:latin typeface="Georgia"/>
                <a:ea typeface="Georgia"/>
                <a:cs typeface="Georgia"/>
                <a:sym typeface="Georgia"/>
              </a:rPr>
              <a:t> -1</a:t>
            </a:r>
            <a:r>
              <a:rPr lang="en-GB" sz="9286">
                <a:solidFill>
                  <a:srgbClr val="1A1A1A"/>
                </a:solidFill>
                <a:highlight>
                  <a:srgbClr val="FFFFFF"/>
                </a:highlight>
                <a:latin typeface="Georgia"/>
                <a:ea typeface="Georgia"/>
                <a:cs typeface="Georgia"/>
                <a:sym typeface="Georgia"/>
              </a:rPr>
              <a:t> - 74 Km s</a:t>
            </a:r>
            <a:r>
              <a:rPr baseline="30000" lang="en-GB" sz="9286">
                <a:solidFill>
                  <a:srgbClr val="1A1A1A"/>
                </a:solidFill>
                <a:highlight>
                  <a:srgbClr val="FFFFFF"/>
                </a:highlight>
                <a:latin typeface="Georgia"/>
                <a:ea typeface="Georgia"/>
                <a:cs typeface="Georgia"/>
                <a:sym typeface="Georgia"/>
              </a:rPr>
              <a:t>-1</a:t>
            </a:r>
            <a:r>
              <a:rPr lang="en-GB" sz="9286">
                <a:solidFill>
                  <a:srgbClr val="1A1A1A"/>
                </a:solidFill>
                <a:highlight>
                  <a:srgbClr val="FFFFFF"/>
                </a:highlight>
                <a:latin typeface="Georgia"/>
                <a:ea typeface="Georgia"/>
                <a:cs typeface="Georgia"/>
                <a:sym typeface="Georgia"/>
              </a:rPr>
              <a:t> Mpc</a:t>
            </a:r>
            <a:r>
              <a:rPr baseline="30000" lang="en-GB" sz="9286">
                <a:solidFill>
                  <a:srgbClr val="1A1A1A"/>
                </a:solidFill>
                <a:highlight>
                  <a:srgbClr val="FFFFFF"/>
                </a:highlight>
                <a:latin typeface="Georgia"/>
                <a:ea typeface="Georgia"/>
                <a:cs typeface="Georgia"/>
                <a:sym typeface="Georgia"/>
              </a:rPr>
              <a:t> -1</a:t>
            </a:r>
            <a:r>
              <a:rPr lang="en-GB" sz="9286">
                <a:solidFill>
                  <a:srgbClr val="1A1A1A"/>
                </a:solidFill>
                <a:highlight>
                  <a:srgbClr val="FFFFFF"/>
                </a:highlight>
                <a:latin typeface="Georgia"/>
                <a:ea typeface="Georgia"/>
                <a:cs typeface="Georgia"/>
                <a:sym typeface="Georgia"/>
              </a:rPr>
              <a:t> .</a:t>
            </a:r>
            <a:endParaRPr sz="9286">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rPr lang="en-GB" sz="9286">
                <a:solidFill>
                  <a:srgbClr val="1A1A1A"/>
                </a:solidFill>
                <a:highlight>
                  <a:srgbClr val="FFFFFF"/>
                </a:highlight>
                <a:latin typeface="Georgia"/>
                <a:ea typeface="Georgia"/>
                <a:cs typeface="Georgia"/>
                <a:sym typeface="Georgia"/>
              </a:rPr>
              <a:t>Hubble tension is a matter of Concern as Hubble constant helps us to define the expansion rate of the Universe and hence, the receding velocities of astronomical bodies, age of Universe, etc. </a:t>
            </a:r>
            <a:endParaRPr sz="9286">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rPr lang="en-GB" sz="9286">
                <a:solidFill>
                  <a:srgbClr val="1A1A1A"/>
                </a:solidFill>
                <a:highlight>
                  <a:srgbClr val="FFFFFF"/>
                </a:highlight>
                <a:latin typeface="Georgia"/>
                <a:ea typeface="Georgia"/>
                <a:cs typeface="Georgia"/>
                <a:sym typeface="Georgia"/>
              </a:rPr>
              <a:t>But with successive measurments we are getting better and better precision for the value of  </a:t>
            </a:r>
            <a:r>
              <a:rPr lang="en-GB" sz="9736">
                <a:latin typeface="Georgia"/>
                <a:ea typeface="Georgia"/>
                <a:cs typeface="Georgia"/>
                <a:sym typeface="Georgia"/>
              </a:rPr>
              <a:t> </a:t>
            </a:r>
            <a:r>
              <a:rPr i="1" lang="en-GB" sz="9286">
                <a:solidFill>
                  <a:srgbClr val="1A1A1A"/>
                </a:solidFill>
                <a:highlight>
                  <a:srgbClr val="FFFFFF"/>
                </a:highlight>
                <a:latin typeface="Georgia"/>
                <a:ea typeface="Georgia"/>
                <a:cs typeface="Georgia"/>
                <a:sym typeface="Georgia"/>
              </a:rPr>
              <a:t>H</a:t>
            </a:r>
            <a:r>
              <a:rPr baseline="-25000" lang="en-GB" sz="9436">
                <a:solidFill>
                  <a:srgbClr val="1A1A1A"/>
                </a:solidFill>
                <a:highlight>
                  <a:srgbClr val="FFFFFF"/>
                </a:highlight>
                <a:latin typeface="Georgia"/>
                <a:ea typeface="Georgia"/>
                <a:cs typeface="Georgia"/>
                <a:sym typeface="Georgia"/>
              </a:rPr>
              <a:t>0</a:t>
            </a:r>
            <a:r>
              <a:rPr lang="en-GB" sz="9286">
                <a:solidFill>
                  <a:srgbClr val="1A1A1A"/>
                </a:solidFill>
                <a:highlight>
                  <a:srgbClr val="FFFFFF"/>
                </a:highlight>
                <a:latin typeface="Georgia"/>
                <a:ea typeface="Georgia"/>
                <a:cs typeface="Georgia"/>
                <a:sym typeface="Georgia"/>
              </a:rPr>
              <a:t> .</a:t>
            </a:r>
            <a:endParaRPr sz="9286">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rPr lang="en-GB" sz="9286">
                <a:solidFill>
                  <a:srgbClr val="1A1A1A"/>
                </a:solidFill>
                <a:highlight>
                  <a:srgbClr val="FFFFFF"/>
                </a:highlight>
                <a:latin typeface="Georgia"/>
                <a:ea typeface="Georgia"/>
                <a:cs typeface="Georgia"/>
                <a:sym typeface="Georgia"/>
              </a:rPr>
              <a:t>Various research groups are working around the globe on it.</a:t>
            </a:r>
            <a:endParaRPr sz="9286">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rPr baseline="30000" lang="en-GB" sz="1350">
                <a:solidFill>
                  <a:srgbClr val="1A1A1A"/>
                </a:solidFill>
                <a:highlight>
                  <a:srgbClr val="FFFFFF"/>
                </a:highlight>
                <a:latin typeface="Georgia"/>
                <a:ea typeface="Georgia"/>
                <a:cs typeface="Georgia"/>
                <a:sym typeface="Georgia"/>
              </a:rPr>
              <a:t> </a:t>
            </a:r>
            <a:endParaRPr baseline="30000" sz="1350">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baseline="30000" sz="1350">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baseline="30000" sz="1350">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baseline="30000" sz="1350">
              <a:solidFill>
                <a:srgbClr val="1A1A1A"/>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baseline="30000" sz="1350">
              <a:solidFill>
                <a:srgbClr val="1A1A1A"/>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“Potential solutions to Hubble Tension”</a:t>
            </a:r>
            <a:endParaRPr u="sng"/>
          </a:p>
        </p:txBody>
      </p:sp>
      <p:sp>
        <p:nvSpPr>
          <p:cNvPr id="74" name="Google Shape;74;p16"/>
          <p:cNvSpPr txBox="1"/>
          <p:nvPr>
            <p:ph idx="1" type="body"/>
          </p:nvPr>
        </p:nvSpPr>
        <p:spPr>
          <a:xfrm>
            <a:off x="311700" y="1152475"/>
            <a:ext cx="8520600" cy="3723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GB" sz="6681">
                <a:solidFill>
                  <a:schemeClr val="dk1"/>
                </a:solidFill>
              </a:rPr>
              <a:t>Early dark energy (EDE) that behaves like a cosmological constant at early times (redshifts z ≳ 3000) and then dilutes away like radiation or faster at later times can solve the Hubble tension. In these models, the sound horizon at decoupling is reduced resulting in a larger value of the Hubble parameter H</a:t>
            </a:r>
            <a:r>
              <a:rPr baseline="-25000" lang="en-GB" sz="6381">
                <a:solidFill>
                  <a:schemeClr val="dk1"/>
                </a:solidFill>
              </a:rPr>
              <a:t>o </a:t>
            </a:r>
            <a:r>
              <a:rPr lang="en-GB" sz="6681">
                <a:solidFill>
                  <a:schemeClr val="dk1"/>
                </a:solidFill>
              </a:rPr>
              <a:t>inferred from the cosmic microwave background (CMB). We consider two physical models for this EDE, one involving an </a:t>
            </a:r>
            <a:r>
              <a:rPr b="1" lang="en-GB" sz="6681">
                <a:solidFill>
                  <a:schemeClr val="dk1"/>
                </a:solidFill>
              </a:rPr>
              <a:t>oscillating scalar field</a:t>
            </a:r>
            <a:r>
              <a:rPr lang="en-GB" sz="6681">
                <a:solidFill>
                  <a:schemeClr val="dk1"/>
                </a:solidFill>
              </a:rPr>
              <a:t> and another </a:t>
            </a:r>
            <a:r>
              <a:rPr b="1" lang="en-GB" sz="6681">
                <a:solidFill>
                  <a:schemeClr val="dk1"/>
                </a:solidFill>
              </a:rPr>
              <a:t>a slowly rolling field</a:t>
            </a:r>
            <a:r>
              <a:rPr lang="en-GB" sz="6681">
                <a:solidFill>
                  <a:schemeClr val="dk1"/>
                </a:solidFill>
              </a:rPr>
              <a:t>. We perform a detailed calculation of the evolution of perturbations in these models. A </a:t>
            </a:r>
            <a:r>
              <a:rPr b="1" lang="en-GB" sz="6681">
                <a:solidFill>
                  <a:schemeClr val="dk1"/>
                </a:solidFill>
              </a:rPr>
              <a:t>Markov Chain Monte Carlo</a:t>
            </a:r>
            <a:r>
              <a:rPr lang="en-GB" sz="6681">
                <a:solidFill>
                  <a:schemeClr val="dk1"/>
                </a:solidFill>
              </a:rPr>
              <a:t> (MCMC) search of the parameter space for the EDE parameters, in</a:t>
            </a:r>
            <a:r>
              <a:rPr baseline="-25000" lang="en-GB" sz="6381">
                <a:solidFill>
                  <a:schemeClr val="dk1"/>
                </a:solidFill>
              </a:rPr>
              <a:t> </a:t>
            </a:r>
            <a:r>
              <a:rPr lang="en-GB" sz="6681">
                <a:solidFill>
                  <a:schemeClr val="dk1"/>
                </a:solidFill>
              </a:rPr>
              <a:t>conjunction with the standard cosmological parameters, identifies regions in which </a:t>
            </a:r>
            <a:r>
              <a:rPr lang="en-GB" sz="6681">
                <a:solidFill>
                  <a:schemeClr val="dk1"/>
                </a:solidFill>
              </a:rPr>
              <a:t>H</a:t>
            </a:r>
            <a:r>
              <a:rPr baseline="-25000" lang="en-GB" sz="6381">
                <a:solidFill>
                  <a:schemeClr val="dk1"/>
                </a:solidFill>
              </a:rPr>
              <a:t>o </a:t>
            </a:r>
            <a:r>
              <a:rPr lang="en-GB" sz="6681">
                <a:solidFill>
                  <a:schemeClr val="dk1"/>
                </a:solidFill>
              </a:rPr>
              <a:t>inferred from Planck CMB data agrees with the SH0ES local measurement. In these cosmologies, current baryon acoustic oscillation and supernova data are described as successfully as in the </a:t>
            </a:r>
            <a:r>
              <a:rPr b="1" lang="en-GB" sz="6681">
                <a:solidFill>
                  <a:schemeClr val="dk1"/>
                </a:solidFill>
              </a:rPr>
              <a:t>cold dark matter model</a:t>
            </a:r>
            <a:r>
              <a:rPr lang="en-GB" sz="6681">
                <a:solidFill>
                  <a:schemeClr val="dk1"/>
                </a:solidFill>
              </a:rPr>
              <a:t> with a cosmological constant, while the fit to Planck data is slightly improved. Future CMB and large-scale-structure surveys will further probe this scenario. </a:t>
            </a:r>
            <a:endParaRPr sz="6681">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ct val="100000"/>
              <a:buFont typeface="Arial"/>
              <a:buNone/>
            </a:pPr>
            <a:r>
              <a:rPr lang="en-GB"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cxnSp>
        <p:nvCxnSpPr>
          <p:cNvPr id="79" name="Google Shape;79;p17"/>
          <p:cNvCxnSpPr>
            <a:stCxn id="80" idx="2"/>
            <a:endCxn id="81" idx="1"/>
          </p:cNvCxnSpPr>
          <p:nvPr/>
        </p:nvCxnSpPr>
        <p:spPr>
          <a:xfrm>
            <a:off x="2242650" y="2571750"/>
            <a:ext cx="609600" cy="923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82" name="Google Shape;82;p17"/>
          <p:cNvCxnSpPr>
            <a:stCxn id="80" idx="2"/>
            <a:endCxn id="83" idx="1"/>
          </p:cNvCxnSpPr>
          <p:nvPr/>
        </p:nvCxnSpPr>
        <p:spPr>
          <a:xfrm flipH="1" rot="10800000">
            <a:off x="2242650" y="1675950"/>
            <a:ext cx="609600" cy="8958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0" name="Google Shape;80;p17"/>
          <p:cNvSpPr/>
          <p:nvPr/>
        </p:nvSpPr>
        <p:spPr>
          <a:xfrm rot="-5400000">
            <a:off x="359400" y="2309100"/>
            <a:ext cx="3241200" cy="5253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100">
                <a:solidFill>
                  <a:schemeClr val="lt1"/>
                </a:solidFill>
                <a:latin typeface="Roboto"/>
                <a:ea typeface="Roboto"/>
                <a:cs typeface="Roboto"/>
                <a:sym typeface="Roboto"/>
              </a:rPr>
              <a:t>Potential Solution</a:t>
            </a:r>
            <a:endParaRPr sz="1100">
              <a:solidFill>
                <a:srgbClr val="FFFFFF"/>
              </a:solidFill>
              <a:latin typeface="Roboto"/>
              <a:ea typeface="Roboto"/>
              <a:cs typeface="Roboto"/>
              <a:sym typeface="Roboto"/>
            </a:endParaRPr>
          </a:p>
        </p:txBody>
      </p:sp>
      <p:sp>
        <p:nvSpPr>
          <p:cNvPr id="83" name="Google Shape;83;p17"/>
          <p:cNvSpPr/>
          <p:nvPr/>
        </p:nvSpPr>
        <p:spPr>
          <a:xfrm>
            <a:off x="2852250" y="1413174"/>
            <a:ext cx="2020500" cy="5253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Standard Models</a:t>
            </a:r>
            <a:endParaRPr sz="1100">
              <a:solidFill>
                <a:srgbClr val="FFFFFF"/>
              </a:solidFill>
              <a:latin typeface="Roboto"/>
              <a:ea typeface="Roboto"/>
              <a:cs typeface="Roboto"/>
              <a:sym typeface="Roboto"/>
            </a:endParaRPr>
          </a:p>
        </p:txBody>
      </p:sp>
      <p:sp>
        <p:nvSpPr>
          <p:cNvPr id="81" name="Google Shape;81;p17"/>
          <p:cNvSpPr/>
          <p:nvPr/>
        </p:nvSpPr>
        <p:spPr>
          <a:xfrm>
            <a:off x="2852250" y="3232774"/>
            <a:ext cx="2020500" cy="5253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Early Dark Energy</a:t>
            </a:r>
            <a:endParaRPr sz="1100">
              <a:solidFill>
                <a:srgbClr val="FFFFFF"/>
              </a:solidFill>
              <a:latin typeface="Roboto"/>
              <a:ea typeface="Roboto"/>
              <a:cs typeface="Roboto"/>
              <a:sym typeface="Roboto"/>
            </a:endParaRPr>
          </a:p>
        </p:txBody>
      </p:sp>
      <p:sp>
        <p:nvSpPr>
          <p:cNvPr id="84" name="Google Shape;84;p17"/>
          <p:cNvSpPr/>
          <p:nvPr/>
        </p:nvSpPr>
        <p:spPr>
          <a:xfrm>
            <a:off x="5406150" y="95018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lnSpc>
                <a:spcPct val="115000"/>
              </a:lnSpc>
              <a:spcBef>
                <a:spcPts val="1200"/>
              </a:spcBef>
              <a:spcAft>
                <a:spcPts val="0"/>
              </a:spcAft>
              <a:buNone/>
            </a:pPr>
            <a:r>
              <a:rPr lang="en-GB" sz="1100">
                <a:solidFill>
                  <a:srgbClr val="FFFFFF"/>
                </a:solidFill>
                <a:latin typeface="Roboto"/>
                <a:ea typeface="Roboto"/>
                <a:cs typeface="Roboto"/>
                <a:sym typeface="Roboto"/>
              </a:rPr>
              <a:t>ΛCDM (“sm”)</a:t>
            </a:r>
            <a:endParaRPr sz="1100">
              <a:solidFill>
                <a:srgbClr val="FFFFFF"/>
              </a:solidFill>
              <a:latin typeface="Roboto"/>
              <a:ea typeface="Roboto"/>
              <a:cs typeface="Roboto"/>
              <a:sym typeface="Roboto"/>
            </a:endParaRPr>
          </a:p>
          <a:p>
            <a:pPr indent="0" lvl="0" marL="0" rtl="0" algn="ctr">
              <a:lnSpc>
                <a:spcPct val="115000"/>
              </a:lnSpc>
              <a:spcBef>
                <a:spcPts val="1200"/>
              </a:spcBef>
              <a:spcAft>
                <a:spcPts val="0"/>
              </a:spcAft>
              <a:buClr>
                <a:schemeClr val="dk1"/>
              </a:buClr>
              <a:buSzPts val="1100"/>
              <a:buFont typeface="Arial"/>
              <a:buNone/>
            </a:pPr>
            <a:r>
              <a:t/>
            </a:r>
            <a:endParaRPr sz="1100">
              <a:solidFill>
                <a:srgbClr val="FFFFFF"/>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spcBef>
                <a:spcPts val="0"/>
              </a:spcBef>
              <a:spcAft>
                <a:spcPts val="0"/>
              </a:spcAft>
              <a:buNone/>
            </a:pPr>
            <a:r>
              <a:t/>
            </a:r>
            <a:endParaRPr sz="1100">
              <a:solidFill>
                <a:srgbClr val="FFFFFF"/>
              </a:solidFill>
              <a:latin typeface="Roboto"/>
              <a:ea typeface="Roboto"/>
              <a:cs typeface="Roboto"/>
              <a:sym typeface="Roboto"/>
            </a:endParaRPr>
          </a:p>
        </p:txBody>
      </p:sp>
      <p:sp>
        <p:nvSpPr>
          <p:cNvPr id="85" name="Google Shape;85;p17"/>
          <p:cNvSpPr/>
          <p:nvPr/>
        </p:nvSpPr>
        <p:spPr>
          <a:xfrm>
            <a:off x="5406150" y="185648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lnSpc>
                <a:spcPct val="115000"/>
              </a:lnSpc>
              <a:spcBef>
                <a:spcPts val="1200"/>
              </a:spcBef>
              <a:spcAft>
                <a:spcPts val="0"/>
              </a:spcAft>
              <a:buNone/>
            </a:pPr>
            <a:r>
              <a:rPr lang="en-GB" sz="1100">
                <a:solidFill>
                  <a:srgbClr val="FFFFFF"/>
                </a:solidFill>
                <a:latin typeface="Roboto"/>
                <a:ea typeface="Roboto"/>
                <a:cs typeface="Roboto"/>
                <a:sym typeface="Roboto"/>
              </a:rPr>
              <a:t>ΛCDM-Nx (“smx”)</a:t>
            </a:r>
            <a:endParaRPr sz="1100">
              <a:solidFill>
                <a:srgbClr val="FFFFFF"/>
              </a:solidFill>
              <a:latin typeface="Roboto"/>
              <a:ea typeface="Roboto"/>
              <a:cs typeface="Roboto"/>
              <a:sym typeface="Roboto"/>
            </a:endParaRPr>
          </a:p>
          <a:p>
            <a:pPr indent="0" lvl="0" marL="0" rtl="0" algn="ctr">
              <a:lnSpc>
                <a:spcPct val="115000"/>
              </a:lnSpc>
              <a:spcBef>
                <a:spcPts val="1200"/>
              </a:spcBef>
              <a:spcAft>
                <a:spcPts val="0"/>
              </a:spcAft>
              <a:buClr>
                <a:schemeClr val="dk1"/>
              </a:buClr>
              <a:buSzPts val="1100"/>
              <a:buFont typeface="Arial"/>
              <a:buNone/>
            </a:pPr>
            <a:r>
              <a:t/>
            </a:r>
            <a:endParaRPr sz="1100">
              <a:solidFill>
                <a:srgbClr val="FFFFFF"/>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GB" sz="1100">
                <a:solidFill>
                  <a:srgbClr val="FFFFFF"/>
                </a:solidFill>
                <a:latin typeface="Roboto"/>
                <a:ea typeface="Roboto"/>
                <a:cs typeface="Roboto"/>
                <a:sym typeface="Roboto"/>
              </a:rPr>
              <a:t>		</a:t>
            </a:r>
            <a:endParaRPr sz="1100">
              <a:solidFill>
                <a:srgbClr val="FFFFFF"/>
              </a:solidFill>
              <a:latin typeface="Roboto"/>
              <a:ea typeface="Roboto"/>
              <a:cs typeface="Roboto"/>
              <a:sym typeface="Roboto"/>
            </a:endParaRPr>
          </a:p>
          <a:p>
            <a:pPr indent="0" lvl="0" marL="0" rtl="0" algn="ctr">
              <a:spcBef>
                <a:spcPts val="0"/>
              </a:spcBef>
              <a:spcAft>
                <a:spcPts val="0"/>
              </a:spcAft>
              <a:buNone/>
            </a:pPr>
            <a:r>
              <a:t/>
            </a:r>
            <a:endParaRPr sz="1100">
              <a:solidFill>
                <a:srgbClr val="FFFFFF"/>
              </a:solidFill>
              <a:latin typeface="Roboto"/>
              <a:ea typeface="Roboto"/>
              <a:cs typeface="Roboto"/>
              <a:sym typeface="Roboto"/>
            </a:endParaRPr>
          </a:p>
        </p:txBody>
      </p:sp>
      <p:sp>
        <p:nvSpPr>
          <p:cNvPr id="86" name="Google Shape;86;p17"/>
          <p:cNvSpPr/>
          <p:nvPr/>
        </p:nvSpPr>
        <p:spPr>
          <a:xfrm>
            <a:off x="5406150" y="276168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lnSpc>
                <a:spcPct val="115000"/>
              </a:lnSpc>
              <a:spcBef>
                <a:spcPts val="1200"/>
              </a:spcBef>
              <a:spcAft>
                <a:spcPts val="0"/>
              </a:spcAft>
              <a:buNone/>
            </a:pPr>
            <a:r>
              <a:rPr b="1" lang="en-GB" sz="1000">
                <a:solidFill>
                  <a:schemeClr val="lt1"/>
                </a:solidFill>
              </a:rPr>
              <a:t>oscillating scalar field </a:t>
            </a:r>
            <a:r>
              <a:rPr lang="en-GB" sz="1000">
                <a:solidFill>
                  <a:schemeClr val="dk1"/>
                </a:solidFill>
              </a:rPr>
              <a:t> </a:t>
            </a:r>
            <a:endParaRPr sz="1000">
              <a:solidFill>
                <a:schemeClr val="dk1"/>
              </a:solidFill>
            </a:endParaRPr>
          </a:p>
          <a:p>
            <a:pPr indent="0" lvl="0" marL="0" rtl="0" algn="ctr">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None/>
            </a:pPr>
            <a:r>
              <a:t/>
            </a:r>
            <a:endParaRPr sz="1100">
              <a:solidFill>
                <a:srgbClr val="FFFFFF"/>
              </a:solidFill>
              <a:latin typeface="Roboto"/>
              <a:ea typeface="Roboto"/>
              <a:cs typeface="Roboto"/>
              <a:sym typeface="Roboto"/>
            </a:endParaRPr>
          </a:p>
        </p:txBody>
      </p:sp>
      <p:sp>
        <p:nvSpPr>
          <p:cNvPr id="87" name="Google Shape;87;p17"/>
          <p:cNvSpPr/>
          <p:nvPr/>
        </p:nvSpPr>
        <p:spPr>
          <a:xfrm>
            <a:off x="5406150" y="366798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lnSpc>
                <a:spcPct val="115000"/>
              </a:lnSpc>
              <a:spcBef>
                <a:spcPts val="1200"/>
              </a:spcBef>
              <a:spcAft>
                <a:spcPts val="0"/>
              </a:spcAft>
              <a:buNone/>
            </a:pPr>
            <a:r>
              <a:rPr b="1" lang="en-GB" sz="1000">
                <a:solidFill>
                  <a:schemeClr val="lt1"/>
                </a:solidFill>
              </a:rPr>
              <a:t>Slowly rolling field </a:t>
            </a:r>
            <a:endParaRPr b="1" sz="1000">
              <a:solidFill>
                <a:schemeClr val="lt1"/>
              </a:solidFill>
            </a:endParaRPr>
          </a:p>
          <a:p>
            <a:pPr indent="0" lvl="0" marL="0" rtl="0" algn="ctr">
              <a:lnSpc>
                <a:spcPct val="115000"/>
              </a:lnSpc>
              <a:spcBef>
                <a:spcPts val="1200"/>
              </a:spcBef>
              <a:spcAft>
                <a:spcPts val="0"/>
              </a:spcAft>
              <a:buClr>
                <a:schemeClr val="dk1"/>
              </a:buClr>
              <a:buSzPts val="1100"/>
              <a:buFont typeface="Arial"/>
              <a:buNone/>
            </a:pPr>
            <a:r>
              <a:t/>
            </a:r>
            <a:endParaRPr sz="10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ctr">
              <a:spcBef>
                <a:spcPts val="0"/>
              </a:spcBef>
              <a:spcAft>
                <a:spcPts val="0"/>
              </a:spcAft>
              <a:buNone/>
            </a:pPr>
            <a:r>
              <a:t/>
            </a:r>
            <a:endParaRPr sz="1100">
              <a:solidFill>
                <a:srgbClr val="FFFFFF"/>
              </a:solidFill>
              <a:latin typeface="Roboto"/>
              <a:ea typeface="Roboto"/>
              <a:cs typeface="Roboto"/>
              <a:sym typeface="Roboto"/>
            </a:endParaRPr>
          </a:p>
        </p:txBody>
      </p:sp>
      <p:cxnSp>
        <p:nvCxnSpPr>
          <p:cNvPr id="88" name="Google Shape;88;p17"/>
          <p:cNvCxnSpPr>
            <a:stCxn id="83" idx="3"/>
            <a:endCxn id="84" idx="1"/>
          </p:cNvCxnSpPr>
          <p:nvPr/>
        </p:nvCxnSpPr>
        <p:spPr>
          <a:xfrm flipH="1" rot="10800000">
            <a:off x="4872750" y="1212924"/>
            <a:ext cx="533400" cy="4629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89" name="Google Shape;89;p17"/>
          <p:cNvCxnSpPr>
            <a:stCxn id="83" idx="3"/>
            <a:endCxn id="85" idx="1"/>
          </p:cNvCxnSpPr>
          <p:nvPr/>
        </p:nvCxnSpPr>
        <p:spPr>
          <a:xfrm>
            <a:off x="4872750" y="1675824"/>
            <a:ext cx="533400" cy="443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0" name="Google Shape;90;p17"/>
          <p:cNvCxnSpPr>
            <a:stCxn id="86" idx="1"/>
            <a:endCxn id="81" idx="3"/>
          </p:cNvCxnSpPr>
          <p:nvPr/>
        </p:nvCxnSpPr>
        <p:spPr>
          <a:xfrm flipH="1">
            <a:off x="4872750" y="3024338"/>
            <a:ext cx="533400" cy="471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1" name="Google Shape;91;p17"/>
          <p:cNvCxnSpPr>
            <a:stCxn id="87" idx="1"/>
            <a:endCxn id="81" idx="3"/>
          </p:cNvCxnSpPr>
          <p:nvPr/>
        </p:nvCxnSpPr>
        <p:spPr>
          <a:xfrm rot="10800000">
            <a:off x="4872750" y="3495338"/>
            <a:ext cx="533400" cy="4353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Standard Models ~</a:t>
            </a:r>
            <a:endParaRPr u="sng"/>
          </a:p>
        </p:txBody>
      </p:sp>
      <p:sp>
        <p:nvSpPr>
          <p:cNvPr id="97" name="Google Shape;97;p18"/>
          <p:cNvSpPr txBox="1"/>
          <p:nvPr>
            <p:ph idx="1" type="body"/>
          </p:nvPr>
        </p:nvSpPr>
        <p:spPr>
          <a:xfrm>
            <a:off x="311700" y="1144300"/>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GB" sz="2035"/>
              <a:t>1} ΛCDM (Lambda Cold Dark Matter) -  </a:t>
            </a:r>
            <a:r>
              <a:rPr b="1" i="1" lang="en-GB" sz="1585">
                <a:solidFill>
                  <a:srgbClr val="1A1A1A"/>
                </a:solidFill>
                <a:highlight>
                  <a:srgbClr val="FFFFFF"/>
                </a:highlight>
                <a:latin typeface="Georgia"/>
                <a:ea typeface="Georgia"/>
                <a:cs typeface="Georgia"/>
                <a:sym typeface="Georgia"/>
              </a:rPr>
              <a:t>H</a:t>
            </a:r>
            <a:r>
              <a:rPr b="1" baseline="-25000" lang="en-GB" sz="1735">
                <a:solidFill>
                  <a:srgbClr val="1A1A1A"/>
                </a:solidFill>
                <a:highlight>
                  <a:srgbClr val="FFFFFF"/>
                </a:highlight>
                <a:latin typeface="Georgia"/>
                <a:ea typeface="Georgia"/>
                <a:cs typeface="Georgia"/>
                <a:sym typeface="Georgia"/>
              </a:rPr>
              <a:t>0</a:t>
            </a:r>
            <a:r>
              <a:rPr b="1" baseline="30000" lang="en-GB" sz="1735">
                <a:solidFill>
                  <a:srgbClr val="1A1A1A"/>
                </a:solidFill>
                <a:highlight>
                  <a:srgbClr val="FFFFFF"/>
                </a:highlight>
                <a:latin typeface="Georgia"/>
                <a:ea typeface="Georgia"/>
                <a:cs typeface="Georgia"/>
                <a:sym typeface="Georgia"/>
              </a:rPr>
              <a:t>p</a:t>
            </a:r>
            <a:r>
              <a:rPr b="1" baseline="-25000" lang="en-GB" sz="1735">
                <a:solidFill>
                  <a:srgbClr val="1A1A1A"/>
                </a:solidFill>
                <a:highlight>
                  <a:srgbClr val="FFFFFF"/>
                </a:highlight>
                <a:latin typeface="Georgia"/>
                <a:ea typeface="Georgia"/>
                <a:cs typeface="Georgia"/>
                <a:sym typeface="Georgia"/>
              </a:rPr>
              <a:t> </a:t>
            </a:r>
            <a:r>
              <a:rPr b="1" lang="en-GB" sz="1735">
                <a:solidFill>
                  <a:srgbClr val="1A1A1A"/>
                </a:solidFill>
                <a:highlight>
                  <a:srgbClr val="FFFFFF"/>
                </a:highlight>
                <a:latin typeface="Georgia"/>
                <a:ea typeface="Georgia"/>
                <a:cs typeface="Georgia"/>
                <a:sym typeface="Georgia"/>
              </a:rPr>
              <a:t> = 67 </a:t>
            </a:r>
            <a:r>
              <a:rPr b="1" lang="en-GB" sz="1585">
                <a:solidFill>
                  <a:srgbClr val="1A1A1A"/>
                </a:solidFill>
                <a:highlight>
                  <a:srgbClr val="FFFFFF"/>
                </a:highlight>
                <a:latin typeface="Georgia"/>
                <a:ea typeface="Georgia"/>
                <a:cs typeface="Georgia"/>
                <a:sym typeface="Georgia"/>
              </a:rPr>
              <a:t>Km s</a:t>
            </a:r>
            <a:r>
              <a:rPr b="1" baseline="30000" lang="en-GB" sz="1585">
                <a:solidFill>
                  <a:srgbClr val="1A1A1A"/>
                </a:solidFill>
                <a:highlight>
                  <a:srgbClr val="FFFFFF"/>
                </a:highlight>
                <a:latin typeface="Georgia"/>
                <a:ea typeface="Georgia"/>
                <a:cs typeface="Georgia"/>
                <a:sym typeface="Georgia"/>
              </a:rPr>
              <a:t>-1</a:t>
            </a:r>
            <a:r>
              <a:rPr b="1" lang="en-GB" sz="1585">
                <a:solidFill>
                  <a:srgbClr val="1A1A1A"/>
                </a:solidFill>
                <a:highlight>
                  <a:srgbClr val="FFFFFF"/>
                </a:highlight>
                <a:latin typeface="Georgia"/>
                <a:ea typeface="Georgia"/>
                <a:cs typeface="Georgia"/>
                <a:sym typeface="Georgia"/>
              </a:rPr>
              <a:t> Mpc</a:t>
            </a:r>
            <a:r>
              <a:rPr b="1" baseline="30000" lang="en-GB" sz="1585">
                <a:solidFill>
                  <a:srgbClr val="1A1A1A"/>
                </a:solidFill>
                <a:highlight>
                  <a:srgbClr val="FFFFFF"/>
                </a:highlight>
                <a:latin typeface="Georgia"/>
                <a:ea typeface="Georgia"/>
                <a:cs typeface="Georgia"/>
                <a:sym typeface="Georgia"/>
              </a:rPr>
              <a:t> -1</a:t>
            </a:r>
            <a:r>
              <a:rPr b="1" lang="en-GB" sz="1585">
                <a:solidFill>
                  <a:srgbClr val="1A1A1A"/>
                </a:solidFill>
                <a:highlight>
                  <a:srgbClr val="FFFFFF"/>
                </a:highlight>
                <a:latin typeface="Georgia"/>
                <a:ea typeface="Georgia"/>
                <a:cs typeface="Georgia"/>
                <a:sym typeface="Georgia"/>
              </a:rPr>
              <a:t> </a:t>
            </a:r>
            <a:endParaRPr b="1" sz="1585">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rPr b="1" lang="en-GB" sz="1852">
                <a:solidFill>
                  <a:srgbClr val="1A1A1A"/>
                </a:solidFill>
                <a:highlight>
                  <a:srgbClr val="FFFFFF"/>
                </a:highlight>
                <a:latin typeface="Georgia"/>
                <a:ea typeface="Georgia"/>
                <a:cs typeface="Georgia"/>
                <a:sym typeface="Georgia"/>
              </a:rPr>
              <a:t>2} ΛCDM-Nx (Lambda Cold Matter - Nx) - </a:t>
            </a:r>
            <a:r>
              <a:rPr b="1" i="1" lang="en-GB" sz="1585">
                <a:solidFill>
                  <a:srgbClr val="1A1A1A"/>
                </a:solidFill>
                <a:highlight>
                  <a:srgbClr val="FFFFFF"/>
                </a:highlight>
                <a:latin typeface="Georgia"/>
                <a:ea typeface="Georgia"/>
                <a:cs typeface="Georgia"/>
                <a:sym typeface="Georgia"/>
              </a:rPr>
              <a:t>H</a:t>
            </a:r>
            <a:r>
              <a:rPr b="1" baseline="-25000" lang="en-GB" sz="1735">
                <a:solidFill>
                  <a:srgbClr val="1A1A1A"/>
                </a:solidFill>
                <a:highlight>
                  <a:srgbClr val="FFFFFF"/>
                </a:highlight>
                <a:latin typeface="Georgia"/>
                <a:ea typeface="Georgia"/>
                <a:cs typeface="Georgia"/>
                <a:sym typeface="Georgia"/>
              </a:rPr>
              <a:t>0</a:t>
            </a:r>
            <a:r>
              <a:rPr b="1" baseline="30000" lang="en-GB" sz="1735">
                <a:solidFill>
                  <a:srgbClr val="1A1A1A"/>
                </a:solidFill>
                <a:highlight>
                  <a:srgbClr val="FFFFFF"/>
                </a:highlight>
                <a:latin typeface="Georgia"/>
                <a:ea typeface="Georgia"/>
                <a:cs typeface="Georgia"/>
                <a:sym typeface="Georgia"/>
              </a:rPr>
              <a:t>R</a:t>
            </a:r>
            <a:r>
              <a:rPr b="1" lang="en-GB" sz="1735">
                <a:solidFill>
                  <a:srgbClr val="1A1A1A"/>
                </a:solidFill>
                <a:highlight>
                  <a:srgbClr val="FFFFFF"/>
                </a:highlight>
                <a:latin typeface="Georgia"/>
                <a:ea typeface="Georgia"/>
                <a:cs typeface="Georgia"/>
                <a:sym typeface="Georgia"/>
              </a:rPr>
              <a:t> = 74 </a:t>
            </a:r>
            <a:r>
              <a:rPr b="1" lang="en-GB" sz="1585">
                <a:solidFill>
                  <a:srgbClr val="1A1A1A"/>
                </a:solidFill>
                <a:highlight>
                  <a:srgbClr val="FFFFFF"/>
                </a:highlight>
                <a:latin typeface="Georgia"/>
                <a:ea typeface="Georgia"/>
                <a:cs typeface="Georgia"/>
                <a:sym typeface="Georgia"/>
              </a:rPr>
              <a:t>Km s</a:t>
            </a:r>
            <a:r>
              <a:rPr b="1" baseline="30000" lang="en-GB" sz="1585">
                <a:solidFill>
                  <a:srgbClr val="1A1A1A"/>
                </a:solidFill>
                <a:highlight>
                  <a:srgbClr val="FFFFFF"/>
                </a:highlight>
                <a:latin typeface="Georgia"/>
                <a:ea typeface="Georgia"/>
                <a:cs typeface="Georgia"/>
                <a:sym typeface="Georgia"/>
              </a:rPr>
              <a:t>-1</a:t>
            </a:r>
            <a:r>
              <a:rPr b="1" lang="en-GB" sz="1585">
                <a:solidFill>
                  <a:srgbClr val="1A1A1A"/>
                </a:solidFill>
                <a:highlight>
                  <a:srgbClr val="FFFFFF"/>
                </a:highlight>
                <a:latin typeface="Georgia"/>
                <a:ea typeface="Georgia"/>
                <a:cs typeface="Georgia"/>
                <a:sym typeface="Georgia"/>
              </a:rPr>
              <a:t> Mpc</a:t>
            </a:r>
            <a:r>
              <a:rPr b="1" baseline="30000" lang="en-GB" sz="1585">
                <a:solidFill>
                  <a:srgbClr val="1A1A1A"/>
                </a:solidFill>
                <a:highlight>
                  <a:srgbClr val="FFFFFF"/>
                </a:highlight>
                <a:latin typeface="Georgia"/>
                <a:ea typeface="Georgia"/>
                <a:cs typeface="Georgia"/>
                <a:sym typeface="Georgia"/>
              </a:rPr>
              <a:t> -1</a:t>
            </a:r>
            <a:r>
              <a:rPr b="1" lang="en-GB" sz="1585">
                <a:solidFill>
                  <a:srgbClr val="1A1A1A"/>
                </a:solidFill>
                <a:highlight>
                  <a:srgbClr val="FFFFFF"/>
                </a:highlight>
                <a:latin typeface="Georgia"/>
                <a:ea typeface="Georgia"/>
                <a:cs typeface="Georgia"/>
                <a:sym typeface="Georgia"/>
              </a:rPr>
              <a:t> </a:t>
            </a:r>
            <a:endParaRPr b="1" sz="1852">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Clr>
                <a:schemeClr val="dk1"/>
              </a:buClr>
              <a:buSzPct val="73333"/>
              <a:buFont typeface="Arial"/>
              <a:buNone/>
            </a:pPr>
            <a:r>
              <a:rPr lang="en-GB" sz="1500">
                <a:solidFill>
                  <a:srgbClr val="1A1A1A"/>
                </a:solidFill>
                <a:highlight>
                  <a:srgbClr val="FFFFFF"/>
                </a:highlight>
                <a:latin typeface="Georgia"/>
                <a:ea typeface="Georgia"/>
                <a:cs typeface="Georgia"/>
                <a:sym typeface="Georgia"/>
              </a:rPr>
              <a:t>				</a:t>
            </a:r>
            <a:endParaRPr sz="1500">
              <a:solidFill>
                <a:srgbClr val="1A1A1A"/>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ct val="57037"/>
              <a:buFont typeface="Arial"/>
              <a:buNone/>
            </a:pPr>
            <a:r>
              <a:rPr b="1" lang="en-GB" sz="1928">
                <a:solidFill>
                  <a:srgbClr val="1A1A1A"/>
                </a:solidFill>
                <a:highlight>
                  <a:srgbClr val="FFFFFF"/>
                </a:highlight>
                <a:latin typeface="Georgia"/>
                <a:ea typeface="Georgia"/>
                <a:cs typeface="Georgia"/>
                <a:sym typeface="Georgia"/>
              </a:rPr>
              <a:t>Here, we have assumed in our models </a:t>
            </a:r>
            <a:r>
              <a:rPr b="1" lang="en-GB" sz="1642">
                <a:solidFill>
                  <a:srgbClr val="1A1A1A"/>
                </a:solidFill>
                <a:highlight>
                  <a:srgbClr val="FFFFFF"/>
                </a:highlight>
                <a:latin typeface="Georgia"/>
                <a:ea typeface="Georgia"/>
                <a:cs typeface="Georgia"/>
                <a:sym typeface="Georgia"/>
              </a:rPr>
              <a:t> </a:t>
            </a:r>
            <a:r>
              <a:rPr b="1" lang="en-GB" sz="2071">
                <a:solidFill>
                  <a:srgbClr val="1A1A1A"/>
                </a:solidFill>
                <a:highlight>
                  <a:srgbClr val="FFFFFF"/>
                </a:highlight>
                <a:latin typeface="Georgia"/>
                <a:ea typeface="Georgia"/>
                <a:cs typeface="Georgia"/>
                <a:sym typeface="Georgia"/>
              </a:rPr>
              <a:t>(</a:t>
            </a:r>
            <a:r>
              <a:rPr b="1" lang="en-GB" sz="2178"/>
              <a:t>ΛCDM) and (</a:t>
            </a:r>
            <a:r>
              <a:rPr b="1" lang="en-GB" sz="1995">
                <a:solidFill>
                  <a:srgbClr val="1A1A1A"/>
                </a:solidFill>
                <a:highlight>
                  <a:srgbClr val="FFFFFF"/>
                </a:highlight>
                <a:latin typeface="Georgia"/>
                <a:ea typeface="Georgia"/>
                <a:cs typeface="Georgia"/>
                <a:sym typeface="Georgia"/>
              </a:rPr>
              <a:t>ΛCDM-Nx) the same amount of matter and radiation at the present time but with different value H</a:t>
            </a:r>
            <a:r>
              <a:rPr b="1" baseline="-25000" lang="en-GB" sz="1995">
                <a:solidFill>
                  <a:srgbClr val="1A1A1A"/>
                </a:solidFill>
                <a:highlight>
                  <a:srgbClr val="FFFFFF"/>
                </a:highlight>
                <a:latin typeface="Georgia"/>
                <a:ea typeface="Georgia"/>
                <a:cs typeface="Georgia"/>
                <a:sym typeface="Georgia"/>
              </a:rPr>
              <a:t>o</a:t>
            </a:r>
            <a:r>
              <a:rPr b="1" lang="en-GB" sz="1995">
                <a:solidFill>
                  <a:srgbClr val="1A1A1A"/>
                </a:solidFill>
                <a:highlight>
                  <a:srgbClr val="FFFFFF"/>
                </a:highlight>
                <a:latin typeface="Georgia"/>
                <a:ea typeface="Georgia"/>
                <a:cs typeface="Georgia"/>
                <a:sym typeface="Georgia"/>
              </a:rPr>
              <a:t>. </a:t>
            </a:r>
            <a:endParaRPr b="1" sz="1995">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Clr>
                <a:schemeClr val="dk1"/>
              </a:buClr>
              <a:buSzPct val="60439"/>
              <a:buFont typeface="Arial"/>
              <a:buNone/>
            </a:pPr>
            <a:r>
              <a:rPr b="1" lang="en-GB" sz="1820">
                <a:solidFill>
                  <a:srgbClr val="1A1A1A"/>
                </a:solidFill>
                <a:highlight>
                  <a:srgbClr val="FFFFFF"/>
                </a:highlight>
                <a:latin typeface="Georgia"/>
                <a:ea typeface="Georgia"/>
                <a:cs typeface="Georgia"/>
                <a:sym typeface="Georgia"/>
              </a:rPr>
              <a:t>The primary difference between the two model is the extra dark energy component in</a:t>
            </a:r>
            <a:r>
              <a:rPr lang="en-GB" sz="1500">
                <a:solidFill>
                  <a:srgbClr val="1A1A1A"/>
                </a:solidFill>
                <a:highlight>
                  <a:srgbClr val="FFFFFF"/>
                </a:highlight>
                <a:latin typeface="Georgia"/>
                <a:ea typeface="Georgia"/>
                <a:cs typeface="Georgia"/>
                <a:sym typeface="Georgia"/>
              </a:rPr>
              <a:t> </a:t>
            </a:r>
            <a:r>
              <a:rPr b="1" lang="en-GB" sz="2178"/>
              <a:t>(</a:t>
            </a:r>
            <a:r>
              <a:rPr b="1" lang="en-GB" sz="1995">
                <a:solidFill>
                  <a:srgbClr val="1A1A1A"/>
                </a:solidFill>
                <a:highlight>
                  <a:srgbClr val="FFFFFF"/>
                </a:highlight>
                <a:latin typeface="Georgia"/>
                <a:ea typeface="Georgia"/>
                <a:cs typeface="Georgia"/>
                <a:sym typeface="Georgia"/>
              </a:rPr>
              <a:t>ΛCDM-Nx) model to compensate for the larger value of H</a:t>
            </a:r>
            <a:r>
              <a:rPr b="1" baseline="-25000" lang="en-GB" sz="1995">
                <a:solidFill>
                  <a:srgbClr val="1A1A1A"/>
                </a:solidFill>
                <a:highlight>
                  <a:srgbClr val="FFFFFF"/>
                </a:highlight>
                <a:latin typeface="Georgia"/>
                <a:ea typeface="Georgia"/>
                <a:cs typeface="Georgia"/>
                <a:sym typeface="Georgia"/>
              </a:rPr>
              <a:t>o</a:t>
            </a:r>
            <a:r>
              <a:rPr b="1" lang="en-GB" sz="1995">
                <a:solidFill>
                  <a:srgbClr val="1A1A1A"/>
                </a:solidFill>
                <a:highlight>
                  <a:srgbClr val="FFFFFF"/>
                </a:highlight>
                <a:latin typeface="Georgia"/>
                <a:ea typeface="Georgia"/>
                <a:cs typeface="Georgia"/>
                <a:sym typeface="Georgia"/>
              </a:rPr>
              <a:t>.</a:t>
            </a:r>
            <a:r>
              <a:rPr lang="en-GB" sz="1500">
                <a:solidFill>
                  <a:srgbClr val="1A1A1A"/>
                </a:solidFill>
                <a:highlight>
                  <a:srgbClr val="FFFFFF"/>
                </a:highlight>
                <a:latin typeface="Georgia"/>
                <a:ea typeface="Georgia"/>
                <a:cs typeface="Georgia"/>
                <a:sym typeface="Georgia"/>
              </a:rPr>
              <a:t>	</a:t>
            </a:r>
            <a:endParaRPr sz="1500">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rPr lang="en-GB" sz="1500">
                <a:solidFill>
                  <a:srgbClr val="1A1A1A"/>
                </a:solidFill>
                <a:highlight>
                  <a:srgbClr val="FFFFFF"/>
                </a:highlight>
                <a:latin typeface="Georgia"/>
                <a:ea typeface="Georgia"/>
                <a:cs typeface="Georgia"/>
                <a:sym typeface="Georgia"/>
              </a:rPr>
              <a:t> </a:t>
            </a:r>
            <a:endParaRPr/>
          </a:p>
          <a:p>
            <a:pPr indent="0" lvl="0" marL="0" rtl="0" algn="l">
              <a:spcBef>
                <a:spcPts val="1200"/>
              </a:spcBef>
              <a:spcAft>
                <a:spcPts val="0"/>
              </a:spcAft>
              <a:buClr>
                <a:schemeClr val="dk1"/>
              </a:buClr>
              <a:buSzPct val="61111"/>
              <a:buFont typeface="Arial"/>
              <a:buNone/>
            </a:pPr>
            <a:r>
              <a:rPr lang="en-GB"/>
              <a:t>				</a:t>
            </a:r>
            <a:endParaRPr/>
          </a:p>
          <a:p>
            <a:pPr indent="0" lvl="0" marL="0" rtl="0" algn="l">
              <a:spcBef>
                <a:spcPts val="0"/>
              </a:spcBef>
              <a:spcAft>
                <a:spcPts val="0"/>
              </a:spcAft>
              <a:buClr>
                <a:schemeClr val="dk1"/>
              </a:buClr>
              <a:buSzPct val="61111"/>
              <a:buFont typeface="Arial"/>
              <a:buNone/>
            </a:pPr>
            <a:r>
              <a:rPr lang="en-GB"/>
              <a:t>			</a:t>
            </a:r>
            <a:endParaRPr/>
          </a:p>
          <a:p>
            <a:pPr indent="0" lvl="0" marL="0" rtl="0" algn="l">
              <a:spcBef>
                <a:spcPts val="1200"/>
              </a:spcBef>
              <a:spcAft>
                <a:spcPts val="0"/>
              </a:spcAft>
              <a:buClr>
                <a:schemeClr val="dk1"/>
              </a:buClr>
              <a:buSzPct val="61111"/>
              <a:buFont typeface="Arial"/>
              <a:buNone/>
            </a:pPr>
            <a:r>
              <a:rPr lang="en-GB"/>
              <a:t>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4046"/>
              <a:buFont typeface="Arial"/>
              <a:buNone/>
            </a:pPr>
            <a:r>
              <a:rPr b="1" lang="en-GB" sz="2035" u="sng">
                <a:solidFill>
                  <a:schemeClr val="dk2"/>
                </a:solidFill>
              </a:rPr>
              <a:t>ΛCDM (Lambda Cold Dark Matter) ~</a:t>
            </a:r>
            <a:endParaRPr u="sng"/>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“Sm” corresponds to a Universe with CDM , a cosmological constant </a:t>
            </a:r>
            <a:r>
              <a:rPr b="1" lang="en-GB" sz="2035"/>
              <a:t>Λ (lambda)               as Dark Energy.</a:t>
            </a:r>
            <a:endParaRPr b="1" sz="203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9365"/>
              <a:buFont typeface="Arial"/>
              <a:buNone/>
            </a:pPr>
            <a:r>
              <a:rPr b="1" lang="en-GB" sz="1852" u="sng">
                <a:solidFill>
                  <a:srgbClr val="1A1A1A"/>
                </a:solidFill>
                <a:highlight>
                  <a:srgbClr val="FFFFFF"/>
                </a:highlight>
                <a:latin typeface="Georgia"/>
                <a:ea typeface="Georgia"/>
                <a:cs typeface="Georgia"/>
                <a:sym typeface="Georgia"/>
              </a:rPr>
              <a:t>ΛCDM-Nx (Lambda Cold Matter - Nx) ~</a:t>
            </a:r>
            <a:endParaRPr u="sng"/>
          </a:p>
        </p:txBody>
      </p:sp>
      <p:sp>
        <p:nvSpPr>
          <p:cNvPr id="109" name="Google Shape;109;p20"/>
          <p:cNvSpPr txBox="1"/>
          <p:nvPr>
            <p:ph idx="1" type="body"/>
          </p:nvPr>
        </p:nvSpPr>
        <p:spPr>
          <a:xfrm>
            <a:off x="311700" y="1152475"/>
            <a:ext cx="8520600" cy="3664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The </a:t>
            </a:r>
            <a:r>
              <a:rPr b="1" lang="en-GB" sz="1852">
                <a:solidFill>
                  <a:srgbClr val="1A1A1A"/>
                </a:solidFill>
                <a:highlight>
                  <a:schemeClr val="lt1"/>
                </a:highlight>
                <a:latin typeface="Georgia"/>
                <a:ea typeface="Georgia"/>
                <a:cs typeface="Georgia"/>
                <a:sym typeface="Georgia"/>
              </a:rPr>
              <a:t>ΛCDM-Nx </a:t>
            </a:r>
            <a:r>
              <a:rPr lang="en-GB"/>
              <a:t>has an </a:t>
            </a:r>
            <a:r>
              <a:rPr lang="en-GB"/>
              <a:t>extra</a:t>
            </a:r>
            <a:r>
              <a:rPr lang="en-GB"/>
              <a:t> parameter for the </a:t>
            </a:r>
            <a:r>
              <a:rPr lang="en-GB"/>
              <a:t>dark</a:t>
            </a:r>
            <a:r>
              <a:rPr lang="en-GB"/>
              <a:t> </a:t>
            </a:r>
            <a:r>
              <a:rPr lang="en-GB"/>
              <a:t>energy</a:t>
            </a:r>
            <a:r>
              <a:rPr lang="en-GB"/>
              <a:t> </a:t>
            </a:r>
            <a:r>
              <a:rPr lang="en-GB"/>
              <a:t>component</a:t>
            </a:r>
            <a:r>
              <a:rPr lang="en-GB"/>
              <a:t> as </a:t>
            </a:r>
            <a:r>
              <a:rPr lang="en-GB"/>
              <a:t>described</a:t>
            </a:r>
            <a:r>
              <a:rPr lang="en-GB"/>
              <a:t> -    </a:t>
            </a:r>
            <a:endParaRPr/>
          </a:p>
          <a:p>
            <a:pPr indent="0" lvl="0" marL="0" rtl="0" algn="l">
              <a:spcBef>
                <a:spcPts val="1200"/>
              </a:spcBef>
              <a:spcAft>
                <a:spcPts val="0"/>
              </a:spcAft>
              <a:buNone/>
            </a:pPr>
            <a:r>
              <a:rPr lang="en-GB" sz="1100">
                <a:solidFill>
                  <a:schemeClr val="dk1"/>
                </a:solidFill>
              </a:rPr>
              <a:t>		     </a:t>
            </a:r>
            <a:r>
              <a:rPr b="1" lang="en-GB" sz="1758">
                <a:solidFill>
                  <a:schemeClr val="dk1"/>
                </a:solidFill>
              </a:rPr>
              <a:t>“sm” </a:t>
            </a:r>
            <a:r>
              <a:rPr lang="en-GB" sz="1100">
                <a:solidFill>
                  <a:schemeClr val="dk1"/>
                </a:solidFill>
              </a:rPr>
              <a:t>  </a:t>
            </a:r>
            <a:endParaRPr sz="1100">
              <a:solidFill>
                <a:schemeClr val="dk1"/>
              </a:solidFill>
            </a:endParaRPr>
          </a:p>
          <a:p>
            <a:pPr indent="0" lvl="0" marL="0" rtl="0" algn="l">
              <a:spcBef>
                <a:spcPts val="1200"/>
              </a:spcBef>
              <a:spcAft>
                <a:spcPts val="0"/>
              </a:spcAft>
              <a:buNone/>
            </a:pPr>
            <a:r>
              <a:rPr lang="en-GB" sz="1100">
                <a:solidFill>
                  <a:schemeClr val="dk1"/>
                </a:solidFill>
              </a:rPr>
              <a:t>                                </a:t>
            </a:r>
            <a:r>
              <a:rPr b="1" lang="en-GB" sz="1946">
                <a:solidFill>
                  <a:schemeClr val="dk1"/>
                </a:solidFill>
              </a:rPr>
              <a:t>  </a:t>
            </a:r>
            <a:r>
              <a:rPr b="1" lang="en-GB" sz="1946">
                <a:solidFill>
                  <a:schemeClr val="dk1"/>
                </a:solidFill>
              </a:rPr>
              <a:t>ρ</a:t>
            </a:r>
            <a:r>
              <a:rPr b="1" baseline="-25000" lang="en-GB" sz="1946">
                <a:solidFill>
                  <a:schemeClr val="dk1"/>
                </a:solidFill>
              </a:rPr>
              <a:t>sm</a:t>
            </a:r>
            <a:r>
              <a:rPr b="1" lang="en-GB" sz="1946">
                <a:solidFill>
                  <a:schemeClr val="dk1"/>
                </a:solidFill>
              </a:rPr>
              <a:t> = ρ</a:t>
            </a:r>
            <a:r>
              <a:rPr b="1" baseline="-25000" lang="en-GB" sz="1946">
                <a:solidFill>
                  <a:schemeClr val="dk1"/>
                </a:solidFill>
              </a:rPr>
              <a:t>r</a:t>
            </a:r>
            <a:r>
              <a:rPr b="1" baseline="30000" lang="en-GB" sz="1946">
                <a:solidFill>
                  <a:schemeClr val="dk1"/>
                </a:solidFill>
              </a:rPr>
              <a:t>sm</a:t>
            </a:r>
            <a:r>
              <a:rPr b="1" lang="en-GB" sz="1946">
                <a:solidFill>
                  <a:schemeClr val="dk1"/>
                </a:solidFill>
              </a:rPr>
              <a:t> + </a:t>
            </a:r>
            <a:r>
              <a:rPr b="1" lang="en-GB" sz="1946">
                <a:solidFill>
                  <a:schemeClr val="dk1"/>
                </a:solidFill>
              </a:rPr>
              <a:t> ρ</a:t>
            </a:r>
            <a:r>
              <a:rPr b="1" baseline="-25000" lang="en-GB" sz="1946">
                <a:solidFill>
                  <a:schemeClr val="dk1"/>
                </a:solidFill>
              </a:rPr>
              <a:t>m</a:t>
            </a:r>
            <a:r>
              <a:rPr b="1" baseline="30000" lang="en-GB" sz="1946">
                <a:solidFill>
                  <a:schemeClr val="dk1"/>
                </a:solidFill>
              </a:rPr>
              <a:t>sm</a:t>
            </a:r>
            <a:r>
              <a:rPr b="1" lang="en-GB" sz="1946">
                <a:solidFill>
                  <a:schemeClr val="dk1"/>
                </a:solidFill>
              </a:rPr>
              <a:t> +  ρ</a:t>
            </a:r>
            <a:r>
              <a:rPr b="1" baseline="-25000" lang="en-GB" sz="1946">
                <a:solidFill>
                  <a:schemeClr val="dk1"/>
                </a:solidFill>
              </a:rPr>
              <a:t>Λ</a:t>
            </a:r>
            <a:r>
              <a:rPr b="1" baseline="30000" lang="en-GB" sz="1946">
                <a:solidFill>
                  <a:schemeClr val="dk1"/>
                </a:solidFill>
              </a:rPr>
              <a:t>sm</a:t>
            </a:r>
            <a:endParaRPr b="1" sz="1946">
              <a:solidFill>
                <a:schemeClr val="dk1"/>
              </a:solidFill>
            </a:endParaRPr>
          </a:p>
          <a:p>
            <a:pPr indent="0" lvl="0" marL="0" rtl="0" algn="l">
              <a:spcBef>
                <a:spcPts val="1200"/>
              </a:spcBef>
              <a:spcAft>
                <a:spcPts val="0"/>
              </a:spcAft>
              <a:buNone/>
            </a:pPr>
            <a:r>
              <a:rPr lang="en-GB" sz="1100">
                <a:solidFill>
                  <a:schemeClr val="dk1"/>
                </a:solidFill>
              </a:rPr>
              <a:t>               </a:t>
            </a:r>
            <a:endParaRPr sz="1100">
              <a:solidFill>
                <a:schemeClr val="dk1"/>
              </a:solidFill>
            </a:endParaRPr>
          </a:p>
          <a:p>
            <a:pPr indent="0" lvl="0" marL="0" rtl="0" algn="l">
              <a:spcBef>
                <a:spcPts val="1200"/>
              </a:spcBef>
              <a:spcAft>
                <a:spcPts val="0"/>
              </a:spcAft>
              <a:buNone/>
            </a:pPr>
            <a:r>
              <a:rPr lang="en-GB" sz="1100">
                <a:solidFill>
                  <a:schemeClr val="dk1"/>
                </a:solidFill>
              </a:rPr>
              <a:t>                           </a:t>
            </a:r>
            <a:r>
              <a:rPr b="1" lang="en-GB" sz="1814">
                <a:solidFill>
                  <a:schemeClr val="dk1"/>
                </a:solidFill>
              </a:rPr>
              <a:t> “smx”</a:t>
            </a:r>
            <a:endParaRPr b="1" sz="1814">
              <a:solidFill>
                <a:schemeClr val="dk1"/>
              </a:solidFill>
            </a:endParaRPr>
          </a:p>
          <a:p>
            <a:pPr indent="0" lvl="0" marL="0" rtl="0" algn="l">
              <a:spcBef>
                <a:spcPts val="1200"/>
              </a:spcBef>
              <a:spcAft>
                <a:spcPts val="0"/>
              </a:spcAft>
              <a:buNone/>
            </a:pPr>
            <a:r>
              <a:rPr lang="en-GB" sz="1100">
                <a:solidFill>
                  <a:schemeClr val="dk1"/>
                </a:solidFill>
              </a:rPr>
              <a:t>                                </a:t>
            </a:r>
            <a:r>
              <a:rPr b="1" lang="en-GB" sz="1874">
                <a:solidFill>
                  <a:schemeClr val="dk1"/>
                </a:solidFill>
              </a:rPr>
              <a:t>ρ</a:t>
            </a:r>
            <a:r>
              <a:rPr b="1" baseline="-25000" lang="en-GB" sz="1874">
                <a:solidFill>
                  <a:schemeClr val="dk1"/>
                </a:solidFill>
              </a:rPr>
              <a:t>smx</a:t>
            </a:r>
            <a:r>
              <a:rPr b="1" lang="en-GB" sz="1874">
                <a:solidFill>
                  <a:schemeClr val="dk1"/>
                </a:solidFill>
              </a:rPr>
              <a:t> = ρ</a:t>
            </a:r>
            <a:r>
              <a:rPr b="1" baseline="-25000" lang="en-GB" sz="1874">
                <a:solidFill>
                  <a:schemeClr val="dk1"/>
                </a:solidFill>
              </a:rPr>
              <a:t>r</a:t>
            </a:r>
            <a:r>
              <a:rPr b="1" baseline="30000" lang="en-GB" sz="1874">
                <a:solidFill>
                  <a:schemeClr val="dk1"/>
                </a:solidFill>
              </a:rPr>
              <a:t>smx</a:t>
            </a:r>
            <a:r>
              <a:rPr b="1" lang="en-GB" sz="1874">
                <a:solidFill>
                  <a:schemeClr val="dk1"/>
                </a:solidFill>
              </a:rPr>
              <a:t> +  ρ</a:t>
            </a:r>
            <a:r>
              <a:rPr b="1" baseline="-25000" lang="en-GB" sz="1874">
                <a:solidFill>
                  <a:schemeClr val="dk1"/>
                </a:solidFill>
              </a:rPr>
              <a:t>m</a:t>
            </a:r>
            <a:r>
              <a:rPr b="1" baseline="30000" lang="en-GB" sz="1874">
                <a:solidFill>
                  <a:schemeClr val="dk1"/>
                </a:solidFill>
              </a:rPr>
              <a:t>smx</a:t>
            </a:r>
            <a:r>
              <a:rPr b="1" lang="en-GB" sz="1874">
                <a:solidFill>
                  <a:schemeClr val="dk1"/>
                </a:solidFill>
              </a:rPr>
              <a:t> +  ρ</a:t>
            </a:r>
            <a:r>
              <a:rPr b="1" baseline="-25000" lang="en-GB" sz="1874">
                <a:solidFill>
                  <a:schemeClr val="dk1"/>
                </a:solidFill>
              </a:rPr>
              <a:t>Λ</a:t>
            </a:r>
            <a:r>
              <a:rPr b="1" baseline="30000" lang="en-GB" sz="1874">
                <a:solidFill>
                  <a:schemeClr val="dk1"/>
                </a:solidFill>
              </a:rPr>
              <a:t>smx</a:t>
            </a:r>
            <a:r>
              <a:rPr b="1" lang="en-GB" sz="1874">
                <a:solidFill>
                  <a:schemeClr val="dk1"/>
                </a:solidFill>
              </a:rPr>
              <a:t> + ρ</a:t>
            </a:r>
            <a:r>
              <a:rPr b="1" baseline="-25000" lang="en-GB" sz="1874">
                <a:solidFill>
                  <a:schemeClr val="dk1"/>
                </a:solidFill>
              </a:rPr>
              <a:t>ex</a:t>
            </a:r>
            <a:r>
              <a:rPr b="1" baseline="30000" lang="en-GB" sz="1874">
                <a:solidFill>
                  <a:schemeClr val="dk1"/>
                </a:solidFill>
              </a:rPr>
              <a:t>smx</a:t>
            </a:r>
            <a:r>
              <a:rPr b="1" lang="en-GB" sz="1874">
                <a:solidFill>
                  <a:schemeClr val="dk1"/>
                </a:solidFill>
              </a:rPr>
              <a:t> </a:t>
            </a:r>
            <a:endParaRPr b="1" sz="1874">
              <a:solidFill>
                <a:schemeClr val="dk1"/>
              </a:solidFill>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ct val="100000"/>
              <a:buFont typeface="Arial"/>
              <a:buNone/>
            </a:pPr>
            <a:r>
              <a:rPr lang="en-GB"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		</a:t>
            </a:r>
            <a:endParaRPr sz="11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27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EDE (Early Dark Energy)</a:t>
            </a:r>
            <a:r>
              <a:rPr lang="en-GB"/>
              <a:t> ~</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sz="2461"/>
              <a:t>EDE behaves like cosmological constant at early times and then dilutes away like radiation or faster than radiation. In </a:t>
            </a:r>
            <a:r>
              <a:rPr b="1" lang="en-GB" sz="2461"/>
              <a:t>these</a:t>
            </a:r>
            <a:r>
              <a:rPr b="1" lang="en-GB" sz="2461"/>
              <a:t> models, the sound horizon at decoupling is reduced resulting in larger vale of H</a:t>
            </a:r>
            <a:r>
              <a:rPr b="1" baseline="-25000" lang="en-GB" sz="2461"/>
              <a:t>o</a:t>
            </a:r>
            <a:r>
              <a:rPr b="1" lang="en-GB" sz="2461"/>
              <a:t> .</a:t>
            </a:r>
            <a:endParaRPr b="1" sz="2461"/>
          </a:p>
          <a:p>
            <a:pPr indent="0" lvl="0" marL="0" rtl="0" algn="l">
              <a:spcBef>
                <a:spcPts val="1200"/>
              </a:spcBef>
              <a:spcAft>
                <a:spcPts val="0"/>
              </a:spcAft>
              <a:buNone/>
            </a:pPr>
            <a:r>
              <a:t/>
            </a:r>
            <a:endParaRPr/>
          </a:p>
          <a:p>
            <a:pPr indent="0" lvl="0" marL="0" rtl="0" algn="l">
              <a:spcBef>
                <a:spcPts val="1200"/>
              </a:spcBef>
              <a:spcAft>
                <a:spcPts val="0"/>
              </a:spcAft>
              <a:buNone/>
            </a:pPr>
            <a:r>
              <a:rPr lang="en-GB"/>
              <a:t>Two </a:t>
            </a:r>
            <a:r>
              <a:rPr lang="en-GB"/>
              <a:t>fields</a:t>
            </a:r>
            <a:r>
              <a:rPr lang="en-GB"/>
              <a:t> are described as ~ </a:t>
            </a:r>
            <a:endParaRPr/>
          </a:p>
          <a:p>
            <a:pPr indent="0" lvl="0" marL="0" rtl="0" algn="l">
              <a:spcBef>
                <a:spcPts val="1200"/>
              </a:spcBef>
              <a:spcAft>
                <a:spcPts val="0"/>
              </a:spcAft>
              <a:buNone/>
            </a:pPr>
            <a:r>
              <a:rPr lang="en-GB"/>
              <a:t>1} </a:t>
            </a:r>
            <a:r>
              <a:rPr b="1" lang="en-GB"/>
              <a:t>An Oscillating scalar </a:t>
            </a:r>
            <a:r>
              <a:rPr b="1" lang="en-GB"/>
              <a:t>field.</a:t>
            </a:r>
            <a:endParaRPr b="1"/>
          </a:p>
          <a:p>
            <a:pPr indent="0" lvl="0" marL="0" rtl="0" algn="l">
              <a:spcBef>
                <a:spcPts val="1200"/>
              </a:spcBef>
              <a:spcAft>
                <a:spcPts val="0"/>
              </a:spcAft>
              <a:buNone/>
            </a:pPr>
            <a:r>
              <a:rPr lang="en-GB"/>
              <a:t>2} </a:t>
            </a:r>
            <a:r>
              <a:rPr b="1" lang="en-GB"/>
              <a:t>A Slowly rolling </a:t>
            </a:r>
            <a:r>
              <a:rPr b="1" lang="en-GB"/>
              <a:t>field</a:t>
            </a:r>
            <a:r>
              <a:rPr b="1" lang="en-GB"/>
              <a:t>.</a:t>
            </a:r>
            <a:r>
              <a:rPr lang="en-GB"/>
              <a:t>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