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E3CB3-53A0-4C56-90FD-2B606F441A6C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FD443-82C6-4BB0-9887-D7059071C0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5FD443-82C6-4BB0-9887-D7059071C0F2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BFCB3C6-59F4-4CA7-A53D-E2A6F80DC029}" type="datetimeFigureOut">
              <a:rPr lang="en-US" smtClean="0"/>
              <a:t>30-May-25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2D0A1F7D-F60E-4429-873D-7EF047EDEA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Bellabeat</a:t>
            </a:r>
            <a:r>
              <a:rPr lang="en-US" dirty="0" smtClean="0"/>
              <a:t> Data Analysis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Unlocking Insights from Smart Device Usage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648866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Dhruv</a:t>
            </a:r>
            <a:r>
              <a:rPr lang="en-US" dirty="0" smtClean="0"/>
              <a:t> Dominic Mahindra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Weight &amp; BMI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Title:</a:t>
            </a:r>
            <a:r>
              <a:rPr lang="en-US" dirty="0" smtClean="0"/>
              <a:t> Weight &amp; BMI Insights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Content</a:t>
            </a:r>
            <a:br>
              <a:rPr lang="en-US" b="1" dirty="0" smtClean="0"/>
            </a:br>
            <a:endParaRPr lang="en-US" dirty="0" smtClean="0"/>
          </a:p>
          <a:p>
            <a:r>
              <a:rPr lang="en-US" dirty="0" smtClean="0"/>
              <a:t>Only 11 users provided weight data</a:t>
            </a:r>
          </a:p>
          <a:p>
            <a:r>
              <a:rPr lang="en-US" dirty="0" smtClean="0"/>
              <a:t>Average weight: </a:t>
            </a:r>
            <a:r>
              <a:rPr lang="en-US" b="1" dirty="0" smtClean="0"/>
              <a:t>73.44 kg</a:t>
            </a:r>
            <a:endParaRPr lang="en-US" dirty="0" smtClean="0"/>
          </a:p>
          <a:p>
            <a:r>
              <a:rPr lang="en-US" dirty="0" smtClean="0"/>
              <a:t>Average BMI: </a:t>
            </a:r>
            <a:r>
              <a:rPr lang="en-US" b="1" dirty="0" smtClean="0"/>
              <a:t>25.73</a:t>
            </a:r>
            <a:r>
              <a:rPr lang="en-US" dirty="0" smtClean="0"/>
              <a:t> → slightly overweight (WHO classification)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Behavioral Trends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b="1" dirty="0" smtClean="0"/>
              <a:t>Key Insights Summary</a:t>
            </a:r>
          </a:p>
          <a:p>
            <a:pPr>
              <a:buFont typeface="Arial"/>
              <a:buChar char="•"/>
            </a:pPr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Low Activity Levels: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Most users are either </a:t>
            </a:r>
            <a:r>
              <a:rPr lang="en-US" b="1" dirty="0" smtClean="0"/>
              <a:t>lightly active</a:t>
            </a:r>
            <a:r>
              <a:rPr lang="en-US" dirty="0" smtClean="0"/>
              <a:t> or </a:t>
            </a:r>
            <a:r>
              <a:rPr lang="en-US" b="1" dirty="0" smtClean="0"/>
              <a:t>predominantly sedentary</a:t>
            </a:r>
            <a:r>
              <a:rPr lang="en-US" dirty="0" smtClean="0"/>
              <a:t>, with minimal time spent in very active movement.</a:t>
            </a:r>
          </a:p>
          <a:p>
            <a:pPr>
              <a:buFont typeface="Arial"/>
              <a:buChar char="•"/>
            </a:pPr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Activity Peaks Identified: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User activity levels and calories burned </a:t>
            </a:r>
            <a:r>
              <a:rPr lang="en-US" b="1" dirty="0" smtClean="0"/>
              <a:t>peak around 13:00, 19:00, and 20:00</a:t>
            </a:r>
            <a:r>
              <a:rPr lang="en-US" dirty="0" smtClean="0"/>
              <a:t>, suggesting midday and evening are the most engaged hours.</a:t>
            </a:r>
          </a:p>
          <a:p>
            <a:pPr>
              <a:buFont typeface="Arial"/>
              <a:buChar char="•"/>
            </a:pPr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Suboptimal Sleep Patterns: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b="1" dirty="0" smtClean="0"/>
              <a:t>average sleep duration is 6.60 hours</a:t>
            </a:r>
            <a:r>
              <a:rPr lang="en-US" dirty="0" smtClean="0"/>
              <a:t>, indicating that many users are </a:t>
            </a:r>
            <a:r>
              <a:rPr lang="en-US" b="1" dirty="0" smtClean="0"/>
              <a:t>not meeting the recommended 7–8 hours</a:t>
            </a:r>
            <a:r>
              <a:rPr lang="en-US" dirty="0" smtClean="0"/>
              <a:t> of nightly rest.</a:t>
            </a:r>
          </a:p>
          <a:p>
            <a:pPr>
              <a:buFont typeface="Arial"/>
              <a:buChar char="•"/>
            </a:pPr>
            <a:endParaRPr lang="en-US" b="1" dirty="0" smtClean="0"/>
          </a:p>
          <a:p>
            <a:pPr>
              <a:buFont typeface="Arial"/>
              <a:buChar char="•"/>
            </a:pPr>
            <a:r>
              <a:rPr lang="en-US" b="1" dirty="0" smtClean="0"/>
              <a:t>BMI Insights Point to Wellness Needs: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BMI values show that most users fall within a </a:t>
            </a:r>
            <a:r>
              <a:rPr lang="en-US" b="1" dirty="0" smtClean="0"/>
              <a:t>normal to slightly elevated range</a:t>
            </a:r>
            <a:r>
              <a:rPr lang="en-US" dirty="0" smtClean="0"/>
              <a:t>, suggesting that </a:t>
            </a:r>
            <a:r>
              <a:rPr lang="en-US" b="1" dirty="0" smtClean="0"/>
              <a:t>wellness and maintenance</a:t>
            </a:r>
            <a:r>
              <a:rPr lang="en-US" dirty="0" smtClean="0"/>
              <a:t>—not aggressive weight loss—should be the </a:t>
            </a:r>
            <a:r>
              <a:rPr lang="en-US" b="1" dirty="0" smtClean="0"/>
              <a:t>focus of health interventions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Marketing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ctr">
              <a:buNone/>
            </a:pPr>
            <a:r>
              <a:rPr lang="en-US" b="1" dirty="0" smtClean="0"/>
              <a:t>Strategic Recommendations</a:t>
            </a:r>
          </a:p>
          <a:p>
            <a:endParaRPr lang="en-US" b="1" dirty="0" smtClean="0"/>
          </a:p>
          <a:p>
            <a:r>
              <a:rPr lang="en-US" b="1" dirty="0" smtClean="0"/>
              <a:t>Target Sedentary Users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</a:t>
            </a:r>
            <a:r>
              <a:rPr lang="en-US" b="1" dirty="0" smtClean="0"/>
              <a:t>movement nudges</a:t>
            </a:r>
            <a:r>
              <a:rPr lang="en-US" dirty="0" smtClean="0"/>
              <a:t> and </a:t>
            </a:r>
            <a:r>
              <a:rPr lang="en-US" b="1" dirty="0" smtClean="0"/>
              <a:t>habit-building challenges</a:t>
            </a:r>
            <a:r>
              <a:rPr lang="en-US" dirty="0" smtClean="0"/>
              <a:t> to encourage more active behavior throughout the day.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Promote Sleep Optimization Tools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Highlight features like </a:t>
            </a:r>
            <a:r>
              <a:rPr lang="en-US" b="1" dirty="0" smtClean="0"/>
              <a:t>sleep tracking</a:t>
            </a:r>
            <a:r>
              <a:rPr lang="en-US" dirty="0" smtClean="0"/>
              <a:t>, </a:t>
            </a:r>
            <a:r>
              <a:rPr lang="en-US" b="1" dirty="0" smtClean="0"/>
              <a:t>wind-down routines</a:t>
            </a:r>
            <a:r>
              <a:rPr lang="en-US" dirty="0" smtClean="0"/>
              <a:t>, and </a:t>
            </a:r>
            <a:r>
              <a:rPr lang="en-US" b="1" dirty="0" smtClean="0"/>
              <a:t>meditation content</a:t>
            </a:r>
            <a:r>
              <a:rPr lang="en-US" dirty="0" smtClean="0"/>
              <a:t> to support better rest.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Leverage Peak Activity Hours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Schedule </a:t>
            </a:r>
            <a:r>
              <a:rPr lang="en-US" b="1" dirty="0" smtClean="0"/>
              <a:t>push notifications</a:t>
            </a:r>
            <a:r>
              <a:rPr lang="en-US" dirty="0" smtClean="0"/>
              <a:t> and </a:t>
            </a:r>
            <a:r>
              <a:rPr lang="en-US" b="1" dirty="0" smtClean="0"/>
              <a:t>wellness prompts</a:t>
            </a:r>
            <a:r>
              <a:rPr lang="en-US" dirty="0" smtClean="0"/>
              <a:t> around </a:t>
            </a:r>
            <a:r>
              <a:rPr lang="en-US" b="1" dirty="0" smtClean="0"/>
              <a:t>13:00, 19:00, and 20:00</a:t>
            </a:r>
            <a:r>
              <a:rPr lang="en-US" dirty="0" smtClean="0"/>
              <a:t> when users are most active.</a:t>
            </a:r>
          </a:p>
          <a:p>
            <a:endParaRPr lang="en-US" b="1" dirty="0" smtClean="0"/>
          </a:p>
          <a:p>
            <a:r>
              <a:rPr lang="en-US" b="1" dirty="0" smtClean="0"/>
              <a:t>Shift Focus to Holistic Wellness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Emphasize benefits like </a:t>
            </a:r>
            <a:r>
              <a:rPr lang="en-US" b="1" dirty="0" smtClean="0"/>
              <a:t>energy</a:t>
            </a:r>
            <a:r>
              <a:rPr lang="en-US" dirty="0" smtClean="0"/>
              <a:t>, </a:t>
            </a:r>
            <a:r>
              <a:rPr lang="en-US" b="1" dirty="0" smtClean="0"/>
              <a:t>mindfulness</a:t>
            </a:r>
            <a:r>
              <a:rPr lang="en-US" dirty="0" smtClean="0"/>
              <a:t>, and </a:t>
            </a:r>
            <a:r>
              <a:rPr lang="en-US" b="1" dirty="0" smtClean="0"/>
              <a:t>confidence</a:t>
            </a:r>
            <a:r>
              <a:rPr lang="en-US" dirty="0" smtClean="0"/>
              <a:t> rather than just weight loss.</a:t>
            </a:r>
          </a:p>
          <a:p>
            <a:endParaRPr lang="en-US" b="1" dirty="0" smtClean="0"/>
          </a:p>
          <a:p>
            <a:r>
              <a:rPr lang="en-US" b="1" dirty="0" smtClean="0"/>
              <a:t>Launch 30-Day Micro-Challenges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Introduce monthly goals (e.g., </a:t>
            </a:r>
            <a:r>
              <a:rPr lang="en-US" b="1" dirty="0" smtClean="0"/>
              <a:t>7k daily steps</a:t>
            </a:r>
            <a:r>
              <a:rPr lang="en-US" dirty="0" smtClean="0"/>
              <a:t>, </a:t>
            </a:r>
            <a:r>
              <a:rPr lang="en-US" b="1" dirty="0" smtClean="0"/>
              <a:t>hydration tracking</a:t>
            </a:r>
            <a:r>
              <a:rPr lang="en-US" dirty="0" smtClean="0"/>
              <a:t>, or </a:t>
            </a:r>
            <a:r>
              <a:rPr lang="en-US" b="1" dirty="0" smtClean="0"/>
              <a:t>sleep consistency</a:t>
            </a:r>
            <a:r>
              <a:rPr lang="en-US" dirty="0" smtClean="0"/>
              <a:t>) to build lasting habits.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b="1" dirty="0" smtClean="0"/>
              <a:t>Final Thoughts</a:t>
            </a:r>
          </a:p>
          <a:p>
            <a:endParaRPr lang="en-US" b="1" dirty="0" smtClean="0"/>
          </a:p>
          <a:p>
            <a:r>
              <a:rPr lang="en-US" b="1" dirty="0" smtClean="0"/>
              <a:t>Position </a:t>
            </a:r>
            <a:r>
              <a:rPr lang="en-US" b="1" dirty="0" err="1" smtClean="0"/>
              <a:t>Bellabeat</a:t>
            </a:r>
            <a:r>
              <a:rPr lang="en-US" b="1" dirty="0" smtClean="0"/>
              <a:t> as a Lifestyle Companion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Move beyond fitness tracking — promote </a:t>
            </a:r>
            <a:r>
              <a:rPr lang="en-US" dirty="0" err="1" smtClean="0"/>
              <a:t>Bellabeat</a:t>
            </a:r>
            <a:r>
              <a:rPr lang="en-US" dirty="0" smtClean="0"/>
              <a:t> as a </a:t>
            </a:r>
            <a:r>
              <a:rPr lang="en-US" b="1" dirty="0" smtClean="0"/>
              <a:t>daily wellness partner</a:t>
            </a:r>
            <a:r>
              <a:rPr lang="en-US" dirty="0" smtClean="0"/>
              <a:t> supporting users’ physical, mental, and emotional health.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Leverage Data to Personalize Experiences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Use behavioral insights (e.g., peak activity times, sleep patterns) to </a:t>
            </a:r>
            <a:r>
              <a:rPr lang="en-US" b="1" dirty="0" smtClean="0"/>
              <a:t>optimize content delivery</a:t>
            </a:r>
            <a:r>
              <a:rPr lang="en-US" dirty="0" smtClean="0"/>
              <a:t> and </a:t>
            </a:r>
            <a:r>
              <a:rPr lang="en-US" b="1" dirty="0" smtClean="0"/>
              <a:t>promote relevant features</a:t>
            </a:r>
            <a:r>
              <a:rPr lang="en-US" dirty="0" smtClean="0"/>
              <a:t> at the right moments.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 smtClean="0"/>
              <a:t>Prioritize Sustainable Wellness Engagement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Shift the brand narrative from short-term goals to </a:t>
            </a:r>
            <a:r>
              <a:rPr lang="en-US" b="1" dirty="0" smtClean="0"/>
              <a:t>long-term well-being</a:t>
            </a:r>
            <a:r>
              <a:rPr lang="en-US" dirty="0" smtClean="0"/>
              <a:t>, emphasizing </a:t>
            </a:r>
            <a:r>
              <a:rPr lang="en-US" b="1" dirty="0" smtClean="0"/>
              <a:t>balance</a:t>
            </a:r>
            <a:r>
              <a:rPr lang="en-US" dirty="0" smtClean="0"/>
              <a:t>, </a:t>
            </a:r>
            <a:r>
              <a:rPr lang="en-US" b="1" dirty="0" smtClean="0"/>
              <a:t>mindfulness</a:t>
            </a:r>
            <a:r>
              <a:rPr lang="en-US" dirty="0" smtClean="0"/>
              <a:t>, and </a:t>
            </a:r>
            <a:r>
              <a:rPr lang="en-US" b="1" dirty="0" smtClean="0"/>
              <a:t>healthy habits</a:t>
            </a:r>
            <a:r>
              <a:rPr lang="en-US" dirty="0" smtClean="0"/>
              <a:t> over 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/>
              <a:t>Content</a:t>
            </a:r>
            <a:endParaRPr lang="en-US" dirty="0" smtClean="0"/>
          </a:p>
          <a:p>
            <a:r>
              <a:rPr lang="en-US" b="1" dirty="0" smtClean="0"/>
              <a:t>Company</a:t>
            </a:r>
            <a:r>
              <a:rPr lang="en-US" dirty="0" smtClean="0"/>
              <a:t>: </a:t>
            </a:r>
            <a:r>
              <a:rPr lang="en-US" dirty="0" err="1" smtClean="0"/>
              <a:t>Bellabeat</a:t>
            </a:r>
            <a:r>
              <a:rPr lang="en-US" dirty="0" smtClean="0"/>
              <a:t>, a health-focused smart device brand for women</a:t>
            </a:r>
          </a:p>
          <a:p>
            <a:endParaRPr lang="en-US" b="1" dirty="0" smtClean="0"/>
          </a:p>
          <a:p>
            <a:r>
              <a:rPr lang="en-US" b="1" dirty="0" smtClean="0"/>
              <a:t>Objective</a:t>
            </a:r>
            <a:r>
              <a:rPr lang="en-US" dirty="0" smtClean="0"/>
              <a:t>: Analyze smart device data to uncover user behavior patterns</a:t>
            </a:r>
          </a:p>
          <a:p>
            <a:endParaRPr lang="en-US" b="1" dirty="0" smtClean="0"/>
          </a:p>
          <a:p>
            <a:r>
              <a:rPr lang="en-US" b="1" dirty="0" smtClean="0"/>
              <a:t>Goal</a:t>
            </a:r>
            <a:r>
              <a:rPr lang="en-US" dirty="0" smtClean="0"/>
              <a:t>: Provide actionable insights to guide </a:t>
            </a:r>
            <a:r>
              <a:rPr lang="en-US" dirty="0" err="1" smtClean="0"/>
              <a:t>Bellabeat’s</a:t>
            </a:r>
            <a:r>
              <a:rPr lang="en-US" dirty="0" smtClean="0"/>
              <a:t> marketing strategy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>
              <a:buNone/>
            </a:pPr>
            <a:r>
              <a:rPr lang="en-US" b="1" dirty="0" smtClean="0"/>
              <a:t>Content</a:t>
            </a:r>
            <a:endParaRPr lang="en-US" dirty="0" smtClean="0"/>
          </a:p>
          <a:p>
            <a:r>
              <a:rPr lang="en-US" dirty="0" smtClean="0"/>
              <a:t>Aggregated user data from smart devices</a:t>
            </a:r>
          </a:p>
          <a:p>
            <a:endParaRPr lang="en-US" dirty="0" smtClean="0"/>
          </a:p>
          <a:p>
            <a:r>
              <a:rPr lang="en-US" dirty="0" smtClean="0"/>
              <a:t>Activity data: steps, calories, active minutes (very/fairly/lightly/sedentary)</a:t>
            </a:r>
          </a:p>
          <a:p>
            <a:endParaRPr lang="en-US" dirty="0" smtClean="0"/>
          </a:p>
          <a:p>
            <a:r>
              <a:rPr lang="en-US" dirty="0" smtClean="0"/>
              <a:t>Sleep data: average sleep minutes and hours</a:t>
            </a:r>
          </a:p>
          <a:p>
            <a:endParaRPr lang="en-US" dirty="0" smtClean="0"/>
          </a:p>
          <a:p>
            <a:r>
              <a:rPr lang="en-US" dirty="0" smtClean="0"/>
              <a:t>Hourly intensity, steps, and calorie burn trends</a:t>
            </a:r>
          </a:p>
          <a:p>
            <a:endParaRPr lang="en-US" dirty="0" smtClean="0"/>
          </a:p>
          <a:p>
            <a:r>
              <a:rPr lang="en-US" dirty="0" smtClean="0"/>
              <a:t>Weight and BMI for subset of users (11 total)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Title:</a:t>
            </a:r>
            <a:r>
              <a:rPr lang="en-US" dirty="0" smtClean="0"/>
              <a:t> Daily Activity Summary</a:t>
            </a:r>
            <a:br>
              <a:rPr lang="en-US" dirty="0" smtClean="0"/>
            </a:b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Content</a:t>
            </a:r>
            <a:endParaRPr lang="en-US" dirty="0" smtClean="0"/>
          </a:p>
          <a:p>
            <a:r>
              <a:rPr lang="en-US" dirty="0" smtClean="0"/>
              <a:t>Average daily steps: 6540 Steps</a:t>
            </a:r>
          </a:p>
          <a:p>
            <a:r>
              <a:rPr lang="en-US" dirty="0" smtClean="0"/>
              <a:t>Average calories burned:94.41 Calories Burned</a:t>
            </a:r>
          </a:p>
          <a:p>
            <a:r>
              <a:rPr lang="en-US" dirty="0" smtClean="0"/>
              <a:t>Average Sleep : 6.60 Hours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343400" y="1295400"/>
            <a:ext cx="3810000" cy="484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1066800"/>
            <a:ext cx="40386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Average Activity Level</a:t>
            </a:r>
            <a:endParaRPr lang="en-US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Very Active: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Users spend only </a:t>
            </a:r>
            <a:r>
              <a:rPr lang="en-US" sz="1400" b="1" dirty="0" smtClean="0"/>
              <a:t>1.48%</a:t>
            </a:r>
            <a:r>
              <a:rPr lang="en-US" sz="1400" dirty="0" smtClean="0"/>
              <a:t> of their total active time in very active movement (e.g., running, high-intensity workouts). This suggests minimal engagement in high-effort activities across the user base.</a:t>
            </a:r>
            <a:endParaRPr lang="en-US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Lightly Active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On average, </a:t>
            </a:r>
            <a:r>
              <a:rPr lang="en-US" sz="1400" b="1" dirty="0" smtClean="0"/>
              <a:t>14.53%</a:t>
            </a:r>
            <a:r>
              <a:rPr lang="en-US" sz="1400" dirty="0" smtClean="0"/>
              <a:t> of the time is spent in light activities (e.g., casual walking, household chores). While better than very active levels, it still indicates a relatively sedentary lifestyle.</a:t>
            </a:r>
            <a:endParaRPr lang="en-US" dirty="0" smtClean="0"/>
          </a:p>
          <a:p>
            <a:endParaRPr lang="en-US" sz="1200" b="1" dirty="0" smtClean="0"/>
          </a:p>
          <a:p>
            <a:r>
              <a:rPr lang="en-US" sz="1200" b="1" dirty="0" smtClean="0"/>
              <a:t>Sedentary: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400" dirty="0" smtClean="0"/>
              <a:t>A significant </a:t>
            </a:r>
            <a:r>
              <a:rPr lang="en-US" sz="1400" b="1" dirty="0" smtClean="0"/>
              <a:t>82.79%</a:t>
            </a:r>
            <a:r>
              <a:rPr lang="en-US" sz="1400" dirty="0" smtClean="0"/>
              <a:t> of the time is spent in sedentary behavior — such as sitting or minimal movement. This is the dominant activity category, pointing to potentially unhealthy daily routines for most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Are Users Most Active?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47800"/>
            <a:ext cx="9144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4800"/>
            <a:ext cx="8229600" cy="5821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Observations:</a:t>
            </a:r>
            <a:endParaRPr lang="en-US" dirty="0" smtClean="0"/>
          </a:p>
          <a:p>
            <a:r>
              <a:rPr lang="en-US" sz="2000" dirty="0" smtClean="0"/>
              <a:t>Visualizations indicate that all three metrics — </a:t>
            </a:r>
            <a:r>
              <a:rPr lang="en-US" sz="2000" b="1" dirty="0" smtClean="0"/>
              <a:t>activity intensity</a:t>
            </a:r>
            <a:r>
              <a:rPr lang="en-US" sz="2000" dirty="0" smtClean="0"/>
              <a:t>, </a:t>
            </a:r>
            <a:r>
              <a:rPr lang="en-US" sz="2000" b="1" dirty="0" smtClean="0"/>
              <a:t>calories burned</a:t>
            </a:r>
            <a:r>
              <a:rPr lang="en-US" sz="2000" dirty="0" smtClean="0"/>
              <a:t>, and </a:t>
            </a:r>
            <a:r>
              <a:rPr lang="en-US" sz="2000" b="1" dirty="0" smtClean="0"/>
              <a:t>total movement</a:t>
            </a:r>
            <a:r>
              <a:rPr lang="en-US" sz="2000" dirty="0" smtClean="0"/>
              <a:t> — rise sharply and align during these hours.</a:t>
            </a:r>
          </a:p>
          <a:p>
            <a:endParaRPr lang="en-US" sz="2000" dirty="0" smtClean="0"/>
          </a:p>
          <a:p>
            <a:r>
              <a:rPr lang="en-US" sz="2000" dirty="0" smtClean="0"/>
              <a:t>This overlap in the graph and line chart suggests a </a:t>
            </a:r>
            <a:r>
              <a:rPr lang="en-US" sz="2000" b="1" dirty="0" smtClean="0"/>
              <a:t>strong correlation</a:t>
            </a:r>
            <a:r>
              <a:rPr lang="en-US" sz="2000" dirty="0" smtClean="0"/>
              <a:t> between user movement and energy expenditure.</a:t>
            </a:r>
          </a:p>
          <a:p>
            <a:endParaRPr lang="en-US" sz="2000" dirty="0" smtClean="0"/>
          </a:p>
          <a:p>
            <a:r>
              <a:rPr lang="en-US" sz="2000" dirty="0" smtClean="0"/>
              <a:t>These time periods likely reflect post-lunch activity or scheduled workout sessions</a:t>
            </a:r>
          </a:p>
          <a:p>
            <a:endParaRPr lang="en-US" sz="2000" dirty="0"/>
          </a:p>
          <a:p>
            <a:pPr algn="ctr">
              <a:buNone/>
            </a:pPr>
            <a:r>
              <a:rPr lang="en-US" sz="2000" b="1" dirty="0" smtClean="0"/>
              <a:t>Conclusion: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Midday and evening are the most active hours for users. Understanding these peaks can inform targeted health nudges or activity planning to reinforce user engagement during these windows.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Sleep Patterns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457200" y="1975156"/>
            <a:ext cx="7239000" cy="411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Observations: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/>
              <a:t>average sleep duration</a:t>
            </a:r>
            <a:r>
              <a:rPr lang="en-US" dirty="0" smtClean="0"/>
              <a:t> across all users is </a:t>
            </a:r>
            <a:r>
              <a:rPr lang="en-US" b="1" dirty="0" smtClean="0"/>
              <a:t>6.60 hours</a:t>
            </a:r>
            <a:r>
              <a:rPr lang="en-US" dirty="0" smtClean="0"/>
              <a:t>, which falls </a:t>
            </a:r>
            <a:r>
              <a:rPr lang="en-US" b="1" dirty="0" smtClean="0"/>
              <a:t>below the minimum healthy threshold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histogram visualization clearly shows that a significant portion of users sleep less than 7 hours.</a:t>
            </a:r>
          </a:p>
          <a:p>
            <a:r>
              <a:rPr lang="en-US" dirty="0" smtClean="0"/>
              <a:t>Insufficient sleep can negatively impact physical health, mental alertness, and overall well-being.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36</TotalTime>
  <Words>266</Words>
  <Application>Microsoft Office PowerPoint</Application>
  <PresentationFormat>On-screen Show (4:3)</PresentationFormat>
  <Paragraphs>85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Opulent</vt:lpstr>
      <vt:lpstr>Bellabeat Data Analysis Capstone</vt:lpstr>
      <vt:lpstr>Project Overview</vt:lpstr>
      <vt:lpstr>Data Overview</vt:lpstr>
      <vt:lpstr>Slide 4</vt:lpstr>
      <vt:lpstr>Slide 5</vt:lpstr>
      <vt:lpstr>When Are Users Most Active?</vt:lpstr>
      <vt:lpstr>Slide 7</vt:lpstr>
      <vt:lpstr>Sleep Patterns</vt:lpstr>
      <vt:lpstr>Slide 9</vt:lpstr>
      <vt:lpstr>Weight &amp; BMI Insights</vt:lpstr>
      <vt:lpstr>Key Behavioral Trends </vt:lpstr>
      <vt:lpstr>Marketing Recommendations</vt:lpstr>
      <vt:lpstr>Final Recommendations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Data Analysis Capstone</dc:title>
  <dc:creator>welcome</dc:creator>
  <cp:lastModifiedBy>welcome</cp:lastModifiedBy>
  <cp:revision>4</cp:revision>
  <dcterms:created xsi:type="dcterms:W3CDTF">2025-05-30T13:48:43Z</dcterms:created>
  <dcterms:modified xsi:type="dcterms:W3CDTF">2025-05-30T14:24:58Z</dcterms:modified>
</cp:coreProperties>
</file>