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8" r:id="rId2"/>
    <p:sldId id="257" r:id="rId3"/>
    <p:sldId id="270" r:id="rId4"/>
    <p:sldId id="275" r:id="rId5"/>
    <p:sldId id="271" r:id="rId6"/>
    <p:sldId id="261" r:id="rId7"/>
    <p:sldId id="260" r:id="rId8"/>
    <p:sldId id="272" r:id="rId9"/>
    <p:sldId id="273" r:id="rId10"/>
    <p:sldId id="279" r:id="rId11"/>
    <p:sldId id="277" r:id="rId12"/>
    <p:sldId id="276" r:id="rId13"/>
    <p:sldId id="284" r:id="rId14"/>
    <p:sldId id="280" r:id="rId15"/>
    <p:sldId id="283" r:id="rId16"/>
    <p:sldId id="282" r:id="rId17"/>
    <p:sldId id="281" r:id="rId18"/>
    <p:sldId id="274" r:id="rId19"/>
    <p:sldId id="278"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n Tiwari" initials="TT" lastIdx="1" clrIdx="0">
    <p:extLst>
      <p:ext uri="{19B8F6BF-5375-455C-9EA6-DF929625EA0E}">
        <p15:presenceInfo xmlns:p15="http://schemas.microsoft.com/office/powerpoint/2012/main" userId="9414d057b181a7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10E3E2-C25D-4360-B652-E535D830F50E}" v="631" dt="2022-02-11T19:07:44.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43"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2F455-65DB-4F5C-B1F4-822973BC1D05}"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7904EDA1-7E83-4222-9785-8941437563EF}">
      <dgm:prSet/>
      <dgm:spPr/>
      <dgm:t>
        <a:bodyPr/>
        <a:lstStyle/>
        <a:p>
          <a:r>
            <a:rPr lang="en-US" dirty="0"/>
            <a:t>Python libraries</a:t>
          </a:r>
        </a:p>
      </dgm:t>
    </dgm:pt>
    <dgm:pt modelId="{F345A082-BB77-41C3-B535-04078504107C}" type="parTrans" cxnId="{EB41680A-AFBB-48F2-BF4E-718860764BAE}">
      <dgm:prSet/>
      <dgm:spPr/>
      <dgm:t>
        <a:bodyPr/>
        <a:lstStyle/>
        <a:p>
          <a:endParaRPr lang="en-US"/>
        </a:p>
      </dgm:t>
    </dgm:pt>
    <dgm:pt modelId="{C2EB23E3-6D4E-44D9-8C70-381109481E0C}" type="sibTrans" cxnId="{EB41680A-AFBB-48F2-BF4E-718860764BAE}">
      <dgm:prSet/>
      <dgm:spPr/>
      <dgm:t>
        <a:bodyPr/>
        <a:lstStyle/>
        <a:p>
          <a:endParaRPr lang="en-US"/>
        </a:p>
      </dgm:t>
    </dgm:pt>
    <dgm:pt modelId="{2E795355-28E6-4240-9358-BF9A65EF59B0}">
      <dgm:prSet/>
      <dgm:spPr/>
      <dgm:t>
        <a:bodyPr/>
        <a:lstStyle/>
        <a:p>
          <a:r>
            <a:rPr lang="en-US" dirty="0"/>
            <a:t>Kaggle dataset</a:t>
          </a:r>
        </a:p>
      </dgm:t>
    </dgm:pt>
    <dgm:pt modelId="{DEB93E6A-3055-4371-8AC0-C28EB460E18C}" type="parTrans" cxnId="{20B793EE-5E76-4E8B-8865-B095A5F0DDB7}">
      <dgm:prSet/>
      <dgm:spPr/>
      <dgm:t>
        <a:bodyPr/>
        <a:lstStyle/>
        <a:p>
          <a:endParaRPr lang="en-US"/>
        </a:p>
      </dgm:t>
    </dgm:pt>
    <dgm:pt modelId="{9071254C-551C-464A-AF6F-B90D9A79D49F}" type="sibTrans" cxnId="{20B793EE-5E76-4E8B-8865-B095A5F0DDB7}">
      <dgm:prSet/>
      <dgm:spPr/>
      <dgm:t>
        <a:bodyPr/>
        <a:lstStyle/>
        <a:p>
          <a:endParaRPr lang="en-US"/>
        </a:p>
      </dgm:t>
    </dgm:pt>
    <dgm:pt modelId="{0FB7F4FD-D739-4378-BB3C-EF4947573F93}">
      <dgm:prSet/>
      <dgm:spPr/>
      <dgm:t>
        <a:bodyPr/>
        <a:lstStyle/>
        <a:p>
          <a:r>
            <a:rPr lang="en-US" dirty="0"/>
            <a:t>Google collab</a:t>
          </a:r>
        </a:p>
      </dgm:t>
    </dgm:pt>
    <dgm:pt modelId="{C4CC5F48-F808-470D-95CC-509EB2A90F07}" type="parTrans" cxnId="{8F5E1B56-455D-4E62-AA53-17A58EAB96F8}">
      <dgm:prSet/>
      <dgm:spPr/>
      <dgm:t>
        <a:bodyPr/>
        <a:lstStyle/>
        <a:p>
          <a:endParaRPr lang="en-US"/>
        </a:p>
      </dgm:t>
    </dgm:pt>
    <dgm:pt modelId="{10B97D4E-651C-42E1-BE57-1A8BAED6A706}" type="sibTrans" cxnId="{8F5E1B56-455D-4E62-AA53-17A58EAB96F8}">
      <dgm:prSet/>
      <dgm:spPr/>
      <dgm:t>
        <a:bodyPr/>
        <a:lstStyle/>
        <a:p>
          <a:endParaRPr lang="en-US"/>
        </a:p>
      </dgm:t>
    </dgm:pt>
    <dgm:pt modelId="{6A16766D-06E6-4499-BB5E-E1258A979E6C}">
      <dgm:prSet/>
      <dgm:spPr/>
      <dgm:t>
        <a:bodyPr/>
        <a:lstStyle/>
        <a:p>
          <a:r>
            <a:rPr lang="en-US" dirty="0"/>
            <a:t>Node </a:t>
          </a:r>
          <a:r>
            <a:rPr lang="en-US" dirty="0" err="1"/>
            <a:t>js</a:t>
          </a:r>
          <a:endParaRPr lang="en-US" dirty="0"/>
        </a:p>
      </dgm:t>
    </dgm:pt>
    <dgm:pt modelId="{6BE22B43-4395-4F0F-9876-5A7A632E1240}" type="parTrans" cxnId="{C1F940D0-10C9-4C6E-8331-9B50096A4E05}">
      <dgm:prSet/>
      <dgm:spPr/>
      <dgm:t>
        <a:bodyPr/>
        <a:lstStyle/>
        <a:p>
          <a:endParaRPr lang="en-US"/>
        </a:p>
      </dgm:t>
    </dgm:pt>
    <dgm:pt modelId="{5AD51A3A-3500-4824-9DEF-934806893BC4}" type="sibTrans" cxnId="{C1F940D0-10C9-4C6E-8331-9B50096A4E05}">
      <dgm:prSet/>
      <dgm:spPr/>
      <dgm:t>
        <a:bodyPr/>
        <a:lstStyle/>
        <a:p>
          <a:endParaRPr lang="en-US"/>
        </a:p>
      </dgm:t>
    </dgm:pt>
    <dgm:pt modelId="{2BA31F64-7E73-4BA8-B265-4D04B1F315FC}" type="pres">
      <dgm:prSet presAssocID="{CD32F455-65DB-4F5C-B1F4-822973BC1D05}" presName="linear" presStyleCnt="0">
        <dgm:presLayoutVars>
          <dgm:dir/>
          <dgm:animLvl val="lvl"/>
          <dgm:resizeHandles val="exact"/>
        </dgm:presLayoutVars>
      </dgm:prSet>
      <dgm:spPr/>
      <dgm:t>
        <a:bodyPr/>
        <a:lstStyle/>
        <a:p>
          <a:endParaRPr lang="en-IN"/>
        </a:p>
      </dgm:t>
    </dgm:pt>
    <dgm:pt modelId="{F18C9079-5582-4557-8460-6481364BEED1}" type="pres">
      <dgm:prSet presAssocID="{7904EDA1-7E83-4222-9785-8941437563EF}" presName="parentLin" presStyleCnt="0"/>
      <dgm:spPr/>
    </dgm:pt>
    <dgm:pt modelId="{E1B992BF-9115-438C-AEE8-80CE0DEB4205}" type="pres">
      <dgm:prSet presAssocID="{7904EDA1-7E83-4222-9785-8941437563EF}" presName="parentLeftMargin" presStyleLbl="node1" presStyleIdx="0" presStyleCnt="4"/>
      <dgm:spPr/>
      <dgm:t>
        <a:bodyPr/>
        <a:lstStyle/>
        <a:p>
          <a:endParaRPr lang="en-IN"/>
        </a:p>
      </dgm:t>
    </dgm:pt>
    <dgm:pt modelId="{7DDCFF6A-87D7-42FD-AA42-6207242871A9}" type="pres">
      <dgm:prSet presAssocID="{7904EDA1-7E83-4222-9785-8941437563EF}" presName="parentText" presStyleLbl="node1" presStyleIdx="0" presStyleCnt="4">
        <dgm:presLayoutVars>
          <dgm:chMax val="0"/>
          <dgm:bulletEnabled val="1"/>
        </dgm:presLayoutVars>
      </dgm:prSet>
      <dgm:spPr/>
      <dgm:t>
        <a:bodyPr/>
        <a:lstStyle/>
        <a:p>
          <a:endParaRPr lang="en-IN"/>
        </a:p>
      </dgm:t>
    </dgm:pt>
    <dgm:pt modelId="{3CD82961-4047-4E67-B340-F4631CE913EE}" type="pres">
      <dgm:prSet presAssocID="{7904EDA1-7E83-4222-9785-8941437563EF}" presName="negativeSpace" presStyleCnt="0"/>
      <dgm:spPr/>
    </dgm:pt>
    <dgm:pt modelId="{981A2913-335E-46D7-9550-7E3CF0C48ADB}" type="pres">
      <dgm:prSet presAssocID="{7904EDA1-7E83-4222-9785-8941437563EF}" presName="childText" presStyleLbl="conFgAcc1" presStyleIdx="0" presStyleCnt="4">
        <dgm:presLayoutVars>
          <dgm:bulletEnabled val="1"/>
        </dgm:presLayoutVars>
      </dgm:prSet>
      <dgm:spPr/>
    </dgm:pt>
    <dgm:pt modelId="{E8E2E276-52BF-42D7-BD3F-44D3640E9F61}" type="pres">
      <dgm:prSet presAssocID="{C2EB23E3-6D4E-44D9-8C70-381109481E0C}" presName="spaceBetweenRectangles" presStyleCnt="0"/>
      <dgm:spPr/>
    </dgm:pt>
    <dgm:pt modelId="{8A64EB55-0DFC-4A31-8B40-C271DEE3847E}" type="pres">
      <dgm:prSet presAssocID="{2E795355-28E6-4240-9358-BF9A65EF59B0}" presName="parentLin" presStyleCnt="0"/>
      <dgm:spPr/>
    </dgm:pt>
    <dgm:pt modelId="{55054F01-CADE-44F9-ADBA-24A20D552ACC}" type="pres">
      <dgm:prSet presAssocID="{2E795355-28E6-4240-9358-BF9A65EF59B0}" presName="parentLeftMargin" presStyleLbl="node1" presStyleIdx="0" presStyleCnt="4"/>
      <dgm:spPr/>
      <dgm:t>
        <a:bodyPr/>
        <a:lstStyle/>
        <a:p>
          <a:endParaRPr lang="en-IN"/>
        </a:p>
      </dgm:t>
    </dgm:pt>
    <dgm:pt modelId="{9FB9ADAA-CB1D-4CA6-9A11-CACCBF14C3A7}" type="pres">
      <dgm:prSet presAssocID="{2E795355-28E6-4240-9358-BF9A65EF59B0}" presName="parentText" presStyleLbl="node1" presStyleIdx="1" presStyleCnt="4">
        <dgm:presLayoutVars>
          <dgm:chMax val="0"/>
          <dgm:bulletEnabled val="1"/>
        </dgm:presLayoutVars>
      </dgm:prSet>
      <dgm:spPr/>
      <dgm:t>
        <a:bodyPr/>
        <a:lstStyle/>
        <a:p>
          <a:endParaRPr lang="en-IN"/>
        </a:p>
      </dgm:t>
    </dgm:pt>
    <dgm:pt modelId="{BC34B350-F5DB-4198-AD2A-F9FFB5A1E899}" type="pres">
      <dgm:prSet presAssocID="{2E795355-28E6-4240-9358-BF9A65EF59B0}" presName="negativeSpace" presStyleCnt="0"/>
      <dgm:spPr/>
    </dgm:pt>
    <dgm:pt modelId="{FD40CE8F-1E26-422D-A5E5-12EE2400D4B4}" type="pres">
      <dgm:prSet presAssocID="{2E795355-28E6-4240-9358-BF9A65EF59B0}" presName="childText" presStyleLbl="conFgAcc1" presStyleIdx="1" presStyleCnt="4">
        <dgm:presLayoutVars>
          <dgm:bulletEnabled val="1"/>
        </dgm:presLayoutVars>
      </dgm:prSet>
      <dgm:spPr/>
    </dgm:pt>
    <dgm:pt modelId="{F5F43036-73BC-4BEE-AA76-18219325E19B}" type="pres">
      <dgm:prSet presAssocID="{9071254C-551C-464A-AF6F-B90D9A79D49F}" presName="spaceBetweenRectangles" presStyleCnt="0"/>
      <dgm:spPr/>
    </dgm:pt>
    <dgm:pt modelId="{02352ECB-D7C4-4FB0-A222-8E9FB159E160}" type="pres">
      <dgm:prSet presAssocID="{0FB7F4FD-D739-4378-BB3C-EF4947573F93}" presName="parentLin" presStyleCnt="0"/>
      <dgm:spPr/>
    </dgm:pt>
    <dgm:pt modelId="{4963749D-F4E8-41BE-8D2B-B47680CEE41E}" type="pres">
      <dgm:prSet presAssocID="{0FB7F4FD-D739-4378-BB3C-EF4947573F93}" presName="parentLeftMargin" presStyleLbl="node1" presStyleIdx="1" presStyleCnt="4"/>
      <dgm:spPr/>
      <dgm:t>
        <a:bodyPr/>
        <a:lstStyle/>
        <a:p>
          <a:endParaRPr lang="en-IN"/>
        </a:p>
      </dgm:t>
    </dgm:pt>
    <dgm:pt modelId="{FD6D1EB0-2DA8-4FBB-9113-F8442427C6BC}" type="pres">
      <dgm:prSet presAssocID="{0FB7F4FD-D739-4378-BB3C-EF4947573F93}" presName="parentText" presStyleLbl="node1" presStyleIdx="2" presStyleCnt="4">
        <dgm:presLayoutVars>
          <dgm:chMax val="0"/>
          <dgm:bulletEnabled val="1"/>
        </dgm:presLayoutVars>
      </dgm:prSet>
      <dgm:spPr/>
      <dgm:t>
        <a:bodyPr/>
        <a:lstStyle/>
        <a:p>
          <a:endParaRPr lang="en-IN"/>
        </a:p>
      </dgm:t>
    </dgm:pt>
    <dgm:pt modelId="{9B0EA12E-A116-439E-B99D-669C2455BF41}" type="pres">
      <dgm:prSet presAssocID="{0FB7F4FD-D739-4378-BB3C-EF4947573F93}" presName="negativeSpace" presStyleCnt="0"/>
      <dgm:spPr/>
    </dgm:pt>
    <dgm:pt modelId="{D3B99BA0-3933-47DA-A3BC-2B6830ADF42E}" type="pres">
      <dgm:prSet presAssocID="{0FB7F4FD-D739-4378-BB3C-EF4947573F93}" presName="childText" presStyleLbl="conFgAcc1" presStyleIdx="2" presStyleCnt="4">
        <dgm:presLayoutVars>
          <dgm:bulletEnabled val="1"/>
        </dgm:presLayoutVars>
      </dgm:prSet>
      <dgm:spPr/>
    </dgm:pt>
    <dgm:pt modelId="{99260EC2-BD20-42B4-AC58-952043F626F7}" type="pres">
      <dgm:prSet presAssocID="{10B97D4E-651C-42E1-BE57-1A8BAED6A706}" presName="spaceBetweenRectangles" presStyleCnt="0"/>
      <dgm:spPr/>
    </dgm:pt>
    <dgm:pt modelId="{748C187B-3E6E-4573-A6A8-C83C2BCD63FD}" type="pres">
      <dgm:prSet presAssocID="{6A16766D-06E6-4499-BB5E-E1258A979E6C}" presName="parentLin" presStyleCnt="0"/>
      <dgm:spPr/>
    </dgm:pt>
    <dgm:pt modelId="{BD073B95-49FF-43A3-B35D-AD78CE0DAE83}" type="pres">
      <dgm:prSet presAssocID="{6A16766D-06E6-4499-BB5E-E1258A979E6C}" presName="parentLeftMargin" presStyleLbl="node1" presStyleIdx="2" presStyleCnt="4"/>
      <dgm:spPr/>
      <dgm:t>
        <a:bodyPr/>
        <a:lstStyle/>
        <a:p>
          <a:endParaRPr lang="en-IN"/>
        </a:p>
      </dgm:t>
    </dgm:pt>
    <dgm:pt modelId="{DDE70BBD-A459-4C7B-90DB-FFAC424E6ECF}" type="pres">
      <dgm:prSet presAssocID="{6A16766D-06E6-4499-BB5E-E1258A979E6C}" presName="parentText" presStyleLbl="node1" presStyleIdx="3" presStyleCnt="4">
        <dgm:presLayoutVars>
          <dgm:chMax val="0"/>
          <dgm:bulletEnabled val="1"/>
        </dgm:presLayoutVars>
      </dgm:prSet>
      <dgm:spPr/>
      <dgm:t>
        <a:bodyPr/>
        <a:lstStyle/>
        <a:p>
          <a:endParaRPr lang="en-IN"/>
        </a:p>
      </dgm:t>
    </dgm:pt>
    <dgm:pt modelId="{3E01D701-97AD-4D4E-BABD-A34A0D70D0DA}" type="pres">
      <dgm:prSet presAssocID="{6A16766D-06E6-4499-BB5E-E1258A979E6C}" presName="negativeSpace" presStyleCnt="0"/>
      <dgm:spPr/>
    </dgm:pt>
    <dgm:pt modelId="{88CFC349-0F91-4F6B-B71E-90EA4AA06474}" type="pres">
      <dgm:prSet presAssocID="{6A16766D-06E6-4499-BB5E-E1258A979E6C}" presName="childText" presStyleLbl="conFgAcc1" presStyleIdx="3" presStyleCnt="4">
        <dgm:presLayoutVars>
          <dgm:bulletEnabled val="1"/>
        </dgm:presLayoutVars>
      </dgm:prSet>
      <dgm:spPr/>
    </dgm:pt>
  </dgm:ptLst>
  <dgm:cxnLst>
    <dgm:cxn modelId="{2599F0A5-FAD3-4BE5-A85F-B3D4996F91E4}" type="presOf" srcId="{7904EDA1-7E83-4222-9785-8941437563EF}" destId="{E1B992BF-9115-438C-AEE8-80CE0DEB4205}" srcOrd="0" destOrd="0" presId="urn:microsoft.com/office/officeart/2005/8/layout/list1"/>
    <dgm:cxn modelId="{E5AA793E-F7F1-4183-924A-008127759AFD}" type="presOf" srcId="{6A16766D-06E6-4499-BB5E-E1258A979E6C}" destId="{DDE70BBD-A459-4C7B-90DB-FFAC424E6ECF}" srcOrd="1" destOrd="0" presId="urn:microsoft.com/office/officeart/2005/8/layout/list1"/>
    <dgm:cxn modelId="{C1F940D0-10C9-4C6E-8331-9B50096A4E05}" srcId="{CD32F455-65DB-4F5C-B1F4-822973BC1D05}" destId="{6A16766D-06E6-4499-BB5E-E1258A979E6C}" srcOrd="3" destOrd="0" parTransId="{6BE22B43-4395-4F0F-9876-5A7A632E1240}" sibTransId="{5AD51A3A-3500-4824-9DEF-934806893BC4}"/>
    <dgm:cxn modelId="{CEA2140E-9A6C-4EE0-928D-6FB274A232D5}" type="presOf" srcId="{0FB7F4FD-D739-4378-BB3C-EF4947573F93}" destId="{4963749D-F4E8-41BE-8D2B-B47680CEE41E}" srcOrd="0" destOrd="0" presId="urn:microsoft.com/office/officeart/2005/8/layout/list1"/>
    <dgm:cxn modelId="{90024F6A-4845-41D4-9691-7EAE9099AA54}" type="presOf" srcId="{7904EDA1-7E83-4222-9785-8941437563EF}" destId="{7DDCFF6A-87D7-42FD-AA42-6207242871A9}" srcOrd="1" destOrd="0" presId="urn:microsoft.com/office/officeart/2005/8/layout/list1"/>
    <dgm:cxn modelId="{ACC8253C-6E64-4EF8-928D-677EA9965FC0}" type="presOf" srcId="{CD32F455-65DB-4F5C-B1F4-822973BC1D05}" destId="{2BA31F64-7E73-4BA8-B265-4D04B1F315FC}" srcOrd="0" destOrd="0" presId="urn:microsoft.com/office/officeart/2005/8/layout/list1"/>
    <dgm:cxn modelId="{D321A9BC-3E65-4BE8-B3B0-BDFF135185EC}" type="presOf" srcId="{6A16766D-06E6-4499-BB5E-E1258A979E6C}" destId="{BD073B95-49FF-43A3-B35D-AD78CE0DAE83}" srcOrd="0" destOrd="0" presId="urn:microsoft.com/office/officeart/2005/8/layout/list1"/>
    <dgm:cxn modelId="{615B0A17-9815-4DB0-863C-F26392104E09}" type="presOf" srcId="{2E795355-28E6-4240-9358-BF9A65EF59B0}" destId="{55054F01-CADE-44F9-ADBA-24A20D552ACC}" srcOrd="0" destOrd="0" presId="urn:microsoft.com/office/officeart/2005/8/layout/list1"/>
    <dgm:cxn modelId="{67400ABB-5F3C-4803-AF06-508F163393D6}" type="presOf" srcId="{0FB7F4FD-D739-4378-BB3C-EF4947573F93}" destId="{FD6D1EB0-2DA8-4FBB-9113-F8442427C6BC}" srcOrd="1" destOrd="0" presId="urn:microsoft.com/office/officeart/2005/8/layout/list1"/>
    <dgm:cxn modelId="{EB41680A-AFBB-48F2-BF4E-718860764BAE}" srcId="{CD32F455-65DB-4F5C-B1F4-822973BC1D05}" destId="{7904EDA1-7E83-4222-9785-8941437563EF}" srcOrd="0" destOrd="0" parTransId="{F345A082-BB77-41C3-B535-04078504107C}" sibTransId="{C2EB23E3-6D4E-44D9-8C70-381109481E0C}"/>
    <dgm:cxn modelId="{20B793EE-5E76-4E8B-8865-B095A5F0DDB7}" srcId="{CD32F455-65DB-4F5C-B1F4-822973BC1D05}" destId="{2E795355-28E6-4240-9358-BF9A65EF59B0}" srcOrd="1" destOrd="0" parTransId="{DEB93E6A-3055-4371-8AC0-C28EB460E18C}" sibTransId="{9071254C-551C-464A-AF6F-B90D9A79D49F}"/>
    <dgm:cxn modelId="{8F5E1B56-455D-4E62-AA53-17A58EAB96F8}" srcId="{CD32F455-65DB-4F5C-B1F4-822973BC1D05}" destId="{0FB7F4FD-D739-4378-BB3C-EF4947573F93}" srcOrd="2" destOrd="0" parTransId="{C4CC5F48-F808-470D-95CC-509EB2A90F07}" sibTransId="{10B97D4E-651C-42E1-BE57-1A8BAED6A706}"/>
    <dgm:cxn modelId="{4F0FE322-9D39-426C-A3C3-D13FF15B9B3B}" type="presOf" srcId="{2E795355-28E6-4240-9358-BF9A65EF59B0}" destId="{9FB9ADAA-CB1D-4CA6-9A11-CACCBF14C3A7}" srcOrd="1" destOrd="0" presId="urn:microsoft.com/office/officeart/2005/8/layout/list1"/>
    <dgm:cxn modelId="{2AEF4F20-1C0A-49DB-840F-11DB2A9E7F9D}" type="presParOf" srcId="{2BA31F64-7E73-4BA8-B265-4D04B1F315FC}" destId="{F18C9079-5582-4557-8460-6481364BEED1}" srcOrd="0" destOrd="0" presId="urn:microsoft.com/office/officeart/2005/8/layout/list1"/>
    <dgm:cxn modelId="{CEAF8F3D-2766-4DDA-A4BD-F1499A379B15}" type="presParOf" srcId="{F18C9079-5582-4557-8460-6481364BEED1}" destId="{E1B992BF-9115-438C-AEE8-80CE0DEB4205}" srcOrd="0" destOrd="0" presId="urn:microsoft.com/office/officeart/2005/8/layout/list1"/>
    <dgm:cxn modelId="{B90DD72C-B180-4595-9E7F-A5DC6875612C}" type="presParOf" srcId="{F18C9079-5582-4557-8460-6481364BEED1}" destId="{7DDCFF6A-87D7-42FD-AA42-6207242871A9}" srcOrd="1" destOrd="0" presId="urn:microsoft.com/office/officeart/2005/8/layout/list1"/>
    <dgm:cxn modelId="{0516E46F-AF78-4C18-9930-19029A160AED}" type="presParOf" srcId="{2BA31F64-7E73-4BA8-B265-4D04B1F315FC}" destId="{3CD82961-4047-4E67-B340-F4631CE913EE}" srcOrd="1" destOrd="0" presId="urn:microsoft.com/office/officeart/2005/8/layout/list1"/>
    <dgm:cxn modelId="{40727E3F-82D6-4C83-868E-BD7FD6977E27}" type="presParOf" srcId="{2BA31F64-7E73-4BA8-B265-4D04B1F315FC}" destId="{981A2913-335E-46D7-9550-7E3CF0C48ADB}" srcOrd="2" destOrd="0" presId="urn:microsoft.com/office/officeart/2005/8/layout/list1"/>
    <dgm:cxn modelId="{18BEA839-705C-4806-A04E-43464D8F5C8E}" type="presParOf" srcId="{2BA31F64-7E73-4BA8-B265-4D04B1F315FC}" destId="{E8E2E276-52BF-42D7-BD3F-44D3640E9F61}" srcOrd="3" destOrd="0" presId="urn:microsoft.com/office/officeart/2005/8/layout/list1"/>
    <dgm:cxn modelId="{2E232DAB-EE50-44AE-9365-6D89A55A1394}" type="presParOf" srcId="{2BA31F64-7E73-4BA8-B265-4D04B1F315FC}" destId="{8A64EB55-0DFC-4A31-8B40-C271DEE3847E}" srcOrd="4" destOrd="0" presId="urn:microsoft.com/office/officeart/2005/8/layout/list1"/>
    <dgm:cxn modelId="{1EC134C3-127D-4932-AEBA-2D86A70A4DF6}" type="presParOf" srcId="{8A64EB55-0DFC-4A31-8B40-C271DEE3847E}" destId="{55054F01-CADE-44F9-ADBA-24A20D552ACC}" srcOrd="0" destOrd="0" presId="urn:microsoft.com/office/officeart/2005/8/layout/list1"/>
    <dgm:cxn modelId="{A165E38D-8ED6-4603-A439-46AF98ECFF69}" type="presParOf" srcId="{8A64EB55-0DFC-4A31-8B40-C271DEE3847E}" destId="{9FB9ADAA-CB1D-4CA6-9A11-CACCBF14C3A7}" srcOrd="1" destOrd="0" presId="urn:microsoft.com/office/officeart/2005/8/layout/list1"/>
    <dgm:cxn modelId="{15404E73-0750-48BD-90BE-B257D31238A1}" type="presParOf" srcId="{2BA31F64-7E73-4BA8-B265-4D04B1F315FC}" destId="{BC34B350-F5DB-4198-AD2A-F9FFB5A1E899}" srcOrd="5" destOrd="0" presId="urn:microsoft.com/office/officeart/2005/8/layout/list1"/>
    <dgm:cxn modelId="{D8754684-7438-426A-8467-68B997746DD0}" type="presParOf" srcId="{2BA31F64-7E73-4BA8-B265-4D04B1F315FC}" destId="{FD40CE8F-1E26-422D-A5E5-12EE2400D4B4}" srcOrd="6" destOrd="0" presId="urn:microsoft.com/office/officeart/2005/8/layout/list1"/>
    <dgm:cxn modelId="{B63B0B38-50DB-4B92-93B8-6F3BBB30CC3F}" type="presParOf" srcId="{2BA31F64-7E73-4BA8-B265-4D04B1F315FC}" destId="{F5F43036-73BC-4BEE-AA76-18219325E19B}" srcOrd="7" destOrd="0" presId="urn:microsoft.com/office/officeart/2005/8/layout/list1"/>
    <dgm:cxn modelId="{46920648-7FC9-4B55-A981-3A07ECD60818}" type="presParOf" srcId="{2BA31F64-7E73-4BA8-B265-4D04B1F315FC}" destId="{02352ECB-D7C4-4FB0-A222-8E9FB159E160}" srcOrd="8" destOrd="0" presId="urn:microsoft.com/office/officeart/2005/8/layout/list1"/>
    <dgm:cxn modelId="{E9741ED1-615A-4A2C-A2E1-4CBDDD8895FF}" type="presParOf" srcId="{02352ECB-D7C4-4FB0-A222-8E9FB159E160}" destId="{4963749D-F4E8-41BE-8D2B-B47680CEE41E}" srcOrd="0" destOrd="0" presId="urn:microsoft.com/office/officeart/2005/8/layout/list1"/>
    <dgm:cxn modelId="{77829BE1-8FE4-4B70-81AE-E18A7CFAE408}" type="presParOf" srcId="{02352ECB-D7C4-4FB0-A222-8E9FB159E160}" destId="{FD6D1EB0-2DA8-4FBB-9113-F8442427C6BC}" srcOrd="1" destOrd="0" presId="urn:microsoft.com/office/officeart/2005/8/layout/list1"/>
    <dgm:cxn modelId="{C57DA3AE-660B-4528-AF2C-488A2DDEEE78}" type="presParOf" srcId="{2BA31F64-7E73-4BA8-B265-4D04B1F315FC}" destId="{9B0EA12E-A116-439E-B99D-669C2455BF41}" srcOrd="9" destOrd="0" presId="urn:microsoft.com/office/officeart/2005/8/layout/list1"/>
    <dgm:cxn modelId="{6BBCE200-D031-4339-B168-85CC2B7F3C09}" type="presParOf" srcId="{2BA31F64-7E73-4BA8-B265-4D04B1F315FC}" destId="{D3B99BA0-3933-47DA-A3BC-2B6830ADF42E}" srcOrd="10" destOrd="0" presId="urn:microsoft.com/office/officeart/2005/8/layout/list1"/>
    <dgm:cxn modelId="{13575F6F-1AC4-4463-A422-3A81D9CA298F}" type="presParOf" srcId="{2BA31F64-7E73-4BA8-B265-4D04B1F315FC}" destId="{99260EC2-BD20-42B4-AC58-952043F626F7}" srcOrd="11" destOrd="0" presId="urn:microsoft.com/office/officeart/2005/8/layout/list1"/>
    <dgm:cxn modelId="{5414386A-A98F-4E52-8A94-437C95DC4D1A}" type="presParOf" srcId="{2BA31F64-7E73-4BA8-B265-4D04B1F315FC}" destId="{748C187B-3E6E-4573-A6A8-C83C2BCD63FD}" srcOrd="12" destOrd="0" presId="urn:microsoft.com/office/officeart/2005/8/layout/list1"/>
    <dgm:cxn modelId="{FBFBE29A-B8F6-4A12-85D2-418F8947E2AD}" type="presParOf" srcId="{748C187B-3E6E-4573-A6A8-C83C2BCD63FD}" destId="{BD073B95-49FF-43A3-B35D-AD78CE0DAE83}" srcOrd="0" destOrd="0" presId="urn:microsoft.com/office/officeart/2005/8/layout/list1"/>
    <dgm:cxn modelId="{6C71BD10-CC34-402C-8AF3-D8932AF2C17D}" type="presParOf" srcId="{748C187B-3E6E-4573-A6A8-C83C2BCD63FD}" destId="{DDE70BBD-A459-4C7B-90DB-FFAC424E6ECF}" srcOrd="1" destOrd="0" presId="urn:microsoft.com/office/officeart/2005/8/layout/list1"/>
    <dgm:cxn modelId="{CB501D63-42AA-48C8-8A6A-F895502E13AF}" type="presParOf" srcId="{2BA31F64-7E73-4BA8-B265-4D04B1F315FC}" destId="{3E01D701-97AD-4D4E-BABD-A34A0D70D0DA}" srcOrd="13" destOrd="0" presId="urn:microsoft.com/office/officeart/2005/8/layout/list1"/>
    <dgm:cxn modelId="{37410844-8F9F-4CDE-87E1-A5D1271FB156}" type="presParOf" srcId="{2BA31F64-7E73-4BA8-B265-4D04B1F315FC}" destId="{88CFC349-0F91-4F6B-B71E-90EA4AA0647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A2913-335E-46D7-9550-7E3CF0C48ADB}">
      <dsp:nvSpPr>
        <dsp:cNvPr id="0" name=""/>
        <dsp:cNvSpPr/>
      </dsp:nvSpPr>
      <dsp:spPr>
        <a:xfrm>
          <a:off x="0" y="529159"/>
          <a:ext cx="6666833" cy="756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DCFF6A-87D7-42FD-AA42-6207242871A9}">
      <dsp:nvSpPr>
        <dsp:cNvPr id="0" name=""/>
        <dsp:cNvSpPr/>
      </dsp:nvSpPr>
      <dsp:spPr>
        <a:xfrm>
          <a:off x="333341" y="86359"/>
          <a:ext cx="4666783" cy="8856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US" sz="3000" kern="1200" dirty="0"/>
            <a:t>Python libraries</a:t>
          </a:r>
        </a:p>
      </dsp:txBody>
      <dsp:txXfrm>
        <a:off x="376572" y="129590"/>
        <a:ext cx="4580321" cy="799138"/>
      </dsp:txXfrm>
    </dsp:sp>
    <dsp:sp modelId="{FD40CE8F-1E26-422D-A5E5-12EE2400D4B4}">
      <dsp:nvSpPr>
        <dsp:cNvPr id="0" name=""/>
        <dsp:cNvSpPr/>
      </dsp:nvSpPr>
      <dsp:spPr>
        <a:xfrm>
          <a:off x="0" y="1889959"/>
          <a:ext cx="6666833" cy="756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FB9ADAA-CB1D-4CA6-9A11-CACCBF14C3A7}">
      <dsp:nvSpPr>
        <dsp:cNvPr id="0" name=""/>
        <dsp:cNvSpPr/>
      </dsp:nvSpPr>
      <dsp:spPr>
        <a:xfrm>
          <a:off x="333341" y="1447159"/>
          <a:ext cx="4666783" cy="8856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US" sz="3000" kern="1200" dirty="0"/>
            <a:t>Kaggle dataset</a:t>
          </a:r>
        </a:p>
      </dsp:txBody>
      <dsp:txXfrm>
        <a:off x="376572" y="1490390"/>
        <a:ext cx="4580321" cy="799138"/>
      </dsp:txXfrm>
    </dsp:sp>
    <dsp:sp modelId="{D3B99BA0-3933-47DA-A3BC-2B6830ADF42E}">
      <dsp:nvSpPr>
        <dsp:cNvPr id="0" name=""/>
        <dsp:cNvSpPr/>
      </dsp:nvSpPr>
      <dsp:spPr>
        <a:xfrm>
          <a:off x="0" y="3250759"/>
          <a:ext cx="6666833" cy="756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D6D1EB0-2DA8-4FBB-9113-F8442427C6BC}">
      <dsp:nvSpPr>
        <dsp:cNvPr id="0" name=""/>
        <dsp:cNvSpPr/>
      </dsp:nvSpPr>
      <dsp:spPr>
        <a:xfrm>
          <a:off x="333341" y="2807959"/>
          <a:ext cx="4666783" cy="8856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US" sz="3000" kern="1200" dirty="0"/>
            <a:t>Google collab</a:t>
          </a:r>
        </a:p>
      </dsp:txBody>
      <dsp:txXfrm>
        <a:off x="376572" y="2851190"/>
        <a:ext cx="4580321" cy="799138"/>
      </dsp:txXfrm>
    </dsp:sp>
    <dsp:sp modelId="{88CFC349-0F91-4F6B-B71E-90EA4AA06474}">
      <dsp:nvSpPr>
        <dsp:cNvPr id="0" name=""/>
        <dsp:cNvSpPr/>
      </dsp:nvSpPr>
      <dsp:spPr>
        <a:xfrm>
          <a:off x="0" y="4611560"/>
          <a:ext cx="6666833" cy="756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E70BBD-A459-4C7B-90DB-FFAC424E6ECF}">
      <dsp:nvSpPr>
        <dsp:cNvPr id="0" name=""/>
        <dsp:cNvSpPr/>
      </dsp:nvSpPr>
      <dsp:spPr>
        <a:xfrm>
          <a:off x="333341" y="4168760"/>
          <a:ext cx="4666783" cy="885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lvl="0" algn="l" defTabSz="1333500">
            <a:lnSpc>
              <a:spcPct val="90000"/>
            </a:lnSpc>
            <a:spcBef>
              <a:spcPct val="0"/>
            </a:spcBef>
            <a:spcAft>
              <a:spcPct val="35000"/>
            </a:spcAft>
          </a:pPr>
          <a:r>
            <a:rPr lang="en-US" sz="3000" kern="1200" dirty="0"/>
            <a:t>Node </a:t>
          </a:r>
          <a:r>
            <a:rPr lang="en-US" sz="3000" kern="1200" dirty="0" err="1"/>
            <a:t>js</a:t>
          </a:r>
          <a:endParaRPr lang="en-US" sz="3000" kern="1200" dirty="0"/>
        </a:p>
      </dsp:txBody>
      <dsp:txXfrm>
        <a:off x="376572" y="4211991"/>
        <a:ext cx="4580321"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BC4E91-E58F-49FA-8B33-5E1F89B78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6ECCA12-C090-491F-B87E-BA97287B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85A2FA7-4B06-46F7-BDD2-07C104244C73}"/>
              </a:ext>
            </a:extLst>
          </p:cNvPr>
          <p:cNvSpPr>
            <a:spLocks noGrp="1"/>
          </p:cNvSpPr>
          <p:nvPr>
            <p:ph type="dt" sz="half" idx="10"/>
          </p:nvPr>
        </p:nvSpPr>
        <p:spPr/>
        <p:txBody>
          <a:bodyPr/>
          <a:lstStyle/>
          <a:p>
            <a:fld id="{02AC24A9-CCB6-4F8D-B8DB-C2F3692CFA5A}" type="datetimeFigureOut">
              <a:rPr lang="en-US" smtClean="0"/>
              <a:t>11/10/2022</a:t>
            </a:fld>
            <a:endParaRPr lang="en-US" dirty="0"/>
          </a:p>
        </p:txBody>
      </p:sp>
      <p:sp>
        <p:nvSpPr>
          <p:cNvPr id="5" name="Footer Placeholder 4">
            <a:extLst>
              <a:ext uri="{FF2B5EF4-FFF2-40B4-BE49-F238E27FC236}">
                <a16:creationId xmlns="" xmlns:a16="http://schemas.microsoft.com/office/drawing/2014/main" id="{AC05FDB2-EFB6-41A6-9E29-B846C2E90C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C0524B-03C9-484B-ABB9-96B24D37497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4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1C493-0C40-4B33-B8C7-43A2CE69B6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68E38AB-7992-44E9-BF21-DFA1CE26C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8A98865-8E07-491D-9768-B435766033C2}"/>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 xmlns:a16="http://schemas.microsoft.com/office/drawing/2014/main" id="{D2E8B37D-7F77-4815-A385-33BA779F6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B88C329-9D98-43DD-8418-18EACCA26F1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03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C9E2412-BBCB-499C-BBFA-595D59EB8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5AF6EE4-2F8E-44DD-8F96-575955638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6BB619-EB97-460D-A19A-5D6BD089967D}"/>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 xmlns:a16="http://schemas.microsoft.com/office/drawing/2014/main" id="{0BC4EEEC-FEA0-4208-99AC-ACCDC45A8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BC90A0-2C3F-48F4-BECA-38B060E0900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170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4767FD-F75D-4DEE-87A4-AE6AFAA8D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6279C34-3D0D-472B-AA65-4C5371BDE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BD550F0-99AE-4178-BE8C-C0A0BF3AC5B1}"/>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 xmlns:a16="http://schemas.microsoft.com/office/drawing/2014/main" id="{184D1A77-777E-448F-8471-4385DACC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59BFC31-6C62-4885-98DC-F7D7F2C3319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599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15BBF0-FF8E-461F-8042-E817D766E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A15D7D5-0189-4CA8-BE72-D0DB9C663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D31E997-23CE-4867-B584-13F5FDDA3DC4}"/>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5" name="Footer Placeholder 4">
            <a:extLst>
              <a:ext uri="{FF2B5EF4-FFF2-40B4-BE49-F238E27FC236}">
                <a16:creationId xmlns="" xmlns:a16="http://schemas.microsoft.com/office/drawing/2014/main" id="{43A00490-CE1C-4ACA-A67E-B20247AD9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FB222B3-44B9-4098-BC4C-5425C110E47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04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82D5A-55C7-4422-8F55-79D5D31CCC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D80EDFC-ED01-4D9D-A722-F9772BB86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AA5FC74-F715-484E-8A68-9740543EF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F722E46-C4A3-4F27-8E06-9597E4D09981}"/>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6" name="Footer Placeholder 5">
            <a:extLst>
              <a:ext uri="{FF2B5EF4-FFF2-40B4-BE49-F238E27FC236}">
                <a16:creationId xmlns="" xmlns:a16="http://schemas.microsoft.com/office/drawing/2014/main" id="{4DDEC480-71E6-42EB-AEE2-6F9D3F680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54747E-8CCD-4787-B4B2-105A1373C26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41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3E997C-3702-4245-A5F3-41F5704A78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8F04C7E-5ECB-480A-91C8-9CFC00C1D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8D15E2F-49E2-4DC1-AAAF-933E0295E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01AE178-2122-43A0-B8E9-C24E2CAFB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25C895D-F806-4CEB-B933-4451C2EFD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2A47356-EB7F-41EC-8303-18DE4C32C7E7}"/>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8" name="Footer Placeholder 7">
            <a:extLst>
              <a:ext uri="{FF2B5EF4-FFF2-40B4-BE49-F238E27FC236}">
                <a16:creationId xmlns="" xmlns:a16="http://schemas.microsoft.com/office/drawing/2014/main" id="{CE5A88C4-56A3-42DC-903C-B8C90B2F3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C8493E1-FB0B-4E17-AE1E-2C391565581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250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C34045-D3CC-40CD-B992-6A4716A863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E125CEB-C610-422C-9DD0-0D2AA08939A1}"/>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4" name="Footer Placeholder 3">
            <a:extLst>
              <a:ext uri="{FF2B5EF4-FFF2-40B4-BE49-F238E27FC236}">
                <a16:creationId xmlns="" xmlns:a16="http://schemas.microsoft.com/office/drawing/2014/main" id="{DE1EE18B-A6C9-4D9C-888C-F253280C9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C635DAC-88DF-4941-BA49-A7976A7C5B4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883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B194420-AA6D-4341-B1B6-766F0CF7202A}"/>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3" name="Footer Placeholder 2">
            <a:extLst>
              <a:ext uri="{FF2B5EF4-FFF2-40B4-BE49-F238E27FC236}">
                <a16:creationId xmlns="" xmlns:a16="http://schemas.microsoft.com/office/drawing/2014/main" id="{538E9EC5-E7F1-4FDA-AB3B-11CBB44DD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B01E643-AAF8-4216-9FE3-16722891902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19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F4620-EFA8-4490-BA14-405FE5DCB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29C4D5D-F980-4657-845A-B376E4B5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88DAAF0-A069-4419-B7B8-489E9D790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7F88D49-0582-4C29-BDBD-F0A5A9F7E934}"/>
              </a:ext>
            </a:extLst>
          </p:cNvPr>
          <p:cNvSpPr>
            <a:spLocks noGrp="1"/>
          </p:cNvSpPr>
          <p:nvPr>
            <p:ph type="dt" sz="half" idx="10"/>
          </p:nvPr>
        </p:nvSpPr>
        <p:spPr/>
        <p:txBody>
          <a:bodyPr/>
          <a:lstStyle/>
          <a:p>
            <a:fld id="{02AC24A9-CCB6-4F8D-B8DB-C2F3692CFA5A}" type="datetimeFigureOut">
              <a:rPr lang="en-US" smtClean="0"/>
              <a:t>11/10/2022</a:t>
            </a:fld>
            <a:endParaRPr lang="en-US" dirty="0"/>
          </a:p>
        </p:txBody>
      </p:sp>
      <p:sp>
        <p:nvSpPr>
          <p:cNvPr id="6" name="Footer Placeholder 5">
            <a:extLst>
              <a:ext uri="{FF2B5EF4-FFF2-40B4-BE49-F238E27FC236}">
                <a16:creationId xmlns="" xmlns:a16="http://schemas.microsoft.com/office/drawing/2014/main" id="{5BDCA1F3-D974-4BDE-AAA3-E8DB912CD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E7FB735-74AE-41E1-858B-CDFBAB0D87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23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03455B-8F41-40FA-90AB-88D73CF33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A20F8FA-FD60-4E4F-8672-C9A2B10D7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3AD66F3-27B2-4455-BBCC-1FF75CCCE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92B2DE9-C078-4E51-A91D-F7EAE5F370F0}"/>
              </a:ext>
            </a:extLst>
          </p:cNvPr>
          <p:cNvSpPr>
            <a:spLocks noGrp="1"/>
          </p:cNvSpPr>
          <p:nvPr>
            <p:ph type="dt" sz="half" idx="10"/>
          </p:nvPr>
        </p:nvSpPr>
        <p:spPr/>
        <p:txBody>
          <a:bodyPr/>
          <a:lstStyle/>
          <a:p>
            <a:fld id="{02AC24A9-CCB6-4F8D-B8DB-C2F3692CFA5A}" type="datetimeFigureOut">
              <a:rPr lang="en-US" smtClean="0"/>
              <a:t>11/10/2022</a:t>
            </a:fld>
            <a:endParaRPr lang="en-US"/>
          </a:p>
        </p:txBody>
      </p:sp>
      <p:sp>
        <p:nvSpPr>
          <p:cNvPr id="6" name="Footer Placeholder 5">
            <a:extLst>
              <a:ext uri="{FF2B5EF4-FFF2-40B4-BE49-F238E27FC236}">
                <a16:creationId xmlns="" xmlns:a16="http://schemas.microsoft.com/office/drawing/2014/main" id="{D4FD68F4-A277-40D8-BE0D-C27BF845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94C4FCE-61CA-4F7E-9AE8-E08E66AC0F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65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CE80553-61F3-4B41-807E-427C41793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FE5ADD8-69A3-4C07-8021-2AABBF6F6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B94EB83-93E9-40F1-B61D-A1F4CDFF6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11/10/2022</a:t>
            </a:fld>
            <a:endParaRPr lang="en-US"/>
          </a:p>
        </p:txBody>
      </p:sp>
      <p:sp>
        <p:nvSpPr>
          <p:cNvPr id="5" name="Footer Placeholder 4">
            <a:extLst>
              <a:ext uri="{FF2B5EF4-FFF2-40B4-BE49-F238E27FC236}">
                <a16:creationId xmlns="" xmlns:a16="http://schemas.microsoft.com/office/drawing/2014/main" id="{EEA19552-2FA9-4688-B1F7-34916D846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976DB343-B294-426D-9D27-3DADD45DF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023971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226420039_Detection_of_Phishing_Attacks_A_Machine_Learning_Approach" TargetMode="External"/><Relationship Id="rId2" Type="http://schemas.openxmlformats.org/officeDocument/2006/relationships/hyperlink" Target="https://www.frontiersin.org/articles/10.3389/fcomp.2021.563060/full" TargetMode="External"/><Relationship Id="rId1" Type="http://schemas.openxmlformats.org/officeDocument/2006/relationships/slideLayout" Target="../slideLayouts/slideLayout2.xml"/><Relationship Id="rId4" Type="http://schemas.openxmlformats.org/officeDocument/2006/relationships/hyperlink" Target="https://www.youtube.com/watch?v=biKDqy-_J1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 xmlns:a16="http://schemas.microsoft.com/office/drawing/2014/main" id="{16F9E488-0718-4E1E-9D12-26779F6062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 xmlns:a16="http://schemas.microsoft.com/office/drawing/2014/main" id="{09BE6F6B-19BD-443C-8FB0-FA45F13F95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18F82D2F-44A7-42AA-B2FD-C8F84A52132B}"/>
              </a:ext>
            </a:extLst>
          </p:cNvPr>
          <p:cNvSpPr>
            <a:spLocks noGrp="1"/>
          </p:cNvSpPr>
          <p:nvPr>
            <p:ph type="ctrTitle"/>
          </p:nvPr>
        </p:nvSpPr>
        <p:spPr>
          <a:xfrm>
            <a:off x="811033" y="681629"/>
            <a:ext cx="5573478" cy="3683638"/>
          </a:xfrm>
        </p:spPr>
        <p:txBody>
          <a:bodyPr anchor="b">
            <a:normAutofit/>
          </a:bodyPr>
          <a:lstStyle/>
          <a:p>
            <a:pPr algn="r"/>
            <a:r>
              <a:rPr lang="en-IN" sz="7200" b="1" dirty="0">
                <a:solidFill>
                  <a:schemeClr val="bg1"/>
                </a:solidFill>
              </a:rPr>
              <a:t>Phishing Sites Detection</a:t>
            </a:r>
            <a:endParaRPr lang="en-IN" sz="7200" b="1" dirty="0">
              <a:solidFill>
                <a:schemeClr val="bg1"/>
              </a:solidFill>
              <a:cs typeface="Calibri Light"/>
            </a:endParaRPr>
          </a:p>
        </p:txBody>
      </p:sp>
      <p:sp>
        <p:nvSpPr>
          <p:cNvPr id="3" name="Subtitle 2">
            <a:extLst>
              <a:ext uri="{FF2B5EF4-FFF2-40B4-BE49-F238E27FC236}">
                <a16:creationId xmlns="" xmlns:a16="http://schemas.microsoft.com/office/drawing/2014/main" id="{3A2B6BB6-B085-4F0F-94F6-AE27B4E26C34}"/>
              </a:ext>
            </a:extLst>
          </p:cNvPr>
          <p:cNvSpPr>
            <a:spLocks noGrp="1"/>
          </p:cNvSpPr>
          <p:nvPr>
            <p:ph type="subTitle" idx="1"/>
          </p:nvPr>
        </p:nvSpPr>
        <p:spPr>
          <a:xfrm>
            <a:off x="954158" y="4434276"/>
            <a:ext cx="5271714" cy="2152955"/>
          </a:xfrm>
        </p:spPr>
        <p:txBody>
          <a:bodyPr vert="horz" lIns="91440" tIns="45720" rIns="91440" bIns="45720" rtlCol="0" anchor="t">
            <a:normAutofit lnSpcReduction="10000"/>
          </a:bodyPr>
          <a:lstStyle/>
          <a:p>
            <a:pPr algn="r"/>
            <a:r>
              <a:rPr lang="en-IN" dirty="0" smtClean="0">
                <a:solidFill>
                  <a:schemeClr val="bg1"/>
                </a:solidFill>
                <a:cs typeface="Calibri"/>
              </a:rPr>
              <a:t>19DCE004 : Archan Bhalani</a:t>
            </a:r>
          </a:p>
          <a:p>
            <a:pPr algn="r"/>
            <a:r>
              <a:rPr lang="en-IN" dirty="0">
                <a:solidFill>
                  <a:schemeClr val="bg1"/>
                </a:solidFill>
                <a:cs typeface="Calibri"/>
              </a:rPr>
              <a:t>19DCE066 </a:t>
            </a:r>
            <a:r>
              <a:rPr lang="en-IN" dirty="0" smtClean="0">
                <a:solidFill>
                  <a:schemeClr val="bg1"/>
                </a:solidFill>
                <a:cs typeface="Calibri"/>
              </a:rPr>
              <a:t>: Dhruv Maradiya</a:t>
            </a:r>
            <a:endParaRPr lang="en-US" dirty="0" smtClean="0">
              <a:solidFill>
                <a:schemeClr val="bg1"/>
              </a:solidFill>
              <a:cs typeface="Calibri"/>
            </a:endParaRPr>
          </a:p>
          <a:p>
            <a:pPr algn="r"/>
            <a:r>
              <a:rPr lang="en-IN" dirty="0" smtClean="0">
                <a:solidFill>
                  <a:schemeClr val="bg1"/>
                </a:solidFill>
                <a:cs typeface="Calibri"/>
              </a:rPr>
              <a:t>19DCE075 : Femil Mori</a:t>
            </a:r>
          </a:p>
          <a:p>
            <a:pPr algn="r"/>
            <a:r>
              <a:rPr lang="en-US" dirty="0" smtClean="0">
                <a:solidFill>
                  <a:schemeClr val="bg1"/>
                </a:solidFill>
                <a:cs typeface="Calibri"/>
              </a:rPr>
              <a:t>Guided by:</a:t>
            </a:r>
          </a:p>
          <a:p>
            <a:pPr algn="r"/>
            <a:r>
              <a:rPr lang="en-US" dirty="0" smtClean="0">
                <a:solidFill>
                  <a:schemeClr val="bg1"/>
                </a:solidFill>
                <a:cs typeface="Calibri"/>
              </a:rPr>
              <a:t>Shraddha Vyas</a:t>
            </a:r>
          </a:p>
          <a:p>
            <a:pPr algn="r"/>
            <a:endParaRPr lang="en-US" dirty="0">
              <a:solidFill>
                <a:schemeClr val="bg1"/>
              </a:solidFill>
              <a:cs typeface="Calibri"/>
            </a:endParaRPr>
          </a:p>
          <a:p>
            <a:pPr algn="r"/>
            <a:endParaRPr lang="en-IN" dirty="0">
              <a:solidFill>
                <a:schemeClr val="bg1"/>
              </a:solidFill>
              <a:cs typeface="Calibri"/>
            </a:endParaRPr>
          </a:p>
          <a:p>
            <a:pPr algn="r"/>
            <a:endParaRPr lang="en-IN" dirty="0">
              <a:solidFill>
                <a:schemeClr val="bg1"/>
              </a:solidFill>
              <a:cs typeface="Calibri"/>
            </a:endParaRPr>
          </a:p>
        </p:txBody>
      </p:sp>
      <p:grpSp>
        <p:nvGrpSpPr>
          <p:cNvPr id="44" name="Group 43">
            <a:extLst>
              <a:ext uri="{FF2B5EF4-FFF2-40B4-BE49-F238E27FC236}">
                <a16:creationId xmlns="" xmlns:a16="http://schemas.microsoft.com/office/drawing/2014/main" id="{26B5F537-3960-4E10-AE03-D496B4CD531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40080" y="640080"/>
            <a:ext cx="1128382" cy="847206"/>
            <a:chOff x="5307830" y="325570"/>
            <a:chExt cx="1128382" cy="847206"/>
          </a:xfrm>
        </p:grpSpPr>
        <p:sp>
          <p:nvSpPr>
            <p:cNvPr id="45" name="Freeform 5">
              <a:extLst>
                <a:ext uri="{FF2B5EF4-FFF2-40B4-BE49-F238E27FC236}">
                  <a16:creationId xmlns="" xmlns:a16="http://schemas.microsoft.com/office/drawing/2014/main" id="{4F9A94D1-9FCD-4778-A663-68663B4D3FE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 xmlns:a16="http://schemas.microsoft.com/office/drawing/2014/main" id="{BB080F40-90BD-4CAA-9447-8DC3FCD0F23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descr="A picture containing text, clipart&#10;&#10;Description automatically generated">
            <a:extLst>
              <a:ext uri="{FF2B5EF4-FFF2-40B4-BE49-F238E27FC236}">
                <a16:creationId xmlns="" xmlns:a16="http://schemas.microsoft.com/office/drawing/2014/main" id="{26E0D0E5-D549-45C0-8FA4-4C2F659FCBDC}"/>
              </a:ext>
            </a:extLst>
          </p:cNvPr>
          <p:cNvPicPr>
            <a:picLocks noChangeAspect="1"/>
          </p:cNvPicPr>
          <p:nvPr/>
        </p:nvPicPr>
        <p:blipFill>
          <a:blip r:embed="rId2"/>
          <a:stretch>
            <a:fillRect/>
          </a:stretch>
        </p:blipFill>
        <p:spPr>
          <a:xfrm>
            <a:off x="8420207" y="297847"/>
            <a:ext cx="3449589" cy="781039"/>
          </a:xfrm>
          <a:prstGeom prst="rect">
            <a:avLst/>
          </a:prstGeom>
        </p:spPr>
      </p:pic>
      <p:pic>
        <p:nvPicPr>
          <p:cNvPr id="5" name="Picture 5" descr="Logo, company name&#10;&#10;Description automatically generated">
            <a:extLst>
              <a:ext uri="{FF2B5EF4-FFF2-40B4-BE49-F238E27FC236}">
                <a16:creationId xmlns="" xmlns:a16="http://schemas.microsoft.com/office/drawing/2014/main" id="{64CCFFFC-D0B3-4815-976A-0CBCE1521643}"/>
              </a:ext>
            </a:extLst>
          </p:cNvPr>
          <p:cNvPicPr>
            <a:picLocks noChangeAspect="1"/>
          </p:cNvPicPr>
          <p:nvPr/>
        </p:nvPicPr>
        <p:blipFill>
          <a:blip r:embed="rId3"/>
          <a:stretch>
            <a:fillRect/>
          </a:stretch>
        </p:blipFill>
        <p:spPr>
          <a:xfrm>
            <a:off x="10056207" y="4641636"/>
            <a:ext cx="1969221" cy="2148242"/>
          </a:xfrm>
          <a:prstGeom prst="rect">
            <a:avLst/>
          </a:prstGeom>
        </p:spPr>
      </p:pic>
    </p:spTree>
    <p:extLst>
      <p:ext uri="{BB962C8B-B14F-4D97-AF65-F5344CB8AC3E}">
        <p14:creationId xmlns:p14="http://schemas.microsoft.com/office/powerpoint/2010/main" val="317854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BDB4EB4-9AB6-421A-94BA-D14ED6A6A003}"/>
              </a:ext>
            </a:extLst>
          </p:cNvPr>
          <p:cNvPicPr>
            <a:picLocks noChangeAspect="1"/>
          </p:cNvPicPr>
          <p:nvPr/>
        </p:nvPicPr>
        <p:blipFill>
          <a:blip r:embed="rId2"/>
          <a:stretch>
            <a:fillRect/>
          </a:stretch>
        </p:blipFill>
        <p:spPr>
          <a:xfrm>
            <a:off x="818388" y="710215"/>
            <a:ext cx="10874033" cy="5601808"/>
          </a:xfrm>
          <a:prstGeom prst="rect">
            <a:avLst/>
          </a:prstGeom>
        </p:spPr>
      </p:pic>
    </p:spTree>
    <p:extLst>
      <p:ext uri="{BB962C8B-B14F-4D97-AF65-F5344CB8AC3E}">
        <p14:creationId xmlns:p14="http://schemas.microsoft.com/office/powerpoint/2010/main" val="329634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 xmlns:a16="http://schemas.microsoft.com/office/drawing/2014/main" id="{1A909AA4-36A2-4640-B611-F0683F933BB6}"/>
              </a:ext>
            </a:extLst>
          </p:cNvPr>
          <p:cNvPicPr>
            <a:picLocks noChangeAspect="1"/>
          </p:cNvPicPr>
          <p:nvPr/>
        </p:nvPicPr>
        <p:blipFill>
          <a:blip r:embed="rId2"/>
          <a:stretch>
            <a:fillRect/>
          </a:stretch>
        </p:blipFill>
        <p:spPr>
          <a:xfrm>
            <a:off x="281796" y="688606"/>
            <a:ext cx="11484633" cy="5495165"/>
          </a:xfrm>
          <a:prstGeom prst="rect">
            <a:avLst/>
          </a:prstGeom>
        </p:spPr>
      </p:pic>
    </p:spTree>
    <p:extLst>
      <p:ext uri="{BB962C8B-B14F-4D97-AF65-F5344CB8AC3E}">
        <p14:creationId xmlns:p14="http://schemas.microsoft.com/office/powerpoint/2010/main" val="76757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omputer&#10;&#10;Description automatically generated">
            <a:extLst>
              <a:ext uri="{FF2B5EF4-FFF2-40B4-BE49-F238E27FC236}">
                <a16:creationId xmlns="" xmlns:a16="http://schemas.microsoft.com/office/drawing/2014/main" id="{79D33B86-4F68-4793-A5A2-08DB08ECAA2C}"/>
              </a:ext>
            </a:extLst>
          </p:cNvPr>
          <p:cNvPicPr>
            <a:picLocks noChangeAspect="1"/>
          </p:cNvPicPr>
          <p:nvPr/>
        </p:nvPicPr>
        <p:blipFill>
          <a:blip r:embed="rId2"/>
          <a:stretch>
            <a:fillRect/>
          </a:stretch>
        </p:blipFill>
        <p:spPr>
          <a:xfrm>
            <a:off x="643467" y="784521"/>
            <a:ext cx="10905066" cy="5288956"/>
          </a:xfrm>
          <a:prstGeom prst="rect">
            <a:avLst/>
          </a:prstGeom>
          <a:ln>
            <a:noFill/>
          </a:ln>
        </p:spPr>
      </p:pic>
      <p:sp>
        <p:nvSpPr>
          <p:cNvPr id="21" name="Isosceles Triangle 20">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9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ym typeface="Wingdings" panose="05000000000000000000" pitchFamily="2" charset="2"/>
              </a:rPr>
              <a:t>Datasets(549346)</a:t>
            </a:r>
            <a:endParaRPr lang="en-IN" dirty="0"/>
          </a:p>
        </p:txBody>
      </p:sp>
      <p:pic>
        <p:nvPicPr>
          <p:cNvPr id="6" name="Content Placeholder 5"/>
          <p:cNvPicPr>
            <a:picLocks noGrp="1" noChangeAspect="1"/>
          </p:cNvPicPr>
          <p:nvPr>
            <p:ph idx="1"/>
          </p:nvPr>
        </p:nvPicPr>
        <p:blipFill>
          <a:blip r:embed="rId2"/>
          <a:stretch>
            <a:fillRect/>
          </a:stretch>
        </p:blipFill>
        <p:spPr>
          <a:xfrm>
            <a:off x="1650068" y="1825625"/>
            <a:ext cx="8891864" cy="4351338"/>
          </a:xfrm>
          <a:prstGeom prst="rect">
            <a:avLst/>
          </a:prstGeom>
        </p:spPr>
      </p:pic>
    </p:spTree>
    <p:extLst>
      <p:ext uri="{BB962C8B-B14F-4D97-AF65-F5344CB8AC3E}">
        <p14:creationId xmlns:p14="http://schemas.microsoft.com/office/powerpoint/2010/main" val="126212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pitchFamily="2" charset="2"/>
              </a:rPr>
              <a:t>Logistic Regression results</a:t>
            </a:r>
            <a:endParaRPr lang="en-IN" dirty="0"/>
          </a:p>
        </p:txBody>
      </p:sp>
      <p:sp>
        <p:nvSpPr>
          <p:cNvPr id="3" name="Content Placeholder 2"/>
          <p:cNvSpPr>
            <a:spLocks noGrp="1"/>
          </p:cNvSpPr>
          <p:nvPr>
            <p:ph idx="1"/>
          </p:nvPr>
        </p:nvSpPr>
        <p:spPr/>
        <p:txBody>
          <a:bodyPr/>
          <a:lstStyle/>
          <a:p>
            <a:r>
              <a:rPr lang="en-US" dirty="0"/>
              <a:t>Training Accuracy : 0.9778402898965799 </a:t>
            </a:r>
            <a:endParaRPr lang="en-US" dirty="0"/>
          </a:p>
          <a:p>
            <a:r>
              <a:rPr lang="en-US" dirty="0" smtClean="0"/>
              <a:t>Testing </a:t>
            </a:r>
            <a:r>
              <a:rPr lang="en-US" dirty="0"/>
              <a:t>Accuracy : </a:t>
            </a:r>
            <a:r>
              <a:rPr lang="en-US" dirty="0" smtClean="0"/>
              <a:t>0.9631199167012531</a:t>
            </a:r>
          </a:p>
          <a:p>
            <a:endParaRPr lang="en-IN" dirty="0"/>
          </a:p>
        </p:txBody>
      </p:sp>
      <p:pic>
        <p:nvPicPr>
          <p:cNvPr id="4" name="Picture 3"/>
          <p:cNvPicPr>
            <a:picLocks noChangeAspect="1"/>
          </p:cNvPicPr>
          <p:nvPr/>
        </p:nvPicPr>
        <p:blipFill>
          <a:blip r:embed="rId2"/>
          <a:stretch>
            <a:fillRect/>
          </a:stretch>
        </p:blipFill>
        <p:spPr>
          <a:xfrm>
            <a:off x="838200" y="3341236"/>
            <a:ext cx="5136148" cy="2574400"/>
          </a:xfrm>
          <a:prstGeom prst="rect">
            <a:avLst/>
          </a:prstGeom>
        </p:spPr>
      </p:pic>
      <p:pic>
        <p:nvPicPr>
          <p:cNvPr id="5" name="Picture 4"/>
          <p:cNvPicPr>
            <a:picLocks noChangeAspect="1"/>
          </p:cNvPicPr>
          <p:nvPr/>
        </p:nvPicPr>
        <p:blipFill>
          <a:blip r:embed="rId3"/>
          <a:stretch>
            <a:fillRect/>
          </a:stretch>
        </p:blipFill>
        <p:spPr>
          <a:xfrm>
            <a:off x="7562623" y="3341236"/>
            <a:ext cx="3707784" cy="2574400"/>
          </a:xfrm>
          <a:prstGeom prst="rect">
            <a:avLst/>
          </a:prstGeom>
        </p:spPr>
      </p:pic>
    </p:spTree>
    <p:extLst>
      <p:ext uri="{BB962C8B-B14F-4D97-AF65-F5344CB8AC3E}">
        <p14:creationId xmlns:p14="http://schemas.microsoft.com/office/powerpoint/2010/main" val="7689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pitchFamily="2" charset="2"/>
              </a:rPr>
              <a:t></a:t>
            </a:r>
            <a:r>
              <a:rPr lang="en-IN" dirty="0" smtClean="0"/>
              <a:t>MultinomialNB</a:t>
            </a:r>
            <a:r>
              <a:rPr lang="en-IN" dirty="0"/>
              <a:t> </a:t>
            </a:r>
            <a:r>
              <a:rPr lang="en-US" dirty="0" smtClean="0">
                <a:sym typeface="Wingdings" panose="05000000000000000000" pitchFamily="2" charset="2"/>
              </a:rPr>
              <a:t>results</a:t>
            </a:r>
            <a:endParaRPr lang="en-IN" dirty="0"/>
          </a:p>
        </p:txBody>
      </p:sp>
      <p:sp>
        <p:nvSpPr>
          <p:cNvPr id="3" name="Content Placeholder 2"/>
          <p:cNvSpPr>
            <a:spLocks noGrp="1"/>
          </p:cNvSpPr>
          <p:nvPr>
            <p:ph idx="1"/>
          </p:nvPr>
        </p:nvSpPr>
        <p:spPr/>
        <p:txBody>
          <a:bodyPr/>
          <a:lstStyle/>
          <a:p>
            <a:r>
              <a:rPr lang="en-US" dirty="0"/>
              <a:t>Training Accuracy : 0.9741995927273434 </a:t>
            </a:r>
            <a:endParaRPr lang="en-US" dirty="0" smtClean="0"/>
          </a:p>
          <a:p>
            <a:r>
              <a:rPr lang="en-US" dirty="0" smtClean="0"/>
              <a:t>Testing </a:t>
            </a:r>
            <a:r>
              <a:rPr lang="en-US" dirty="0"/>
              <a:t>Accuracy : </a:t>
            </a:r>
            <a:r>
              <a:rPr lang="en-US" dirty="0" smtClean="0"/>
              <a:t>0.957258422712015</a:t>
            </a:r>
          </a:p>
          <a:p>
            <a:endParaRPr lang="en-US" dirty="0"/>
          </a:p>
          <a:p>
            <a:endParaRPr lang="en-IN" dirty="0"/>
          </a:p>
        </p:txBody>
      </p:sp>
      <p:pic>
        <p:nvPicPr>
          <p:cNvPr id="6" name="Picture 5"/>
          <p:cNvPicPr>
            <a:picLocks noChangeAspect="1"/>
          </p:cNvPicPr>
          <p:nvPr/>
        </p:nvPicPr>
        <p:blipFill>
          <a:blip r:embed="rId2"/>
          <a:stretch>
            <a:fillRect/>
          </a:stretch>
        </p:blipFill>
        <p:spPr>
          <a:xfrm>
            <a:off x="838201" y="3274877"/>
            <a:ext cx="5095240" cy="2712621"/>
          </a:xfrm>
          <a:prstGeom prst="rect">
            <a:avLst/>
          </a:prstGeom>
        </p:spPr>
      </p:pic>
      <p:pic>
        <p:nvPicPr>
          <p:cNvPr id="7" name="Picture 6"/>
          <p:cNvPicPr>
            <a:picLocks noChangeAspect="1"/>
          </p:cNvPicPr>
          <p:nvPr/>
        </p:nvPicPr>
        <p:blipFill>
          <a:blip r:embed="rId3"/>
          <a:stretch>
            <a:fillRect/>
          </a:stretch>
        </p:blipFill>
        <p:spPr>
          <a:xfrm>
            <a:off x="7342923" y="3268879"/>
            <a:ext cx="4010877" cy="2718619"/>
          </a:xfrm>
          <a:prstGeom prst="rect">
            <a:avLst/>
          </a:prstGeom>
        </p:spPr>
      </p:pic>
    </p:spTree>
    <p:extLst>
      <p:ext uri="{BB962C8B-B14F-4D97-AF65-F5344CB8AC3E}">
        <p14:creationId xmlns:p14="http://schemas.microsoft.com/office/powerpoint/2010/main" val="87822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pitchFamily="2" charset="2"/>
              </a:rPr>
              <a:t></a:t>
            </a:r>
            <a:r>
              <a:rPr lang="en-US" dirty="0">
                <a:sym typeface="Wingdings" panose="05000000000000000000" pitchFamily="2" charset="2"/>
              </a:rPr>
              <a:t> Logistic Regression </a:t>
            </a:r>
            <a:r>
              <a:rPr lang="en-US" dirty="0" smtClean="0">
                <a:sym typeface="Wingdings" panose="05000000000000000000" pitchFamily="2" charset="2"/>
              </a:rPr>
              <a:t>vs. </a:t>
            </a:r>
            <a:r>
              <a:rPr lang="en-IN" dirty="0"/>
              <a:t>MultinomialNB</a:t>
            </a:r>
            <a:r>
              <a:rPr lang="en-US" dirty="0" smtClean="0">
                <a:sym typeface="Wingdings" panose="05000000000000000000" pitchFamily="2" charset="2"/>
              </a:rPr>
              <a:t> </a:t>
            </a:r>
            <a:endParaRPr lang="en-IN" dirty="0"/>
          </a:p>
        </p:txBody>
      </p:sp>
      <p:pic>
        <p:nvPicPr>
          <p:cNvPr id="4" name="Content Placeholder 3"/>
          <p:cNvPicPr>
            <a:picLocks noGrp="1" noChangeAspect="1"/>
          </p:cNvPicPr>
          <p:nvPr>
            <p:ph idx="1"/>
          </p:nvPr>
        </p:nvPicPr>
        <p:blipFill>
          <a:blip r:embed="rId2"/>
          <a:stretch>
            <a:fillRect/>
          </a:stretch>
        </p:blipFill>
        <p:spPr>
          <a:xfrm>
            <a:off x="2031110" y="1690688"/>
            <a:ext cx="7296660" cy="4744720"/>
          </a:xfrm>
          <a:prstGeom prst="rect">
            <a:avLst/>
          </a:prstGeom>
        </p:spPr>
      </p:pic>
    </p:spTree>
    <p:extLst>
      <p:ext uri="{BB962C8B-B14F-4D97-AF65-F5344CB8AC3E}">
        <p14:creationId xmlns:p14="http://schemas.microsoft.com/office/powerpoint/2010/main" val="147836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panose="05000000000000000000" pitchFamily="2" charset="2"/>
              </a:rPr>
              <a:t></a:t>
            </a:r>
            <a:r>
              <a:rPr lang="en-IN" dirty="0" smtClean="0"/>
              <a:t>Pipelined  </a:t>
            </a:r>
            <a:r>
              <a:rPr lang="en-US" dirty="0" smtClean="0">
                <a:sym typeface="Wingdings" panose="05000000000000000000" pitchFamily="2" charset="2"/>
              </a:rPr>
              <a:t>results</a:t>
            </a:r>
            <a:endParaRPr lang="en-IN" dirty="0"/>
          </a:p>
        </p:txBody>
      </p:sp>
      <p:sp>
        <p:nvSpPr>
          <p:cNvPr id="3" name="Content Placeholder 2"/>
          <p:cNvSpPr>
            <a:spLocks noGrp="1"/>
          </p:cNvSpPr>
          <p:nvPr>
            <p:ph idx="1"/>
          </p:nvPr>
        </p:nvSpPr>
        <p:spPr/>
        <p:txBody>
          <a:bodyPr/>
          <a:lstStyle/>
          <a:p>
            <a:r>
              <a:rPr lang="en-US" dirty="0"/>
              <a:t>Training Accuracy : 0.9795465633032289 </a:t>
            </a:r>
            <a:endParaRPr lang="en-US" dirty="0" smtClean="0"/>
          </a:p>
          <a:p>
            <a:r>
              <a:rPr lang="en-US" dirty="0" smtClean="0"/>
              <a:t>Testing </a:t>
            </a:r>
            <a:r>
              <a:rPr lang="en-US" dirty="0"/>
              <a:t>Accuracy : 0.9656101414768052</a:t>
            </a:r>
            <a:endParaRPr lang="en-US" dirty="0"/>
          </a:p>
          <a:p>
            <a:endParaRPr lang="en-IN" dirty="0"/>
          </a:p>
        </p:txBody>
      </p:sp>
      <p:pic>
        <p:nvPicPr>
          <p:cNvPr id="8" name="Picture 7"/>
          <p:cNvPicPr>
            <a:picLocks noChangeAspect="1"/>
          </p:cNvPicPr>
          <p:nvPr/>
        </p:nvPicPr>
        <p:blipFill>
          <a:blip r:embed="rId2"/>
          <a:stretch>
            <a:fillRect/>
          </a:stretch>
        </p:blipFill>
        <p:spPr>
          <a:xfrm>
            <a:off x="838200" y="3362704"/>
            <a:ext cx="5125720" cy="2641350"/>
          </a:xfrm>
          <a:prstGeom prst="rect">
            <a:avLst/>
          </a:prstGeom>
        </p:spPr>
      </p:pic>
      <p:pic>
        <p:nvPicPr>
          <p:cNvPr id="9" name="Picture 8"/>
          <p:cNvPicPr>
            <a:picLocks noChangeAspect="1"/>
          </p:cNvPicPr>
          <p:nvPr/>
        </p:nvPicPr>
        <p:blipFill>
          <a:blip r:embed="rId3"/>
          <a:stretch>
            <a:fillRect/>
          </a:stretch>
        </p:blipFill>
        <p:spPr>
          <a:xfrm>
            <a:off x="7294659" y="3251373"/>
            <a:ext cx="4059141" cy="2752681"/>
          </a:xfrm>
          <a:prstGeom prst="rect">
            <a:avLst/>
          </a:prstGeom>
        </p:spPr>
      </p:pic>
    </p:spTree>
    <p:extLst>
      <p:ext uri="{BB962C8B-B14F-4D97-AF65-F5344CB8AC3E}">
        <p14:creationId xmlns:p14="http://schemas.microsoft.com/office/powerpoint/2010/main" val="227106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A7938E-8052-4E54-B26A-F8AF9A6F7B6C}"/>
              </a:ext>
            </a:extLst>
          </p:cNvPr>
          <p:cNvSpPr>
            <a:spLocks noGrp="1"/>
          </p:cNvSpPr>
          <p:nvPr>
            <p:ph type="title"/>
          </p:nvPr>
        </p:nvSpPr>
        <p:spPr/>
        <p:txBody>
          <a:bodyPr/>
          <a:lstStyle/>
          <a:p>
            <a:r>
              <a:rPr lang="en-US" dirty="0">
                <a:cs typeface="Calibri Light"/>
              </a:rPr>
              <a:t>Limitation and Future Scope</a:t>
            </a:r>
            <a:endParaRPr lang="en-US" dirty="0"/>
          </a:p>
        </p:txBody>
      </p:sp>
      <p:sp>
        <p:nvSpPr>
          <p:cNvPr id="3" name="Content Placeholder 2">
            <a:extLst>
              <a:ext uri="{FF2B5EF4-FFF2-40B4-BE49-F238E27FC236}">
                <a16:creationId xmlns="" xmlns:a16="http://schemas.microsoft.com/office/drawing/2014/main" id="{315253FE-9173-48D7-8F69-801F28288B56}"/>
              </a:ext>
            </a:extLst>
          </p:cNvPr>
          <p:cNvSpPr>
            <a:spLocks noGrp="1"/>
          </p:cNvSpPr>
          <p:nvPr>
            <p:ph idx="1"/>
          </p:nvPr>
        </p:nvSpPr>
        <p:spPr/>
        <p:txBody>
          <a:bodyPr vert="horz" lIns="91440" tIns="45720" rIns="91440" bIns="45720" rtlCol="0" anchor="t">
            <a:normAutofit/>
          </a:bodyPr>
          <a:lstStyle/>
          <a:p>
            <a:r>
              <a:rPr lang="en-US" dirty="0">
                <a:cs typeface="Calibri"/>
              </a:rPr>
              <a:t>Create Chrome extension which gives you alerts for phishing sites.</a:t>
            </a:r>
          </a:p>
          <a:p>
            <a:r>
              <a:rPr lang="en-US" dirty="0">
                <a:ea typeface="+mn-lt"/>
                <a:cs typeface="+mn-lt"/>
              </a:rPr>
              <a:t>In this technique the legitimate URLs are stored in the database and are used for checking new URLs</a:t>
            </a:r>
            <a:r>
              <a:rPr lang="en-US" dirty="0" smtClean="0">
                <a:ea typeface="+mn-lt"/>
                <a:cs typeface="+mn-lt"/>
              </a:rPr>
              <a:t>.</a:t>
            </a:r>
          </a:p>
          <a:p>
            <a:r>
              <a:rPr lang="en-US" dirty="0" smtClean="0">
                <a:ea typeface="+mn-lt"/>
                <a:cs typeface="+mn-lt"/>
              </a:rPr>
              <a:t>Complete the front end of react website</a:t>
            </a:r>
            <a:endParaRPr lang="en-US" dirty="0">
              <a:cs typeface="Calibri"/>
            </a:endParaRPr>
          </a:p>
          <a:p>
            <a:endParaRPr lang="en-US" dirty="0">
              <a:cs typeface="Calibri"/>
            </a:endParaRPr>
          </a:p>
        </p:txBody>
      </p:sp>
    </p:spTree>
    <p:extLst>
      <p:ext uri="{BB962C8B-B14F-4D97-AF65-F5344CB8AC3E}">
        <p14:creationId xmlns:p14="http://schemas.microsoft.com/office/powerpoint/2010/main" val="2818555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7AE9375-4664-4DB2-922D-2782A6E439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11441E45-AAE9-4D88-A151-B3C5CB94A031}"/>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cs typeface="Calibri Light"/>
              </a:rPr>
              <a:t>References</a:t>
            </a:r>
          </a:p>
        </p:txBody>
      </p:sp>
      <p:cxnSp>
        <p:nvCxnSpPr>
          <p:cNvPr id="10" name="Straight Connector 9">
            <a:extLst>
              <a:ext uri="{FF2B5EF4-FFF2-40B4-BE49-F238E27FC236}">
                <a16:creationId xmlns="" xmlns:a16="http://schemas.microsoft.com/office/drawing/2014/main" id="{EE504C98-6397-41C1-A8D8-2D9C4ED307E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66F65EF2-E78E-488D-9E47-DF6820F24923}"/>
              </a:ext>
            </a:extLst>
          </p:cNvPr>
          <p:cNvSpPr>
            <a:spLocks noGrp="1"/>
          </p:cNvSpPr>
          <p:nvPr>
            <p:ph idx="1"/>
          </p:nvPr>
        </p:nvSpPr>
        <p:spPr>
          <a:xfrm>
            <a:off x="1392667" y="2398957"/>
            <a:ext cx="9406666" cy="3526144"/>
          </a:xfrm>
        </p:spPr>
        <p:txBody>
          <a:bodyPr>
            <a:normAutofit/>
          </a:bodyPr>
          <a:lstStyle/>
          <a:p>
            <a:r>
              <a:rPr lang="en-US" sz="2000" dirty="0">
                <a:solidFill>
                  <a:schemeClr val="bg1"/>
                </a:solidFill>
                <a:hlinkClick r:id="rId2"/>
              </a:rPr>
              <a:t>https://www.frontiersin.org/articles/10.3389/fcomp.2021.563060/full</a:t>
            </a:r>
            <a:endParaRPr lang="en-US" sz="2000" dirty="0">
              <a:solidFill>
                <a:schemeClr val="bg1"/>
              </a:solidFill>
            </a:endParaRPr>
          </a:p>
          <a:p>
            <a:r>
              <a:rPr lang="en-US" sz="2000" dirty="0">
                <a:solidFill>
                  <a:schemeClr val="bg1"/>
                </a:solidFill>
                <a:hlinkClick r:id="rId3"/>
              </a:rPr>
              <a:t>https://www.researchgate.net/publication/226420039_Detection_of_Phishing_Attacks_A_Machine_Learning_Approach</a:t>
            </a:r>
            <a:endParaRPr lang="en-US" sz="2000" dirty="0">
              <a:solidFill>
                <a:schemeClr val="bg1"/>
              </a:solidFill>
            </a:endParaRPr>
          </a:p>
          <a:p>
            <a:r>
              <a:rPr lang="en-US" sz="2000" dirty="0">
                <a:solidFill>
                  <a:schemeClr val="bg1"/>
                </a:solidFill>
                <a:hlinkClick r:id="rId4"/>
              </a:rPr>
              <a:t>https://www.youtube.com/watch?v=biKDqy-_J1o</a:t>
            </a:r>
            <a:endParaRPr lang="en-US" sz="2000" dirty="0">
              <a:solidFill>
                <a:schemeClr val="bg1"/>
              </a:solidFill>
            </a:endParaRPr>
          </a:p>
          <a:p>
            <a:r>
              <a:rPr lang="en-US" sz="2000" dirty="0">
                <a:solidFill>
                  <a:schemeClr val="bg1"/>
                </a:solidFill>
              </a:rPr>
              <a:t>https://www.kaggle.com/</a:t>
            </a:r>
          </a:p>
        </p:txBody>
      </p:sp>
      <p:sp>
        <p:nvSpPr>
          <p:cNvPr id="12" name="Rectangle 11">
            <a:extLst>
              <a:ext uri="{FF2B5EF4-FFF2-40B4-BE49-F238E27FC236}">
                <a16:creationId xmlns="" xmlns:a16="http://schemas.microsoft.com/office/drawing/2014/main" id="{9DD005C1-8C51-42D6-9BEE-B9B8384974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60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5A0118C5-4F8D-4CF4-BADD-53FEACC6C4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 xmlns:a16="http://schemas.microsoft.com/office/drawing/2014/main" id="{4E0A5C5C-2A95-428E-9F6A-0D29EBD57C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1056F38F-7C4E-461D-8709-7D0024AE1F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 xmlns:a16="http://schemas.microsoft.com/office/drawing/2014/main" id="{C7278469-3C3C-49CE-AEEE-E176A4900B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42F2F9E-40EF-46F3-835A-E8AF06A8BDE8}"/>
              </a:ext>
            </a:extLst>
          </p:cNvPr>
          <p:cNvSpPr>
            <a:spLocks noGrp="1"/>
          </p:cNvSpPr>
          <p:nvPr>
            <p:ph type="title"/>
          </p:nvPr>
        </p:nvSpPr>
        <p:spPr>
          <a:xfrm>
            <a:off x="1102368" y="1877492"/>
            <a:ext cx="4030132" cy="3215373"/>
          </a:xfrm>
        </p:spPr>
        <p:txBody>
          <a:bodyPr>
            <a:normAutofit/>
          </a:bodyPr>
          <a:lstStyle/>
          <a:p>
            <a:pPr algn="ctr"/>
            <a:r>
              <a:rPr lang="en-IN">
                <a:solidFill>
                  <a:schemeClr val="bg1"/>
                </a:solidFill>
              </a:rPr>
              <a:t>Contents</a:t>
            </a:r>
          </a:p>
        </p:txBody>
      </p:sp>
      <p:grpSp>
        <p:nvGrpSpPr>
          <p:cNvPr id="25" name="Group 24">
            <a:extLst>
              <a:ext uri="{FF2B5EF4-FFF2-40B4-BE49-F238E27FC236}">
                <a16:creationId xmlns="" xmlns:a16="http://schemas.microsoft.com/office/drawing/2014/main" id="{93DC754C-7E09-422D-A8BB-AF632E90DFA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377893"/>
            <a:ext cx="1861854" cy="717514"/>
            <a:chOff x="0" y="377893"/>
            <a:chExt cx="1861854" cy="717514"/>
          </a:xfrm>
          <a:solidFill>
            <a:schemeClr val="bg1"/>
          </a:solidFill>
        </p:grpSpPr>
        <p:sp>
          <p:nvSpPr>
            <p:cNvPr id="26" name="Freeform: Shape 25">
              <a:extLst>
                <a:ext uri="{FF2B5EF4-FFF2-40B4-BE49-F238E27FC236}">
                  <a16:creationId xmlns="" xmlns:a16="http://schemas.microsoft.com/office/drawing/2014/main" id="{C5A741B9-65EC-4C5B-9FE0-4A18575771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 xmlns:a16="http://schemas.microsoft.com/office/drawing/2014/main" id="{C0BB4301-41FA-4453-956F-A11CC664B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9" name="Graphic 212">
            <a:extLst>
              <a:ext uri="{FF2B5EF4-FFF2-40B4-BE49-F238E27FC236}">
                <a16:creationId xmlns="" xmlns:a16="http://schemas.microsoft.com/office/drawing/2014/main" id="{4C6598AB-1C17-4D54-951C-A082D94ACB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 xmlns:a16="http://schemas.microsoft.com/office/drawing/2014/main" id="{C83B66D7-137D-4AC1-B172-53D60F08BE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Oval 32">
            <a:extLst>
              <a:ext uri="{FF2B5EF4-FFF2-40B4-BE49-F238E27FC236}">
                <a16:creationId xmlns="" xmlns:a16="http://schemas.microsoft.com/office/drawing/2014/main" id="{F6B92503-6984-4D15-8B98-8718709B78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 xmlns:a16="http://schemas.microsoft.com/office/drawing/2014/main" id="{08DDF938-524E-4C18-A47D-C006278323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 xmlns:a16="http://schemas.microsoft.com/office/drawing/2014/main" id="{2BABBED4-0584-4BEA-BFCC-C5B07CCAA1C1}"/>
              </a:ext>
            </a:extLst>
          </p:cNvPr>
          <p:cNvSpPr>
            <a:spLocks noGrp="1"/>
          </p:cNvSpPr>
          <p:nvPr>
            <p:ph idx="1"/>
          </p:nvPr>
        </p:nvSpPr>
        <p:spPr>
          <a:xfrm>
            <a:off x="6234868" y="1130846"/>
            <a:ext cx="5217173" cy="4351338"/>
          </a:xfrm>
        </p:spPr>
        <p:txBody>
          <a:bodyPr vert="horz" lIns="91440" tIns="45720" rIns="91440" bIns="45720" rtlCol="0" anchor="t">
            <a:normAutofit/>
          </a:bodyPr>
          <a:lstStyle/>
          <a:p>
            <a:r>
              <a:rPr lang="en-IN" sz="2200" dirty="0">
                <a:solidFill>
                  <a:schemeClr val="bg1"/>
                </a:solidFill>
                <a:cs typeface="Calibri"/>
              </a:rPr>
              <a:t>Project Theory</a:t>
            </a:r>
            <a:endParaRPr lang="en-IN" sz="2200" dirty="0">
              <a:solidFill>
                <a:schemeClr val="bg1"/>
              </a:solidFill>
            </a:endParaRPr>
          </a:p>
          <a:p>
            <a:r>
              <a:rPr lang="en-IN" sz="2200" dirty="0">
                <a:solidFill>
                  <a:schemeClr val="bg1"/>
                </a:solidFill>
              </a:rPr>
              <a:t>Proposed Approach</a:t>
            </a:r>
            <a:endParaRPr lang="en-IN" sz="2200" dirty="0">
              <a:solidFill>
                <a:schemeClr val="bg1"/>
              </a:solidFill>
              <a:cs typeface="Calibri"/>
            </a:endParaRPr>
          </a:p>
          <a:p>
            <a:r>
              <a:rPr lang="en-IN" sz="2200" dirty="0">
                <a:solidFill>
                  <a:schemeClr val="bg1"/>
                </a:solidFill>
                <a:cs typeface="Calibri"/>
              </a:rPr>
              <a:t>Requirement gathering and Technique used.</a:t>
            </a:r>
            <a:endParaRPr lang="en-IN" sz="2200" dirty="0">
              <a:solidFill>
                <a:schemeClr val="bg1"/>
              </a:solidFill>
            </a:endParaRPr>
          </a:p>
          <a:p>
            <a:r>
              <a:rPr lang="en-IN" sz="2200" dirty="0">
                <a:solidFill>
                  <a:schemeClr val="bg1"/>
                </a:solidFill>
              </a:rPr>
              <a:t>Hardware and software requirement</a:t>
            </a:r>
            <a:endParaRPr lang="en-IN" sz="2200" dirty="0">
              <a:solidFill>
                <a:schemeClr val="bg1"/>
              </a:solidFill>
              <a:cs typeface="Calibri"/>
            </a:endParaRPr>
          </a:p>
          <a:p>
            <a:r>
              <a:rPr lang="en-IN" sz="2200" dirty="0">
                <a:solidFill>
                  <a:schemeClr val="bg1"/>
                </a:solidFill>
                <a:cs typeface="Calibri"/>
              </a:rPr>
              <a:t>Flowchart</a:t>
            </a:r>
          </a:p>
          <a:p>
            <a:r>
              <a:rPr lang="en-IN" sz="2200" dirty="0">
                <a:solidFill>
                  <a:schemeClr val="bg1"/>
                </a:solidFill>
                <a:cs typeface="Calibri"/>
              </a:rPr>
              <a:t>Screen </a:t>
            </a:r>
            <a:r>
              <a:rPr lang="en-IN" sz="2200" dirty="0" smtClean="0">
                <a:solidFill>
                  <a:schemeClr val="bg1"/>
                </a:solidFill>
                <a:cs typeface="Calibri"/>
              </a:rPr>
              <a:t>Shots</a:t>
            </a:r>
          </a:p>
          <a:p>
            <a:r>
              <a:rPr lang="en-US" sz="2200" dirty="0" smtClean="0">
                <a:solidFill>
                  <a:schemeClr val="bg1"/>
                </a:solidFill>
                <a:cs typeface="Calibri"/>
              </a:rPr>
              <a:t>Results of algorithm</a:t>
            </a:r>
            <a:endParaRPr lang="en-IN" sz="2200" dirty="0">
              <a:solidFill>
                <a:schemeClr val="bg1"/>
              </a:solidFill>
            </a:endParaRPr>
          </a:p>
          <a:p>
            <a:r>
              <a:rPr lang="en-IN" sz="2200" dirty="0">
                <a:solidFill>
                  <a:schemeClr val="bg1"/>
                </a:solidFill>
                <a:cs typeface="Calibri"/>
              </a:rPr>
              <a:t>Limitation and future scope</a:t>
            </a:r>
          </a:p>
          <a:p>
            <a:r>
              <a:rPr lang="en-IN" sz="2200" dirty="0">
                <a:solidFill>
                  <a:schemeClr val="bg1"/>
                </a:solidFill>
                <a:cs typeface="Calibri"/>
              </a:rPr>
              <a:t>References</a:t>
            </a:r>
          </a:p>
        </p:txBody>
      </p:sp>
      <p:grpSp>
        <p:nvGrpSpPr>
          <p:cNvPr id="37" name="Graphic 185">
            <a:extLst>
              <a:ext uri="{FF2B5EF4-FFF2-40B4-BE49-F238E27FC236}">
                <a16:creationId xmlns="" xmlns:a16="http://schemas.microsoft.com/office/drawing/2014/main" id="{3773FAF5-C452-4455-9411-D6AF5EBD4C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8" name="Freeform: Shape 37">
              <a:extLst>
                <a:ext uri="{FF2B5EF4-FFF2-40B4-BE49-F238E27FC236}">
                  <a16:creationId xmlns="" xmlns:a16="http://schemas.microsoft.com/office/drawing/2014/main" id="{1ECA0D96-F63C-4F7B-BE16-0F3FE76D7D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 xmlns:a16="http://schemas.microsoft.com/office/drawing/2014/main" id="{74F83A81-0546-400A-918A-90C9C48B814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 xmlns:a16="http://schemas.microsoft.com/office/drawing/2014/main" id="{9741F692-A5B6-4215-86D9-B1FD4FF26A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CC0876CB-9C60-4580-8FED-CD64EC76645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 xmlns:a16="http://schemas.microsoft.com/office/drawing/2014/main" id="{A879B3B7-48DB-4D3A-BB33-02766EAD3D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03930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E443FD7-A66B-4AA0-872D-B088B9BC5F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97F4999-FA4A-4BC5-B256-63C08518063D}"/>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Thank You</a:t>
            </a:r>
            <a:br>
              <a:rPr lang="en-US" sz="6000" kern="1200">
                <a:solidFill>
                  <a:schemeClr val="tx1"/>
                </a:solidFill>
                <a:latin typeface="+mj-lt"/>
                <a:ea typeface="+mj-ea"/>
                <a:cs typeface="+mj-cs"/>
              </a:rPr>
            </a:br>
            <a:endParaRPr lang="en-US" sz="6000" kern="1200">
              <a:solidFill>
                <a:schemeClr val="tx1"/>
              </a:solidFill>
              <a:latin typeface="+mj-lt"/>
              <a:ea typeface="+mj-ea"/>
              <a:cs typeface="+mj-cs"/>
            </a:endParaRPr>
          </a:p>
        </p:txBody>
      </p:sp>
      <p:sp>
        <p:nvSpPr>
          <p:cNvPr id="10" name="Freeform: Shape 9">
            <a:extLst>
              <a:ext uri="{FF2B5EF4-FFF2-40B4-BE49-F238E27FC236}">
                <a16:creationId xmlns="" xmlns:a16="http://schemas.microsoft.com/office/drawing/2014/main" id="{C04BE0EF-3561-49B4-9A29-F283168A9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Handshake">
            <a:extLst>
              <a:ext uri="{FF2B5EF4-FFF2-40B4-BE49-F238E27FC236}">
                <a16:creationId xmlns="" xmlns:a16="http://schemas.microsoft.com/office/drawing/2014/main" id="{370F482C-CD5E-41AA-97BA-E897290854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9827531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 xmlns:a16="http://schemas.microsoft.com/office/drawing/2014/main"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 xmlns:a16="http://schemas.microsoft.com/office/drawing/2014/main"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 xmlns:a16="http://schemas.microsoft.com/office/drawing/2014/main" id="{61B29FEC-A288-464F-9C89-8822F7A0EC66}"/>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Project Theory</a:t>
            </a:r>
            <a:endParaRPr lang="en-US" sz="4800">
              <a:solidFill>
                <a:schemeClr val="bg1"/>
              </a:solidFill>
            </a:endParaRPr>
          </a:p>
        </p:txBody>
      </p:sp>
      <p:sp>
        <p:nvSpPr>
          <p:cNvPr id="3" name="Content Placeholder 2">
            <a:extLst>
              <a:ext uri="{FF2B5EF4-FFF2-40B4-BE49-F238E27FC236}">
                <a16:creationId xmlns="" xmlns:a16="http://schemas.microsoft.com/office/drawing/2014/main" id="{7FBED8FB-5EAA-4790-9A05-51C52A85C5FE}"/>
              </a:ext>
            </a:extLst>
          </p:cNvPr>
          <p:cNvSpPr>
            <a:spLocks noGrp="1"/>
          </p:cNvSpPr>
          <p:nvPr>
            <p:ph idx="1"/>
          </p:nvPr>
        </p:nvSpPr>
        <p:spPr>
          <a:xfrm>
            <a:off x="5573864" y="1166933"/>
            <a:ext cx="5716988" cy="5084841"/>
          </a:xfrm>
        </p:spPr>
        <p:txBody>
          <a:bodyPr vert="horz" lIns="91440" tIns="45720" rIns="91440" bIns="45720" rtlCol="0" anchor="ctr">
            <a:normAutofit/>
          </a:bodyPr>
          <a:lstStyle/>
          <a:p>
            <a:r>
              <a:rPr lang="en-US" sz="2000" dirty="0">
                <a:ea typeface="+mn-lt"/>
                <a:cs typeface="+mn-lt"/>
              </a:rPr>
              <a:t>Phishing or Phishing attack is a type of social engineering attack carried out by the online criminals who send out fraudulent communications to users to steal their personal details, such as login credentials, bank account details, and debit or credit card numbers. The Phishing attacker masquerades as a trusted entity tricks their victims into opening a fraudulent email, instant message, or text message that appear to be coming from a reputable source.</a:t>
            </a:r>
            <a:endParaRPr lang="en-US" sz="2000" dirty="0">
              <a:cs typeface="Calibri" panose="020F0502020204030204"/>
            </a:endParaRPr>
          </a:p>
          <a:p>
            <a:r>
              <a:rPr lang="en-US" sz="2000" dirty="0">
                <a:ea typeface="+mn-lt"/>
                <a:cs typeface="+mn-lt"/>
              </a:rPr>
              <a:t>The receiver is then duped into clicking a malicious link, which can lead to the installation of malware. The malicious software freezes the computer as a part of ransomware attack or fakes them to disclose the sensitive data message that appear to be coming from a reputable source.</a:t>
            </a: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77051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F526DD0-5E46-40B7-AEF1-9B26256CFB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10" name="Group 9">
            <a:extLst>
              <a:ext uri="{FF2B5EF4-FFF2-40B4-BE49-F238E27FC236}">
                <a16:creationId xmlns="" xmlns:a16="http://schemas.microsoft.com/office/drawing/2014/main" id="{B7E4032D-4110-4963-82B8-8A1B1BF4B66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 y="0"/>
            <a:ext cx="4273199" cy="6858000"/>
            <a:chOff x="1" y="0"/>
            <a:chExt cx="4273199" cy="6858000"/>
          </a:xfrm>
        </p:grpSpPr>
        <p:sp>
          <p:nvSpPr>
            <p:cNvPr id="11" name="Rectangle 10">
              <a:extLst>
                <a:ext uri="{FF2B5EF4-FFF2-40B4-BE49-F238E27FC236}">
                  <a16:creationId xmlns="" xmlns:a16="http://schemas.microsoft.com/office/drawing/2014/main" id="{66796880-E7D7-485E-A6D1-908B811A14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12" name="Rectangle 11">
              <a:extLst>
                <a:ext uri="{FF2B5EF4-FFF2-40B4-BE49-F238E27FC236}">
                  <a16:creationId xmlns="" xmlns:a16="http://schemas.microsoft.com/office/drawing/2014/main" id="{AC97B103-7494-4650-82C0-FC9F8D27234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A30BFAE1-4E1A-423B-8A10-0CE20B886731}"/>
              </a:ext>
            </a:extLst>
          </p:cNvPr>
          <p:cNvSpPr>
            <a:spLocks noGrp="1"/>
          </p:cNvSpPr>
          <p:nvPr>
            <p:ph type="title"/>
          </p:nvPr>
        </p:nvSpPr>
        <p:spPr>
          <a:xfrm>
            <a:off x="1251677" y="619125"/>
            <a:ext cx="2652413" cy="5619749"/>
          </a:xfrm>
        </p:spPr>
        <p:txBody>
          <a:bodyPr anchor="ctr">
            <a:normAutofit/>
          </a:bodyPr>
          <a:lstStyle/>
          <a:p>
            <a:r>
              <a:rPr lang="en-US">
                <a:solidFill>
                  <a:srgbClr val="000000"/>
                </a:solidFill>
                <a:cs typeface="Calibri Light"/>
              </a:rPr>
              <a:t>Types of Phishing attack</a:t>
            </a:r>
            <a:endParaRPr lang="en-US">
              <a:solidFill>
                <a:srgbClr val="000000"/>
              </a:solidFill>
            </a:endParaRPr>
          </a:p>
        </p:txBody>
      </p:sp>
      <p:grpSp>
        <p:nvGrpSpPr>
          <p:cNvPr id="14" name="Group 13">
            <a:extLst>
              <a:ext uri="{FF2B5EF4-FFF2-40B4-BE49-F238E27FC236}">
                <a16:creationId xmlns="" xmlns:a16="http://schemas.microsoft.com/office/drawing/2014/main" id="{5D133F51-4E9D-4F0B-A452-875C6A52B62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885825" cy="6858000"/>
            <a:chOff x="0" y="0"/>
            <a:chExt cx="885825" cy="6858000"/>
          </a:xfrm>
        </p:grpSpPr>
        <p:sp>
          <p:nvSpPr>
            <p:cNvPr id="15" name="Freeform 6">
              <a:extLst>
                <a:ext uri="{FF2B5EF4-FFF2-40B4-BE49-F238E27FC236}">
                  <a16:creationId xmlns="" xmlns:a16="http://schemas.microsoft.com/office/drawing/2014/main" id="{BDC8164B-5FC0-4CBD-B7AE-0CB8780FFCB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16" name="Freeform 6">
              <a:extLst>
                <a:ext uri="{FF2B5EF4-FFF2-40B4-BE49-F238E27FC236}">
                  <a16:creationId xmlns="" xmlns:a16="http://schemas.microsoft.com/office/drawing/2014/main" id="{DF21B6AB-8AF5-4823-92E3-F33B9EAEF6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 xmlns:a16="http://schemas.microsoft.com/office/drawing/2014/main" id="{606064F2-69CD-4F6A-9F32-94A48EA33ED4}"/>
              </a:ext>
            </a:extLst>
          </p:cNvPr>
          <p:cNvSpPr>
            <a:spLocks noGrp="1"/>
          </p:cNvSpPr>
          <p:nvPr>
            <p:ph idx="1"/>
          </p:nvPr>
        </p:nvSpPr>
        <p:spPr>
          <a:xfrm>
            <a:off x="4916250" y="619125"/>
            <a:ext cx="6508987" cy="5619750"/>
          </a:xfrm>
        </p:spPr>
        <p:txBody>
          <a:bodyPr vert="horz" lIns="91440" tIns="45720" rIns="91440" bIns="45720" rtlCol="0" anchor="ctr">
            <a:normAutofit/>
          </a:bodyPr>
          <a:lstStyle/>
          <a:p>
            <a:pPr marL="0" indent="0">
              <a:buNone/>
            </a:pPr>
            <a:r>
              <a:rPr lang="en-US" sz="1700">
                <a:solidFill>
                  <a:schemeClr val="tx1">
                    <a:alpha val="60000"/>
                  </a:schemeClr>
                </a:solidFill>
                <a:ea typeface="+mn-lt"/>
                <a:cs typeface="+mn-lt"/>
              </a:rPr>
              <a:t>Deceptive phishing</a:t>
            </a:r>
            <a:endParaRPr lang="en-US" sz="1700">
              <a:solidFill>
                <a:schemeClr val="tx1">
                  <a:alpha val="60000"/>
                </a:schemeClr>
              </a:solidFill>
              <a:cs typeface="Calibri" panose="020F0502020204030204"/>
            </a:endParaRPr>
          </a:p>
          <a:p>
            <a:r>
              <a:rPr lang="en-US" sz="1700">
                <a:solidFill>
                  <a:schemeClr val="tx1">
                    <a:alpha val="60000"/>
                  </a:schemeClr>
                </a:solidFill>
                <a:ea typeface="+mn-lt"/>
                <a:cs typeface="+mn-lt"/>
              </a:rPr>
              <a:t>Deceptive phishing is the most common type of phishing. In this case, an attacker attempts to obtain confidential information from the victims. Attackers use the information to steal money or to launch other attacks. A fake email from a bank asking you to click a link and verify your account details is an example of deceptive phishing.</a:t>
            </a:r>
            <a:endParaRPr lang="en-US" sz="1700">
              <a:solidFill>
                <a:schemeClr val="tx1">
                  <a:alpha val="60000"/>
                </a:schemeClr>
              </a:solidFill>
            </a:endParaRPr>
          </a:p>
          <a:p>
            <a:pPr marL="0" indent="0">
              <a:buNone/>
            </a:pPr>
            <a:r>
              <a:rPr lang="en-US" sz="1700">
                <a:solidFill>
                  <a:schemeClr val="tx1">
                    <a:alpha val="60000"/>
                  </a:schemeClr>
                </a:solidFill>
                <a:ea typeface="+mn-lt"/>
                <a:cs typeface="+mn-lt"/>
              </a:rPr>
              <a:t>Spear phishing</a:t>
            </a:r>
            <a:endParaRPr lang="en-US" sz="1700">
              <a:solidFill>
                <a:schemeClr val="tx1">
                  <a:alpha val="60000"/>
                </a:schemeClr>
              </a:solidFill>
              <a:cs typeface="Calibri" panose="020F0502020204030204"/>
            </a:endParaRPr>
          </a:p>
          <a:p>
            <a:r>
              <a:rPr lang="en-US" sz="1700">
                <a:solidFill>
                  <a:schemeClr val="tx1">
                    <a:alpha val="60000"/>
                  </a:schemeClr>
                </a:solidFill>
                <a:ea typeface="+mn-lt"/>
                <a:cs typeface="+mn-lt"/>
              </a:rPr>
              <a:t>Spear phishing targets specific individuals instead of a wide group of people. Attackers often research their victims on social media and other sites. That way, they can customize their communications and appear more authentic. Spear phishing is often the first step used to penetrate a company’s defenses and carry out a targeted attack.</a:t>
            </a:r>
            <a:endParaRPr lang="en-US" sz="1700">
              <a:solidFill>
                <a:schemeClr val="tx1">
                  <a:alpha val="60000"/>
                </a:schemeClr>
              </a:solidFill>
            </a:endParaRPr>
          </a:p>
          <a:p>
            <a:pPr marL="0" indent="0">
              <a:buNone/>
            </a:pPr>
            <a:r>
              <a:rPr lang="en-US" sz="1700">
                <a:solidFill>
                  <a:schemeClr val="tx1">
                    <a:alpha val="60000"/>
                  </a:schemeClr>
                </a:solidFill>
                <a:ea typeface="+mn-lt"/>
                <a:cs typeface="+mn-lt"/>
              </a:rPr>
              <a:t>Whaling</a:t>
            </a:r>
            <a:endParaRPr lang="en-US" sz="1700">
              <a:solidFill>
                <a:schemeClr val="tx1">
                  <a:alpha val="60000"/>
                </a:schemeClr>
              </a:solidFill>
              <a:cs typeface="Calibri" panose="020F0502020204030204"/>
            </a:endParaRPr>
          </a:p>
          <a:p>
            <a:r>
              <a:rPr lang="en-US" sz="1700">
                <a:solidFill>
                  <a:schemeClr val="tx1">
                    <a:alpha val="60000"/>
                  </a:schemeClr>
                </a:solidFill>
                <a:ea typeface="+mn-lt"/>
                <a:cs typeface="+mn-lt"/>
              </a:rPr>
              <a:t>When attackers go after a “big fish” like a CEO, it’s called whaling. These attackers often spend considerable time profiling the target to find the opportune moment and means of stealing login credentials. Whaling is of particular concern because high-level executives are able to access a great deal of company information.</a:t>
            </a:r>
            <a:endParaRPr lang="en-US" sz="1700">
              <a:solidFill>
                <a:schemeClr val="tx1">
                  <a:alpha val="60000"/>
                </a:schemeClr>
              </a:solidFill>
            </a:endParaRPr>
          </a:p>
          <a:p>
            <a:endParaRPr lang="en-US" sz="1700">
              <a:solidFill>
                <a:schemeClr val="tx1">
                  <a:alpha val="60000"/>
                </a:schemeClr>
              </a:solidFill>
              <a:cs typeface="Calibri"/>
            </a:endParaRPr>
          </a:p>
        </p:txBody>
      </p:sp>
    </p:spTree>
    <p:extLst>
      <p:ext uri="{BB962C8B-B14F-4D97-AF65-F5344CB8AC3E}">
        <p14:creationId xmlns:p14="http://schemas.microsoft.com/office/powerpoint/2010/main" val="428712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7FA33FF-088D-4F16-95A2-2C64D353DE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 xmlns:a16="http://schemas.microsoft.com/office/drawing/2014/main" id="{A376EFB1-01CF-419F-ABF1-2AF02BBFC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 xmlns:a16="http://schemas.microsoft.com/office/drawing/2014/main" id="{FF9DEA15-78BD-4750-AA18-B9F28A6D5A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8332E5C1-4717-44DA-92B6-1FFEAABCDEF0}"/>
              </a:ext>
            </a:extLst>
          </p:cNvPr>
          <p:cNvSpPr>
            <a:spLocks noGrp="1"/>
          </p:cNvSpPr>
          <p:nvPr>
            <p:ph type="title"/>
          </p:nvPr>
        </p:nvSpPr>
        <p:spPr>
          <a:xfrm>
            <a:off x="804672" y="640080"/>
            <a:ext cx="3282696" cy="5257800"/>
          </a:xfrm>
        </p:spPr>
        <p:txBody>
          <a:bodyPr>
            <a:normAutofit/>
          </a:bodyPr>
          <a:lstStyle/>
          <a:p>
            <a:r>
              <a:rPr lang="en-US" dirty="0">
                <a:solidFill>
                  <a:schemeClr val="bg1"/>
                </a:solidFill>
                <a:cs typeface="Calibri Light"/>
              </a:rPr>
              <a:t>How does it works ?</a:t>
            </a:r>
            <a:endParaRPr lang="en-US" dirty="0">
              <a:solidFill>
                <a:schemeClr val="bg1"/>
              </a:solidFill>
            </a:endParaRPr>
          </a:p>
        </p:txBody>
      </p:sp>
      <p:sp>
        <p:nvSpPr>
          <p:cNvPr id="3" name="Content Placeholder 2">
            <a:extLst>
              <a:ext uri="{FF2B5EF4-FFF2-40B4-BE49-F238E27FC236}">
                <a16:creationId xmlns="" xmlns:a16="http://schemas.microsoft.com/office/drawing/2014/main" id="{8D525B8A-DFF5-4599-8E65-CBCDAC69DBA9}"/>
              </a:ext>
            </a:extLst>
          </p:cNvPr>
          <p:cNvSpPr>
            <a:spLocks noGrp="1"/>
          </p:cNvSpPr>
          <p:nvPr>
            <p:ph idx="1"/>
          </p:nvPr>
        </p:nvSpPr>
        <p:spPr>
          <a:xfrm>
            <a:off x="5358384" y="640081"/>
            <a:ext cx="6024654" cy="5847271"/>
          </a:xfrm>
        </p:spPr>
        <p:txBody>
          <a:bodyPr vert="horz" lIns="91440" tIns="45720" rIns="91440" bIns="45720" rtlCol="0" anchor="ctr">
            <a:normAutofit/>
          </a:bodyPr>
          <a:lstStyle/>
          <a:p>
            <a:r>
              <a:rPr lang="en-US" sz="2200" dirty="0">
                <a:ea typeface="+mn-lt"/>
                <a:cs typeface="+mn-lt"/>
              </a:rPr>
              <a:t>Phishing is the method by which fraudulent information is sent to victims which appears to arrive from the legitimate sources. Mostly, the attackers chosen mode of delivering the infection is through email because it is more effective. The purpose is to rob the user of their sensitive data like credit card and login information or to install malware on the victim’s machine.</a:t>
            </a:r>
            <a:endParaRPr lang="en-US" sz="2200" dirty="0">
              <a:cs typeface="Calibri" panose="020F0502020204030204"/>
            </a:endParaRPr>
          </a:p>
          <a:p>
            <a:r>
              <a:rPr lang="en-US" sz="2200" dirty="0">
                <a:ea typeface="+mn-lt"/>
                <a:cs typeface="+mn-lt"/>
              </a:rPr>
              <a:t>Phishing starts with a fraudulent email or other communication that is designed to lure a victim. The message is made to look as though it comes from a trusted sender. If it fools the victim, he or she is coaxed into providing confidential information, often on a scam website. Sometimes malware is also downloaded onto the target’s computer.</a:t>
            </a:r>
            <a:endParaRPr lang="en-US" sz="2200" dirty="0"/>
          </a:p>
          <a:p>
            <a:endParaRPr lang="en-US" sz="2200" dirty="0">
              <a:cs typeface="Calibri"/>
            </a:endParaRPr>
          </a:p>
        </p:txBody>
      </p:sp>
    </p:spTree>
    <p:extLst>
      <p:ext uri="{BB962C8B-B14F-4D97-AF65-F5344CB8AC3E}">
        <p14:creationId xmlns:p14="http://schemas.microsoft.com/office/powerpoint/2010/main" val="357487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0B2955B-D0B4-4EB0-BA1D-01AC7EF4F40E}"/>
              </a:ext>
            </a:extLst>
          </p:cNvPr>
          <p:cNvSpPr>
            <a:spLocks noGrp="1"/>
          </p:cNvSpPr>
          <p:nvPr>
            <p:ph type="title"/>
          </p:nvPr>
        </p:nvSpPr>
        <p:spPr>
          <a:xfrm>
            <a:off x="1670670" y="512759"/>
            <a:ext cx="9382324" cy="742499"/>
          </a:xfrm>
        </p:spPr>
        <p:txBody>
          <a:bodyPr anchor="t">
            <a:normAutofit fontScale="90000"/>
          </a:bodyPr>
          <a:lstStyle/>
          <a:p>
            <a:r>
              <a:rPr lang="en-IN" sz="3600" b="1" i="1" u="sng" dirty="0">
                <a:latin typeface="Avenir Next LT Pro"/>
              </a:rPr>
              <a:t>Requirement Gathering and technique used </a:t>
            </a:r>
            <a:endParaRPr lang="en-IN" sz="3600" b="1" i="1" u="sng" dirty="0">
              <a:latin typeface="Avenir Next LT Pro" panose="020B0504020202020204" pitchFamily="34" charset="0"/>
            </a:endParaRPr>
          </a:p>
        </p:txBody>
      </p:sp>
      <p:sp>
        <p:nvSpPr>
          <p:cNvPr id="10" name="Freeform: Shape 9">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Arrow: Right 8">
            <a:extLst>
              <a:ext uri="{FF2B5EF4-FFF2-40B4-BE49-F238E27FC236}">
                <a16:creationId xmlns="" xmlns:a16="http://schemas.microsoft.com/office/drawing/2014/main" id="{7FD1556B-A42C-4A03-BA74-6EB1B5379062}"/>
              </a:ext>
            </a:extLst>
          </p:cNvPr>
          <p:cNvSpPr/>
          <p:nvPr/>
        </p:nvSpPr>
        <p:spPr>
          <a:xfrm>
            <a:off x="3967109" y="3057750"/>
            <a:ext cx="833491" cy="742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 xmlns:a16="http://schemas.microsoft.com/office/drawing/2014/main" id="{45BFBA35-A09D-4F97-8697-6456BE6F944D}"/>
              </a:ext>
            </a:extLst>
          </p:cNvPr>
          <p:cNvSpPr/>
          <p:nvPr/>
        </p:nvSpPr>
        <p:spPr>
          <a:xfrm>
            <a:off x="4884176" y="2719386"/>
            <a:ext cx="2631050" cy="1347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Avenir Next LT Pro" panose="020B0504020202020204" pitchFamily="34" charset="0"/>
              </a:rPr>
              <a:t>Classifier</a:t>
            </a:r>
          </a:p>
        </p:txBody>
      </p:sp>
      <p:sp>
        <p:nvSpPr>
          <p:cNvPr id="13" name="TextBox 12">
            <a:extLst>
              <a:ext uri="{FF2B5EF4-FFF2-40B4-BE49-F238E27FC236}">
                <a16:creationId xmlns="" xmlns:a16="http://schemas.microsoft.com/office/drawing/2014/main" id="{808632EB-524D-4EAE-BA13-083467E895A8}"/>
              </a:ext>
            </a:extLst>
          </p:cNvPr>
          <p:cNvSpPr txBox="1"/>
          <p:nvPr/>
        </p:nvSpPr>
        <p:spPr>
          <a:xfrm>
            <a:off x="4970976" y="4384516"/>
            <a:ext cx="2457450"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venir Next LT Pro" panose="020B0504020202020204" pitchFamily="34" charset="0"/>
              </a:rPr>
              <a:t>Training links</a:t>
            </a:r>
          </a:p>
          <a:p>
            <a:pPr marL="285750" indent="-285750">
              <a:buFont typeface="Arial" panose="020B0604020202020204" pitchFamily="34" charset="0"/>
              <a:buChar char="•"/>
            </a:pPr>
            <a:r>
              <a:rPr lang="en-IN" sz="2000" dirty="0">
                <a:latin typeface="Avenir Next LT Pro" panose="020B0504020202020204" pitchFamily="34" charset="0"/>
              </a:rPr>
              <a:t>Testing links</a:t>
            </a:r>
          </a:p>
        </p:txBody>
      </p:sp>
      <p:sp>
        <p:nvSpPr>
          <p:cNvPr id="19" name="Arrow: Right 18">
            <a:extLst>
              <a:ext uri="{FF2B5EF4-FFF2-40B4-BE49-F238E27FC236}">
                <a16:creationId xmlns="" xmlns:a16="http://schemas.microsoft.com/office/drawing/2014/main" id="{BD110E73-3D93-460A-84B6-B4E0C233CBF7}"/>
              </a:ext>
            </a:extLst>
          </p:cNvPr>
          <p:cNvSpPr/>
          <p:nvPr/>
        </p:nvSpPr>
        <p:spPr>
          <a:xfrm>
            <a:off x="7700119" y="2970391"/>
            <a:ext cx="814903" cy="742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Double Brace 22">
            <a:extLst>
              <a:ext uri="{FF2B5EF4-FFF2-40B4-BE49-F238E27FC236}">
                <a16:creationId xmlns="" xmlns:a16="http://schemas.microsoft.com/office/drawing/2014/main" id="{70C44D6D-8000-4D26-BB0B-87A0628AEF08}"/>
              </a:ext>
            </a:extLst>
          </p:cNvPr>
          <p:cNvSpPr/>
          <p:nvPr/>
        </p:nvSpPr>
        <p:spPr>
          <a:xfrm>
            <a:off x="8853889" y="2174256"/>
            <a:ext cx="2631049" cy="2373016"/>
          </a:xfrm>
          <a:prstGeom prst="bracePair">
            <a:avLst/>
          </a:prstGeom>
          <a:noFill/>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latin typeface="Avenir Next LT Pro" panose="020B0504020202020204" pitchFamily="34" charset="0"/>
            </a:endParaRPr>
          </a:p>
        </p:txBody>
      </p:sp>
      <p:sp>
        <p:nvSpPr>
          <p:cNvPr id="25" name="TextBox 24">
            <a:extLst>
              <a:ext uri="{FF2B5EF4-FFF2-40B4-BE49-F238E27FC236}">
                <a16:creationId xmlns="" xmlns:a16="http://schemas.microsoft.com/office/drawing/2014/main" id="{69AC87CF-9542-46A8-ABCD-4EA9BB7992C2}"/>
              </a:ext>
            </a:extLst>
          </p:cNvPr>
          <p:cNvSpPr txBox="1"/>
          <p:nvPr/>
        </p:nvSpPr>
        <p:spPr>
          <a:xfrm>
            <a:off x="9244261" y="2431137"/>
            <a:ext cx="1921722" cy="1754326"/>
          </a:xfrm>
          <a:prstGeom prst="rect">
            <a:avLst/>
          </a:prstGeom>
          <a:noFill/>
        </p:spPr>
        <p:txBody>
          <a:bodyPr wrap="square" rtlCol="0">
            <a:spAutoFit/>
          </a:bodyPr>
          <a:lstStyle/>
          <a:p>
            <a:r>
              <a:rPr lang="en-IN" b="1" dirty="0">
                <a:latin typeface="Avenir Next LT Pro" panose="020B0504020202020204" pitchFamily="34" charset="0"/>
              </a:rPr>
              <a:t>Target Label</a:t>
            </a:r>
          </a:p>
          <a:p>
            <a:endParaRPr lang="en-IN" b="1" dirty="0">
              <a:latin typeface="Avenir Next LT Pro" panose="020B0504020202020204" pitchFamily="34" charset="0"/>
            </a:endParaRPr>
          </a:p>
          <a:p>
            <a:pPr marL="285750" indent="-285750">
              <a:buFont typeface="Arial" panose="020B0604020202020204" pitchFamily="34" charset="0"/>
              <a:buChar char="•"/>
            </a:pPr>
            <a:r>
              <a:rPr lang="en-IN" b="1" dirty="0">
                <a:latin typeface="Avenir Next LT Pro" panose="020B0504020202020204" pitchFamily="34" charset="0"/>
              </a:rPr>
              <a:t>Phishing site</a:t>
            </a:r>
          </a:p>
          <a:p>
            <a:pPr marL="285750" indent="-285750">
              <a:buFont typeface="Arial" panose="020B0604020202020204" pitchFamily="34" charset="0"/>
              <a:buChar char="•"/>
            </a:pPr>
            <a:endParaRPr lang="en-IN" b="1" dirty="0">
              <a:latin typeface="Avenir Next LT Pro" panose="020B0504020202020204" pitchFamily="34" charset="0"/>
            </a:endParaRPr>
          </a:p>
          <a:p>
            <a:pPr marL="285750" indent="-285750">
              <a:buFont typeface="Arial" panose="020B0604020202020204" pitchFamily="34" charset="0"/>
              <a:buChar char="•"/>
            </a:pPr>
            <a:r>
              <a:rPr lang="en-IN" b="1" dirty="0">
                <a:latin typeface="Avenir Next LT Pro" panose="020B0504020202020204" pitchFamily="34" charset="0"/>
              </a:rPr>
              <a:t>Not Phishing Site</a:t>
            </a:r>
          </a:p>
        </p:txBody>
      </p:sp>
      <p:pic>
        <p:nvPicPr>
          <p:cNvPr id="3" name="Picture 4" descr="A picture containing letter&#10;&#10;Description automatically generated">
            <a:extLst>
              <a:ext uri="{FF2B5EF4-FFF2-40B4-BE49-F238E27FC236}">
                <a16:creationId xmlns="" xmlns:a16="http://schemas.microsoft.com/office/drawing/2014/main" id="{09C82560-6BF0-410D-BBCB-D379E4FD1399}"/>
              </a:ext>
            </a:extLst>
          </p:cNvPr>
          <p:cNvPicPr>
            <a:picLocks noChangeAspect="1"/>
          </p:cNvPicPr>
          <p:nvPr/>
        </p:nvPicPr>
        <p:blipFill>
          <a:blip r:embed="rId2"/>
          <a:stretch>
            <a:fillRect/>
          </a:stretch>
        </p:blipFill>
        <p:spPr>
          <a:xfrm>
            <a:off x="1219919" y="2715524"/>
            <a:ext cx="2362200" cy="1714500"/>
          </a:xfrm>
          <a:prstGeom prst="rect">
            <a:avLst/>
          </a:prstGeom>
        </p:spPr>
      </p:pic>
    </p:spTree>
    <p:extLst>
      <p:ext uri="{BB962C8B-B14F-4D97-AF65-F5344CB8AC3E}">
        <p14:creationId xmlns:p14="http://schemas.microsoft.com/office/powerpoint/2010/main" val="2814936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9" grpId="0" animBg="1"/>
      <p:bldP spid="23"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82DE706-EF14-4319-88E1-7EB19E19EADB}"/>
              </a:ext>
            </a:extLst>
          </p:cNvPr>
          <p:cNvSpPr>
            <a:spLocks noGrp="1"/>
          </p:cNvSpPr>
          <p:nvPr>
            <p:ph type="title"/>
          </p:nvPr>
        </p:nvSpPr>
        <p:spPr>
          <a:xfrm>
            <a:off x="373021" y="411723"/>
            <a:ext cx="2547408" cy="1097491"/>
          </a:xfrm>
        </p:spPr>
        <p:txBody>
          <a:bodyPr>
            <a:normAutofit fontScale="90000"/>
          </a:bodyPr>
          <a:lstStyle/>
          <a:p>
            <a:r>
              <a:rPr lang="en-IN" sz="3600" dirty="0">
                <a:cs typeface="Calibri Light"/>
              </a:rPr>
              <a:t>Flowchart and Approach</a:t>
            </a:r>
          </a:p>
        </p:txBody>
      </p:sp>
      <p:sp>
        <p:nvSpPr>
          <p:cNvPr id="10" name="Rectangle 9">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 xmlns:a16="http://schemas.microsoft.com/office/drawing/2014/main" id="{17C85D28-5C44-47C3-9D35-C3229A683C94}"/>
              </a:ext>
            </a:extLst>
          </p:cNvPr>
          <p:cNvSpPr/>
          <p:nvPr/>
        </p:nvSpPr>
        <p:spPr>
          <a:xfrm>
            <a:off x="3864291" y="469232"/>
            <a:ext cx="2760345" cy="694690"/>
          </a:xfrm>
          <a:prstGeom prst="rect">
            <a:avLst/>
          </a:prstGeom>
          <a:ln>
            <a:solidFill>
              <a:srgbClr val="0070C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tx1"/>
                </a:solidFill>
                <a:latin typeface="Avenir Next LT Pro" panose="020B0504020202020204" pitchFamily="34" charset="0"/>
              </a:rPr>
              <a:t>Collection of Data</a:t>
            </a:r>
          </a:p>
        </p:txBody>
      </p:sp>
      <p:pic>
        <p:nvPicPr>
          <p:cNvPr id="13" name="Picture 12">
            <a:extLst>
              <a:ext uri="{FF2B5EF4-FFF2-40B4-BE49-F238E27FC236}">
                <a16:creationId xmlns="" xmlns:a16="http://schemas.microsoft.com/office/drawing/2014/main" id="{48944168-B1EF-4FE0-BAAC-62890462B4D0}"/>
              </a:ext>
            </a:extLst>
          </p:cNvPr>
          <p:cNvPicPr>
            <a:picLocks noChangeAspect="1"/>
          </p:cNvPicPr>
          <p:nvPr/>
        </p:nvPicPr>
        <p:blipFill>
          <a:blip r:embed="rId2"/>
          <a:stretch>
            <a:fillRect/>
          </a:stretch>
        </p:blipFill>
        <p:spPr>
          <a:xfrm>
            <a:off x="4936588" y="1284494"/>
            <a:ext cx="615749" cy="597460"/>
          </a:xfrm>
          <a:prstGeom prst="rect">
            <a:avLst/>
          </a:prstGeom>
        </p:spPr>
      </p:pic>
      <p:sp>
        <p:nvSpPr>
          <p:cNvPr id="18" name="Arrow: Right 17">
            <a:extLst>
              <a:ext uri="{FF2B5EF4-FFF2-40B4-BE49-F238E27FC236}">
                <a16:creationId xmlns="" xmlns:a16="http://schemas.microsoft.com/office/drawing/2014/main" id="{AB7700B7-8E66-496D-B499-1A4762052946}"/>
              </a:ext>
            </a:extLst>
          </p:cNvPr>
          <p:cNvSpPr/>
          <p:nvPr/>
        </p:nvSpPr>
        <p:spPr>
          <a:xfrm>
            <a:off x="6852882" y="3580160"/>
            <a:ext cx="746023" cy="657543"/>
          </a:xfrm>
          <a:prstGeom prst="rightArrow">
            <a:avLst/>
          </a:prstGeom>
          <a:solidFill>
            <a:srgbClr val="4E91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 xmlns:a16="http://schemas.microsoft.com/office/drawing/2014/main" id="{40299EC6-E956-43F3-842C-ECA6422F4D7A}"/>
              </a:ext>
            </a:extLst>
          </p:cNvPr>
          <p:cNvSpPr/>
          <p:nvPr/>
        </p:nvSpPr>
        <p:spPr>
          <a:xfrm>
            <a:off x="7827153" y="3474297"/>
            <a:ext cx="2683514" cy="808703"/>
          </a:xfrm>
          <a:prstGeom prst="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Train the Model</a:t>
            </a:r>
          </a:p>
        </p:txBody>
      </p:sp>
      <p:sp>
        <p:nvSpPr>
          <p:cNvPr id="19" name="Rectangle 18">
            <a:extLst>
              <a:ext uri="{FF2B5EF4-FFF2-40B4-BE49-F238E27FC236}">
                <a16:creationId xmlns="" xmlns:a16="http://schemas.microsoft.com/office/drawing/2014/main" id="{D3806EB0-A104-42DB-BCD2-BC1CD1867217}"/>
              </a:ext>
            </a:extLst>
          </p:cNvPr>
          <p:cNvSpPr/>
          <p:nvPr/>
        </p:nvSpPr>
        <p:spPr>
          <a:xfrm>
            <a:off x="3886033" y="3537454"/>
            <a:ext cx="2738601" cy="8319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Build The Model</a:t>
            </a:r>
          </a:p>
        </p:txBody>
      </p:sp>
      <p:sp>
        <p:nvSpPr>
          <p:cNvPr id="21" name="Rectangle 20">
            <a:extLst>
              <a:ext uri="{FF2B5EF4-FFF2-40B4-BE49-F238E27FC236}">
                <a16:creationId xmlns="" xmlns:a16="http://schemas.microsoft.com/office/drawing/2014/main" id="{4977034F-AD3D-4657-A490-9020E975B89D}"/>
              </a:ext>
            </a:extLst>
          </p:cNvPr>
          <p:cNvSpPr/>
          <p:nvPr/>
        </p:nvSpPr>
        <p:spPr>
          <a:xfrm>
            <a:off x="7807945" y="5142573"/>
            <a:ext cx="2721930" cy="935427"/>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Import Links To Prediction</a:t>
            </a:r>
          </a:p>
        </p:txBody>
      </p:sp>
      <p:sp>
        <p:nvSpPr>
          <p:cNvPr id="22" name="Rectangle 21">
            <a:extLst>
              <a:ext uri="{FF2B5EF4-FFF2-40B4-BE49-F238E27FC236}">
                <a16:creationId xmlns="" xmlns:a16="http://schemas.microsoft.com/office/drawing/2014/main" id="{E9A471BF-95A3-467F-849A-466E49B9C599}"/>
              </a:ext>
            </a:extLst>
          </p:cNvPr>
          <p:cNvSpPr/>
          <p:nvPr/>
        </p:nvSpPr>
        <p:spPr>
          <a:xfrm>
            <a:off x="3875161" y="1928032"/>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Split the Data Into Train and Test set</a:t>
            </a:r>
          </a:p>
        </p:txBody>
      </p:sp>
      <p:pic>
        <p:nvPicPr>
          <p:cNvPr id="23" name="Picture 22">
            <a:extLst>
              <a:ext uri="{FF2B5EF4-FFF2-40B4-BE49-F238E27FC236}">
                <a16:creationId xmlns="" xmlns:a16="http://schemas.microsoft.com/office/drawing/2014/main" id="{26939BB2-7047-409A-AF86-9D3DED689D19}"/>
              </a:ext>
            </a:extLst>
          </p:cNvPr>
          <p:cNvPicPr>
            <a:picLocks noChangeAspect="1"/>
          </p:cNvPicPr>
          <p:nvPr/>
        </p:nvPicPr>
        <p:blipFill>
          <a:blip r:embed="rId2"/>
          <a:stretch>
            <a:fillRect/>
          </a:stretch>
        </p:blipFill>
        <p:spPr>
          <a:xfrm>
            <a:off x="4947458" y="2867455"/>
            <a:ext cx="615749" cy="597460"/>
          </a:xfrm>
          <a:prstGeom prst="rect">
            <a:avLst/>
          </a:prstGeom>
        </p:spPr>
      </p:pic>
      <p:pic>
        <p:nvPicPr>
          <p:cNvPr id="24" name="Picture 23">
            <a:extLst>
              <a:ext uri="{FF2B5EF4-FFF2-40B4-BE49-F238E27FC236}">
                <a16:creationId xmlns="" xmlns:a16="http://schemas.microsoft.com/office/drawing/2014/main" id="{1B0E01D2-43CD-463E-87F6-89199AE004FE}"/>
              </a:ext>
            </a:extLst>
          </p:cNvPr>
          <p:cNvPicPr>
            <a:picLocks noChangeAspect="1"/>
          </p:cNvPicPr>
          <p:nvPr/>
        </p:nvPicPr>
        <p:blipFill>
          <a:blip r:embed="rId2"/>
          <a:stretch>
            <a:fillRect/>
          </a:stretch>
        </p:blipFill>
        <p:spPr>
          <a:xfrm>
            <a:off x="8937088" y="4414056"/>
            <a:ext cx="615749" cy="597460"/>
          </a:xfrm>
          <a:prstGeom prst="rect">
            <a:avLst/>
          </a:prstGeom>
        </p:spPr>
      </p:pic>
      <p:sp>
        <p:nvSpPr>
          <p:cNvPr id="25" name="Arrow: Left 24">
            <a:extLst>
              <a:ext uri="{FF2B5EF4-FFF2-40B4-BE49-F238E27FC236}">
                <a16:creationId xmlns="" xmlns:a16="http://schemas.microsoft.com/office/drawing/2014/main" id="{FF39E19C-D40B-48E6-B1C5-E658EA1BD13C}"/>
              </a:ext>
            </a:extLst>
          </p:cNvPr>
          <p:cNvSpPr/>
          <p:nvPr/>
        </p:nvSpPr>
        <p:spPr>
          <a:xfrm>
            <a:off x="684327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 xmlns:a16="http://schemas.microsoft.com/office/drawing/2014/main" id="{5BF67D5C-E066-4795-85B4-EBDCB5AAE564}"/>
              </a:ext>
            </a:extLst>
          </p:cNvPr>
          <p:cNvSpPr/>
          <p:nvPr/>
        </p:nvSpPr>
        <p:spPr>
          <a:xfrm>
            <a:off x="3864291" y="5142573"/>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Deploy The Model</a:t>
            </a:r>
          </a:p>
        </p:txBody>
      </p:sp>
      <p:sp>
        <p:nvSpPr>
          <p:cNvPr id="27" name="Arrow: Left 26">
            <a:extLst>
              <a:ext uri="{FF2B5EF4-FFF2-40B4-BE49-F238E27FC236}">
                <a16:creationId xmlns="" xmlns:a16="http://schemas.microsoft.com/office/drawing/2014/main" id="{AC7571AE-78C4-44FF-9A60-D1C5DD579646}"/>
              </a:ext>
            </a:extLst>
          </p:cNvPr>
          <p:cNvSpPr/>
          <p:nvPr/>
        </p:nvSpPr>
        <p:spPr>
          <a:xfrm>
            <a:off x="287269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 xmlns:a16="http://schemas.microsoft.com/office/drawing/2014/main" id="{A035EAAB-9E78-42BA-81C5-E0B3243DD1A0}"/>
              </a:ext>
            </a:extLst>
          </p:cNvPr>
          <p:cNvSpPr/>
          <p:nvPr/>
        </p:nvSpPr>
        <p:spPr>
          <a:xfrm>
            <a:off x="1059480" y="4712786"/>
            <a:ext cx="1767797" cy="1615642"/>
          </a:xfrm>
          <a:prstGeom prst="ellipse">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venir Next LT Pro" panose="020B0504020202020204" pitchFamily="34" charset="0"/>
              </a:rPr>
              <a:t>Results</a:t>
            </a:r>
          </a:p>
        </p:txBody>
      </p:sp>
    </p:spTree>
    <p:extLst>
      <p:ext uri="{BB962C8B-B14F-4D97-AF65-F5344CB8AC3E}">
        <p14:creationId xmlns:p14="http://schemas.microsoft.com/office/powerpoint/2010/main" val="3686918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arn(inVertic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9" grpId="0" animBg="1"/>
      <p:bldP spid="19" grpId="0" animBg="1"/>
      <p:bldP spid="21" grpId="0" animBg="1"/>
      <p:bldP spid="22" grpId="0" animBg="1"/>
      <p:bldP spid="25" grpId="0" animBg="1"/>
      <p:bldP spid="26"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B527C651-60EF-4B02-92E9-DC9FB754BA20}"/>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cs typeface="Calibri Light"/>
              </a:rPr>
              <a:t>Hardware and Software requirements</a:t>
            </a:r>
            <a:endParaRPr lang="en-US" sz="4000" dirty="0">
              <a:solidFill>
                <a:srgbClr val="FFFFFF"/>
              </a:solidFill>
            </a:endParaRPr>
          </a:p>
        </p:txBody>
      </p:sp>
      <p:graphicFrame>
        <p:nvGraphicFramePr>
          <p:cNvPr id="6" name="Content Placeholder 2">
            <a:extLst>
              <a:ext uri="{FF2B5EF4-FFF2-40B4-BE49-F238E27FC236}">
                <a16:creationId xmlns="" xmlns:a16="http://schemas.microsoft.com/office/drawing/2014/main" id="{68BADFF3-A844-436C-89A4-4D634FACB257}"/>
              </a:ext>
            </a:extLst>
          </p:cNvPr>
          <p:cNvGraphicFramePr>
            <a:graphicFrameLocks noGrp="1"/>
          </p:cNvGraphicFramePr>
          <p:nvPr>
            <p:ph idx="1"/>
            <p:extLst>
              <p:ext uri="{D42A27DB-BD31-4B8C-83A1-F6EECF244321}">
                <p14:modId xmlns:p14="http://schemas.microsoft.com/office/powerpoint/2010/main" val="29335619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89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6D9C2D-792F-40FF-81F4-F0A8715E12DF}"/>
              </a:ext>
            </a:extLst>
          </p:cNvPr>
          <p:cNvSpPr>
            <a:spLocks noGrp="1"/>
          </p:cNvSpPr>
          <p:nvPr>
            <p:ph type="title"/>
          </p:nvPr>
        </p:nvSpPr>
        <p:spPr/>
        <p:txBody>
          <a:bodyPr/>
          <a:lstStyle/>
          <a:p>
            <a:r>
              <a:rPr lang="en-IN" dirty="0">
                <a:ea typeface="+mj-lt"/>
                <a:cs typeface="+mj-lt"/>
              </a:rPr>
              <a:t>Screen Shots</a:t>
            </a:r>
            <a:endParaRPr lang="en-IN" dirty="0">
              <a:cs typeface="Calibri Light"/>
            </a:endParaRPr>
          </a:p>
        </p:txBody>
      </p:sp>
      <p:pic>
        <p:nvPicPr>
          <p:cNvPr id="4" name="Picture 3">
            <a:extLst>
              <a:ext uri="{FF2B5EF4-FFF2-40B4-BE49-F238E27FC236}">
                <a16:creationId xmlns="" xmlns:a16="http://schemas.microsoft.com/office/drawing/2014/main" id="{41F9A9AC-AB5F-4C5F-8AC9-93E799EBF37A}"/>
              </a:ext>
            </a:extLst>
          </p:cNvPr>
          <p:cNvPicPr>
            <a:picLocks noChangeAspect="1"/>
          </p:cNvPicPr>
          <p:nvPr/>
        </p:nvPicPr>
        <p:blipFill>
          <a:blip r:embed="rId2"/>
          <a:stretch>
            <a:fillRect/>
          </a:stretch>
        </p:blipFill>
        <p:spPr>
          <a:xfrm>
            <a:off x="838199" y="1423223"/>
            <a:ext cx="9681839" cy="4991504"/>
          </a:xfrm>
          <a:prstGeom prst="rect">
            <a:avLst/>
          </a:prstGeom>
        </p:spPr>
      </p:pic>
    </p:spTree>
    <p:extLst>
      <p:ext uri="{BB962C8B-B14F-4D97-AF65-F5344CB8AC3E}">
        <p14:creationId xmlns:p14="http://schemas.microsoft.com/office/powerpoint/2010/main" val="84403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333</TotalTime>
  <Words>660</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Calibri</vt:lpstr>
      <vt:lpstr>Calibri Light</vt:lpstr>
      <vt:lpstr>Wingdings</vt:lpstr>
      <vt:lpstr>Office Theme</vt:lpstr>
      <vt:lpstr>Phishing Sites Detection</vt:lpstr>
      <vt:lpstr>Contents</vt:lpstr>
      <vt:lpstr>Project Theory</vt:lpstr>
      <vt:lpstr>Types of Phishing attack</vt:lpstr>
      <vt:lpstr>How does it works ?</vt:lpstr>
      <vt:lpstr>Requirement Gathering and technique used </vt:lpstr>
      <vt:lpstr>Flowchart and Approach</vt:lpstr>
      <vt:lpstr>Hardware and Software requirements</vt:lpstr>
      <vt:lpstr>Screen Shots</vt:lpstr>
      <vt:lpstr>PowerPoint Presentation</vt:lpstr>
      <vt:lpstr>PowerPoint Presentation</vt:lpstr>
      <vt:lpstr>PowerPoint Presentation</vt:lpstr>
      <vt:lpstr>Datasets(549346)</vt:lpstr>
      <vt:lpstr>Logistic Regression results</vt:lpstr>
      <vt:lpstr>MultinomialNB results</vt:lpstr>
      <vt:lpstr> Logistic Regression vs. MultinomialNB </vt:lpstr>
      <vt:lpstr>Pipelined  results</vt:lpstr>
      <vt:lpstr>Limitation and Future Scope</vt:lpstr>
      <vt:lpstr>References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Face Mask Recognition</dc:title>
  <dc:creator>hp</dc:creator>
  <cp:lastModifiedBy>Microsoft account</cp:lastModifiedBy>
  <cp:revision>191</cp:revision>
  <dcterms:created xsi:type="dcterms:W3CDTF">2020-06-04T09:22:34Z</dcterms:created>
  <dcterms:modified xsi:type="dcterms:W3CDTF">2022-11-10T17:07:58Z</dcterms:modified>
</cp:coreProperties>
</file>