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1" r:id="rId1"/>
  </p:sldMasterIdLst>
  <p:sldIdLst>
    <p:sldId id="276" r:id="rId2"/>
    <p:sldId id="259" r:id="rId3"/>
    <p:sldId id="257" r:id="rId4"/>
    <p:sldId id="260" r:id="rId5"/>
    <p:sldId id="262" r:id="rId6"/>
    <p:sldId id="263" r:id="rId7"/>
    <p:sldId id="264" r:id="rId8"/>
    <p:sldId id="265" r:id="rId9"/>
    <p:sldId id="267" r:id="rId10"/>
    <p:sldId id="266" r:id="rId11"/>
    <p:sldId id="270" r:id="rId12"/>
    <p:sldId id="271" r:id="rId13"/>
    <p:sldId id="269" r:id="rId14"/>
    <p:sldId id="273" r:id="rId15"/>
    <p:sldId id="277" r:id="rId16"/>
    <p:sldId id="279" r:id="rId17"/>
    <p:sldId id="280" r:id="rId18"/>
    <p:sldId id="281" r:id="rId19"/>
    <p:sldId id="28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05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5146">
        <p14:reveal/>
      </p:transition>
    </mc:Choice>
    <mc:Fallback xmlns="">
      <p:transition spd="slow" advTm="5146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38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5146">
        <p14:reveal/>
      </p:transition>
    </mc:Choice>
    <mc:Fallback xmlns="">
      <p:transition spd="slow" advTm="5146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68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5146">
        <p14:reveal/>
      </p:transition>
    </mc:Choice>
    <mc:Fallback xmlns="">
      <p:transition spd="slow" advTm="5146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11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5146">
        <p14:reveal/>
      </p:transition>
    </mc:Choice>
    <mc:Fallback xmlns="">
      <p:transition spd="slow" advTm="5146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15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5146">
        <p14:reveal/>
      </p:transition>
    </mc:Choice>
    <mc:Fallback xmlns="">
      <p:transition spd="slow" advTm="5146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52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5146">
        <p14:reveal/>
      </p:transition>
    </mc:Choice>
    <mc:Fallback xmlns="">
      <p:transition spd="slow" advTm="5146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6/26/2019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23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5146">
        <p14:reveal/>
      </p:transition>
    </mc:Choice>
    <mc:Fallback xmlns="">
      <p:transition spd="slow" advTm="5146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6/26/2019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64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5146">
        <p14:reveal/>
      </p:transition>
    </mc:Choice>
    <mc:Fallback xmlns="">
      <p:transition spd="slow" advTm="5146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6/26/2019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79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5146">
        <p14:reveal/>
      </p:transition>
    </mc:Choice>
    <mc:Fallback xmlns="">
      <p:transition spd="slow" advTm="5146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04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5146">
        <p14:reveal/>
      </p:transition>
    </mc:Choice>
    <mc:Fallback xmlns="">
      <p:transition spd="slow" advTm="5146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221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5146">
        <p14:reveal/>
      </p:transition>
    </mc:Choice>
    <mc:Fallback xmlns="">
      <p:transition spd="slow" advTm="5146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195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</p:sldLayoutIdLst>
  <mc:AlternateContent xmlns:mc="http://schemas.openxmlformats.org/markup-compatibility/2006" xmlns:p14="http://schemas.microsoft.com/office/powerpoint/2010/main">
    <mc:Choice Requires="p14">
      <p:transition spd="slow" p14:dur="3400" advTm="5146">
        <p14:reveal/>
      </p:transition>
    </mc:Choice>
    <mc:Fallback xmlns="">
      <p:transition spd="slow" advTm="5146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/>
          </p:cNvSpPr>
          <p:nvPr/>
        </p:nvSpPr>
        <p:spPr>
          <a:xfrm>
            <a:off x="317656" y="1775616"/>
            <a:ext cx="6827728" cy="82296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Government Engineering College, Ajmer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452" y="609858"/>
            <a:ext cx="4628398" cy="2832203"/>
          </a:xfrm>
          <a:prstGeom prst="rect">
            <a:avLst/>
          </a:prstGeom>
        </p:spPr>
      </p:pic>
      <p:sp>
        <p:nvSpPr>
          <p:cNvPr id="5" name="Text Placeholder 4"/>
          <p:cNvSpPr txBox="1">
            <a:spLocks/>
          </p:cNvSpPr>
          <p:nvPr/>
        </p:nvSpPr>
        <p:spPr>
          <a:xfrm>
            <a:off x="5264331" y="4285545"/>
            <a:ext cx="7968343" cy="1827872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Trained at: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Netparam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Technologies Pvt. Limited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               IT Division :- CDAC - Jaipur</a:t>
            </a:r>
            <a:r>
              <a:rPr lang="en-US" sz="2800" u="sng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IN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55" y="4136254"/>
            <a:ext cx="4830714" cy="214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8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5146">
        <p14:reveal/>
      </p:transition>
    </mc:Choice>
    <mc:Fallback xmlns="">
      <p:transition spd="slow" advTm="514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739440"/>
            <a:ext cx="9720072" cy="890887"/>
          </a:xfrm>
        </p:spPr>
        <p:txBody>
          <a:bodyPr>
            <a:normAutofit/>
          </a:bodyPr>
          <a:lstStyle/>
          <a:p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Data table</a:t>
            </a:r>
            <a:endParaRPr lang="en-IN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153739"/>
            <a:ext cx="10448925" cy="4457700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1024128" y="1632041"/>
            <a:ext cx="9720073" cy="36576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In this user can find any information present in our dataset in a structured way.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282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5146">
        <p14:reveal/>
      </p:transition>
    </mc:Choice>
    <mc:Fallback xmlns="">
      <p:transition spd="slow" advTm="514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288" y="297834"/>
            <a:ext cx="9720072" cy="917013"/>
          </a:xfrm>
        </p:spPr>
        <p:txBody>
          <a:bodyPr/>
          <a:lstStyle/>
          <a:p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Graphical representation</a:t>
            </a:r>
            <a:endParaRPr lang="en-IN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4280" y="1214847"/>
            <a:ext cx="4754880" cy="5094513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BAR REPRESENTATION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1214847"/>
            <a:ext cx="4754880" cy="5094513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POINT REPRESENTATION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280" y="1606732"/>
            <a:ext cx="5049883" cy="51337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853" y="1606732"/>
            <a:ext cx="7028689" cy="513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4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5146">
        <p14:reveal/>
      </p:transition>
    </mc:Choice>
    <mc:Fallback xmlns="">
      <p:transition spd="slow" advTm="514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872599"/>
            <a:ext cx="9720072" cy="877824"/>
          </a:xfrm>
        </p:spPr>
        <p:txBody>
          <a:bodyPr/>
          <a:lstStyle/>
          <a:p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REVIEWS</a:t>
            </a:r>
            <a:endParaRPr lang="en-IN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619795"/>
            <a:ext cx="10967575" cy="468956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Here, We have displayed specific keyword used in reviews on basis of their nature.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063930"/>
            <a:ext cx="10629900" cy="479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1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5146">
        <p14:reveal/>
      </p:transition>
    </mc:Choice>
    <mc:Fallback xmlns="">
      <p:transition spd="slow" advTm="514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55100"/>
          </a:xfrm>
        </p:spPr>
        <p:txBody>
          <a:bodyPr/>
          <a:lstStyle/>
          <a:p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App rating predictor</a:t>
            </a:r>
            <a:endParaRPr lang="en-IN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440316"/>
            <a:ext cx="9720073" cy="4869044"/>
          </a:xfrm>
        </p:spPr>
        <p:txBody>
          <a:bodyPr/>
          <a:lstStyle/>
          <a:p>
            <a:r>
              <a:rPr lang="en-US" dirty="0" smtClean="0"/>
              <a:t>Here , User can check their predicted </a:t>
            </a:r>
            <a:r>
              <a:rPr lang="en-US" dirty="0" smtClean="0"/>
              <a:t>rating of their app </a:t>
            </a:r>
            <a:r>
              <a:rPr lang="en-US" dirty="0" smtClean="0"/>
              <a:t>according to it’s Category and Genres.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155372"/>
            <a:ext cx="10823883" cy="447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58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5146">
        <p14:reveal/>
      </p:transition>
    </mc:Choice>
    <mc:Fallback xmlns="">
      <p:transition spd="slow" advTm="514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602138"/>
            <a:ext cx="10369296" cy="1187474"/>
          </a:xfrm>
        </p:spPr>
        <p:txBody>
          <a:bodyPr/>
          <a:lstStyle/>
          <a:p>
            <a:r>
              <a:rPr lang="en-US" sz="4800" u="sng" dirty="0">
                <a:solidFill>
                  <a:schemeClr val="accent1">
                    <a:lumMod val="75000"/>
                  </a:schemeClr>
                </a:solidFill>
              </a:rPr>
              <a:t>4. Conclusion section</a:t>
            </a:r>
            <a:endParaRPr lang="en-IN" sz="4800" dirty="0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1789612"/>
            <a:ext cx="3926695" cy="3592286"/>
          </a:xfrm>
          <a:prstGeom prst="rect">
            <a:avLst/>
          </a:prstGeom>
        </p:spPr>
      </p:pic>
      <p:sp>
        <p:nvSpPr>
          <p:cNvPr id="9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950823" y="1789612"/>
            <a:ext cx="733034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Prediction of the </a:t>
            </a:r>
            <a:r>
              <a:rPr lang="en-US" altLang="en-US" sz="1800" dirty="0" smtClean="0">
                <a:latin typeface="Arial" panose="020B0604020202020204" pitchFamily="34" charset="0"/>
              </a:rPr>
              <a:t>rating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 an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smtClean="0">
                <a:latin typeface="Arial" panose="020B0604020202020204" pitchFamily="34" charset="0"/>
              </a:rPr>
              <a:t>of a particular category and genre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by using the regression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 smtClean="0">
                <a:latin typeface="Arial" panose="020B0604020202020204" pitchFamily="34" charset="0"/>
              </a:rPr>
              <a:t> Structured representation of all the reviews in the form of specific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smtClean="0">
                <a:latin typeface="Arial" panose="020B0604020202020204" pitchFamily="34" charset="0"/>
              </a:rPr>
              <a:t> keyword on the basis of their nature in accordance to an app.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 smtClean="0">
                <a:latin typeface="Arial" panose="020B0604020202020204" pitchFamily="34" charset="0"/>
              </a:rPr>
              <a:t> 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User can visualize </a:t>
            </a:r>
            <a:r>
              <a:rPr lang="en-US" altLang="en-US" sz="1800" dirty="0" smtClean="0">
                <a:latin typeface="Arial" panose="020B0604020202020204" pitchFamily="34" charset="0"/>
              </a:rPr>
              <a:t>the relationship between any attribute available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 smtClean="0">
                <a:latin typeface="Arial" panose="020B0604020202020204" pitchFamily="34" charset="0"/>
              </a:rPr>
              <a:t>  in the 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according to his/her choice in a graphical manner.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 smtClean="0">
                <a:latin typeface="Arial" panose="020B0604020202020204" pitchFamily="34" charset="0"/>
              </a:rPr>
              <a:t> A Comparison within the dataset </a:t>
            </a:r>
            <a:r>
              <a:rPr lang="en-US" altLang="en-US" sz="1800" dirty="0" smtClean="0">
                <a:latin typeface="Arial" panose="020B0604020202020204" pitchFamily="34" charset="0"/>
              </a:rPr>
              <a:t>that</a:t>
            </a:r>
            <a:r>
              <a:rPr lang="en-US" altLang="en-US" sz="1800" dirty="0" smtClean="0">
                <a:latin typeface="Arial" panose="020B0604020202020204" pitchFamily="34" charset="0"/>
              </a:rPr>
              <a:t> </a:t>
            </a:r>
            <a:r>
              <a:rPr lang="en-US" altLang="en-US" sz="1800" dirty="0" smtClean="0">
                <a:latin typeface="Arial" panose="020B0604020202020204" pitchFamily="34" charset="0"/>
              </a:rPr>
              <a:t>shows which app or category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is best and also shows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average rating of the apps present in the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smtClean="0">
                <a:latin typeface="Arial" panose="020B0604020202020204" pitchFamily="34" charset="0"/>
              </a:rPr>
              <a:t> dataset.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51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5146">
        <p14:reveal/>
      </p:transition>
    </mc:Choice>
    <mc:Fallback xmlns="">
      <p:transition spd="slow" advTm="514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612093"/>
            <a:ext cx="4754880" cy="822960"/>
          </a:xfrm>
        </p:spPr>
        <p:txBody>
          <a:bodyPr>
            <a:normAutofit/>
          </a:bodyPr>
          <a:lstStyle/>
          <a:p>
            <a:r>
              <a:rPr lang="en-US" sz="2800" u="sng" dirty="0" smtClean="0"/>
              <a:t>Target User and Market</a:t>
            </a:r>
            <a:endParaRPr lang="en-IN" sz="2800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131765"/>
            <a:ext cx="3547872" cy="3341572"/>
          </a:xfrm>
        </p:spPr>
        <p:txBody>
          <a:bodyPr/>
          <a:lstStyle/>
          <a:p>
            <a:r>
              <a:rPr lang="en-US" dirty="0" smtClean="0"/>
              <a:t>Our target users and market </a:t>
            </a:r>
          </a:p>
          <a:p>
            <a:r>
              <a:rPr lang="en-US" dirty="0" smtClean="0"/>
              <a:t>Would be as follows</a:t>
            </a:r>
          </a:p>
          <a:p>
            <a:r>
              <a:rPr lang="en-US" sz="2400" dirty="0" smtClean="0"/>
              <a:t>1.</a:t>
            </a:r>
            <a:r>
              <a:rPr lang="en-US" dirty="0" smtClean="0"/>
              <a:t> </a:t>
            </a:r>
            <a:r>
              <a:rPr lang="en-US" sz="2400" dirty="0" smtClean="0"/>
              <a:t>IT Companies</a:t>
            </a:r>
            <a:r>
              <a:rPr lang="en-US" dirty="0" smtClean="0"/>
              <a:t> :-</a:t>
            </a:r>
            <a:r>
              <a:rPr lang="en-IN" dirty="0"/>
              <a:t> </a:t>
            </a:r>
            <a:r>
              <a:rPr lang="en-IN" dirty="0" smtClean="0"/>
              <a:t>Many IT Companies </a:t>
            </a:r>
            <a:r>
              <a:rPr lang="en-US" dirty="0" smtClean="0"/>
              <a:t>built an App focusing to get maximum revenue from it by targeting proper </a:t>
            </a:r>
            <a:r>
              <a:rPr lang="en-US" dirty="0" smtClean="0"/>
              <a:t>customers</a:t>
            </a:r>
            <a:r>
              <a:rPr lang="en-US" dirty="0" smtClean="0"/>
              <a:t> </a:t>
            </a:r>
            <a:r>
              <a:rPr lang="en-US" dirty="0" smtClean="0"/>
              <a:t>.To identify them they can use our project work for </a:t>
            </a:r>
            <a:r>
              <a:rPr lang="en-US" dirty="0" smtClean="0"/>
              <a:t>this </a:t>
            </a:r>
            <a:r>
              <a:rPr lang="en-US" dirty="0" smtClean="0"/>
              <a:t>purpose.  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612093"/>
            <a:ext cx="4754880" cy="822960"/>
          </a:xfrm>
        </p:spPr>
        <p:txBody>
          <a:bodyPr>
            <a:normAutofit/>
          </a:bodyPr>
          <a:lstStyle/>
          <a:p>
            <a:r>
              <a:rPr lang="en-US" sz="2800" u="sng" dirty="0" smtClean="0"/>
              <a:t>Use Case of our Project</a:t>
            </a:r>
            <a:endParaRPr lang="en-IN" sz="2800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456" y="1667714"/>
            <a:ext cx="6305550" cy="409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98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5146">
        <p14:reveal/>
      </p:transition>
    </mc:Choice>
    <mc:Fallback xmlns="">
      <p:transition spd="slow" advTm="514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940855"/>
            <a:ext cx="4754880" cy="822960"/>
          </a:xfrm>
        </p:spPr>
        <p:txBody>
          <a:bodyPr/>
          <a:lstStyle/>
          <a:p>
            <a:r>
              <a:rPr lang="en-US" sz="2400" u="sng" dirty="0"/>
              <a:t>Target User and </a:t>
            </a:r>
            <a:r>
              <a:rPr lang="en-US" sz="2400" u="sng" dirty="0" smtClean="0"/>
              <a:t>Market</a:t>
            </a:r>
            <a:endParaRPr lang="en-IN" sz="2400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134283"/>
            <a:ext cx="4187952" cy="3341572"/>
          </a:xfrm>
        </p:spPr>
        <p:txBody>
          <a:bodyPr/>
          <a:lstStyle/>
          <a:p>
            <a:r>
              <a:rPr lang="en-US" sz="2400" dirty="0" smtClean="0"/>
              <a:t>2.</a:t>
            </a:r>
            <a:r>
              <a:rPr lang="en-US" dirty="0" smtClean="0"/>
              <a:t> </a:t>
            </a:r>
            <a:r>
              <a:rPr lang="en-US" sz="2400" dirty="0" smtClean="0"/>
              <a:t>Developers and Analyst</a:t>
            </a:r>
            <a:r>
              <a:rPr lang="en-US" dirty="0" smtClean="0"/>
              <a:t> :-</a:t>
            </a:r>
          </a:p>
          <a:p>
            <a:r>
              <a:rPr lang="en-US" dirty="0" smtClean="0"/>
              <a:t>A young developer who want to design </a:t>
            </a:r>
            <a:r>
              <a:rPr lang="en-US" dirty="0" smtClean="0"/>
              <a:t>an </a:t>
            </a:r>
            <a:r>
              <a:rPr lang="en-US" dirty="0" smtClean="0"/>
              <a:t>app can take help from our project and choose on which feature’s should he/she design his/her app.</a:t>
            </a:r>
          </a:p>
          <a:p>
            <a:r>
              <a:rPr lang="en-US" dirty="0" smtClean="0"/>
              <a:t>A analyst can also take help from our project in analyzing </a:t>
            </a:r>
            <a:r>
              <a:rPr lang="en-US" dirty="0" smtClean="0"/>
              <a:t>the Contemporary </a:t>
            </a:r>
            <a:r>
              <a:rPr lang="en-US" dirty="0" smtClean="0"/>
              <a:t>App Market trends.</a:t>
            </a:r>
          </a:p>
          <a:p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79008" y="940855"/>
            <a:ext cx="4754880" cy="822960"/>
          </a:xfrm>
        </p:spPr>
        <p:txBody>
          <a:bodyPr/>
          <a:lstStyle/>
          <a:p>
            <a:r>
              <a:rPr lang="en-US" sz="2400" u="sng" dirty="0"/>
              <a:t>Use Case of our </a:t>
            </a:r>
            <a:r>
              <a:rPr lang="en-US" sz="2400" u="sng" dirty="0" smtClean="0"/>
              <a:t>Project</a:t>
            </a:r>
            <a:endParaRPr lang="en-IN" sz="2400" u="sn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750" y="1975009"/>
            <a:ext cx="5958728" cy="373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67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5146">
        <p14:reveal/>
      </p:transition>
    </mc:Choice>
    <mc:Fallback xmlns="">
      <p:transition spd="slow" advTm="514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809896"/>
            <a:ext cx="9720072" cy="940525"/>
          </a:xfrm>
        </p:spPr>
        <p:txBody>
          <a:bodyPr/>
          <a:lstStyle/>
          <a:p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Future work and Concluding remarks</a:t>
            </a:r>
            <a:endParaRPr lang="en-IN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54926"/>
            <a:ext cx="9720073" cy="4454434"/>
          </a:xfrm>
        </p:spPr>
        <p:txBody>
          <a:bodyPr>
            <a:normAutofit/>
          </a:bodyPr>
          <a:lstStyle/>
          <a:p>
            <a:r>
              <a:rPr lang="en-US" sz="2800" b="1" u="sng" dirty="0" smtClean="0"/>
              <a:t>Future Scope </a:t>
            </a:r>
            <a:r>
              <a:rPr lang="en-US" sz="2400" b="1" dirty="0" smtClean="0"/>
              <a:t>:-</a:t>
            </a:r>
            <a:r>
              <a:rPr lang="en-IN" dirty="0" smtClean="0"/>
              <a:t> </a:t>
            </a:r>
          </a:p>
          <a:p>
            <a:r>
              <a:rPr lang="en-IN" dirty="0" smtClean="0"/>
              <a:t>•</a:t>
            </a:r>
            <a:r>
              <a:rPr lang="en-IN" sz="2400" dirty="0" smtClean="0"/>
              <a:t> </a:t>
            </a:r>
            <a:r>
              <a:rPr lang="en-IN" sz="2400" b="1" dirty="0"/>
              <a:t>Rating </a:t>
            </a:r>
            <a:r>
              <a:rPr lang="en-IN" sz="2400" b="1" dirty="0" smtClean="0"/>
              <a:t>mismatch :-</a:t>
            </a:r>
            <a:r>
              <a:rPr lang="en-IN" sz="2400" dirty="0" smtClean="0"/>
              <a:t> </a:t>
            </a:r>
            <a:r>
              <a:rPr lang="en-US" sz="2400" dirty="0" smtClean="0"/>
              <a:t>We </a:t>
            </a:r>
            <a:r>
              <a:rPr lang="en-US" sz="2400" dirty="0"/>
              <a:t>could </a:t>
            </a:r>
            <a:r>
              <a:rPr lang="en-US" sz="2400" dirty="0" smtClean="0"/>
              <a:t>analyze </a:t>
            </a:r>
            <a:r>
              <a:rPr lang="en-US" sz="2400" dirty="0"/>
              <a:t>all the reviews from top to bottom which will allow </a:t>
            </a:r>
            <a:r>
              <a:rPr lang="en-US" sz="2400" dirty="0" smtClean="0"/>
              <a:t>us to </a:t>
            </a:r>
            <a:r>
              <a:rPr lang="en-US" sz="2400" dirty="0"/>
              <a:t>observe certain patterns in the dataset that could be translated into features. Using </a:t>
            </a:r>
            <a:r>
              <a:rPr lang="en-US" sz="2400" dirty="0" smtClean="0"/>
              <a:t>them we </a:t>
            </a:r>
            <a:r>
              <a:rPr lang="en-US" sz="2400" dirty="0"/>
              <a:t>could try and build a model that could potentially identify if a review will result in </a:t>
            </a:r>
            <a:r>
              <a:rPr lang="en-US" sz="2400" dirty="0" smtClean="0"/>
              <a:t>a rating </a:t>
            </a:r>
            <a:r>
              <a:rPr lang="en-US" sz="2400" dirty="0"/>
              <a:t>mismatch, or represent user dissatisfaction. If successful, this model could </a:t>
            </a:r>
            <a:r>
              <a:rPr lang="en-US" sz="2400" dirty="0" smtClean="0"/>
              <a:t>prevent developers </a:t>
            </a:r>
            <a:r>
              <a:rPr lang="en-US" sz="2400" dirty="0"/>
              <a:t>from having an inflated or deflated view of how their app is performing</a:t>
            </a:r>
            <a:r>
              <a:rPr lang="en-US" sz="2400" dirty="0" smtClean="0"/>
              <a:t>.</a:t>
            </a:r>
          </a:p>
          <a:p>
            <a:r>
              <a:rPr lang="en-IN" sz="2400" dirty="0"/>
              <a:t>• </a:t>
            </a:r>
            <a:r>
              <a:rPr lang="en-IN" sz="2400" b="1" dirty="0" smtClean="0"/>
              <a:t>Data Visualisation Limitation :-</a:t>
            </a:r>
            <a:r>
              <a:rPr lang="en-IN" sz="2400" dirty="0" smtClean="0"/>
              <a:t> Currently, </a:t>
            </a:r>
            <a:r>
              <a:rPr lang="en-US" sz="2400" dirty="0" smtClean="0"/>
              <a:t>There </a:t>
            </a:r>
            <a:r>
              <a:rPr lang="en-US" sz="2400" dirty="0"/>
              <a:t>are approximately </a:t>
            </a:r>
            <a:r>
              <a:rPr lang="en-US" sz="2400" b="1" dirty="0"/>
              <a:t>3.6 million apps</a:t>
            </a:r>
            <a:r>
              <a:rPr lang="en-US" sz="2400" dirty="0"/>
              <a:t> available on Google Play </a:t>
            </a:r>
            <a:r>
              <a:rPr lang="en-US" sz="2400" dirty="0" smtClean="0"/>
              <a:t>Store     </a:t>
            </a:r>
            <a:r>
              <a:rPr lang="en-US" sz="2400" dirty="0"/>
              <a:t>as per </a:t>
            </a:r>
            <a:r>
              <a:rPr lang="en-US" sz="2400" dirty="0" smtClean="0"/>
              <a:t>on </a:t>
            </a:r>
            <a:r>
              <a:rPr lang="en-US" sz="2400" dirty="0"/>
              <a:t>March </a:t>
            </a:r>
            <a:r>
              <a:rPr lang="en-US" sz="2400" dirty="0" smtClean="0"/>
              <a:t>2018. But here we are not able to visualize our whole dataset which only constitute approx. 10 thousand app clearly .Therefore, In future we could expect that </a:t>
            </a:r>
            <a:r>
              <a:rPr lang="en-US" sz="2400" dirty="0" smtClean="0"/>
              <a:t> </a:t>
            </a:r>
            <a:r>
              <a:rPr lang="en-US" sz="2400" dirty="0" smtClean="0"/>
              <a:t>new tools </a:t>
            </a:r>
            <a:r>
              <a:rPr lang="en-US" sz="2400" dirty="0" smtClean="0"/>
              <a:t>will </a:t>
            </a:r>
            <a:r>
              <a:rPr lang="en-US" sz="2400" dirty="0" smtClean="0"/>
              <a:t>be available which can visualize large set of </a:t>
            </a:r>
            <a:r>
              <a:rPr lang="en-US" sz="2400" dirty="0"/>
              <a:t>d</a:t>
            </a:r>
            <a:r>
              <a:rPr lang="en-US" sz="2400" dirty="0" smtClean="0"/>
              <a:t>ata at once.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44" y="4924698"/>
            <a:ext cx="370113" cy="37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93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5146">
        <p14:reveal/>
      </p:transition>
    </mc:Choice>
    <mc:Fallback xmlns="">
      <p:transition spd="slow" advTm="514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836023"/>
            <a:ext cx="9720073" cy="5590903"/>
          </a:xfrm>
        </p:spPr>
        <p:txBody>
          <a:bodyPr>
            <a:normAutofit lnSpcReduction="10000"/>
          </a:bodyPr>
          <a:lstStyle/>
          <a:p>
            <a:endParaRPr lang="en-US" sz="2800" b="1" u="sng" dirty="0" smtClean="0"/>
          </a:p>
          <a:p>
            <a:r>
              <a:rPr lang="en-US" sz="2800" b="1" u="sng" dirty="0" smtClean="0"/>
              <a:t>Conclusion</a:t>
            </a:r>
            <a:r>
              <a:rPr lang="en-US" sz="2800" b="1" dirty="0" smtClean="0"/>
              <a:t> :-</a:t>
            </a:r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Google Play Store </a:t>
            </a:r>
            <a:r>
              <a:rPr lang="en-US" sz="2400" dirty="0" smtClean="0"/>
              <a:t>       is </a:t>
            </a:r>
            <a:r>
              <a:rPr lang="en-US" sz="2400" dirty="0"/>
              <a:t>the largest app market in the world. It generates more than </a:t>
            </a:r>
            <a:r>
              <a:rPr lang="en-US" sz="2400" dirty="0" smtClean="0"/>
              <a:t>double the </a:t>
            </a:r>
            <a:r>
              <a:rPr lang="en-US" sz="2400" dirty="0"/>
              <a:t>downloads of the Apple App </a:t>
            </a:r>
            <a:r>
              <a:rPr lang="en-US" sz="2400" dirty="0" smtClean="0"/>
              <a:t>Store      , </a:t>
            </a:r>
            <a:r>
              <a:rPr lang="en-US" sz="2400" dirty="0"/>
              <a:t>but makes only half the money as the App Store</a:t>
            </a:r>
            <a:r>
              <a:rPr lang="en-US" sz="2400" dirty="0" smtClean="0"/>
              <a:t>.</a:t>
            </a:r>
            <a:r>
              <a:rPr lang="en-US" sz="2400" dirty="0"/>
              <a:t> There is also the </a:t>
            </a:r>
            <a:r>
              <a:rPr lang="en-US" sz="2400" dirty="0" smtClean="0"/>
              <a:t>problem of rating </a:t>
            </a:r>
            <a:r>
              <a:rPr lang="en-US" sz="2400" dirty="0"/>
              <a:t>mismatch on a smaller scale. If this issue could be mitigated, the Play Store </a:t>
            </a:r>
            <a:r>
              <a:rPr lang="en-US" sz="2400" dirty="0" smtClean="0"/>
              <a:t>     would provide </a:t>
            </a:r>
            <a:r>
              <a:rPr lang="en-US" sz="2400" dirty="0"/>
              <a:t>a more accurate representation of user sentiment which in turn could help </a:t>
            </a:r>
            <a:r>
              <a:rPr lang="en-US" sz="2400" dirty="0" smtClean="0"/>
              <a:t>developers make </a:t>
            </a:r>
            <a:r>
              <a:rPr lang="en-US" sz="2400" dirty="0"/>
              <a:t>adjustments to their app </a:t>
            </a:r>
            <a:r>
              <a:rPr lang="en-US" sz="2400" dirty="0" smtClean="0"/>
              <a:t>accordingly. Such as :-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Users </a:t>
            </a:r>
            <a:r>
              <a:rPr lang="en-US" sz="2400" dirty="0"/>
              <a:t>tend to download a given app more if it has been reviewed by a large number of people.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Users are more critical and harsh while reviewing free apps. They are never extremely negative while reviewing a paid app.</a:t>
            </a:r>
            <a:endParaRPr lang="en-IN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259" y="2312127"/>
            <a:ext cx="370113" cy="3701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344" y="3511731"/>
            <a:ext cx="370113" cy="3701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686" y="2682240"/>
            <a:ext cx="363583" cy="36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06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5146">
        <p14:reveal/>
      </p:transition>
    </mc:Choice>
    <mc:Fallback xmlns="">
      <p:transition spd="slow" advTm="514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</a:t>
            </a:r>
            <a:r>
              <a:rPr lang="en-US" dirty="0" smtClean="0"/>
              <a:t>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345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5146">
        <p14:reveal/>
      </p:transition>
    </mc:Choice>
    <mc:Fallback xmlns="">
      <p:transition spd="slow" advTm="514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Understanding the App Community.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:- Dhruv Marothi and Akshay </a:t>
            </a:r>
            <a:r>
              <a:rPr lang="en-US" dirty="0"/>
              <a:t>K</a:t>
            </a:r>
            <a:r>
              <a:rPr lang="en-US" dirty="0" smtClean="0"/>
              <a:t>umar Jain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305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5146">
        <p14:reveal/>
      </p:transition>
    </mc:Choice>
    <mc:Fallback xmlns="">
      <p:transition spd="slow" advTm="514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Table of contents :-</a:t>
            </a:r>
            <a:endParaRPr lang="en-IN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sz="2400" u="sng" dirty="0" smtClean="0"/>
              <a:t>Introductory Section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sz="2000" dirty="0" smtClean="0"/>
              <a:t>1.1 </a:t>
            </a:r>
            <a:r>
              <a:rPr lang="en-US" sz="2000" dirty="0"/>
              <a:t>Motivation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1.2 Problem Statement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sz="2400" u="sng" dirty="0" smtClean="0"/>
              <a:t>Methodology Section</a:t>
            </a:r>
            <a:endParaRPr lang="en-US" u="sng" dirty="0" smtClean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sz="2000" dirty="0" smtClean="0"/>
              <a:t>2.1 Data Sources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2.2 Research Methods</a:t>
            </a:r>
          </a:p>
          <a:p>
            <a:pPr marL="0" indent="0">
              <a:buNone/>
            </a:pPr>
            <a:r>
              <a:rPr lang="en-US" sz="2400" dirty="0" smtClean="0"/>
              <a:t>3. </a:t>
            </a:r>
            <a:r>
              <a:rPr lang="en-US" sz="2400" u="sng" dirty="0" smtClean="0"/>
              <a:t>Result Section</a:t>
            </a:r>
          </a:p>
          <a:p>
            <a:pPr marL="0" indent="0">
              <a:buNone/>
            </a:pPr>
            <a:r>
              <a:rPr lang="en-US" sz="2400" dirty="0" smtClean="0"/>
              <a:t>4. </a:t>
            </a:r>
            <a:r>
              <a:rPr lang="en-US" sz="2400" u="sng" dirty="0" smtClean="0"/>
              <a:t>Conclusion</a:t>
            </a:r>
            <a:endParaRPr lang="en-IN" sz="2000" u="sng" dirty="0"/>
          </a:p>
        </p:txBody>
      </p:sp>
    </p:spTree>
    <p:extLst>
      <p:ext uri="{BB962C8B-B14F-4D97-AF65-F5344CB8AC3E}">
        <p14:creationId xmlns:p14="http://schemas.microsoft.com/office/powerpoint/2010/main" val="4123190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5146">
        <p14:reveal/>
      </p:transition>
    </mc:Choice>
    <mc:Fallback xmlns="">
      <p:transition spd="slow" advTm="514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1.1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Motivation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50423"/>
            <a:ext cx="9720073" cy="4558937"/>
          </a:xfrm>
        </p:spPr>
        <p:txBody>
          <a:bodyPr>
            <a:normAutofit/>
          </a:bodyPr>
          <a:lstStyle/>
          <a:p>
            <a:r>
              <a:rPr lang="en-US" dirty="0" smtClean="0"/>
              <a:t>1.There </a:t>
            </a:r>
            <a:r>
              <a:rPr lang="en-US" dirty="0"/>
              <a:t>are approximately </a:t>
            </a:r>
            <a:r>
              <a:rPr lang="en-US" b="1" dirty="0" smtClean="0"/>
              <a:t>3.6 </a:t>
            </a:r>
            <a:r>
              <a:rPr lang="en-US" b="1" dirty="0"/>
              <a:t>million apps</a:t>
            </a:r>
            <a:r>
              <a:rPr lang="en-US" dirty="0"/>
              <a:t> available on Google Play Store as per </a:t>
            </a:r>
            <a:r>
              <a:rPr lang="en-US" dirty="0" smtClean="0"/>
              <a:t>  on March 2018. </a:t>
            </a:r>
            <a:r>
              <a:rPr lang="en-US" dirty="0"/>
              <a:t>Thereby making Google Play Store the largest app store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2.         </a:t>
            </a:r>
            <a:r>
              <a:rPr lang="en-US" dirty="0"/>
              <a:t>Android is the dominant mobile operating system today with about 85% of </a:t>
            </a:r>
            <a:r>
              <a:rPr lang="en-US" dirty="0" smtClean="0"/>
              <a:t>  all </a:t>
            </a:r>
            <a:r>
              <a:rPr lang="en-US" dirty="0"/>
              <a:t>mobile devices running </a:t>
            </a:r>
            <a:r>
              <a:rPr lang="en-US" dirty="0" smtClean="0"/>
              <a:t>on       </a:t>
            </a:r>
            <a:r>
              <a:rPr lang="en-US" dirty="0" smtClean="0"/>
              <a:t>OS</a:t>
            </a:r>
            <a:r>
              <a:rPr lang="en-US" dirty="0"/>
              <a:t>. The Google Play </a:t>
            </a:r>
            <a:r>
              <a:rPr lang="en-US" dirty="0" smtClean="0"/>
              <a:t>Store        is </a:t>
            </a:r>
            <a:r>
              <a:rPr lang="en-US" dirty="0"/>
              <a:t>the largest and </a:t>
            </a:r>
            <a:r>
              <a:rPr lang="en-US" dirty="0" smtClean="0"/>
              <a:t> most </a:t>
            </a:r>
            <a:r>
              <a:rPr lang="en-US" dirty="0" smtClean="0"/>
              <a:t>popular      </a:t>
            </a:r>
            <a:r>
              <a:rPr lang="en-US" dirty="0"/>
              <a:t>Android app store.</a:t>
            </a:r>
          </a:p>
          <a:p>
            <a:pPr lvl="0"/>
            <a:r>
              <a:rPr lang="en-US" dirty="0" smtClean="0"/>
              <a:t>3. Over 125 apps have been downloaded approximately </a:t>
            </a:r>
            <a:r>
              <a:rPr lang="en-US" b="1" dirty="0" smtClean="0"/>
              <a:t>one hundred million   times</a:t>
            </a:r>
            <a:r>
              <a:rPr lang="en-US" dirty="0" smtClean="0"/>
              <a:t> and around 1788 apps have been been downloaded at least ten million times.</a:t>
            </a:r>
            <a:endParaRPr lang="en-US" altLang="en-US" sz="2400" dirty="0">
              <a:latin typeface="Arial" panose="020B0604020202020204" pitchFamily="34" charset="0"/>
            </a:endParaRPr>
          </a:p>
          <a:p>
            <a:r>
              <a:rPr lang="en-US" dirty="0"/>
              <a:t>4. 94.24 </a:t>
            </a:r>
            <a:r>
              <a:rPr lang="en-US" b="1" dirty="0"/>
              <a:t>percent</a:t>
            </a:r>
            <a:r>
              <a:rPr lang="en-US" dirty="0"/>
              <a:t> of </a:t>
            </a:r>
            <a:r>
              <a:rPr lang="en-US" b="1" dirty="0"/>
              <a:t>apps</a:t>
            </a:r>
            <a:r>
              <a:rPr lang="en-US" dirty="0"/>
              <a:t> in the Google Play app store </a:t>
            </a:r>
            <a:r>
              <a:rPr lang="en-US" dirty="0" smtClean="0"/>
              <a:t>        were freely </a:t>
            </a:r>
            <a:r>
              <a:rPr lang="en-US" dirty="0"/>
              <a:t>available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5.</a:t>
            </a:r>
            <a:r>
              <a:rPr lang="en-US" dirty="0"/>
              <a:t> </a:t>
            </a:r>
            <a:r>
              <a:rPr lang="en-US" dirty="0" smtClean="0"/>
              <a:t>Very </a:t>
            </a:r>
            <a:r>
              <a:rPr lang="en-US" dirty="0"/>
              <a:t>few types of research have been conducted based </a:t>
            </a:r>
            <a:r>
              <a:rPr lang="en-US" dirty="0" smtClean="0"/>
              <a:t>on       Android App which </a:t>
            </a:r>
            <a:r>
              <a:rPr lang="en-US" dirty="0"/>
              <a:t>we have chosen, therefore, we found this topic more convincing for our </a:t>
            </a:r>
            <a:r>
              <a:rPr lang="en-US" dirty="0" smtClean="0"/>
              <a:t>research work </a:t>
            </a:r>
            <a:r>
              <a:rPr lang="en-US" dirty="0"/>
              <a:t>and proceeded with this.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504815" y="2494511"/>
            <a:ext cx="389299" cy="4588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890" y="2903082"/>
            <a:ext cx="378824" cy="2965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444" y="2827731"/>
            <a:ext cx="470263" cy="4223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183" y="4427698"/>
            <a:ext cx="470263" cy="4702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8155578" y="4789220"/>
            <a:ext cx="389299" cy="4588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2581614" y="3170853"/>
            <a:ext cx="389299" cy="45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68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5146">
        <p14:reveal/>
      </p:transition>
    </mc:Choice>
    <mc:Fallback xmlns="">
      <p:transition spd="slow" advTm="514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</a:t>
            </a:r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The </a:t>
            </a:r>
            <a:r>
              <a:rPr lang="en-US" sz="2400" dirty="0"/>
              <a:t>purpose of our </a:t>
            </a:r>
            <a:r>
              <a:rPr lang="en-US" sz="2400" dirty="0" smtClean="0"/>
              <a:t>project is </a:t>
            </a:r>
            <a:r>
              <a:rPr lang="en-US" sz="2400" dirty="0"/>
              <a:t>to gather and analyze detailed information on apps in </a:t>
            </a:r>
            <a:r>
              <a:rPr lang="en-US" sz="2400" dirty="0" smtClean="0"/>
              <a:t>the </a:t>
            </a:r>
            <a:r>
              <a:rPr lang="en-US" sz="2400" dirty="0"/>
              <a:t>Google Play Store </a:t>
            </a:r>
            <a:r>
              <a:rPr lang="en-US" sz="2400" dirty="0" smtClean="0"/>
              <a:t>    in </a:t>
            </a:r>
            <a:r>
              <a:rPr lang="en-US" sz="2400" dirty="0"/>
              <a:t>order to provide insights on app features &amp;</a:t>
            </a:r>
            <a:r>
              <a:rPr lang="en-US" sz="2400" dirty="0" smtClean="0"/>
              <a:t> </a:t>
            </a:r>
            <a:r>
              <a:rPr lang="en-US" sz="2400" dirty="0"/>
              <a:t>the </a:t>
            </a:r>
            <a:r>
              <a:rPr lang="en-US" sz="2400" dirty="0" smtClean="0"/>
              <a:t>current </a:t>
            </a:r>
            <a:r>
              <a:rPr lang="en-US" sz="2400" dirty="0"/>
              <a:t>state of </a:t>
            </a:r>
            <a:r>
              <a:rPr lang="en-US" sz="2400" dirty="0" smtClean="0"/>
              <a:t>the      Android </a:t>
            </a:r>
            <a:r>
              <a:rPr lang="en-US" sz="2400" dirty="0"/>
              <a:t>app market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To provide a solution which can give answers to the question’s related to         Android App market and key </a:t>
            </a:r>
            <a:r>
              <a:rPr lang="en-US" sz="2400" dirty="0"/>
              <a:t>Insight’s of Google Play </a:t>
            </a:r>
            <a:r>
              <a:rPr lang="en-US" sz="2400" dirty="0" smtClean="0"/>
              <a:t>Store     (</a:t>
            </a:r>
            <a:r>
              <a:rPr lang="en-US" sz="2400" dirty="0"/>
              <a:t>Such </a:t>
            </a:r>
            <a:r>
              <a:rPr lang="en-US" sz="2400" dirty="0" smtClean="0"/>
              <a:t>as :- What will be the rating of a new app in for a </a:t>
            </a:r>
            <a:r>
              <a:rPr lang="en-US" sz="2400" dirty="0"/>
              <a:t>p</a:t>
            </a:r>
            <a:r>
              <a:rPr lang="en-US" sz="2400" dirty="0" smtClean="0"/>
              <a:t>articular category, genres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400" dirty="0" smtClean="0"/>
              <a:t>, </a:t>
            </a:r>
            <a:r>
              <a:rPr lang="en-US" sz="2400" dirty="0" smtClean="0"/>
              <a:t>Which </a:t>
            </a:r>
            <a:r>
              <a:rPr lang="en-US" sz="2400" dirty="0" smtClean="0"/>
              <a:t>is the best App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400" dirty="0" smtClean="0"/>
              <a:t>, What type of Reviews a App receives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400" dirty="0" smtClean="0"/>
              <a:t>)</a:t>
            </a:r>
            <a:endParaRPr lang="en-US" sz="2400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653" y="2651761"/>
            <a:ext cx="370113" cy="3701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4126096" y="2976154"/>
            <a:ext cx="389299" cy="4588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9882464" y="3943243"/>
            <a:ext cx="389299" cy="4588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584" y="4272862"/>
            <a:ext cx="370113" cy="37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43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5146">
        <p14:reveal/>
      </p:transition>
    </mc:Choice>
    <mc:Fallback xmlns="">
      <p:transition spd="slow" advTm="514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DATA Sources</a:t>
            </a:r>
            <a:endParaRPr lang="en-IN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 </a:t>
            </a:r>
            <a:r>
              <a:rPr lang="en-US" dirty="0"/>
              <a:t>collected descriptive information on </a:t>
            </a:r>
            <a:r>
              <a:rPr lang="en-US" dirty="0" smtClean="0"/>
              <a:t>over 9,366 </a:t>
            </a:r>
            <a:r>
              <a:rPr lang="en-US" dirty="0"/>
              <a:t>apps across 3</a:t>
            </a:r>
            <a:r>
              <a:rPr lang="en-US" dirty="0" smtClean="0"/>
              <a:t>3 </a:t>
            </a:r>
            <a:r>
              <a:rPr lang="en-US" dirty="0"/>
              <a:t>different categories ( like:- Business, Food &amp; Drink, Books &amp; Reference, Travel &amp; Local, Health &amp; Fitness, News &amp; Magazines, Education, Social, Finance, Medical, and </a:t>
            </a:r>
            <a:r>
              <a:rPr lang="en-US" dirty="0" smtClean="0"/>
              <a:t>Entertainment) </a:t>
            </a:r>
            <a:r>
              <a:rPr lang="en-US" dirty="0"/>
              <a:t>in the Google App </a:t>
            </a:r>
            <a:r>
              <a:rPr lang="en-US" dirty="0" smtClean="0"/>
              <a:t>Store       .</a:t>
            </a:r>
            <a:endParaRPr lang="en-IN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dataset is chosen from </a:t>
            </a:r>
            <a:r>
              <a:rPr lang="en-US" b="1" u="sng" dirty="0" smtClean="0"/>
              <a:t>Kaggle</a:t>
            </a:r>
            <a:r>
              <a:rPr lang="en-US" dirty="0" smtClean="0"/>
              <a:t>. </a:t>
            </a:r>
            <a:r>
              <a:rPr lang="en-US" dirty="0"/>
              <a:t>It is the web scraped data of 10k Play Store apps for analyzing the </a:t>
            </a:r>
            <a:r>
              <a:rPr lang="en-US" dirty="0" smtClean="0"/>
              <a:t>      Android </a:t>
            </a:r>
            <a:r>
              <a:rPr lang="en-US" dirty="0"/>
              <a:t>market. It consists of in total of </a:t>
            </a:r>
            <a:r>
              <a:rPr lang="en-US" dirty="0" smtClean="0"/>
              <a:t>9,366 </a:t>
            </a:r>
            <a:r>
              <a:rPr lang="en-US" dirty="0"/>
              <a:t>rows and 13 </a:t>
            </a:r>
            <a:r>
              <a:rPr lang="en-US" dirty="0" smtClean="0"/>
              <a:t>columns which consists of </a:t>
            </a:r>
            <a:r>
              <a:rPr lang="en-IN" dirty="0" smtClean="0"/>
              <a:t>App </a:t>
            </a:r>
            <a:r>
              <a:rPr lang="en-IN" dirty="0"/>
              <a:t>(Name</a:t>
            </a:r>
            <a:r>
              <a:rPr lang="en-IN" dirty="0" smtClean="0"/>
              <a:t>) ,Category </a:t>
            </a:r>
            <a:r>
              <a:rPr lang="en-IN" dirty="0"/>
              <a:t>(App</a:t>
            </a:r>
            <a:r>
              <a:rPr lang="en-IN" dirty="0" smtClean="0"/>
              <a:t>) ,Rating </a:t>
            </a:r>
            <a:r>
              <a:rPr lang="en-IN" dirty="0"/>
              <a:t>(App</a:t>
            </a:r>
            <a:r>
              <a:rPr lang="en-IN" dirty="0" smtClean="0"/>
              <a:t>), </a:t>
            </a:r>
            <a:r>
              <a:rPr lang="en-IN" dirty="0"/>
              <a:t>Reviews (User</a:t>
            </a:r>
            <a:r>
              <a:rPr lang="en-IN" dirty="0" smtClean="0"/>
              <a:t>), </a:t>
            </a:r>
            <a:r>
              <a:rPr lang="en-IN" dirty="0"/>
              <a:t>Size (App</a:t>
            </a:r>
            <a:r>
              <a:rPr lang="en-IN" dirty="0" smtClean="0"/>
              <a:t>), </a:t>
            </a:r>
            <a:r>
              <a:rPr lang="en-IN" dirty="0"/>
              <a:t>Installs (App</a:t>
            </a:r>
            <a:r>
              <a:rPr lang="en-IN" dirty="0" smtClean="0"/>
              <a:t>), </a:t>
            </a:r>
            <a:r>
              <a:rPr lang="en-IN" dirty="0"/>
              <a:t>Type (Free/Paid</a:t>
            </a:r>
            <a:r>
              <a:rPr lang="en-IN" dirty="0" smtClean="0"/>
              <a:t>), </a:t>
            </a:r>
            <a:r>
              <a:rPr lang="en-IN" dirty="0"/>
              <a:t>Price (App</a:t>
            </a:r>
            <a:r>
              <a:rPr lang="en-IN" dirty="0" smtClean="0"/>
              <a:t>), </a:t>
            </a:r>
            <a:r>
              <a:rPr lang="en-IN" dirty="0"/>
              <a:t>Content Rating (Everyone/Teenager/Adult</a:t>
            </a:r>
            <a:r>
              <a:rPr lang="en-IN" dirty="0" smtClean="0"/>
              <a:t>), </a:t>
            </a:r>
            <a:r>
              <a:rPr lang="en-IN" dirty="0"/>
              <a:t>Genres (Detailed Category</a:t>
            </a:r>
            <a:r>
              <a:rPr lang="en-IN" dirty="0" smtClean="0"/>
              <a:t>), </a:t>
            </a:r>
            <a:r>
              <a:rPr lang="en-IN" dirty="0"/>
              <a:t>Last Updated (App</a:t>
            </a:r>
            <a:r>
              <a:rPr lang="en-IN" dirty="0" smtClean="0"/>
              <a:t>), </a:t>
            </a:r>
            <a:r>
              <a:rPr lang="en-IN" dirty="0"/>
              <a:t>Current Version (App</a:t>
            </a:r>
            <a:r>
              <a:rPr lang="en-IN" dirty="0" smtClean="0"/>
              <a:t>), </a:t>
            </a:r>
            <a:r>
              <a:rPr lang="en-IN" dirty="0"/>
              <a:t>Android Version (Support</a:t>
            </a:r>
            <a:r>
              <a:rPr lang="en-IN" dirty="0" smtClean="0"/>
              <a:t>)</a:t>
            </a:r>
            <a:r>
              <a:rPr lang="en-US" dirty="0" smtClean="0"/>
              <a:t>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247" y="3226527"/>
            <a:ext cx="370113" cy="3701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3050179" y="4441864"/>
            <a:ext cx="389299" cy="45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34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5146">
        <p14:reveal/>
      </p:transition>
    </mc:Choice>
    <mc:Fallback xmlns="">
      <p:transition spd="slow" advTm="514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Research Methods</a:t>
            </a:r>
            <a:endParaRPr lang="en-IN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1. </a:t>
            </a:r>
            <a:r>
              <a:rPr lang="en-US" sz="2400" u="sng" dirty="0" smtClean="0"/>
              <a:t>Data Wrangling</a:t>
            </a:r>
            <a:r>
              <a:rPr lang="en-US" sz="2400" dirty="0" smtClean="0"/>
              <a:t> :-</a:t>
            </a:r>
            <a:r>
              <a:rPr lang="en-US" dirty="0" smtClean="0"/>
              <a:t> Data wrangling, sometimes referred to as </a:t>
            </a:r>
            <a:r>
              <a:rPr lang="en-US" b="1" dirty="0" smtClean="0"/>
              <a:t>data munging</a:t>
            </a:r>
            <a:r>
              <a:rPr lang="en-US" dirty="0" smtClean="0"/>
              <a:t>, is the process of cleaning and unifying messy and complex data sets for easy access and analysis.</a:t>
            </a:r>
          </a:p>
          <a:p>
            <a:r>
              <a:rPr lang="en-US" sz="2400" dirty="0" smtClean="0"/>
              <a:t>2. </a:t>
            </a:r>
            <a:r>
              <a:rPr lang="en-US" sz="2400" u="sng" dirty="0" smtClean="0"/>
              <a:t>Data Visualization</a:t>
            </a:r>
            <a:r>
              <a:rPr lang="en-US" sz="2400" dirty="0" smtClean="0"/>
              <a:t> :- </a:t>
            </a:r>
            <a:r>
              <a:rPr lang="en-US" sz="2000" b="1" dirty="0" smtClean="0"/>
              <a:t>Data visualization</a:t>
            </a:r>
            <a:r>
              <a:rPr lang="en-US" sz="2000" dirty="0" smtClean="0"/>
              <a:t> is the graphical representation of information and </a:t>
            </a:r>
            <a:r>
              <a:rPr lang="en-US" sz="2000" b="1" dirty="0" smtClean="0"/>
              <a:t>data</a:t>
            </a:r>
            <a:r>
              <a:rPr lang="en-US" sz="2000" dirty="0" smtClean="0"/>
              <a:t>. By using visual elements like charts, graphs, and maps, </a:t>
            </a:r>
            <a:r>
              <a:rPr lang="en-US" sz="2000" b="1" dirty="0" smtClean="0"/>
              <a:t>data visualization</a:t>
            </a:r>
            <a:r>
              <a:rPr lang="en-US" sz="2000" dirty="0" smtClean="0"/>
              <a:t> tools provide an accessible way to see and understand trends, outliers, and patterns in </a:t>
            </a:r>
            <a:r>
              <a:rPr lang="en-US" sz="2000" b="1" dirty="0" smtClean="0"/>
              <a:t>data</a:t>
            </a:r>
            <a:r>
              <a:rPr lang="en-US" sz="2000" dirty="0" smtClean="0"/>
              <a:t>.</a:t>
            </a:r>
            <a:endParaRPr lang="en-US" sz="2400" dirty="0" smtClean="0"/>
          </a:p>
          <a:p>
            <a:r>
              <a:rPr lang="en-US" sz="2400" dirty="0" smtClean="0"/>
              <a:t>3. </a:t>
            </a:r>
            <a:r>
              <a:rPr lang="en-US" sz="2400" u="sng" dirty="0" smtClean="0"/>
              <a:t>Prediction Analytical</a:t>
            </a:r>
            <a:r>
              <a:rPr lang="en-US" sz="2400" dirty="0" smtClean="0"/>
              <a:t> :- </a:t>
            </a:r>
            <a:r>
              <a:rPr lang="en-US" sz="2000" b="1" dirty="0"/>
              <a:t>Predictive analytics</a:t>
            </a:r>
            <a:r>
              <a:rPr lang="en-US" sz="2000" dirty="0"/>
              <a:t> uses many techniques from </a:t>
            </a:r>
            <a:r>
              <a:rPr lang="en-US" sz="2000" b="1" dirty="0"/>
              <a:t>data mining, statistics, modeling, machine learning,</a:t>
            </a:r>
            <a:r>
              <a:rPr lang="en-US" sz="2000" dirty="0"/>
              <a:t> and </a:t>
            </a:r>
            <a:r>
              <a:rPr lang="en-US" sz="2000" b="1" dirty="0"/>
              <a:t>artificial intelligence</a:t>
            </a:r>
            <a:r>
              <a:rPr lang="en-US" sz="2000" dirty="0"/>
              <a:t> to analyze current data to make predictions about future. </a:t>
            </a:r>
            <a:r>
              <a:rPr lang="en-US" sz="2000" dirty="0" smtClean="0"/>
              <a:t>The </a:t>
            </a:r>
            <a:r>
              <a:rPr lang="en-US" sz="2000" dirty="0"/>
              <a:t>data which can be used readily for analysis are structured </a:t>
            </a:r>
            <a:r>
              <a:rPr lang="en-US" sz="2000" dirty="0" smtClean="0"/>
              <a:t>data.</a:t>
            </a:r>
            <a:r>
              <a:rPr lang="en-US" sz="2400" dirty="0" smtClean="0"/>
              <a:t>  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63408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5146">
        <p14:reveal/>
      </p:transition>
    </mc:Choice>
    <mc:Fallback xmlns="">
      <p:transition spd="slow" advTm="514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Result section</a:t>
            </a:r>
            <a:endParaRPr lang="en-IN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Highlights of the Data Set</a:t>
            </a:r>
            <a:r>
              <a:rPr lang="en-US" dirty="0" smtClean="0"/>
              <a:t>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:- 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Here,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display the characteristics and nature of the dataset we have used in our project.</a:t>
            </a:r>
          </a:p>
          <a:p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814637"/>
            <a:ext cx="10401300" cy="158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86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5146">
        <p14:reveal/>
      </p:transition>
    </mc:Choice>
    <mc:Fallback xmlns="">
      <p:transition spd="slow" advTm="514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18594"/>
            <a:ext cx="9720072" cy="969264"/>
          </a:xfrm>
        </p:spPr>
        <p:txBody>
          <a:bodyPr/>
          <a:lstStyle/>
          <a:p>
            <a:r>
              <a:rPr lang="en-US" u="sng" dirty="0" smtClean="0">
                <a:solidFill>
                  <a:schemeClr val="accent2">
                    <a:lumMod val="75000"/>
                  </a:schemeClr>
                </a:solidFill>
              </a:rPr>
              <a:t>Relation between app and categories</a:t>
            </a:r>
            <a:endParaRPr lang="en-IN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1776549"/>
            <a:ext cx="10706318" cy="489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5146">
        <p14:reveal/>
      </p:transition>
    </mc:Choice>
    <mc:Fallback xmlns="">
      <p:transition spd="slow" advTm="514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1425</TotalTime>
  <Words>1078</Words>
  <Application>Microsoft Office PowerPoint</Application>
  <PresentationFormat>Widescreen</PresentationFormat>
  <Paragraphs>85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Times New Roman</vt:lpstr>
      <vt:lpstr>Tw Cen MT</vt:lpstr>
      <vt:lpstr>Tw Cen MT Condensed</vt:lpstr>
      <vt:lpstr>Wingdings</vt:lpstr>
      <vt:lpstr>Wingdings 3</vt:lpstr>
      <vt:lpstr>Integral</vt:lpstr>
      <vt:lpstr>PowerPoint Presentation</vt:lpstr>
      <vt:lpstr>Understanding the App Community.</vt:lpstr>
      <vt:lpstr>Table of contents :-</vt:lpstr>
      <vt:lpstr>1.1 Motivation </vt:lpstr>
      <vt:lpstr>1.2 Problem Statement</vt:lpstr>
      <vt:lpstr>2.1 DATA Sources</vt:lpstr>
      <vt:lpstr>2.2 Research Methods</vt:lpstr>
      <vt:lpstr>3. Result section</vt:lpstr>
      <vt:lpstr>Relation between app and categories</vt:lpstr>
      <vt:lpstr>Data table</vt:lpstr>
      <vt:lpstr>Graphical representation</vt:lpstr>
      <vt:lpstr>REVIEWS</vt:lpstr>
      <vt:lpstr>App rating predictor</vt:lpstr>
      <vt:lpstr>4. Conclusion section</vt:lpstr>
      <vt:lpstr>PowerPoint Presentation</vt:lpstr>
      <vt:lpstr>PowerPoint Presentation</vt:lpstr>
      <vt:lpstr>Future work and Concluding remarks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the App community.</dc:title>
  <dc:creator>Dhruv Marothi</dc:creator>
  <cp:lastModifiedBy>Dhruv Marothi</cp:lastModifiedBy>
  <cp:revision>68</cp:revision>
  <dcterms:created xsi:type="dcterms:W3CDTF">2019-06-24T15:21:17Z</dcterms:created>
  <dcterms:modified xsi:type="dcterms:W3CDTF">2019-06-26T17:36:58Z</dcterms:modified>
</cp:coreProperties>
</file>