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Georgia" panose="02040502050405020303" pitchFamily="18" charset="0"/>
      <p:regular r:id="rId52"/>
      <p:bold r:id="rId53"/>
      <p:italic r:id="rId54"/>
      <p:boldItalic r:id="rId55"/>
    </p:embeddedFont>
    <p:embeddedFont>
      <p:font typeface="Lato" panose="020B060402020202020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DF96E-F401-4AAD-9268-872269F21B8A}">
  <a:tblStyle styleId="{7BCDF96E-F401-4AAD-9268-872269F21B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snapToGrid="0">
      <p:cViewPr varScale="1">
        <p:scale>
          <a:sx n="83" d="100"/>
          <a:sy n="83" d="100"/>
        </p:scale>
        <p:origin x="80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2fa92cd0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2fa92cd0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fa92cd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fa92cd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2fa92cd0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2fa92cd0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2fa92cd0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2fa92cd0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2fa92cd0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2fa92cd0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2fa92cd0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2fa92cd0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2fa92cd0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2fa92cd0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2fa92cd0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2fa92cd0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2fa92cd0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2fa92cd0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2fa92cd0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2fa92cd0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2fa92cd0f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2fa92cd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2fa92cd0f_5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2fa92cd0f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fa92cd0f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fa92cd0f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2fa92cd0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2fa92cd0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2fa92cd0f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2fa92cd0f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2fa92cd0f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2fa92cd0f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2fa92cd0f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2fa92cd0f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2fa92cd0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2fa92cd0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2fa92cd0f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2fa92cd0f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2fa92cd0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2fa92cd0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2fa92cd0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2fa92cd0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2fa92cd0f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2fa92cd0f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fa92cd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fa92cd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2fa92cd0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2fa92cd0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2fa92cd0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2fa92cd0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2fa92cd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2fa92cd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2fa92cd0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2fa92cd0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2fa92cd0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2fa92cd0f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2fa92cd0f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2fa92cd0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2fa92cd0f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2fa92cd0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2fa92cd0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2fa92cd0f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2fa92cd0f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2fa92cd0f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2fa92cd0f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2fa92cd0f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2fa92cd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2fa92cd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2fa92cd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2fa92cd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72fa92cd0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72fa92cd0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2fa92cd0f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2fa92cd0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2fa92cd0f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2fa92cd0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655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2fa92cd0f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2fa92cd0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fa92cd0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fa92cd0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2fa92cd0f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2fa92cd0f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2fa92cd0f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2fa92cd0f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2fa92cd0f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2fa92cd0f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2081-6865-43E0-A1C5-5513A236DDB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9C2ED23-289A-4C3D-B2B6-EB5DAB218D5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00E644A-D33A-4A0D-A9C7-ADC21E89A577}"/>
              </a:ext>
            </a:extLst>
          </p:cNvPr>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a:extLst>
              <a:ext uri="{FF2B5EF4-FFF2-40B4-BE49-F238E27FC236}">
                <a16:creationId xmlns:a16="http://schemas.microsoft.com/office/drawing/2014/main" id="{4D129029-C866-4EE2-BBF7-6C795EC353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2594BC-66E9-4C11-85E0-71DFFCEA49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9450106"/>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0FB4-4F7F-4290-A6CC-B37DD03A5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64C08-290C-4CED-BBAC-908691862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8A281-1036-4E99-AB4C-D9C6FC2673D2}"/>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a:extLst>
              <a:ext uri="{FF2B5EF4-FFF2-40B4-BE49-F238E27FC236}">
                <a16:creationId xmlns:a16="http://schemas.microsoft.com/office/drawing/2014/main" id="{D2CCBB5E-2BEB-4CD4-9D1B-71C73DECA1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97605-1168-4CBD-8933-B8E1A0B8C2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8544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F2BA48-5BB0-4F4C-A811-105A70B0AC3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EBB02-CEBF-4359-A83B-D2EE5245527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887F2-6F9E-46E1-8C2F-8BAA3DF05B1F}"/>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a:extLst>
              <a:ext uri="{FF2B5EF4-FFF2-40B4-BE49-F238E27FC236}">
                <a16:creationId xmlns:a16="http://schemas.microsoft.com/office/drawing/2014/main" id="{3D4236BD-D4C3-4EC7-9FB2-E0B8199A4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03C526-A153-4324-87E1-2219EA0042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58490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443B-46E8-409E-AC9F-A228AD3D7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30230-7860-4BA4-BB3F-CA12C2810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14B8-FD2F-4CB3-981D-AEE243E99FDC}"/>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a:extLst>
              <a:ext uri="{FF2B5EF4-FFF2-40B4-BE49-F238E27FC236}">
                <a16:creationId xmlns:a16="http://schemas.microsoft.com/office/drawing/2014/main" id="{EA7DD9AE-B11B-41E9-ABF1-2FD87733EB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684DC-B2A4-48D5-86F9-76931B6E74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28127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571D-AE8F-4D50-B9E0-4F68D2ED56A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84A203C-ABFA-4779-90B5-AA1AB30E0C8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5AA1B-C79A-4493-960C-1558B83C2D0D}"/>
              </a:ext>
            </a:extLst>
          </p:cNvPr>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a:extLst>
              <a:ext uri="{FF2B5EF4-FFF2-40B4-BE49-F238E27FC236}">
                <a16:creationId xmlns:a16="http://schemas.microsoft.com/office/drawing/2014/main" id="{703F6876-4344-4285-B554-7A5C49D861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B78C1-561E-4831-B051-A0AC131FB6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68089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AA2A-D2C2-47B7-A8EE-049D5D887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30BFF-DDEB-41D2-B9AB-0FF8EEFBBF0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EE41A6-E95A-43B7-AA8F-AD8139787FC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65AB3C-D5CB-413E-A351-6201B68241F0}"/>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6" name="Footer Placeholder 5">
            <a:extLst>
              <a:ext uri="{FF2B5EF4-FFF2-40B4-BE49-F238E27FC236}">
                <a16:creationId xmlns:a16="http://schemas.microsoft.com/office/drawing/2014/main" id="{75993554-FD70-45F6-9CD5-2032596617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395FCE-E52B-4832-BCB7-BBA924B127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0242598"/>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8F47-FB2D-4347-A74D-4570697CE2F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E0063-B6F0-4F23-92EC-84AE1B8679D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42DE3-ABAF-4A37-9792-EE1B16702D8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510BB3-031F-435C-9C14-C68B7CAAEAA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45CBF-0603-4F94-A41B-B1BE44924C1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E5E341-44E7-41AC-94BB-B8E6356F2D31}"/>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8" name="Footer Placeholder 7">
            <a:extLst>
              <a:ext uri="{FF2B5EF4-FFF2-40B4-BE49-F238E27FC236}">
                <a16:creationId xmlns:a16="http://schemas.microsoft.com/office/drawing/2014/main" id="{98893543-51D8-47CF-A2A8-E8CC6AA7A2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D4E2098-E6CE-48EC-ABE3-1B0BC7E29B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45977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991B-F84A-49EB-93C5-9F95DB2C27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C2C111-B4C7-4547-AA75-99DA3244F775}"/>
              </a:ext>
            </a:extLst>
          </p:cNvPr>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4" name="Footer Placeholder 3">
            <a:extLst>
              <a:ext uri="{FF2B5EF4-FFF2-40B4-BE49-F238E27FC236}">
                <a16:creationId xmlns:a16="http://schemas.microsoft.com/office/drawing/2014/main" id="{8B40B155-AF07-4DA5-A380-F445A2DDD0F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3AE01-8F3B-4FDA-A22B-89086DFD21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20318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DC8D7-158F-4CF5-8D9F-DEEDC59EBFFD}"/>
              </a:ext>
            </a:extLst>
          </p:cNvPr>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3" name="Footer Placeholder 2">
            <a:extLst>
              <a:ext uri="{FF2B5EF4-FFF2-40B4-BE49-F238E27FC236}">
                <a16:creationId xmlns:a16="http://schemas.microsoft.com/office/drawing/2014/main" id="{100CD56B-FF55-4C3F-97B8-A58565D5B6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A166FED-E2A9-440E-9EB0-B8CBF7751B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77675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D71-2AA9-4CBC-81D4-2E93E3FA6AE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73FA1E4-521F-48BE-BDF8-FDE61DE7408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8C444D-822B-4D08-9C16-3AAC08F38E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6A69502-C43C-4EE6-B888-CE50B52CFFC4}"/>
              </a:ext>
            </a:extLst>
          </p:cNvPr>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6" name="Footer Placeholder 5">
            <a:extLst>
              <a:ext uri="{FF2B5EF4-FFF2-40B4-BE49-F238E27FC236}">
                <a16:creationId xmlns:a16="http://schemas.microsoft.com/office/drawing/2014/main" id="{B3368ECC-9B38-45C4-901A-12B33207A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2578D4-7B1C-48F6-90FE-04D7FF52F6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7700707"/>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372F-FB90-4F2F-BCC2-621613CB9F7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C13F756-C659-4D94-85EB-9D21FEB0A09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15BD803-D2FB-4ED2-AC3D-7E8BF4ABB0B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281CB05-9D06-4BA6-B09C-187789DD8D44}"/>
              </a:ext>
            </a:extLst>
          </p:cNvPr>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a:extLst>
              <a:ext uri="{FF2B5EF4-FFF2-40B4-BE49-F238E27FC236}">
                <a16:creationId xmlns:a16="http://schemas.microsoft.com/office/drawing/2014/main" id="{E30AC83F-5D49-4260-8AC1-F750B30865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BC547A-8AD0-4E23-8246-4085897473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92002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C1B7D-ECAE-4ACE-978D-B39C89515CF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17B19A-0BE1-407A-B499-53E6FFA3A0C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A04EB-94CE-427C-9E1E-E66FC3460B4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4/7/2020</a:t>
            </a:fld>
            <a:endParaRPr lang="en-US" dirty="0"/>
          </a:p>
        </p:txBody>
      </p:sp>
      <p:sp>
        <p:nvSpPr>
          <p:cNvPr id="5" name="Footer Placeholder 4">
            <a:extLst>
              <a:ext uri="{FF2B5EF4-FFF2-40B4-BE49-F238E27FC236}">
                <a16:creationId xmlns:a16="http://schemas.microsoft.com/office/drawing/2014/main" id="{C0239C77-F99D-42E4-846F-0598D168587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FE90EE-AAED-4FFC-BA08-425BD51FDC6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721509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s://www150.statcan.gc.ca/t1/tbl1/en/tv.action?pid=2010000802" TargetMode="External"/><Relationship Id="rId13" Type="http://schemas.openxmlformats.org/officeDocument/2006/relationships/hyperlink" Target="https://www150.statcan.gc.ca/t1/tbl1/en/tv.action?pid=3610043402" TargetMode="External"/><Relationship Id="rId3" Type="http://schemas.openxmlformats.org/officeDocument/2006/relationships/image" Target="../media/image6.png"/><Relationship Id="rId7" Type="http://schemas.openxmlformats.org/officeDocument/2006/relationships/hyperlink" Target="https://www150.statcan.gc.ca/t1/tbl1/en/tv.action?pid=1810003001" TargetMode="External"/><Relationship Id="rId12" Type="http://schemas.openxmlformats.org/officeDocument/2006/relationships/hyperlink" Target="https://www150.statcan.gc.ca/t1/tbl1/en/tv.action?pid=1210012101"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hyperlink" Target="https://www150.statcan.gc.ca/t1/tbl1/en/tv.action?pid=3610022301" TargetMode="External"/><Relationship Id="rId11" Type="http://schemas.openxmlformats.org/officeDocument/2006/relationships/hyperlink" Target="https://www150.statcan.gc.ca/t1/tbl1/en/tv.action?pid=3610020501" TargetMode="External"/><Relationship Id="rId5" Type="http://schemas.openxmlformats.org/officeDocument/2006/relationships/hyperlink" Target="https://www150.statcan.gc.ca/t1/tbl1/en/tv.action?pid=3610043403" TargetMode="External"/><Relationship Id="rId15" Type="http://schemas.openxmlformats.org/officeDocument/2006/relationships/hyperlink" Target="https://www150.statcan.gc.ca/t1/tbl1/en/tv.action?pid=1010012701" TargetMode="External"/><Relationship Id="rId10" Type="http://schemas.openxmlformats.org/officeDocument/2006/relationships/hyperlink" Target="https://www150.statcan.gc.ca/t1/tbl1/en/tv.action?pid=3610000901" TargetMode="External"/><Relationship Id="rId4" Type="http://schemas.openxmlformats.org/officeDocument/2006/relationships/hyperlink" Target="https://www150.statcan.gc.ca/t1/tbl1/en/tv.action?pid=3610020801" TargetMode="External"/><Relationship Id="rId9" Type="http://schemas.openxmlformats.org/officeDocument/2006/relationships/hyperlink" Target="https://www150.statcan.gc.ca/t1/tbl1/en/tv.action?pid=3610023401" TargetMode="External"/><Relationship Id="rId14" Type="http://schemas.openxmlformats.org/officeDocument/2006/relationships/hyperlink" Target="https://www.in2013dollars.com/Canada-inflatio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9.sv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244" name="Rectangle 18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5" name="Picture 18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31" name="Google Shape;72;p13"/>
          <p:cNvSpPr txBox="1">
            <a:spLocks noGrp="1"/>
          </p:cNvSpPr>
          <p:nvPr>
            <p:ph type="ctrTitle"/>
          </p:nvPr>
        </p:nvSpPr>
        <p:spPr>
          <a:xfrm>
            <a:off x="884682" y="345784"/>
            <a:ext cx="7372350" cy="162133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000" b="1" kern="1200" dirty="0">
                <a:solidFill>
                  <a:srgbClr val="FFFFFF"/>
                </a:solidFill>
                <a:latin typeface="+mj-lt"/>
                <a:ea typeface="+mj-ea"/>
                <a:cs typeface="+mj-cs"/>
              </a:rPr>
              <a:t>Business Data Scientist Challenge 2019/2020</a:t>
            </a:r>
          </a:p>
          <a:p>
            <a:pPr marL="0" lvl="0" indent="0" defTabSz="914400">
              <a:spcAft>
                <a:spcPts val="0"/>
              </a:spcAft>
            </a:pPr>
            <a:endParaRPr lang="en-US" sz="2000" b="1" kern="1200" dirty="0">
              <a:solidFill>
                <a:srgbClr val="FFFFFF"/>
              </a:solidFill>
              <a:latin typeface="+mj-lt"/>
              <a:ea typeface="+mj-ea"/>
              <a:cs typeface="+mj-cs"/>
            </a:endParaRPr>
          </a:p>
          <a:p>
            <a:pPr marL="0" lvl="0" indent="0" defTabSz="914400">
              <a:spcAft>
                <a:spcPts val="0"/>
              </a:spcAft>
            </a:pPr>
            <a:r>
              <a:rPr lang="en-US" sz="2000" b="1" kern="1200" dirty="0">
                <a:solidFill>
                  <a:srgbClr val="FFFFFF"/>
                </a:solidFill>
                <a:latin typeface="+mj-lt"/>
                <a:ea typeface="+mj-ea"/>
                <a:cs typeface="+mj-cs"/>
              </a:rPr>
              <a:t>MBA 6693 Data Analytics for Business Decisions</a:t>
            </a:r>
          </a:p>
          <a:p>
            <a:pPr marL="0" lvl="0" indent="0" defTabSz="914400">
              <a:spcAft>
                <a:spcPts val="0"/>
              </a:spcAft>
            </a:pPr>
            <a:r>
              <a:rPr lang="en-US" sz="1500" b="1" kern="1200" dirty="0">
                <a:solidFill>
                  <a:srgbClr val="FFFFFF"/>
                </a:solidFill>
                <a:latin typeface="+mj-lt"/>
                <a:ea typeface="+mj-ea"/>
                <a:cs typeface="+mj-cs"/>
              </a:rPr>
              <a:t>University of New Brunswick</a:t>
            </a:r>
          </a:p>
        </p:txBody>
      </p:sp>
      <p:sp>
        <p:nvSpPr>
          <p:cNvPr id="73" name="Google Shape;73;p13"/>
          <p:cNvSpPr txBox="1">
            <a:spLocks noGrp="1"/>
          </p:cNvSpPr>
          <p:nvPr>
            <p:ph type="subTitle" idx="1"/>
          </p:nvPr>
        </p:nvSpPr>
        <p:spPr>
          <a:xfrm>
            <a:off x="3834333" y="3296450"/>
            <a:ext cx="4948137" cy="1360093"/>
          </a:xfrm>
          <a:prstGeom prst="rect">
            <a:avLst/>
          </a:prstGeom>
        </p:spPr>
        <p:txBody>
          <a:bodyPr spcFirstLastPara="1" vert="horz" lIns="91440" tIns="45720" rIns="91440" bIns="45720" rtlCol="0" anchor="ctr" anchorCtr="0">
            <a:noAutofit/>
          </a:bodyPr>
          <a:lstStyle/>
          <a:p>
            <a:pPr lvl="0" algn="l" defTabSz="914400">
              <a:spcBef>
                <a:spcPts val="0"/>
              </a:spcBef>
              <a:spcAft>
                <a:spcPts val="600"/>
              </a:spcAft>
            </a:pPr>
            <a:r>
              <a:rPr lang="en-US" sz="1400" b="1" dirty="0">
                <a:solidFill>
                  <a:schemeClr val="accent1">
                    <a:lumMod val="75000"/>
                  </a:schemeClr>
                </a:solidFill>
              </a:rPr>
              <a:t>Group 5</a:t>
            </a:r>
          </a:p>
          <a:p>
            <a:pPr lvl="0" algn="l" defTabSz="914400">
              <a:spcBef>
                <a:spcPts val="0"/>
              </a:spcBef>
              <a:spcAft>
                <a:spcPts val="600"/>
              </a:spcAft>
            </a:pPr>
            <a:r>
              <a:rPr lang="en-US" sz="1400" b="1" dirty="0">
                <a:solidFill>
                  <a:schemeClr val="accent1">
                    <a:lumMod val="75000"/>
                  </a:schemeClr>
                </a:solidFill>
              </a:rPr>
              <a:t>Zeeshan Ahmed (3631526, syed.zeeshan.ahmed@unb.ca)</a:t>
            </a:r>
          </a:p>
          <a:p>
            <a:pPr algn="l" defTabSz="914400">
              <a:spcBef>
                <a:spcPts val="0"/>
              </a:spcBef>
              <a:spcAft>
                <a:spcPts val="600"/>
              </a:spcAft>
            </a:pPr>
            <a:r>
              <a:rPr lang="en-US" sz="1400" b="1" dirty="0">
                <a:solidFill>
                  <a:schemeClr val="accent1">
                    <a:lumMod val="75000"/>
                  </a:schemeClr>
                </a:solidFill>
              </a:rPr>
              <a:t>Dhruv Mehandiratta (3674414, dmehandi@unb.ca)</a:t>
            </a:r>
          </a:p>
          <a:p>
            <a:pPr lvl="0" algn="l" defTabSz="914400">
              <a:spcBef>
                <a:spcPts val="0"/>
              </a:spcBef>
              <a:spcAft>
                <a:spcPts val="600"/>
              </a:spcAft>
            </a:pPr>
            <a:r>
              <a:rPr lang="en-US" sz="1400" b="1" dirty="0" err="1">
                <a:solidFill>
                  <a:schemeClr val="accent1">
                    <a:lumMod val="75000"/>
                  </a:schemeClr>
                </a:solidFill>
              </a:rPr>
              <a:t>Roopali</a:t>
            </a:r>
            <a:r>
              <a:rPr lang="en-US" sz="1400" b="1" dirty="0">
                <a:solidFill>
                  <a:schemeClr val="accent1">
                    <a:lumMod val="75000"/>
                  </a:schemeClr>
                </a:solidFill>
              </a:rPr>
              <a:t> </a:t>
            </a:r>
            <a:r>
              <a:rPr lang="en-US" sz="1400" b="1" dirty="0" err="1">
                <a:solidFill>
                  <a:schemeClr val="accent1">
                    <a:lumMod val="75000"/>
                  </a:schemeClr>
                </a:solidFill>
              </a:rPr>
              <a:t>Taluja</a:t>
            </a:r>
            <a:r>
              <a:rPr lang="en-US" sz="1400" b="1" dirty="0">
                <a:solidFill>
                  <a:schemeClr val="accent1">
                    <a:lumMod val="75000"/>
                  </a:schemeClr>
                </a:solidFill>
              </a:rPr>
              <a:t> (3633638, rtaluja@unb.ca)</a:t>
            </a:r>
          </a:p>
          <a:p>
            <a:pPr lvl="0" algn="l" defTabSz="914400">
              <a:spcBef>
                <a:spcPts val="0"/>
              </a:spcBef>
              <a:spcAft>
                <a:spcPts val="600"/>
              </a:spcAft>
            </a:pPr>
            <a:r>
              <a:rPr lang="en-US" sz="1400" b="1" dirty="0">
                <a:solidFill>
                  <a:schemeClr val="accent1">
                    <a:lumMod val="75000"/>
                  </a:schemeClr>
                </a:solidFill>
              </a:rPr>
              <a:t>Vedang Goswami (3637670, vgoswami@unb.ca)</a:t>
            </a:r>
          </a:p>
        </p:txBody>
      </p:sp>
      <p:pic>
        <p:nvPicPr>
          <p:cNvPr id="3" name="Graphic 2" descr="Upward trend">
            <a:extLst>
              <a:ext uri="{FF2B5EF4-FFF2-40B4-BE49-F238E27FC236}">
                <a16:creationId xmlns:a16="http://schemas.microsoft.com/office/drawing/2014/main" id="{C112A7B6-AE41-4D37-9A99-992FA04AC1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9682" y="2874736"/>
            <a:ext cx="1922981" cy="1922981"/>
          </a:xfrm>
          <a:prstGeom prst="rect">
            <a:avLst/>
          </a:prstGeom>
        </p:spPr>
      </p:pic>
      <p:pic>
        <p:nvPicPr>
          <p:cNvPr id="5" name="Graphic 4" descr="Research">
            <a:extLst>
              <a:ext uri="{FF2B5EF4-FFF2-40B4-BE49-F238E27FC236}">
                <a16:creationId xmlns:a16="http://schemas.microsoft.com/office/drawing/2014/main" id="{822E9CF8-85DA-423F-93BD-0E444AA6C4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53512" y="2184300"/>
            <a:ext cx="1378507" cy="1112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8" name="Google Shape;138;p24"/>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a:solidFill>
                  <a:srgbClr val="FFFFFF"/>
                </a:solidFill>
                <a:latin typeface="+mj-lt"/>
                <a:ea typeface="+mj-ea"/>
                <a:cs typeface="+mj-cs"/>
              </a:rPr>
              <a:t>Approach</a:t>
            </a:r>
          </a:p>
        </p:txBody>
      </p:sp>
      <p:sp>
        <p:nvSpPr>
          <p:cNvPr id="139" name="Google Shape;139;p24"/>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rmAutofit/>
          </a:bodyPr>
          <a:lstStyle/>
          <a:p>
            <a:pPr marL="171450" lvl="0" indent="-171450" algn="just" defTabSz="914400">
              <a:spcBef>
                <a:spcPts val="0"/>
              </a:spcBef>
              <a:spcAft>
                <a:spcPts val="600"/>
              </a:spcAft>
              <a:buFont typeface="Wingdings" panose="05000000000000000000" pitchFamily="2" charset="2"/>
              <a:buChar char="Ø"/>
            </a:pPr>
            <a:r>
              <a:rPr lang="en-US" sz="1200" dirty="0">
                <a:solidFill>
                  <a:srgbClr val="000000"/>
                </a:solidFill>
              </a:rPr>
              <a:t>Steps that we followed: -</a:t>
            </a:r>
          </a:p>
          <a:p>
            <a:pPr marL="171450" lvl="0" indent="-171450" algn="just" defTabSz="914400">
              <a:spcBef>
                <a:spcPts val="0"/>
              </a:spcBef>
              <a:spcAft>
                <a:spcPts val="600"/>
              </a:spcAft>
              <a:buFont typeface="Wingdings" panose="05000000000000000000" pitchFamily="2" charset="2"/>
              <a:buChar char="ü"/>
            </a:pPr>
            <a:endParaRPr lang="en-US" sz="1200" dirty="0">
              <a:solidFill>
                <a:srgbClr val="000000"/>
              </a:solidFill>
            </a:endParaRP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Create preliminary dataset: A Master dataset we created by merging all the variables by “REF DATE” attribute. </a:t>
            </a: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EDA analysis: </a:t>
            </a:r>
            <a:r>
              <a:rPr lang="en-US" sz="1200" dirty="0">
                <a:solidFill>
                  <a:srgbClr val="000000"/>
                </a:solidFill>
                <a:sym typeface="Georgia"/>
              </a:rPr>
              <a:t>We have performed EDA in order to define and refine the selection of feature variables that will be used for building models.</a:t>
            </a:r>
            <a:endParaRPr lang="en-US" sz="1200" dirty="0">
              <a:solidFill>
                <a:srgbClr val="000000"/>
              </a:solidFill>
            </a:endParaRP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Distribution study: We plotted graphs and studied about the distribution of variables.</a:t>
            </a: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Feature selection: We applied PCA to filter out the irrelevant variables.</a:t>
            </a: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Modeling: We applied various models.</a:t>
            </a:r>
          </a:p>
          <a:p>
            <a:pPr marL="400050" lvl="0" indent="-171450" algn="just" defTabSz="914400">
              <a:spcBef>
                <a:spcPts val="0"/>
              </a:spcBef>
              <a:spcAft>
                <a:spcPts val="600"/>
              </a:spcAft>
              <a:buClr>
                <a:srgbClr val="000000"/>
              </a:buClr>
              <a:buSzPct val="100000"/>
              <a:buFont typeface="Wingdings" panose="05000000000000000000" pitchFamily="2" charset="2"/>
              <a:buChar char="ü"/>
            </a:pPr>
            <a:r>
              <a:rPr lang="en-US" sz="1200" dirty="0">
                <a:solidFill>
                  <a:srgbClr val="000000"/>
                </a:solidFill>
              </a:rPr>
              <a:t>Our results: We decided the best model on the basis of RMSE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86" name="Rectangle 85">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280"/>
            <a:ext cx="9141714" cy="4992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1" y="0"/>
            <a:ext cx="9143999" cy="1409213"/>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90" name="Picture 89">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3685518"/>
            <a:ext cx="9143999" cy="1211230"/>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144" name="Google Shape;144;p25"/>
          <p:cNvSpPr txBox="1">
            <a:spLocks noGrp="1"/>
          </p:cNvSpPr>
          <p:nvPr>
            <p:ph type="ctrTitle"/>
          </p:nvPr>
        </p:nvSpPr>
        <p:spPr>
          <a:xfrm>
            <a:off x="604245" y="1051394"/>
            <a:ext cx="2633134" cy="304071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000" kern="1200" dirty="0">
                <a:solidFill>
                  <a:srgbClr val="FFFFFF"/>
                </a:solidFill>
                <a:latin typeface="+mj-lt"/>
                <a:ea typeface="+mj-ea"/>
                <a:cs typeface="+mj-cs"/>
              </a:rPr>
              <a:t>Preliminary Dataset</a:t>
            </a:r>
          </a:p>
        </p:txBody>
      </p:sp>
      <p:sp>
        <p:nvSpPr>
          <p:cNvPr id="145" name="Google Shape;145;p25"/>
          <p:cNvSpPr txBox="1">
            <a:spLocks noGrp="1"/>
          </p:cNvSpPr>
          <p:nvPr>
            <p:ph type="subTitle" idx="1"/>
          </p:nvPr>
        </p:nvSpPr>
        <p:spPr>
          <a:xfrm>
            <a:off x="3943350" y="1164850"/>
            <a:ext cx="4596404" cy="2813799"/>
          </a:xfrm>
          <a:prstGeom prst="rect">
            <a:avLst/>
          </a:prstGeom>
        </p:spPr>
        <p:txBody>
          <a:bodyPr spcFirstLastPara="1" vert="horz" lIns="91440" tIns="45720" rIns="91440" bIns="45720" rtlCol="0" anchor="ctr" anchorCtr="0">
            <a:normAutofit/>
          </a:bodyPr>
          <a:lstStyle/>
          <a:p>
            <a:pPr marL="171450" lvl="0" indent="-171450" algn="l" defTabSz="914400">
              <a:spcBef>
                <a:spcPts val="0"/>
              </a:spcBef>
              <a:spcAft>
                <a:spcPts val="600"/>
              </a:spcAft>
              <a:buFont typeface="Wingdings" panose="05000000000000000000" pitchFamily="2" charset="2"/>
              <a:buChar char="Ø"/>
            </a:pPr>
            <a:r>
              <a:rPr lang="en-US" sz="1200" dirty="0">
                <a:solidFill>
                  <a:srgbClr val="FFFFFF"/>
                </a:solidFill>
              </a:rPr>
              <a:t>After selecting our variables from all the datasets from stats </a:t>
            </a:r>
            <a:r>
              <a:rPr lang="en-US" sz="1200" dirty="0" err="1">
                <a:solidFill>
                  <a:srgbClr val="FFFFFF"/>
                </a:solidFill>
              </a:rPr>
              <a:t>canada</a:t>
            </a:r>
            <a:r>
              <a:rPr lang="en-US" sz="1200" dirty="0">
                <a:solidFill>
                  <a:srgbClr val="FFFFFF"/>
                </a:solidFill>
              </a:rPr>
              <a:t> website, we applied filters of each of them:</a:t>
            </a:r>
          </a:p>
          <a:p>
            <a:pPr marL="0" lvl="0" indent="-228600" algn="l" defTabSz="914400">
              <a:spcBef>
                <a:spcPts val="0"/>
              </a:spcBef>
              <a:spcAft>
                <a:spcPts val="600"/>
              </a:spcAft>
              <a:buFont typeface="Arial" panose="020B0604020202020204" pitchFamily="34" charset="0"/>
              <a:buChar char="•"/>
            </a:pPr>
            <a:endParaRPr lang="en-US" sz="1200" dirty="0">
              <a:solidFill>
                <a:srgbClr val="FFFFFF"/>
              </a:solidFill>
            </a:endParaRPr>
          </a:p>
          <a:p>
            <a:pPr marL="457200" lvl="0" indent="-228600" algn="l" defTabSz="914400">
              <a:spcBef>
                <a:spcPts val="0"/>
              </a:spcBef>
              <a:spcAft>
                <a:spcPts val="600"/>
              </a:spcAft>
              <a:buClr>
                <a:schemeClr val="bg1"/>
              </a:buClr>
              <a:buSzPts val="1800"/>
              <a:buFont typeface="Wingdings" panose="05000000000000000000" pitchFamily="2" charset="2"/>
              <a:buChar char="ü"/>
            </a:pPr>
            <a:r>
              <a:rPr lang="en-US" sz="1200" dirty="0">
                <a:solidFill>
                  <a:srgbClr val="FFFFFF"/>
                </a:solidFill>
              </a:rPr>
              <a:t>Converting every value in millions for consistency</a:t>
            </a:r>
          </a:p>
          <a:p>
            <a:pPr marL="457200" lvl="0" indent="-228600" algn="l" defTabSz="914400">
              <a:spcBef>
                <a:spcPts val="0"/>
              </a:spcBef>
              <a:spcAft>
                <a:spcPts val="600"/>
              </a:spcAft>
              <a:buClr>
                <a:schemeClr val="bg1"/>
              </a:buClr>
              <a:buSzPts val="1800"/>
              <a:buFont typeface="Wingdings" panose="05000000000000000000" pitchFamily="2" charset="2"/>
              <a:buChar char="ü"/>
            </a:pPr>
            <a:r>
              <a:rPr lang="en-US" sz="1200" dirty="0">
                <a:solidFill>
                  <a:srgbClr val="FFFFFF"/>
                </a:solidFill>
              </a:rPr>
              <a:t>Using ‘Canada’ values from geography attributes</a:t>
            </a:r>
          </a:p>
          <a:p>
            <a:pPr marL="0" lvl="0" indent="-228600" algn="l" defTabSz="914400">
              <a:spcBef>
                <a:spcPts val="0"/>
              </a:spcBef>
              <a:spcAft>
                <a:spcPts val="600"/>
              </a:spcAft>
              <a:buFont typeface="Arial" panose="020B0604020202020204" pitchFamily="34" charset="0"/>
              <a:buChar char="•"/>
            </a:pPr>
            <a:endParaRPr lang="en-US" sz="1200" dirty="0">
              <a:solidFill>
                <a:srgbClr val="FFFFFF"/>
              </a:solidFill>
            </a:endParaRPr>
          </a:p>
          <a:p>
            <a:pPr marL="171450" lvl="0" indent="-171450" algn="l" defTabSz="914400">
              <a:spcBef>
                <a:spcPts val="0"/>
              </a:spcBef>
              <a:spcAft>
                <a:spcPts val="600"/>
              </a:spcAft>
              <a:buFont typeface="Wingdings" panose="05000000000000000000" pitchFamily="2" charset="2"/>
              <a:buChar char="Ø"/>
            </a:pPr>
            <a:r>
              <a:rPr lang="en-US" sz="1200" dirty="0">
                <a:solidFill>
                  <a:srgbClr val="FFFFFF"/>
                </a:solidFill>
              </a:rPr>
              <a:t>And then using these filtered datasets to create a Master dataset through merging "REF_DATE". </a:t>
            </a:r>
            <a:endParaRPr lang="en-US" sz="1200" b="1" dirty="0">
              <a:solidFill>
                <a:srgbClr val="FFFFFF"/>
              </a:solidFill>
            </a:endParaRPr>
          </a:p>
        </p:txBody>
      </p:sp>
      <p:sp>
        <p:nvSpPr>
          <p:cNvPr id="92" name="Rectangle 91">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340"/>
            <a:ext cx="9141714" cy="610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p:nvSpPr>
          <p:cNvPr id="92" name="Rectangle 91">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281" y="0"/>
            <a:ext cx="818271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147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 t="7983" r="60644" b="14447"/>
          <a:stretch/>
        </p:blipFill>
        <p:spPr>
          <a:xfrm>
            <a:off x="2083117" y="1"/>
            <a:ext cx="4639318" cy="51434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150" name="Google Shape;150;p26"/>
          <p:cNvSpPr txBox="1">
            <a:spLocks noGrp="1"/>
          </p:cNvSpPr>
          <p:nvPr>
            <p:ph type="ctrTitle"/>
          </p:nvPr>
        </p:nvSpPr>
        <p:spPr>
          <a:xfrm>
            <a:off x="480060" y="932259"/>
            <a:ext cx="2891790" cy="3278981"/>
          </a:xfrm>
          <a:prstGeom prst="rect">
            <a:avLst/>
          </a:prstGeom>
        </p:spPr>
        <p:txBody>
          <a:bodyPr spcFirstLastPara="1" vert="horz" lIns="91440" tIns="45720" rIns="91440" bIns="45720" rtlCol="0" anchor="ctr" anchorCtr="0">
            <a:normAutofit/>
          </a:bodyPr>
          <a:lstStyle/>
          <a:p>
            <a:pPr marL="457200" lvl="0" indent="0" algn="l" defTabSz="914400">
              <a:spcAft>
                <a:spcPts val="0"/>
              </a:spcAft>
            </a:pPr>
            <a:r>
              <a:rPr lang="en-US" sz="3700" kern="1200" dirty="0">
                <a:solidFill>
                  <a:srgbClr val="3F3F3F"/>
                </a:solidFill>
                <a:latin typeface="+mj-lt"/>
                <a:ea typeface="+mj-ea"/>
                <a:cs typeface="+mj-cs"/>
              </a:rPr>
              <a:t>Exploratory Data Analysis</a:t>
            </a:r>
          </a:p>
        </p:txBody>
      </p:sp>
      <p:sp>
        <p:nvSpPr>
          <p:cNvPr id="151" name="Google Shape;151;p26"/>
          <p:cNvSpPr txBox="1">
            <a:spLocks noGrp="1"/>
          </p:cNvSpPr>
          <p:nvPr>
            <p:ph type="subTitle" idx="1"/>
          </p:nvPr>
        </p:nvSpPr>
        <p:spPr>
          <a:xfrm>
            <a:off x="4729162" y="774740"/>
            <a:ext cx="3934778" cy="3594020"/>
          </a:xfrm>
          <a:prstGeom prst="rect">
            <a:avLst/>
          </a:prstGeom>
        </p:spPr>
        <p:txBody>
          <a:bodyPr spcFirstLastPara="1" vert="horz" lIns="91440" tIns="45720" rIns="91440" bIns="45720" rtlCol="0" anchor="ctr" anchorCtr="0">
            <a:normAutofit/>
          </a:bodyPr>
          <a:lstStyle/>
          <a:p>
            <a:pPr marL="0" lvl="0" indent="-228600" algn="just" defTabSz="914400">
              <a:spcBef>
                <a:spcPts val="0"/>
              </a:spcBef>
              <a:spcAft>
                <a:spcPts val="600"/>
              </a:spcAft>
              <a:buFont typeface="Wingdings" panose="05000000000000000000" pitchFamily="2" charset="2"/>
              <a:buChar char="Ø"/>
            </a:pPr>
            <a:r>
              <a:rPr lang="en-US" sz="1200" dirty="0">
                <a:solidFill>
                  <a:srgbClr val="FFFFFF"/>
                </a:solidFill>
                <a:sym typeface="Georgia"/>
              </a:rPr>
              <a:t>Exploratory Data Analysis (EDA) is an approach for summarizing, visualizing, and becoming intimately familiar with the important characteristics of a data set. We have performed EDA in order to define and refine the selection of feature variables that will be used for building models.</a:t>
            </a:r>
          </a:p>
          <a:p>
            <a:pPr marL="0" lvl="0" indent="-228600" algn="just" defTabSz="914400">
              <a:spcBef>
                <a:spcPts val="0"/>
              </a:spcBef>
              <a:spcAft>
                <a:spcPts val="600"/>
              </a:spcAft>
              <a:buFont typeface="Wingdings" panose="05000000000000000000" pitchFamily="2" charset="2"/>
              <a:buChar char="Ø"/>
            </a:pPr>
            <a:endParaRPr lang="en-US" sz="1200" dirty="0">
              <a:solidFill>
                <a:srgbClr val="FFFFFF"/>
              </a:solidFill>
              <a:sym typeface="Georgia"/>
            </a:endParaRPr>
          </a:p>
          <a:p>
            <a:pPr marL="0" lvl="0" indent="-228600" algn="just" defTabSz="914400">
              <a:spcBef>
                <a:spcPts val="0"/>
              </a:spcBef>
              <a:spcAft>
                <a:spcPts val="600"/>
              </a:spcAft>
              <a:buFont typeface="Wingdings" panose="05000000000000000000" pitchFamily="2" charset="2"/>
              <a:buChar char="Ø"/>
            </a:pPr>
            <a:r>
              <a:rPr lang="en-US" sz="1200" dirty="0">
                <a:solidFill>
                  <a:srgbClr val="FFFFFF"/>
                </a:solidFill>
                <a:sym typeface="Georgia"/>
              </a:rPr>
              <a:t>Methods of EDA: -</a:t>
            </a:r>
          </a:p>
          <a:p>
            <a:pPr marL="457200" lvl="0" indent="-228600" algn="just" defTabSz="914400">
              <a:spcBef>
                <a:spcPts val="0"/>
              </a:spcBef>
              <a:spcAft>
                <a:spcPts val="600"/>
              </a:spcAft>
              <a:buClr>
                <a:schemeClr val="tx1"/>
              </a:buClr>
              <a:buSzPts val="1800"/>
              <a:buFont typeface="Wingdings" panose="05000000000000000000" pitchFamily="2" charset="2"/>
              <a:buChar char="ü"/>
            </a:pPr>
            <a:r>
              <a:rPr lang="en-US" sz="1200" dirty="0">
                <a:solidFill>
                  <a:srgbClr val="FFFFFF"/>
                </a:solidFill>
                <a:sym typeface="Georgia"/>
              </a:rPr>
              <a:t>Univariate Visualization</a:t>
            </a:r>
          </a:p>
          <a:p>
            <a:pPr marL="457200" lvl="0" indent="-228600" algn="just" defTabSz="914400">
              <a:spcBef>
                <a:spcPts val="0"/>
              </a:spcBef>
              <a:spcAft>
                <a:spcPts val="600"/>
              </a:spcAft>
              <a:buClr>
                <a:schemeClr val="tx1"/>
              </a:buClr>
              <a:buSzPts val="1800"/>
              <a:buFont typeface="Wingdings" panose="05000000000000000000" pitchFamily="2" charset="2"/>
              <a:buChar char="ü"/>
            </a:pPr>
            <a:r>
              <a:rPr lang="en-US" sz="1200" dirty="0">
                <a:solidFill>
                  <a:srgbClr val="FFFFFF"/>
                </a:solidFill>
                <a:sym typeface="Georgia"/>
              </a:rPr>
              <a:t>Bivariate Visualization</a:t>
            </a:r>
          </a:p>
          <a:p>
            <a:pPr marL="457200" lvl="0" indent="-228600" algn="just" defTabSz="914400">
              <a:spcBef>
                <a:spcPts val="0"/>
              </a:spcBef>
              <a:spcAft>
                <a:spcPts val="600"/>
              </a:spcAft>
              <a:buClr>
                <a:schemeClr val="tx1"/>
              </a:buClr>
              <a:buSzPts val="1800"/>
              <a:buFont typeface="Wingdings" panose="05000000000000000000" pitchFamily="2" charset="2"/>
              <a:buChar char="ü"/>
            </a:pPr>
            <a:r>
              <a:rPr lang="en-US" sz="1200" dirty="0">
                <a:solidFill>
                  <a:srgbClr val="FFFFFF"/>
                </a:solidFill>
                <a:sym typeface="Georgia"/>
              </a:rPr>
              <a:t>Multivariate Visualization</a:t>
            </a:r>
          </a:p>
          <a:p>
            <a:pPr marL="457200" lvl="0" indent="-228600" algn="just" defTabSz="914400">
              <a:spcBef>
                <a:spcPts val="0"/>
              </a:spcBef>
              <a:spcAft>
                <a:spcPts val="600"/>
              </a:spcAft>
              <a:buClr>
                <a:schemeClr val="tx1"/>
              </a:buClr>
              <a:buSzPts val="1800"/>
              <a:buFont typeface="Wingdings" panose="05000000000000000000" pitchFamily="2" charset="2"/>
              <a:buChar char="ü"/>
            </a:pPr>
            <a:r>
              <a:rPr lang="en-US" sz="1200" dirty="0">
                <a:solidFill>
                  <a:srgbClr val="FFFFFF"/>
                </a:solidFill>
                <a:sym typeface="Georgia"/>
              </a:rPr>
              <a:t>Dimensionality Reduction</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63" name="Rectangle 16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4333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p27"/>
          <p:cNvSpPr txBox="1">
            <a:spLocks noGrp="1"/>
          </p:cNvSpPr>
          <p:nvPr>
            <p:ph type="ctrTitle"/>
          </p:nvPr>
        </p:nvSpPr>
        <p:spPr>
          <a:xfrm>
            <a:off x="628650" y="274320"/>
            <a:ext cx="7886700" cy="994172"/>
          </a:xfrm>
          <a:prstGeom prst="rect">
            <a:avLst/>
          </a:prstGeom>
        </p:spPr>
        <p:txBody>
          <a:bodyPr spcFirstLastPara="1" vert="horz" lIns="91440" tIns="45720" rIns="91440" bIns="45720" rtlCol="0" anchor="ctr" anchorCtr="0">
            <a:normAutofit/>
          </a:bodyPr>
          <a:lstStyle/>
          <a:p>
            <a:pPr marL="457200" lvl="0" indent="0" algn="l" defTabSz="914400">
              <a:spcAft>
                <a:spcPts val="0"/>
              </a:spcAft>
            </a:pPr>
            <a:r>
              <a:rPr lang="en-US" sz="4400">
                <a:solidFill>
                  <a:srgbClr val="FFFFFF"/>
                </a:solidFill>
              </a:rPr>
              <a:t>Exploratory Data Analysis</a:t>
            </a:r>
          </a:p>
        </p:txBody>
      </p:sp>
      <p:pic>
        <p:nvPicPr>
          <p:cNvPr id="158" name="Google Shape;158;p27"/>
          <p:cNvPicPr preferRelativeResize="0"/>
          <p:nvPr/>
        </p:nvPicPr>
        <p:blipFill rotWithShape="1">
          <a:blip r:embed="rId3"/>
          <a:srcRect t="2494"/>
          <a:stretch/>
        </p:blipFill>
        <p:spPr>
          <a:xfrm>
            <a:off x="630936" y="1707642"/>
            <a:ext cx="3761613" cy="2925080"/>
          </a:xfrm>
          <a:prstGeom prst="rect">
            <a:avLst/>
          </a:prstGeom>
          <a:noFill/>
        </p:spPr>
      </p:pic>
      <p:sp>
        <p:nvSpPr>
          <p:cNvPr id="157" name="Google Shape;157;p27"/>
          <p:cNvSpPr txBox="1">
            <a:spLocks noGrp="1"/>
          </p:cNvSpPr>
          <p:nvPr>
            <p:ph type="subTitle" idx="1"/>
          </p:nvPr>
        </p:nvSpPr>
        <p:spPr>
          <a:xfrm>
            <a:off x="4751452" y="1707642"/>
            <a:ext cx="3761613" cy="2925080"/>
          </a:xfrm>
          <a:prstGeom prst="rect">
            <a:avLst/>
          </a:prstGeom>
        </p:spPr>
        <p:txBody>
          <a:bodyPr spcFirstLastPara="1" vert="horz" lIns="91440" tIns="45720" rIns="91440" bIns="45720" rtlCol="0" anchor="ctr" anchorCtr="0">
            <a:normAutofit/>
          </a:bodyPr>
          <a:lstStyle/>
          <a:p>
            <a:pPr marL="171450" lvl="0" indent="-171450" algn="just" defTabSz="914400">
              <a:spcBef>
                <a:spcPts val="0"/>
              </a:spcBef>
              <a:spcAft>
                <a:spcPts val="600"/>
              </a:spcAft>
              <a:buFont typeface="Wingdings" panose="05000000000000000000" pitchFamily="2" charset="2"/>
              <a:buChar char="Ø"/>
            </a:pPr>
            <a:r>
              <a:rPr lang="en-US" sz="1200" dirty="0">
                <a:sym typeface="Times New Roman"/>
              </a:rPr>
              <a:t>Correlations: -</a:t>
            </a:r>
          </a:p>
          <a:p>
            <a:pPr marL="171450" lvl="0" indent="-171450" algn="just" defTabSz="914400">
              <a:spcBef>
                <a:spcPts val="0"/>
              </a:spcBef>
              <a:spcAft>
                <a:spcPts val="600"/>
              </a:spcAft>
              <a:buFont typeface="Wingdings" panose="05000000000000000000" pitchFamily="2" charset="2"/>
              <a:buChar char="ü"/>
            </a:pPr>
            <a:r>
              <a:rPr lang="en-US" sz="1200" dirty="0">
                <a:sym typeface="Times New Roman"/>
              </a:rPr>
              <a:t>We have found correlation of various factors with Annual GDP values, to learn about the dependency of GDP with factors better.</a:t>
            </a:r>
          </a:p>
          <a:p>
            <a:pPr marL="0" lvl="0" indent="-228600" algn="just" defTabSz="914400">
              <a:spcBef>
                <a:spcPts val="0"/>
              </a:spcBef>
              <a:spcAft>
                <a:spcPts val="600"/>
              </a:spcAft>
              <a:buFont typeface="Wingdings" panose="05000000000000000000" pitchFamily="2" charset="2"/>
              <a:buChar char="Ø"/>
            </a:pPr>
            <a:endParaRPr lang="en-US" sz="1200" dirty="0">
              <a:sym typeface="Times New Roman"/>
            </a:endParaRPr>
          </a:p>
          <a:p>
            <a:pPr marL="0" lvl="0" indent="-228600" algn="just" defTabSz="914400">
              <a:spcBef>
                <a:spcPts val="0"/>
              </a:spcBef>
              <a:spcAft>
                <a:spcPts val="600"/>
              </a:spcAft>
              <a:buFont typeface="Wingdings" panose="05000000000000000000" pitchFamily="2" charset="2"/>
              <a:buChar char="Ø"/>
            </a:pPr>
            <a:endParaRPr lang="en-US" sz="1200" dirty="0">
              <a:sym typeface="Times New Roman"/>
            </a:endParaRPr>
          </a:p>
          <a:p>
            <a:pPr marL="0" lvl="0" indent="-228600" algn="just" defTabSz="914400">
              <a:spcBef>
                <a:spcPts val="0"/>
              </a:spcBef>
              <a:spcAft>
                <a:spcPts val="600"/>
              </a:spcAft>
              <a:buFont typeface="Wingdings" panose="05000000000000000000" pitchFamily="2" charset="2"/>
              <a:buChar char="Ø"/>
            </a:pPr>
            <a:endParaRPr lang="en-US" sz="1200" dirty="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p:nvSpPr>
          <p:cNvPr id="166" name="Rectangle 10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 name="Picture 10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63" name="Google Shape;163;p28"/>
          <p:cNvSpPr txBox="1">
            <a:spLocks noGrp="1"/>
          </p:cNvSpPr>
          <p:nvPr>
            <p:ph type="ctrTitle"/>
          </p:nvPr>
        </p:nvSpPr>
        <p:spPr>
          <a:xfrm>
            <a:off x="884419" y="620010"/>
            <a:ext cx="7375161" cy="994172"/>
          </a:xfrm>
          <a:prstGeom prst="rect">
            <a:avLst/>
          </a:prstGeom>
        </p:spPr>
        <p:txBody>
          <a:bodyPr spcFirstLastPara="1" vert="horz" lIns="91440" tIns="45720" rIns="91440" bIns="45720" rtlCol="0" anchor="ctr" anchorCtr="0">
            <a:normAutofit/>
          </a:bodyPr>
          <a:lstStyle/>
          <a:p>
            <a:pPr marL="457200" lvl="0" indent="0" defTabSz="914400">
              <a:spcAft>
                <a:spcPts val="0"/>
              </a:spcAft>
            </a:pPr>
            <a:r>
              <a:rPr lang="en-US" sz="3000" kern="1200" dirty="0">
                <a:solidFill>
                  <a:srgbClr val="FFFFFF"/>
                </a:solidFill>
                <a:latin typeface="+mj-lt"/>
                <a:ea typeface="+mj-ea"/>
                <a:cs typeface="+mj-cs"/>
              </a:rPr>
              <a:t>Exploratory Data Analysis</a:t>
            </a:r>
          </a:p>
        </p:txBody>
      </p:sp>
      <p:sp>
        <p:nvSpPr>
          <p:cNvPr id="164" name="Google Shape;164;p28"/>
          <p:cNvSpPr txBox="1">
            <a:spLocks noGrp="1"/>
          </p:cNvSpPr>
          <p:nvPr>
            <p:ph type="subTitle" idx="1"/>
          </p:nvPr>
        </p:nvSpPr>
        <p:spPr>
          <a:xfrm>
            <a:off x="705225" y="1628550"/>
            <a:ext cx="7998000" cy="2061600"/>
          </a:xfrm>
          <a:prstGeom prst="rect">
            <a:avLst/>
          </a:prstGeom>
        </p:spPr>
        <p:txBody>
          <a:bodyPr spcFirstLastPara="1" wrap="square" lIns="91425" tIns="91425" rIns="91425" bIns="91425" anchor="b" anchorCtr="0">
            <a:noAutofit/>
          </a:bodyPr>
          <a:lstStyle/>
          <a:p>
            <a:pPr marL="171450" lvl="0" indent="-171450" algn="just" rtl="0">
              <a:spcBef>
                <a:spcPts val="0"/>
              </a:spcBef>
              <a:spcAft>
                <a:spcPts val="600"/>
              </a:spcAft>
              <a:buFont typeface="Wingdings" panose="05000000000000000000" pitchFamily="2" charset="2"/>
              <a:buChar char="Ø"/>
            </a:pPr>
            <a:r>
              <a:rPr lang="en-US" sz="1200" dirty="0">
                <a:solidFill>
                  <a:srgbClr val="000000"/>
                </a:solidFill>
                <a:ea typeface="Georgia"/>
                <a:cs typeface="Georgia"/>
                <a:sym typeface="Georgia"/>
              </a:rPr>
              <a:t>Graphs and Plots of all variables: -</a:t>
            </a:r>
          </a:p>
          <a:p>
            <a:pPr marL="0" lvl="0" indent="0" algn="just" rtl="0">
              <a:spcBef>
                <a:spcPts val="0"/>
              </a:spcBef>
              <a:spcAft>
                <a:spcPts val="600"/>
              </a:spcAft>
              <a:buNone/>
            </a:pPr>
            <a:endParaRPr lang="en-US" sz="1200" dirty="0">
              <a:solidFill>
                <a:srgbClr val="000000"/>
              </a:solidFill>
              <a:ea typeface="Georgia"/>
              <a:cs typeface="Georgia"/>
              <a:sym typeface="Georgia"/>
            </a:endParaRPr>
          </a:p>
          <a:p>
            <a:pPr marL="0" lvl="0" indent="0" algn="just" rtl="0">
              <a:spcBef>
                <a:spcPts val="0"/>
              </a:spcBef>
              <a:spcAft>
                <a:spcPts val="600"/>
              </a:spcAft>
              <a:buClr>
                <a:schemeClr val="dk2"/>
              </a:buClr>
              <a:buSzPts val="1100"/>
              <a:buFont typeface="Arial"/>
              <a:buNone/>
            </a:pPr>
            <a:r>
              <a:rPr lang="en-US" sz="1200" dirty="0">
                <a:solidFill>
                  <a:srgbClr val="000000"/>
                </a:solidFill>
                <a:ea typeface="Georgia"/>
                <a:cs typeface="Georgia"/>
                <a:sym typeface="Georgia"/>
              </a:rPr>
              <a:t>Now, in order to know about the variables better and to learn about the distribution of each variable, we have plotted the frequency bar graphs, line graphs and box plots of each variable that is considered in our GDP calculation.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8"/>
        <p:cNvGrpSpPr/>
        <p:nvPr/>
      </p:nvGrpSpPr>
      <p:grpSpPr>
        <a:xfrm>
          <a:off x="0" y="0"/>
          <a:ext cx="0" cy="0"/>
          <a:chOff x="0" y="0"/>
          <a:chExt cx="0" cy="0"/>
        </a:xfrm>
      </p:grpSpPr>
      <p:sp>
        <p:nvSpPr>
          <p:cNvPr id="116" name="Rectangle 115">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29"/>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170" name="Google Shape;170;p29"/>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dirty="0">
                <a:solidFill>
                  <a:schemeClr val="bg1"/>
                </a:solidFill>
                <a:latin typeface="Georgia"/>
                <a:ea typeface="Georgia"/>
                <a:cs typeface="Georgia"/>
                <a:sym typeface="Georgia"/>
              </a:rPr>
              <a:t>1.2.1 Variable Name: International Payments</a:t>
            </a:r>
          </a:p>
        </p:txBody>
      </p:sp>
      <p:pic>
        <p:nvPicPr>
          <p:cNvPr id="172" name="Google Shape;172;p29"/>
          <p:cNvPicPr preferRelativeResize="0"/>
          <p:nvPr/>
        </p:nvPicPr>
        <p:blipFill>
          <a:blip r:embed="rId3"/>
          <a:stretch>
            <a:fillRect/>
          </a:stretch>
        </p:blipFill>
        <p:spPr>
          <a:xfrm>
            <a:off x="440201" y="2231409"/>
            <a:ext cx="2454515" cy="2454515"/>
          </a:xfrm>
          <a:prstGeom prst="rect">
            <a:avLst/>
          </a:prstGeom>
          <a:noFill/>
        </p:spPr>
      </p:pic>
      <p:pic>
        <p:nvPicPr>
          <p:cNvPr id="171" name="Google Shape;171;p29"/>
          <p:cNvPicPr preferRelativeResize="0"/>
          <p:nvPr/>
        </p:nvPicPr>
        <p:blipFill>
          <a:blip r:embed="rId4"/>
          <a:stretch>
            <a:fillRect/>
          </a:stretch>
        </p:blipFill>
        <p:spPr>
          <a:xfrm>
            <a:off x="3343599" y="2231409"/>
            <a:ext cx="2454515" cy="2454515"/>
          </a:xfrm>
          <a:prstGeom prst="rect">
            <a:avLst/>
          </a:prstGeom>
          <a:noFill/>
        </p:spPr>
      </p:pic>
      <p:pic>
        <p:nvPicPr>
          <p:cNvPr id="173" name="Google Shape;173;p29"/>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p:nvSpPr>
          <p:cNvPr id="192" name="Rectangle 191">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0"/>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179" name="Google Shape;179;p30"/>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1.2.2 Variable Name: Unemployment Rate</a:t>
            </a:r>
          </a:p>
        </p:txBody>
      </p:sp>
      <p:pic>
        <p:nvPicPr>
          <p:cNvPr id="181" name="Google Shape;181;p30"/>
          <p:cNvPicPr preferRelativeResize="0"/>
          <p:nvPr/>
        </p:nvPicPr>
        <p:blipFill>
          <a:blip r:embed="rId3"/>
          <a:stretch>
            <a:fillRect/>
          </a:stretch>
        </p:blipFill>
        <p:spPr>
          <a:xfrm>
            <a:off x="440201" y="2231409"/>
            <a:ext cx="2454515" cy="2454515"/>
          </a:xfrm>
          <a:prstGeom prst="rect">
            <a:avLst/>
          </a:prstGeom>
          <a:noFill/>
        </p:spPr>
      </p:pic>
      <p:pic>
        <p:nvPicPr>
          <p:cNvPr id="180" name="Google Shape;180;p30"/>
          <p:cNvPicPr preferRelativeResize="0"/>
          <p:nvPr/>
        </p:nvPicPr>
        <p:blipFill>
          <a:blip r:embed="rId4"/>
          <a:stretch>
            <a:fillRect/>
          </a:stretch>
        </p:blipFill>
        <p:spPr>
          <a:xfrm>
            <a:off x="3343599" y="2231409"/>
            <a:ext cx="2454515" cy="2454515"/>
          </a:xfrm>
          <a:prstGeom prst="rect">
            <a:avLst/>
          </a:prstGeom>
          <a:noFill/>
        </p:spPr>
      </p:pic>
      <p:pic>
        <p:nvPicPr>
          <p:cNvPr id="182" name="Google Shape;182;p30"/>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96" name="Rectangle 195">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31"/>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188" name="Google Shape;188;p31"/>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1.2.3 Variable Name: US_Dollars</a:t>
            </a:r>
          </a:p>
        </p:txBody>
      </p:sp>
      <p:pic>
        <p:nvPicPr>
          <p:cNvPr id="191" name="Google Shape;191;p31"/>
          <p:cNvPicPr preferRelativeResize="0"/>
          <p:nvPr/>
        </p:nvPicPr>
        <p:blipFill>
          <a:blip r:embed="rId3"/>
          <a:stretch>
            <a:fillRect/>
          </a:stretch>
        </p:blipFill>
        <p:spPr>
          <a:xfrm>
            <a:off x="440201" y="2231409"/>
            <a:ext cx="2454515" cy="2454515"/>
          </a:xfrm>
          <a:prstGeom prst="rect">
            <a:avLst/>
          </a:prstGeom>
          <a:noFill/>
        </p:spPr>
      </p:pic>
      <p:pic>
        <p:nvPicPr>
          <p:cNvPr id="190" name="Google Shape;190;p31"/>
          <p:cNvPicPr preferRelativeResize="0"/>
          <p:nvPr/>
        </p:nvPicPr>
        <p:blipFill>
          <a:blip r:embed="rId4"/>
          <a:stretch>
            <a:fillRect/>
          </a:stretch>
        </p:blipFill>
        <p:spPr>
          <a:xfrm>
            <a:off x="3343599" y="2231409"/>
            <a:ext cx="2454515" cy="2454515"/>
          </a:xfrm>
          <a:prstGeom prst="rect">
            <a:avLst/>
          </a:prstGeom>
          <a:noFill/>
        </p:spPr>
      </p:pic>
      <p:pic>
        <p:nvPicPr>
          <p:cNvPr id="189" name="Google Shape;189;p31"/>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205" name="Rectangle 204">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2"/>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197" name="Google Shape;197;p32"/>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1.2.4 Variable Name: IMF_Position</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199" name="Google Shape;199;p32"/>
          <p:cNvPicPr preferRelativeResize="0"/>
          <p:nvPr/>
        </p:nvPicPr>
        <p:blipFill>
          <a:blip r:embed="rId3"/>
          <a:stretch>
            <a:fillRect/>
          </a:stretch>
        </p:blipFill>
        <p:spPr>
          <a:xfrm>
            <a:off x="440201" y="2231409"/>
            <a:ext cx="2454515" cy="2454515"/>
          </a:xfrm>
          <a:prstGeom prst="rect">
            <a:avLst/>
          </a:prstGeom>
          <a:noFill/>
        </p:spPr>
      </p:pic>
      <p:pic>
        <p:nvPicPr>
          <p:cNvPr id="198" name="Google Shape;198;p32"/>
          <p:cNvPicPr preferRelativeResize="0"/>
          <p:nvPr/>
        </p:nvPicPr>
        <p:blipFill>
          <a:blip r:embed="rId4"/>
          <a:stretch>
            <a:fillRect/>
          </a:stretch>
        </p:blipFill>
        <p:spPr>
          <a:xfrm>
            <a:off x="3343599" y="2231409"/>
            <a:ext cx="2454515" cy="2454515"/>
          </a:xfrm>
          <a:prstGeom prst="rect">
            <a:avLst/>
          </a:prstGeom>
          <a:noFill/>
        </p:spPr>
      </p:pic>
      <p:pic>
        <p:nvPicPr>
          <p:cNvPr id="200" name="Google Shape;200;p32"/>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4"/>
        <p:cNvGrpSpPr/>
        <p:nvPr/>
      </p:nvGrpSpPr>
      <p:grpSpPr>
        <a:xfrm>
          <a:off x="0" y="0"/>
          <a:ext cx="0" cy="0"/>
          <a:chOff x="0" y="0"/>
          <a:chExt cx="0" cy="0"/>
        </a:xfrm>
      </p:grpSpPr>
      <p:sp>
        <p:nvSpPr>
          <p:cNvPr id="211" name="Rectangle 149">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Google Shape;205;p33"/>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06" name="Google Shape;206;p33"/>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1.2.5 Variable Name: International Reserves</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08" name="Google Shape;208;p33"/>
          <p:cNvPicPr preferRelativeResize="0"/>
          <p:nvPr/>
        </p:nvPicPr>
        <p:blipFill>
          <a:blip r:embed="rId3"/>
          <a:stretch>
            <a:fillRect/>
          </a:stretch>
        </p:blipFill>
        <p:spPr>
          <a:xfrm>
            <a:off x="440201" y="2231409"/>
            <a:ext cx="2454515" cy="2454515"/>
          </a:xfrm>
          <a:prstGeom prst="rect">
            <a:avLst/>
          </a:prstGeom>
          <a:noFill/>
        </p:spPr>
      </p:pic>
      <p:pic>
        <p:nvPicPr>
          <p:cNvPr id="207" name="Google Shape;207;p33"/>
          <p:cNvPicPr preferRelativeResize="0"/>
          <p:nvPr/>
        </p:nvPicPr>
        <p:blipFill>
          <a:blip r:embed="rId4"/>
          <a:stretch>
            <a:fillRect/>
          </a:stretch>
        </p:blipFill>
        <p:spPr>
          <a:xfrm>
            <a:off x="3343599" y="2231409"/>
            <a:ext cx="2454515" cy="2454515"/>
          </a:xfrm>
          <a:prstGeom prst="rect">
            <a:avLst/>
          </a:prstGeom>
          <a:noFill/>
        </p:spPr>
      </p:pic>
      <p:pic>
        <p:nvPicPr>
          <p:cNvPr id="209" name="Google Shape;209;p33"/>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8" name="Google Shape;78;p14"/>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dirty="0">
                <a:solidFill>
                  <a:srgbClr val="FFFFFF"/>
                </a:solidFill>
                <a:latin typeface="+mj-lt"/>
                <a:ea typeface="+mj-ea"/>
                <a:cs typeface="+mj-cs"/>
              </a:rPr>
              <a:t>Table of contents</a:t>
            </a:r>
          </a:p>
        </p:txBody>
      </p:sp>
      <p:sp>
        <p:nvSpPr>
          <p:cNvPr id="79" name="Google Shape;79;p14"/>
          <p:cNvSpPr txBox="1"/>
          <p:nvPr/>
        </p:nvSpPr>
        <p:spPr>
          <a:xfrm>
            <a:off x="4567930" y="601399"/>
            <a:ext cx="3979563" cy="3922976"/>
          </a:xfrm>
          <a:prstGeom prst="rect">
            <a:avLst/>
          </a:prstGeom>
        </p:spPr>
        <p:txBody>
          <a:bodyPr spcFirstLastPara="1" vert="horz" lIns="91440" tIns="45720" rIns="91440" bIns="45720" rtlCol="0" anchor="ctr" anchorCtr="0">
            <a:normAutofit/>
          </a:bodyPr>
          <a:lstStyle/>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Introduction</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Dataset collection</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Approach</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Data cleaning</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Final Dataset</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EDA</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Modeling</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Results</a:t>
            </a:r>
          </a:p>
          <a:p>
            <a:pPr marL="514350" lvl="0" indent="-285750">
              <a:lnSpc>
                <a:spcPct val="90000"/>
              </a:lnSpc>
              <a:spcBef>
                <a:spcPts val="0"/>
              </a:spcBef>
              <a:spcAft>
                <a:spcPts val="600"/>
              </a:spcAft>
              <a:buSzPts val="1800"/>
              <a:buFont typeface="Wingdings" panose="05000000000000000000" pitchFamily="2" charset="2"/>
              <a:buChar char="Ø"/>
            </a:pPr>
            <a:r>
              <a:rPr lang="en-US" sz="1200" dirty="0">
                <a:solidFill>
                  <a:srgbClr val="000000"/>
                </a:solidFill>
                <a:sym typeface="Lato"/>
              </a:rPr>
              <a:t>Challenges Faced</a:t>
            </a:r>
          </a:p>
          <a:p>
            <a:pPr marL="57150" lvl="0" indent="-285750">
              <a:lnSpc>
                <a:spcPct val="90000"/>
              </a:lnSpc>
              <a:spcBef>
                <a:spcPts val="0"/>
              </a:spcBef>
              <a:spcAft>
                <a:spcPts val="600"/>
              </a:spcAft>
              <a:buFont typeface="Wingdings" panose="05000000000000000000" pitchFamily="2" charset="2"/>
              <a:buChar char="Ø"/>
            </a:pPr>
            <a:endParaRPr lang="en-US" sz="1200" dirty="0">
              <a:solidFill>
                <a:srgbClr val="000000"/>
              </a:solidFill>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p:nvSpPr>
          <p:cNvPr id="159" name="Rectangle 158">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Google Shape;214;p34"/>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15" name="Google Shape;215;p34"/>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1.2.6 Variable Name: TSE_FI</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17" name="Google Shape;217;p34" descr="A screenshot of a cell phone&#10;&#10;Description automatically generated"/>
          <p:cNvPicPr preferRelativeResize="0"/>
          <p:nvPr/>
        </p:nvPicPr>
        <p:blipFill>
          <a:blip r:embed="rId3"/>
          <a:stretch>
            <a:fillRect/>
          </a:stretch>
        </p:blipFill>
        <p:spPr>
          <a:xfrm>
            <a:off x="440201" y="2231409"/>
            <a:ext cx="2454515" cy="2454515"/>
          </a:xfrm>
          <a:prstGeom prst="rect">
            <a:avLst/>
          </a:prstGeom>
          <a:noFill/>
        </p:spPr>
      </p:pic>
      <p:pic>
        <p:nvPicPr>
          <p:cNvPr id="216" name="Google Shape;216;p34" descr="A screenshot of a cell phone&#10;&#10;Description automatically generated"/>
          <p:cNvPicPr preferRelativeResize="0"/>
          <p:nvPr/>
        </p:nvPicPr>
        <p:blipFill>
          <a:blip r:embed="rId4"/>
          <a:stretch>
            <a:fillRect/>
          </a:stretch>
        </p:blipFill>
        <p:spPr>
          <a:xfrm>
            <a:off x="3343599" y="2231409"/>
            <a:ext cx="2454515" cy="2454515"/>
          </a:xfrm>
          <a:prstGeom prst="rect">
            <a:avLst/>
          </a:prstGeom>
          <a:noFill/>
        </p:spPr>
      </p:pic>
      <p:pic>
        <p:nvPicPr>
          <p:cNvPr id="218" name="Google Shape;218;p34" descr="A close up of a map&#10;&#10;Description automatically generated"/>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p:nvSpPr>
          <p:cNvPr id="104" name="Rectangle 103">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35"/>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24" name="Google Shape;224;p35"/>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1.2.7 Variable Name: CDI_TBV</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25" name="Google Shape;225;p35"/>
          <p:cNvPicPr preferRelativeResize="0"/>
          <p:nvPr/>
        </p:nvPicPr>
        <p:blipFill>
          <a:blip r:embed="rId3"/>
          <a:stretch>
            <a:fillRect/>
          </a:stretch>
        </p:blipFill>
        <p:spPr>
          <a:xfrm>
            <a:off x="305968" y="2236932"/>
            <a:ext cx="2722981" cy="2443469"/>
          </a:xfrm>
          <a:prstGeom prst="rect">
            <a:avLst/>
          </a:prstGeom>
          <a:noFill/>
        </p:spPr>
      </p:pic>
      <p:pic>
        <p:nvPicPr>
          <p:cNvPr id="227" name="Google Shape;227;p35"/>
          <p:cNvPicPr preferRelativeResize="0"/>
          <p:nvPr/>
        </p:nvPicPr>
        <p:blipFill>
          <a:blip r:embed="rId4"/>
          <a:stretch>
            <a:fillRect/>
          </a:stretch>
        </p:blipFill>
        <p:spPr>
          <a:xfrm>
            <a:off x="3343599" y="2231409"/>
            <a:ext cx="2454515" cy="2454515"/>
          </a:xfrm>
          <a:prstGeom prst="rect">
            <a:avLst/>
          </a:prstGeom>
          <a:noFill/>
        </p:spPr>
      </p:pic>
      <p:pic>
        <p:nvPicPr>
          <p:cNvPr id="226" name="Google Shape;226;p35"/>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1"/>
        <p:cNvGrpSpPr/>
        <p:nvPr/>
      </p:nvGrpSpPr>
      <p:grpSpPr>
        <a:xfrm>
          <a:off x="0" y="0"/>
          <a:ext cx="0" cy="0"/>
          <a:chOff x="0" y="0"/>
          <a:chExt cx="0" cy="0"/>
        </a:xfrm>
      </p:grpSpPr>
      <p:sp>
        <p:nvSpPr>
          <p:cNvPr id="113" name="Rectangle 112">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Google Shape;232;p36"/>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33" name="Google Shape;233;p36"/>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1.2.8 Variable Name: FDI_TBV</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34" name="Google Shape;234;p36"/>
          <p:cNvPicPr preferRelativeResize="0"/>
          <p:nvPr/>
        </p:nvPicPr>
        <p:blipFill>
          <a:blip r:embed="rId3"/>
          <a:stretch>
            <a:fillRect/>
          </a:stretch>
        </p:blipFill>
        <p:spPr>
          <a:xfrm>
            <a:off x="305968" y="2236932"/>
            <a:ext cx="2722981" cy="2443469"/>
          </a:xfrm>
          <a:prstGeom prst="rect">
            <a:avLst/>
          </a:prstGeom>
          <a:noFill/>
        </p:spPr>
      </p:pic>
      <p:pic>
        <p:nvPicPr>
          <p:cNvPr id="236" name="Google Shape;236;p36"/>
          <p:cNvPicPr preferRelativeResize="0"/>
          <p:nvPr/>
        </p:nvPicPr>
        <p:blipFill>
          <a:blip r:embed="rId4"/>
          <a:stretch>
            <a:fillRect/>
          </a:stretch>
        </p:blipFill>
        <p:spPr>
          <a:xfrm>
            <a:off x="3343599" y="2231409"/>
            <a:ext cx="2454515" cy="2454515"/>
          </a:xfrm>
          <a:prstGeom prst="rect">
            <a:avLst/>
          </a:prstGeom>
          <a:noFill/>
        </p:spPr>
      </p:pic>
      <p:pic>
        <p:nvPicPr>
          <p:cNvPr id="235" name="Google Shape;235;p36"/>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p:nvSpPr>
          <p:cNvPr id="122" name="Rectangle 121">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37"/>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42" name="Google Shape;242;p37"/>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1.2.9 Variable Name: Retail</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44" name="Google Shape;244;p37"/>
          <p:cNvPicPr preferRelativeResize="0"/>
          <p:nvPr/>
        </p:nvPicPr>
        <p:blipFill>
          <a:blip r:embed="rId3"/>
          <a:stretch>
            <a:fillRect/>
          </a:stretch>
        </p:blipFill>
        <p:spPr>
          <a:xfrm>
            <a:off x="305968" y="2236932"/>
            <a:ext cx="2722981" cy="2443469"/>
          </a:xfrm>
          <a:prstGeom prst="rect">
            <a:avLst/>
          </a:prstGeom>
          <a:noFill/>
        </p:spPr>
      </p:pic>
      <p:pic>
        <p:nvPicPr>
          <p:cNvPr id="245" name="Google Shape;245;p37"/>
          <p:cNvPicPr preferRelativeResize="0"/>
          <p:nvPr/>
        </p:nvPicPr>
        <p:blipFill>
          <a:blip r:embed="rId4"/>
          <a:stretch>
            <a:fillRect/>
          </a:stretch>
        </p:blipFill>
        <p:spPr>
          <a:xfrm>
            <a:off x="3343599" y="2231409"/>
            <a:ext cx="2454515" cy="2454515"/>
          </a:xfrm>
          <a:prstGeom prst="rect">
            <a:avLst/>
          </a:prstGeom>
          <a:noFill/>
        </p:spPr>
      </p:pic>
      <p:pic>
        <p:nvPicPr>
          <p:cNvPr id="243" name="Google Shape;243;p37"/>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p:nvSpPr>
          <p:cNvPr id="256" name="Rectangle 130">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Google Shape;250;p38"/>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51" name="Google Shape;251;p38"/>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1.2.10 Variable Name: Tourism</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52" name="Google Shape;252;p38"/>
          <p:cNvPicPr preferRelativeResize="0"/>
          <p:nvPr/>
        </p:nvPicPr>
        <p:blipFill>
          <a:blip r:embed="rId3"/>
          <a:stretch>
            <a:fillRect/>
          </a:stretch>
        </p:blipFill>
        <p:spPr>
          <a:xfrm>
            <a:off x="305968" y="2236932"/>
            <a:ext cx="2722981" cy="2443469"/>
          </a:xfrm>
          <a:prstGeom prst="rect">
            <a:avLst/>
          </a:prstGeom>
          <a:noFill/>
        </p:spPr>
      </p:pic>
      <p:pic>
        <p:nvPicPr>
          <p:cNvPr id="254" name="Google Shape;254;p38"/>
          <p:cNvPicPr preferRelativeResize="0"/>
          <p:nvPr/>
        </p:nvPicPr>
        <p:blipFill>
          <a:blip r:embed="rId4"/>
          <a:stretch>
            <a:fillRect/>
          </a:stretch>
        </p:blipFill>
        <p:spPr>
          <a:xfrm>
            <a:off x="3343599" y="2231409"/>
            <a:ext cx="2454515" cy="2454515"/>
          </a:xfrm>
          <a:prstGeom prst="rect">
            <a:avLst/>
          </a:prstGeom>
          <a:noFill/>
        </p:spPr>
      </p:pic>
      <p:pic>
        <p:nvPicPr>
          <p:cNvPr id="253" name="Google Shape;253;p38"/>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8"/>
        <p:cNvGrpSpPr/>
        <p:nvPr/>
      </p:nvGrpSpPr>
      <p:grpSpPr>
        <a:xfrm>
          <a:off x="0" y="0"/>
          <a:ext cx="0" cy="0"/>
          <a:chOff x="0" y="0"/>
          <a:chExt cx="0" cy="0"/>
        </a:xfrm>
      </p:grpSpPr>
      <p:sp>
        <p:nvSpPr>
          <p:cNvPr id="76" name="Rectangle 75">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Google Shape;259;p39"/>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60" name="Google Shape;260;p39"/>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1.2.11 Variable Name: Salary Value</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61" name="Google Shape;261;p39"/>
          <p:cNvPicPr preferRelativeResize="0"/>
          <p:nvPr/>
        </p:nvPicPr>
        <p:blipFill>
          <a:blip r:embed="rId3"/>
          <a:stretch>
            <a:fillRect/>
          </a:stretch>
        </p:blipFill>
        <p:spPr>
          <a:xfrm>
            <a:off x="305968" y="2236932"/>
            <a:ext cx="2722981" cy="2443469"/>
          </a:xfrm>
          <a:prstGeom prst="rect">
            <a:avLst/>
          </a:prstGeom>
          <a:noFill/>
        </p:spPr>
      </p:pic>
      <p:pic>
        <p:nvPicPr>
          <p:cNvPr id="263" name="Google Shape;263;p39"/>
          <p:cNvPicPr preferRelativeResize="0"/>
          <p:nvPr/>
        </p:nvPicPr>
        <p:blipFill>
          <a:blip r:embed="rId4"/>
          <a:stretch>
            <a:fillRect/>
          </a:stretch>
        </p:blipFill>
        <p:spPr>
          <a:xfrm>
            <a:off x="3343599" y="2231409"/>
            <a:ext cx="2454515" cy="2454515"/>
          </a:xfrm>
          <a:prstGeom prst="rect">
            <a:avLst/>
          </a:prstGeom>
          <a:noFill/>
        </p:spPr>
      </p:pic>
      <p:pic>
        <p:nvPicPr>
          <p:cNvPr id="262" name="Google Shape;262;p39"/>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7"/>
        <p:cNvGrpSpPr/>
        <p:nvPr/>
      </p:nvGrpSpPr>
      <p:grpSpPr>
        <a:xfrm>
          <a:off x="0" y="0"/>
          <a:ext cx="0" cy="0"/>
          <a:chOff x="0" y="0"/>
          <a:chExt cx="0" cy="0"/>
        </a:xfrm>
      </p:grpSpPr>
      <p:sp>
        <p:nvSpPr>
          <p:cNvPr id="85" name="Rectangle 84">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Google Shape;268;p40"/>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69" name="Google Shape;269;p40"/>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1.2.12 Variable Name: Import</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71" name="Google Shape;271;p40"/>
          <p:cNvPicPr preferRelativeResize="0"/>
          <p:nvPr/>
        </p:nvPicPr>
        <p:blipFill>
          <a:blip r:embed="rId3"/>
          <a:stretch>
            <a:fillRect/>
          </a:stretch>
        </p:blipFill>
        <p:spPr>
          <a:xfrm>
            <a:off x="440201" y="2231409"/>
            <a:ext cx="2454515" cy="2454515"/>
          </a:xfrm>
          <a:prstGeom prst="rect">
            <a:avLst/>
          </a:prstGeom>
          <a:noFill/>
        </p:spPr>
      </p:pic>
      <p:pic>
        <p:nvPicPr>
          <p:cNvPr id="270" name="Google Shape;270;p40"/>
          <p:cNvPicPr preferRelativeResize="0"/>
          <p:nvPr/>
        </p:nvPicPr>
        <p:blipFill>
          <a:blip r:embed="rId4"/>
          <a:stretch>
            <a:fillRect/>
          </a:stretch>
        </p:blipFill>
        <p:spPr>
          <a:xfrm>
            <a:off x="3343599" y="2231409"/>
            <a:ext cx="2454515" cy="2454515"/>
          </a:xfrm>
          <a:prstGeom prst="rect">
            <a:avLst/>
          </a:prstGeom>
          <a:noFill/>
        </p:spPr>
      </p:pic>
      <p:pic>
        <p:nvPicPr>
          <p:cNvPr id="272" name="Google Shape;272;p40"/>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94" name="Rectangle 93">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Google Shape;277;p41"/>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78" name="Google Shape;278;p41"/>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1.2.13 Variable Name: Export</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80" name="Google Shape;280;p41"/>
          <p:cNvPicPr preferRelativeResize="0"/>
          <p:nvPr/>
        </p:nvPicPr>
        <p:blipFill>
          <a:blip r:embed="rId3"/>
          <a:stretch>
            <a:fillRect/>
          </a:stretch>
        </p:blipFill>
        <p:spPr>
          <a:xfrm>
            <a:off x="440201" y="2231409"/>
            <a:ext cx="2454515" cy="2454515"/>
          </a:xfrm>
          <a:prstGeom prst="rect">
            <a:avLst/>
          </a:prstGeom>
          <a:noFill/>
        </p:spPr>
      </p:pic>
      <p:pic>
        <p:nvPicPr>
          <p:cNvPr id="279" name="Google Shape;279;p41"/>
          <p:cNvPicPr preferRelativeResize="0"/>
          <p:nvPr/>
        </p:nvPicPr>
        <p:blipFill>
          <a:blip r:embed="rId4"/>
          <a:stretch>
            <a:fillRect/>
          </a:stretch>
        </p:blipFill>
        <p:spPr>
          <a:xfrm>
            <a:off x="3343599" y="2231409"/>
            <a:ext cx="2454515" cy="2454515"/>
          </a:xfrm>
          <a:prstGeom prst="rect">
            <a:avLst/>
          </a:prstGeom>
          <a:noFill/>
        </p:spPr>
      </p:pic>
      <p:pic>
        <p:nvPicPr>
          <p:cNvPr id="281" name="Google Shape;281;p41"/>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5"/>
        <p:cNvGrpSpPr/>
        <p:nvPr/>
      </p:nvGrpSpPr>
      <p:grpSpPr>
        <a:xfrm>
          <a:off x="0" y="0"/>
          <a:ext cx="0" cy="0"/>
          <a:chOff x="0" y="0"/>
          <a:chExt cx="0" cy="0"/>
        </a:xfrm>
      </p:grpSpPr>
      <p:sp>
        <p:nvSpPr>
          <p:cNvPr id="103" name="Rectangle 102">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Google Shape;286;p42"/>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87" name="Google Shape;287;p42"/>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1.2.14 Variable Name: Real Estate</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89" name="Google Shape;289;p42"/>
          <p:cNvPicPr preferRelativeResize="0"/>
          <p:nvPr/>
        </p:nvPicPr>
        <p:blipFill>
          <a:blip r:embed="rId3"/>
          <a:stretch>
            <a:fillRect/>
          </a:stretch>
        </p:blipFill>
        <p:spPr>
          <a:xfrm>
            <a:off x="440201" y="2231409"/>
            <a:ext cx="2454515" cy="2454515"/>
          </a:xfrm>
          <a:prstGeom prst="rect">
            <a:avLst/>
          </a:prstGeom>
          <a:noFill/>
        </p:spPr>
      </p:pic>
      <p:pic>
        <p:nvPicPr>
          <p:cNvPr id="290" name="Google Shape;290;p42"/>
          <p:cNvPicPr preferRelativeResize="0"/>
          <p:nvPr/>
        </p:nvPicPr>
        <p:blipFill>
          <a:blip r:embed="rId4"/>
          <a:stretch>
            <a:fillRect/>
          </a:stretch>
        </p:blipFill>
        <p:spPr>
          <a:xfrm>
            <a:off x="3343599" y="2231409"/>
            <a:ext cx="2454515" cy="2454515"/>
          </a:xfrm>
          <a:prstGeom prst="rect">
            <a:avLst/>
          </a:prstGeom>
          <a:noFill/>
        </p:spPr>
      </p:pic>
      <p:pic>
        <p:nvPicPr>
          <p:cNvPr id="288" name="Google Shape;288;p42"/>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4"/>
        <p:cNvGrpSpPr/>
        <p:nvPr/>
      </p:nvGrpSpPr>
      <p:grpSpPr>
        <a:xfrm>
          <a:off x="0" y="0"/>
          <a:ext cx="0" cy="0"/>
          <a:chOff x="0" y="0"/>
          <a:chExt cx="0" cy="0"/>
        </a:xfrm>
      </p:grpSpPr>
      <p:sp>
        <p:nvSpPr>
          <p:cNvPr id="112" name="Rectangle 111">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90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43"/>
          <p:cNvSpPr txBox="1">
            <a:spLocks noGrp="1"/>
          </p:cNvSpPr>
          <p:nvPr>
            <p:ph type="ctrTitle"/>
          </p:nvPr>
        </p:nvSpPr>
        <p:spPr>
          <a:xfrm>
            <a:off x="630936" y="374532"/>
            <a:ext cx="7879842" cy="898398"/>
          </a:xfrm>
          <a:prstGeom prst="rect">
            <a:avLst/>
          </a:prstGeom>
        </p:spPr>
        <p:txBody>
          <a:bodyPr spcFirstLastPara="1" lIns="91425" tIns="91425" rIns="91425" bIns="91425" anchorCtr="0">
            <a:normAutofit/>
          </a:bodyPr>
          <a:lstStyle/>
          <a:p>
            <a:pPr marL="457200" lvl="0" indent="0" rtl="0">
              <a:spcBef>
                <a:spcPts val="0"/>
              </a:spcBef>
              <a:spcAft>
                <a:spcPts val="0"/>
              </a:spcAft>
              <a:buNone/>
            </a:pPr>
            <a:r>
              <a:rPr lang="en-US" sz="4100">
                <a:solidFill>
                  <a:schemeClr val="bg1"/>
                </a:solidFill>
              </a:rPr>
              <a:t>Exploratory Data Analysis</a:t>
            </a:r>
          </a:p>
        </p:txBody>
      </p:sp>
      <p:sp>
        <p:nvSpPr>
          <p:cNvPr id="296" name="Google Shape;296;p43"/>
          <p:cNvSpPr txBox="1">
            <a:spLocks noGrp="1"/>
          </p:cNvSpPr>
          <p:nvPr>
            <p:ph type="subTitle" idx="1"/>
          </p:nvPr>
        </p:nvSpPr>
        <p:spPr>
          <a:xfrm>
            <a:off x="630936" y="1352355"/>
            <a:ext cx="7879842" cy="39776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900">
                <a:solidFill>
                  <a:schemeClr val="bg1"/>
                </a:solidFill>
                <a:latin typeface="Georgia"/>
                <a:ea typeface="Georgia"/>
                <a:cs typeface="Georgia"/>
                <a:sym typeface="Georgia"/>
              </a:rPr>
              <a:t>1.2.15 Variable Name: Real Estate Lease Rental</a:t>
            </a:r>
          </a:p>
          <a:p>
            <a:pPr marL="0" lvl="0" indent="0" rtl="0">
              <a:spcBef>
                <a:spcPts val="0"/>
              </a:spcBef>
              <a:spcAft>
                <a:spcPts val="600"/>
              </a:spcAft>
              <a:buNone/>
            </a:pPr>
            <a:endParaRPr lang="en-US" sz="900">
              <a:solidFill>
                <a:schemeClr val="bg1"/>
              </a:solidFill>
              <a:latin typeface="Georgia"/>
              <a:ea typeface="Georgia"/>
              <a:cs typeface="Georgia"/>
              <a:sym typeface="Georgia"/>
            </a:endParaRPr>
          </a:p>
          <a:p>
            <a:pPr marL="0" lvl="0" indent="0" rtl="0">
              <a:spcBef>
                <a:spcPts val="0"/>
              </a:spcBef>
              <a:spcAft>
                <a:spcPts val="600"/>
              </a:spcAft>
              <a:buNone/>
            </a:pPr>
            <a:endParaRPr lang="en-US" sz="900">
              <a:solidFill>
                <a:schemeClr val="bg1"/>
              </a:solidFill>
              <a:latin typeface="Georgia"/>
              <a:ea typeface="Georgia"/>
              <a:cs typeface="Georgia"/>
              <a:sym typeface="Georgia"/>
            </a:endParaRPr>
          </a:p>
        </p:txBody>
      </p:sp>
      <p:pic>
        <p:nvPicPr>
          <p:cNvPr id="297" name="Google Shape;297;p43"/>
          <p:cNvPicPr preferRelativeResize="0"/>
          <p:nvPr/>
        </p:nvPicPr>
        <p:blipFill>
          <a:blip r:embed="rId3"/>
          <a:stretch>
            <a:fillRect/>
          </a:stretch>
        </p:blipFill>
        <p:spPr>
          <a:xfrm>
            <a:off x="305968" y="2236932"/>
            <a:ext cx="2722981" cy="2443469"/>
          </a:xfrm>
          <a:prstGeom prst="rect">
            <a:avLst/>
          </a:prstGeom>
          <a:noFill/>
        </p:spPr>
      </p:pic>
      <p:pic>
        <p:nvPicPr>
          <p:cNvPr id="299" name="Google Shape;299;p43"/>
          <p:cNvPicPr preferRelativeResize="0"/>
          <p:nvPr/>
        </p:nvPicPr>
        <p:blipFill>
          <a:blip r:embed="rId4"/>
          <a:stretch>
            <a:fillRect/>
          </a:stretch>
        </p:blipFill>
        <p:spPr>
          <a:xfrm>
            <a:off x="3343599" y="2231409"/>
            <a:ext cx="2454515" cy="2454515"/>
          </a:xfrm>
          <a:prstGeom prst="rect">
            <a:avLst/>
          </a:prstGeom>
          <a:noFill/>
        </p:spPr>
      </p:pic>
      <p:pic>
        <p:nvPicPr>
          <p:cNvPr id="298" name="Google Shape;298;p43"/>
          <p:cNvPicPr preferRelativeResize="0"/>
          <p:nvPr/>
        </p:nvPicPr>
        <p:blipFill>
          <a:blip r:embed="rId5"/>
          <a:stretch>
            <a:fillRect/>
          </a:stretch>
        </p:blipFill>
        <p:spPr>
          <a:xfrm>
            <a:off x="6249105" y="2231409"/>
            <a:ext cx="2454515" cy="24545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5"/>
          <p:cNvSpPr txBox="1">
            <a:spLocks noGrp="1"/>
          </p:cNvSpPr>
          <p:nvPr>
            <p:ph type="ctrTitle"/>
          </p:nvPr>
        </p:nvSpPr>
        <p:spPr>
          <a:xfrm>
            <a:off x="820571" y="638637"/>
            <a:ext cx="3928849" cy="2020039"/>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US" dirty="0"/>
              <a:t>Introduction</a:t>
            </a:r>
          </a:p>
        </p:txBody>
      </p:sp>
      <p:sp>
        <p:nvSpPr>
          <p:cNvPr id="85" name="Google Shape;85;p15"/>
          <p:cNvSpPr txBox="1">
            <a:spLocks noGrp="1"/>
          </p:cNvSpPr>
          <p:nvPr>
            <p:ph type="subTitle" idx="1"/>
          </p:nvPr>
        </p:nvSpPr>
        <p:spPr>
          <a:xfrm>
            <a:off x="820572" y="2735517"/>
            <a:ext cx="3125336" cy="1769346"/>
          </a:xfrm>
          <a:prstGeom prst="rect">
            <a:avLst/>
          </a:prstGeom>
        </p:spPr>
        <p:txBody>
          <a:bodyPr spcFirstLastPara="1" lIns="91425" tIns="91425" rIns="91425" bIns="91425" anchor="t" anchorCtr="0">
            <a:noAutofit/>
          </a:bodyPr>
          <a:lstStyle/>
          <a:p>
            <a:pPr marL="0" lvl="0" indent="0" algn="just" rtl="0">
              <a:spcBef>
                <a:spcPts val="0"/>
              </a:spcBef>
              <a:spcAft>
                <a:spcPts val="600"/>
              </a:spcAft>
              <a:buNone/>
            </a:pPr>
            <a:r>
              <a:rPr lang="en-US" sz="1200" dirty="0"/>
              <a:t>We aim to apply data analytics or analysis techniques to generate timely estimates of nominal GDP using publicly available datasets. While the data for most variables in the accessible tables are available up to the most recent year of reference, the nominal GDP data by industry are available with a 3-years-lag. In this challenge, measuring nominal GDP using publicly available data sources, methods for producing more timely estimates, and methods for benchmarking are some of the key tasks.</a:t>
            </a:r>
          </a:p>
          <a:p>
            <a:pPr marL="0" lvl="0" indent="0" algn="just" rtl="0">
              <a:spcBef>
                <a:spcPts val="0"/>
              </a:spcBef>
              <a:spcAft>
                <a:spcPts val="600"/>
              </a:spcAft>
              <a:buNone/>
            </a:pPr>
            <a:endParaRPr lang="en-US" sz="1200" dirty="0"/>
          </a:p>
        </p:txBody>
      </p:sp>
      <p:sp>
        <p:nvSpPr>
          <p:cNvPr id="114" name="Freeform: Shape 1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638638"/>
            <a:ext cx="4638605" cy="3866225"/>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4" name="Graphic 103" descr="Robot">
            <a:extLst>
              <a:ext uri="{FF2B5EF4-FFF2-40B4-BE49-F238E27FC236}">
                <a16:creationId xmlns:a16="http://schemas.microsoft.com/office/drawing/2014/main" id="{C9601DE7-06BF-4A34-AF5D-E5CCB83886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8627" y="1596980"/>
            <a:ext cx="2413000" cy="2413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3"/>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 name="Picture 1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4" name="Google Shape;304;p44"/>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a:solidFill>
                  <a:srgbClr val="FFFFFF"/>
                </a:solidFill>
                <a:latin typeface="+mj-lt"/>
                <a:ea typeface="+mj-ea"/>
                <a:cs typeface="+mj-cs"/>
              </a:rPr>
              <a:t>Feature Selection</a:t>
            </a:r>
          </a:p>
        </p:txBody>
      </p:sp>
      <p:sp>
        <p:nvSpPr>
          <p:cNvPr id="305" name="Google Shape;305;p44"/>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Autofit/>
          </a:bodyPr>
          <a:lstStyle/>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lvl="0" algn="l" defTabSz="914400">
              <a:spcBef>
                <a:spcPts val="0"/>
              </a:spcBef>
              <a:spcAft>
                <a:spcPts val="600"/>
              </a:spcAft>
            </a:pPr>
            <a:r>
              <a:rPr lang="en-US" sz="1200" dirty="0">
                <a:solidFill>
                  <a:srgbClr val="000000"/>
                </a:solidFill>
                <a:sym typeface="Arial"/>
              </a:rPr>
              <a:t>The goal of this step is to reduce the multi-collinearity between the selected features. By applying Principal Component Analysis we reduced the number of originally selected feature from 16 to 10 now. The features are selected based on the highest contribution of features in the first dimension. </a:t>
            </a:r>
          </a:p>
          <a:p>
            <a:pPr marL="228600" lvl="0" indent="-228600" algn="l" defTabSz="914400">
              <a:spcBef>
                <a:spcPts val="0"/>
              </a:spcBef>
              <a:spcAft>
                <a:spcPts val="600"/>
              </a:spcAft>
              <a:buFont typeface="Arial" panose="020B0604020202020204" pitchFamily="34" charset="0"/>
              <a:buChar char="•"/>
            </a:pPr>
            <a:endParaRPr lang="en-US" sz="1200" b="1" dirty="0">
              <a:solidFill>
                <a:srgbClr val="000000"/>
              </a:solidFill>
              <a:sym typeface="Arial"/>
            </a:endParaRPr>
          </a:p>
          <a:p>
            <a:pPr marL="228600" lvl="0" indent="-228600" algn="l" defTabSz="914400">
              <a:spcBef>
                <a:spcPts val="0"/>
              </a:spcBef>
              <a:spcAft>
                <a:spcPts val="600"/>
              </a:spcAft>
              <a:buFont typeface="Wingdings" panose="05000000000000000000" pitchFamily="2" charset="2"/>
              <a:buChar char="Ø"/>
            </a:pPr>
            <a:r>
              <a:rPr lang="en-US" sz="1200" b="1" dirty="0">
                <a:solidFill>
                  <a:srgbClr val="000000"/>
                </a:solidFill>
                <a:sym typeface="Arial"/>
              </a:rPr>
              <a:t>Selected Features:</a:t>
            </a:r>
            <a:endParaRPr lang="en-US" sz="1200" dirty="0">
              <a:solidFill>
                <a:srgbClr val="000000"/>
              </a:solidFill>
              <a:sym typeface="Arial"/>
            </a:endParaRP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Tourism</a:t>
            </a:r>
          </a:p>
          <a:p>
            <a:pPr lvl="0" indent="-228600" algn="l" defTabSz="914400">
              <a:spcBef>
                <a:spcPts val="0"/>
              </a:spcBef>
              <a:spcAft>
                <a:spcPts val="600"/>
              </a:spcAft>
              <a:buFont typeface="Wingdings" panose="05000000000000000000" pitchFamily="2" charset="2"/>
              <a:buChar char="ü"/>
            </a:pPr>
            <a:r>
              <a:rPr lang="en-US" sz="1200" dirty="0" err="1">
                <a:solidFill>
                  <a:srgbClr val="000000"/>
                </a:solidFill>
                <a:sym typeface="Arial"/>
              </a:rPr>
              <a:t>International_Payments</a:t>
            </a:r>
            <a:endParaRPr lang="en-US" sz="1200" dirty="0">
              <a:solidFill>
                <a:srgbClr val="000000"/>
              </a:solidFill>
              <a:sym typeface="Arial"/>
            </a:endParaRPr>
          </a:p>
          <a:p>
            <a:pPr lvl="0" indent="-228600" algn="l" defTabSz="914400">
              <a:spcBef>
                <a:spcPts val="0"/>
              </a:spcBef>
              <a:spcAft>
                <a:spcPts val="600"/>
              </a:spcAft>
              <a:buFont typeface="Wingdings" panose="05000000000000000000" pitchFamily="2" charset="2"/>
              <a:buChar char="ü"/>
            </a:pPr>
            <a:r>
              <a:rPr lang="en-US" sz="1200" dirty="0" err="1">
                <a:solidFill>
                  <a:srgbClr val="000000"/>
                </a:solidFill>
                <a:sym typeface="Arial"/>
              </a:rPr>
              <a:t>Real_Estate</a:t>
            </a:r>
            <a:endParaRPr lang="en-US" sz="1200" dirty="0">
              <a:solidFill>
                <a:srgbClr val="000000"/>
              </a:solidFill>
              <a:sym typeface="Arial"/>
            </a:endParaRP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CDI</a:t>
            </a: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Retail</a:t>
            </a:r>
          </a:p>
          <a:p>
            <a:pPr lvl="0" indent="-228600" algn="l" defTabSz="914400">
              <a:spcBef>
                <a:spcPts val="0"/>
              </a:spcBef>
              <a:spcAft>
                <a:spcPts val="600"/>
              </a:spcAft>
              <a:buFont typeface="Wingdings" panose="05000000000000000000" pitchFamily="2" charset="2"/>
              <a:buChar char="ü"/>
            </a:pPr>
            <a:r>
              <a:rPr lang="en-US" sz="1200" dirty="0" err="1">
                <a:solidFill>
                  <a:srgbClr val="000000"/>
                </a:solidFill>
                <a:sym typeface="Arial"/>
              </a:rPr>
              <a:t>Real_Estate_Lease_Rental</a:t>
            </a:r>
            <a:r>
              <a:rPr lang="en-US" sz="1200" dirty="0">
                <a:solidFill>
                  <a:srgbClr val="000000"/>
                </a:solidFill>
                <a:sym typeface="Arial"/>
              </a:rPr>
              <a:t>	</a:t>
            </a: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Import	</a:t>
            </a: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FDI</a:t>
            </a:r>
          </a:p>
          <a:p>
            <a:pPr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Salary</a:t>
            </a:r>
          </a:p>
          <a:p>
            <a:pPr lvl="0" indent="-228600" algn="l" defTabSz="914400">
              <a:spcBef>
                <a:spcPts val="0"/>
              </a:spcBef>
              <a:spcAft>
                <a:spcPts val="600"/>
              </a:spcAft>
              <a:buFont typeface="Wingdings" panose="05000000000000000000" pitchFamily="2" charset="2"/>
              <a:buChar char="ü"/>
            </a:pPr>
            <a:r>
              <a:rPr lang="en-US" sz="1200" dirty="0" err="1">
                <a:solidFill>
                  <a:srgbClr val="000000"/>
                </a:solidFill>
                <a:sym typeface="Arial"/>
              </a:rPr>
              <a:t>International_Reserves</a:t>
            </a:r>
            <a:r>
              <a:rPr lang="en-US" sz="1200" dirty="0">
                <a:solidFill>
                  <a:srgbClr val="000000"/>
                </a:solidFill>
                <a:sym typeface="Arial"/>
              </a:rPr>
              <a:t>			</a:t>
            </a:r>
          </a:p>
          <a:p>
            <a:pPr marL="45720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9"/>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10" name="Google Shape;310;p45"/>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dirty="0">
                <a:solidFill>
                  <a:srgbClr val="FFFFFF"/>
                </a:solidFill>
                <a:latin typeface="+mj-lt"/>
                <a:ea typeface="+mj-ea"/>
                <a:cs typeface="+mj-cs"/>
              </a:rPr>
              <a:t>Data Modeling</a:t>
            </a:r>
          </a:p>
        </p:txBody>
      </p:sp>
      <p:sp>
        <p:nvSpPr>
          <p:cNvPr id="311" name="Google Shape;311;p45"/>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rmAutofit/>
          </a:bodyPr>
          <a:lstStyle/>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The goal of a model is to provide a simple low-dimensional summary of a dataset. In the context of this book we’re going to use models to partition data into patterns and residuals. Strong patterns will hide subtler trends, so we’ll use models to help peel back layers of structure as we explore a dataset.</a:t>
            </a:r>
          </a:p>
          <a:p>
            <a:pPr marL="0" lvl="0" indent="-228600" algn="l" defTabSz="914400">
              <a:spcBef>
                <a:spcPts val="0"/>
              </a:spcBef>
              <a:spcAft>
                <a:spcPts val="600"/>
              </a:spcAft>
              <a:buFont typeface="Wingdings" panose="05000000000000000000" pitchFamily="2" charset="2"/>
              <a:buChar char="Ø"/>
            </a:pPr>
            <a:endParaRPr lang="en-US" sz="1200" dirty="0">
              <a:solidFill>
                <a:srgbClr val="000000"/>
              </a:solidFill>
              <a:sym typeface="Arial"/>
            </a:endParaRPr>
          </a:p>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Types of models:</a:t>
            </a:r>
          </a:p>
          <a:p>
            <a:pPr marL="457200" lvl="0" indent="-22860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sym typeface="Arial"/>
              </a:rPr>
              <a:t>Multiple linear Regression Model</a:t>
            </a:r>
          </a:p>
          <a:p>
            <a:pPr marL="457200" lvl="0" indent="-22860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sym typeface="Arial"/>
              </a:rPr>
              <a:t>Random Forest Model</a:t>
            </a:r>
          </a:p>
          <a:p>
            <a:pPr marL="457200" lvl="0" indent="-22860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sym typeface="Arial"/>
              </a:rPr>
              <a:t>Regression Tree Model</a:t>
            </a:r>
          </a:p>
          <a:p>
            <a:pPr marL="457200" lvl="0" indent="-228600" algn="l" defTabSz="914400">
              <a:spcBef>
                <a:spcPts val="0"/>
              </a:spcBef>
              <a:spcAft>
                <a:spcPts val="600"/>
              </a:spcAft>
              <a:buFont typeface="Wingdings" panose="05000000000000000000" pitchFamily="2" charset="2"/>
              <a:buChar char="Ø"/>
            </a:pPr>
            <a:endParaRPr lang="en-US" sz="1200" dirty="0">
              <a:solidFill>
                <a:srgbClr val="000000"/>
              </a:solidFill>
              <a:sym typeface="Arial"/>
            </a:endParaRPr>
          </a:p>
          <a:p>
            <a:pPr marL="457200" lvl="0" indent="-228600" algn="l" defTabSz="914400">
              <a:spcBef>
                <a:spcPts val="0"/>
              </a:spcBef>
              <a:spcAft>
                <a:spcPts val="600"/>
              </a:spcAft>
              <a:buFont typeface="Wingdings" panose="05000000000000000000" pitchFamily="2" charset="2"/>
              <a:buChar char="Ø"/>
            </a:pPr>
            <a:endParaRPr lang="en-US" sz="1200" dirty="0">
              <a:solidFill>
                <a:srgbClr val="000000"/>
              </a:solidFil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19" name="Rectangle 1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0" name="Picture 13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16" name="Google Shape;316;p46"/>
          <p:cNvSpPr txBox="1">
            <a:spLocks noGrp="1"/>
          </p:cNvSpPr>
          <p:nvPr>
            <p:ph type="ctrTitle"/>
          </p:nvPr>
        </p:nvSpPr>
        <p:spPr>
          <a:xfrm>
            <a:off x="884419" y="620010"/>
            <a:ext cx="7375161" cy="99417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000" kern="1200">
                <a:solidFill>
                  <a:srgbClr val="FFFFFF"/>
                </a:solidFill>
                <a:latin typeface="+mj-lt"/>
                <a:ea typeface="+mj-ea"/>
                <a:cs typeface="+mj-cs"/>
              </a:rPr>
              <a:t>Multiple Linear Regression Model</a:t>
            </a:r>
          </a:p>
        </p:txBody>
      </p:sp>
      <p:sp>
        <p:nvSpPr>
          <p:cNvPr id="317" name="Google Shape;317;p46"/>
          <p:cNvSpPr txBox="1">
            <a:spLocks noGrp="1"/>
          </p:cNvSpPr>
          <p:nvPr>
            <p:ph type="subTitle" idx="1"/>
          </p:nvPr>
        </p:nvSpPr>
        <p:spPr>
          <a:xfrm>
            <a:off x="1115475" y="1824300"/>
            <a:ext cx="7242600" cy="2820300"/>
          </a:xfrm>
          <a:prstGeom prst="rect">
            <a:avLst/>
          </a:prstGeom>
        </p:spPr>
        <p:txBody>
          <a:bodyPr spcFirstLastPara="1" wrap="square" lIns="91425" tIns="91425" rIns="91425" bIns="91425" anchor="b" anchorCtr="0">
            <a:noAutofit/>
          </a:bodyPr>
          <a:lstStyle/>
          <a:p>
            <a:pPr marL="171450" lvl="0" indent="-171450" algn="just" rtl="0">
              <a:lnSpc>
                <a:spcPct val="115000"/>
              </a:lnSpc>
              <a:spcBef>
                <a:spcPts val="0"/>
              </a:spcBef>
              <a:spcAft>
                <a:spcPts val="0"/>
              </a:spcAft>
              <a:buFont typeface="Wingdings" panose="05000000000000000000" pitchFamily="2" charset="2"/>
              <a:buChar char="Ø"/>
            </a:pPr>
            <a:r>
              <a:rPr lang="en-US" sz="1200" u="sng" dirty="0">
                <a:ea typeface="Arial"/>
                <a:cs typeface="Arial"/>
                <a:sym typeface="Arial"/>
              </a:rPr>
              <a:t>Background and Reason For choosing</a:t>
            </a:r>
            <a:r>
              <a:rPr lang="en-US" sz="1200" dirty="0">
                <a:ea typeface="Arial"/>
                <a:cs typeface="Arial"/>
                <a:sym typeface="Arial"/>
              </a:rPr>
              <a:t>: </a:t>
            </a:r>
          </a:p>
          <a:p>
            <a:pPr marL="0" lvl="0" indent="0" algn="just" rtl="0">
              <a:lnSpc>
                <a:spcPct val="115000"/>
              </a:lnSpc>
              <a:spcBef>
                <a:spcPts val="0"/>
              </a:spcBef>
              <a:spcAft>
                <a:spcPts val="0"/>
              </a:spcAft>
              <a:buNone/>
            </a:pPr>
            <a:r>
              <a:rPr lang="en-US" sz="1200" dirty="0">
                <a:ea typeface="Arial"/>
                <a:cs typeface="Arial"/>
                <a:sym typeface="Arial"/>
              </a:rPr>
              <a:t>In statistics, linear regression is a linear approach to modeling the relationship between a scalar response (or dependent variable) and one or more explanatory variables (or independent variables). The case of one explanatory variable is called simple linear regression. For more than one explanatory variable, the process is called multiple linear regression.</a:t>
            </a:r>
          </a:p>
          <a:p>
            <a:pPr marL="0" lvl="0" indent="0" algn="just" rtl="0">
              <a:lnSpc>
                <a:spcPct val="115000"/>
              </a:lnSpc>
              <a:spcBef>
                <a:spcPts val="1200"/>
              </a:spcBef>
              <a:spcAft>
                <a:spcPts val="1200"/>
              </a:spcAft>
              <a:buNone/>
            </a:pPr>
            <a:r>
              <a:rPr lang="en-US" sz="1200" dirty="0">
                <a:ea typeface="Arial"/>
                <a:cs typeface="Arial"/>
                <a:sym typeface="Arial"/>
              </a:rPr>
              <a:t>So, we are using multiple regression model to predict Annual GDP (dependent variable ) with the help of multiple independent variables such as International Payments, Unemployment rate, US dollars, Reserve position in the International Monetary Fund (IMF), International reserves, Canadian Direct Investment, Foreign Direct Investment, Retail, Salary, Import, Export, Real Estate, Real Estate, Lease and Rental.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1"/>
        <p:cNvGrpSpPr/>
        <p:nvPr/>
      </p:nvGrpSpPr>
      <p:grpSpPr>
        <a:xfrm>
          <a:off x="0" y="0"/>
          <a:ext cx="0" cy="0"/>
          <a:chOff x="0" y="0"/>
          <a:chExt cx="0" cy="0"/>
        </a:xfrm>
      </p:grpSpPr>
      <p:sp>
        <p:nvSpPr>
          <p:cNvPr id="136" name="Rectangle 135">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17766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56507"/>
            <a:ext cx="9144000" cy="2286993"/>
            <a:chOff x="0" y="3808676"/>
            <a:chExt cx="12192000" cy="3049325"/>
          </a:xfrm>
        </p:grpSpPr>
        <p:pic>
          <p:nvPicPr>
            <p:cNvPr id="139" name="Picture 138">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327" name="Oval 139">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Google Shape;322;p47"/>
          <p:cNvSpPr txBox="1">
            <a:spLocks noGrp="1"/>
          </p:cNvSpPr>
          <p:nvPr>
            <p:ph type="ctrTitle"/>
          </p:nvPr>
        </p:nvSpPr>
        <p:spPr>
          <a:xfrm>
            <a:off x="884419" y="3829050"/>
            <a:ext cx="7375161" cy="80010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2300" kern="1200" dirty="0">
                <a:solidFill>
                  <a:srgbClr val="3F3F3F"/>
                </a:solidFill>
                <a:latin typeface="+mj-lt"/>
                <a:ea typeface="+mj-ea"/>
                <a:cs typeface="+mj-cs"/>
              </a:rPr>
              <a:t>Multiple Linear Regression Model</a:t>
            </a:r>
          </a:p>
          <a:p>
            <a:pPr marL="0" lvl="0" indent="0" algn="l" defTabSz="914400">
              <a:spcAft>
                <a:spcPts val="0"/>
              </a:spcAft>
            </a:pPr>
            <a:r>
              <a:rPr lang="en-US" sz="2300" kern="1200" dirty="0">
                <a:solidFill>
                  <a:srgbClr val="3F3F3F"/>
                </a:solidFill>
                <a:latin typeface="+mj-lt"/>
                <a:ea typeface="+mj-ea"/>
                <a:cs typeface="+mj-cs"/>
              </a:rPr>
              <a:t>without scaling</a:t>
            </a:r>
          </a:p>
        </p:txBody>
      </p:sp>
      <p:sp>
        <p:nvSpPr>
          <p:cNvPr id="323" name="Google Shape;323;p47"/>
          <p:cNvSpPr txBox="1">
            <a:spLocks noGrp="1"/>
          </p:cNvSpPr>
          <p:nvPr>
            <p:ph type="subTitle" idx="1"/>
          </p:nvPr>
        </p:nvSpPr>
        <p:spPr>
          <a:xfrm>
            <a:off x="884419" y="654034"/>
            <a:ext cx="7375161" cy="2209181"/>
          </a:xfrm>
          <a:prstGeom prst="rect">
            <a:avLst/>
          </a:prstGeom>
        </p:spPr>
        <p:txBody>
          <a:bodyPr spcFirstLastPara="1" vert="horz" lIns="91440" tIns="45720" rIns="91440" bIns="45720" rtlCol="0" anchor="ctr" anchorCtr="0">
            <a:normAutofit fontScale="92500" lnSpcReduction="10000"/>
          </a:bodyPr>
          <a:lstStyle/>
          <a:p>
            <a:pPr marL="171450" lvl="0" indent="-171450" algn="l" defTabSz="914400">
              <a:spcBef>
                <a:spcPts val="0"/>
              </a:spcBef>
              <a:spcAft>
                <a:spcPts val="600"/>
              </a:spcAft>
              <a:buFont typeface="Wingdings" panose="05000000000000000000" pitchFamily="2" charset="2"/>
              <a:buChar char="Ø"/>
            </a:pPr>
            <a:r>
              <a:rPr lang="en-US" sz="1100" u="sng" dirty="0">
                <a:solidFill>
                  <a:srgbClr val="FFFFFF"/>
                </a:solidFill>
                <a:sym typeface="Arial"/>
              </a:rPr>
              <a:t>Results obtained in our case:</a:t>
            </a:r>
            <a:r>
              <a:rPr lang="en-US" sz="1100" dirty="0">
                <a:solidFill>
                  <a:srgbClr val="FFFFFF"/>
                </a:solidFill>
                <a:sym typeface="Arial"/>
              </a:rPr>
              <a:t> When applying Linear regression model with scaling on our master dataset, we get the following results:</a:t>
            </a:r>
          </a:p>
          <a:p>
            <a:pPr marL="0" lvl="0" indent="-228600" algn="l" defTabSz="914400">
              <a:spcBef>
                <a:spcPts val="0"/>
              </a:spcBef>
              <a:spcAft>
                <a:spcPts val="600"/>
              </a:spcAft>
              <a:buFont typeface="Wingdings" panose="05000000000000000000" pitchFamily="2" charset="2"/>
              <a:buChar char="ü"/>
            </a:pPr>
            <a:r>
              <a:rPr lang="en-US" sz="1100" dirty="0">
                <a:solidFill>
                  <a:srgbClr val="FFFFFF"/>
                </a:solidFill>
                <a:sym typeface="Arial"/>
              </a:rPr>
              <a:t>Residual standard error: 52460 on 4 degrees of freedom</a:t>
            </a:r>
          </a:p>
          <a:p>
            <a:pPr marL="0" lvl="0" indent="-228600" algn="l" defTabSz="914400">
              <a:spcBef>
                <a:spcPts val="0"/>
              </a:spcBef>
              <a:spcAft>
                <a:spcPts val="600"/>
              </a:spcAft>
              <a:buFont typeface="Wingdings" panose="05000000000000000000" pitchFamily="2" charset="2"/>
              <a:buChar char="ü"/>
            </a:pPr>
            <a:r>
              <a:rPr lang="en-US" sz="1100" dirty="0">
                <a:solidFill>
                  <a:srgbClr val="FFFFFF"/>
                </a:solidFill>
                <a:sym typeface="Arial"/>
              </a:rPr>
              <a:t>Multiple R-squared:  0.9965</a:t>
            </a:r>
          </a:p>
          <a:p>
            <a:pPr marL="0" lvl="0" indent="-228600" algn="l" defTabSz="914400">
              <a:spcBef>
                <a:spcPts val="0"/>
              </a:spcBef>
              <a:spcAft>
                <a:spcPts val="600"/>
              </a:spcAft>
              <a:buFont typeface="Wingdings" panose="05000000000000000000" pitchFamily="2" charset="2"/>
              <a:buChar char="ü"/>
            </a:pPr>
            <a:r>
              <a:rPr lang="en-US" sz="1100" dirty="0">
                <a:solidFill>
                  <a:srgbClr val="FFFFFF"/>
                </a:solidFill>
                <a:sym typeface="Arial"/>
              </a:rPr>
              <a:t>Adjusted R-squared:  0.9836 </a:t>
            </a:r>
          </a:p>
          <a:p>
            <a:pPr marL="0" lvl="0" indent="-228600" algn="l" defTabSz="914400">
              <a:spcBef>
                <a:spcPts val="0"/>
              </a:spcBef>
              <a:spcAft>
                <a:spcPts val="600"/>
              </a:spcAft>
              <a:buFont typeface="Wingdings" panose="05000000000000000000" pitchFamily="2" charset="2"/>
              <a:buChar char="ü"/>
            </a:pPr>
            <a:r>
              <a:rPr lang="en-US" sz="1100" dirty="0">
                <a:solidFill>
                  <a:srgbClr val="FFFFFF"/>
                </a:solidFill>
                <a:sym typeface="Arial"/>
              </a:rPr>
              <a:t>F-statistic: 76.9 on 15 and 4 DF</a:t>
            </a:r>
          </a:p>
          <a:p>
            <a:pPr marL="0" lvl="0" indent="-228600" algn="l" defTabSz="914400">
              <a:spcBef>
                <a:spcPts val="0"/>
              </a:spcBef>
              <a:spcAft>
                <a:spcPts val="600"/>
              </a:spcAft>
              <a:buFont typeface="Wingdings" panose="05000000000000000000" pitchFamily="2" charset="2"/>
              <a:buChar char="ü"/>
            </a:pPr>
            <a:r>
              <a:rPr lang="en-US" sz="1100" dirty="0">
                <a:solidFill>
                  <a:srgbClr val="FFFFFF"/>
                </a:solidFill>
                <a:sym typeface="Arial"/>
              </a:rPr>
              <a:t> p-value: 0.000375</a:t>
            </a:r>
          </a:p>
          <a:p>
            <a:pPr marL="0" lvl="0" indent="-228600" algn="l" defTabSz="914400">
              <a:spcBef>
                <a:spcPts val="0"/>
              </a:spcBef>
              <a:spcAft>
                <a:spcPts val="600"/>
              </a:spcAft>
              <a:buFont typeface="Arial" panose="020B0604020202020204" pitchFamily="34" charset="0"/>
              <a:buChar char="•"/>
            </a:pPr>
            <a:endParaRPr lang="en-US" sz="1100" dirty="0">
              <a:solidFill>
                <a:srgbClr val="FFFFFF"/>
              </a:solidFill>
              <a:sym typeface="Arial"/>
            </a:endParaRPr>
          </a:p>
          <a:p>
            <a:pPr marL="0" lvl="0" indent="-228600" algn="l" defTabSz="914400">
              <a:spcBef>
                <a:spcPts val="0"/>
              </a:spcBef>
              <a:spcAft>
                <a:spcPts val="600"/>
              </a:spcAft>
              <a:buFont typeface="Wingdings" panose="05000000000000000000" pitchFamily="2" charset="2"/>
              <a:buChar char="Ø"/>
            </a:pPr>
            <a:r>
              <a:rPr lang="en-US" sz="1100" dirty="0">
                <a:solidFill>
                  <a:srgbClr val="FFFFFF"/>
                </a:solidFill>
                <a:sym typeface="Arial"/>
              </a:rPr>
              <a:t>For 2016: Actual value = 1530024	Predicted value = 1530627	RMSE = 603</a:t>
            </a:r>
          </a:p>
          <a:p>
            <a:pPr marL="0" lvl="0" indent="-228600" algn="l" defTabSz="914400">
              <a:spcBef>
                <a:spcPts val="0"/>
              </a:spcBef>
              <a:spcAft>
                <a:spcPts val="600"/>
              </a:spcAft>
              <a:buFont typeface="Wingdings" panose="05000000000000000000" pitchFamily="2" charset="2"/>
              <a:buChar char="Ø"/>
            </a:pPr>
            <a:r>
              <a:rPr lang="en-US" sz="1100" dirty="0">
                <a:solidFill>
                  <a:srgbClr val="FFFFFF"/>
                </a:solidFill>
                <a:sym typeface="Arial"/>
              </a:rPr>
              <a:t>For 2017: Actual value = 1649934	Predicted value = 1634087	RMSE = 15847</a:t>
            </a:r>
          </a:p>
          <a:p>
            <a:pPr marL="0" lvl="0" indent="-228600" algn="l" defTabSz="914400">
              <a:spcBef>
                <a:spcPts val="0"/>
              </a:spcBef>
              <a:spcAft>
                <a:spcPts val="600"/>
              </a:spcAft>
              <a:buFont typeface="Wingdings" panose="05000000000000000000" pitchFamily="2" charset="2"/>
              <a:buChar char="Ø"/>
            </a:pPr>
            <a:r>
              <a:rPr lang="en-US" sz="1100" dirty="0">
                <a:solidFill>
                  <a:srgbClr val="FFFFFF"/>
                </a:solidFill>
                <a:sym typeface="Arial"/>
              </a:rPr>
              <a:t>For 2018: Actual value = 1712479	Predicted value = 1729176	RMSE = 16697</a:t>
            </a:r>
          </a:p>
          <a:p>
            <a:pPr marL="0" lvl="0" indent="-228600" algn="l" defTabSz="914400">
              <a:spcBef>
                <a:spcPts val="0"/>
              </a:spcBef>
              <a:spcAft>
                <a:spcPts val="600"/>
              </a:spcAft>
              <a:buFont typeface="Arial" panose="020B0604020202020204" pitchFamily="34" charset="0"/>
              <a:buChar char="•"/>
            </a:pPr>
            <a:endParaRPr lang="en-US" sz="1100" dirty="0">
              <a:solidFill>
                <a:srgbClr val="FFFFFF"/>
              </a:solidFill>
              <a:sym typeface="Arial"/>
            </a:endParaRPr>
          </a:p>
          <a:p>
            <a:pPr marL="457200" lvl="0" indent="-228600" algn="l" defTabSz="914400">
              <a:spcBef>
                <a:spcPts val="0"/>
              </a:spcBef>
              <a:spcAft>
                <a:spcPts val="600"/>
              </a:spcAft>
              <a:buFont typeface="Arial" panose="020B0604020202020204" pitchFamily="34" charset="0"/>
              <a:buChar char="•"/>
            </a:pPr>
            <a:endParaRPr lang="en-US" sz="1100" dirty="0">
              <a:solidFill>
                <a:srgbClr val="FFFFFF"/>
              </a:solidFill>
              <a:sym typeface="Arial"/>
            </a:endParaRPr>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7"/>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28" name="Google Shape;328;p48"/>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100" kern="1200">
                <a:solidFill>
                  <a:srgbClr val="FFFFFF"/>
                </a:solidFill>
                <a:latin typeface="+mj-lt"/>
                <a:ea typeface="+mj-ea"/>
                <a:cs typeface="+mj-cs"/>
              </a:rPr>
              <a:t>Multiple Linear Regression Model</a:t>
            </a:r>
          </a:p>
          <a:p>
            <a:pPr marL="0" lvl="0" indent="0" algn="l" defTabSz="914400">
              <a:spcAft>
                <a:spcPts val="0"/>
              </a:spcAft>
            </a:pPr>
            <a:r>
              <a:rPr lang="en-US" sz="3100" kern="1200">
                <a:solidFill>
                  <a:srgbClr val="FFFFFF"/>
                </a:solidFill>
                <a:latin typeface="+mj-lt"/>
                <a:ea typeface="+mj-ea"/>
                <a:cs typeface="+mj-cs"/>
              </a:rPr>
              <a:t>without scaling.</a:t>
            </a:r>
          </a:p>
        </p:txBody>
      </p:sp>
      <p:sp>
        <p:nvSpPr>
          <p:cNvPr id="329" name="Google Shape;329;p48"/>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rmAutofit/>
          </a:bodyPr>
          <a:lstStyle/>
          <a:p>
            <a:pPr marL="171450" lvl="0" indent="-171450" algn="just" defTabSz="914400">
              <a:spcBef>
                <a:spcPts val="0"/>
              </a:spcBef>
              <a:spcAft>
                <a:spcPts val="600"/>
              </a:spcAft>
              <a:buFont typeface="Wingdings" panose="05000000000000000000" pitchFamily="2" charset="2"/>
              <a:buChar char="Ø"/>
            </a:pPr>
            <a:r>
              <a:rPr lang="en-US" sz="1200" u="sng" dirty="0">
                <a:solidFill>
                  <a:srgbClr val="000000"/>
                </a:solidFill>
                <a:sym typeface="Arial"/>
              </a:rPr>
              <a:t>Results obtained in our case:</a:t>
            </a:r>
            <a:r>
              <a:rPr lang="en-US" sz="1200" dirty="0">
                <a:solidFill>
                  <a:srgbClr val="000000"/>
                </a:solidFill>
                <a:sym typeface="Arial"/>
              </a:rPr>
              <a:t> </a:t>
            </a:r>
          </a:p>
          <a:p>
            <a:pPr marL="457200" lvl="0" indent="-228600" algn="just" defTabSz="914400">
              <a:spcBef>
                <a:spcPts val="0"/>
              </a:spcBef>
              <a:spcAft>
                <a:spcPts val="600"/>
              </a:spcAft>
              <a:buClr>
                <a:schemeClr val="dk2"/>
              </a:buClr>
              <a:buSzPts val="1300"/>
              <a:buFont typeface="Wingdings" panose="05000000000000000000" pitchFamily="2" charset="2"/>
              <a:buChar char="ü"/>
            </a:pPr>
            <a:r>
              <a:rPr lang="en-US" sz="1200" dirty="0">
                <a:solidFill>
                  <a:srgbClr val="000000"/>
                </a:solidFill>
                <a:sym typeface="Arial"/>
              </a:rPr>
              <a:t>First the regression as a whole is significant </a:t>
            </a:r>
            <a:r>
              <a:rPr lang="en-US" sz="1200" dirty="0" err="1">
                <a:solidFill>
                  <a:srgbClr val="000000"/>
                </a:solidFill>
                <a:sym typeface="Arial"/>
              </a:rPr>
              <a:t>i.e</a:t>
            </a:r>
            <a:r>
              <a:rPr lang="en-US" sz="1200" dirty="0">
                <a:solidFill>
                  <a:srgbClr val="000000"/>
                </a:solidFill>
                <a:sym typeface="Arial"/>
              </a:rPr>
              <a:t>, shown by F-statistic and p-value. As the p-value is less than any value of significance. So, the regression relation does exist.</a:t>
            </a:r>
          </a:p>
          <a:p>
            <a:pPr marL="457200" lvl="0" indent="-228600" algn="just" defTabSz="914400">
              <a:spcBef>
                <a:spcPts val="0"/>
              </a:spcBef>
              <a:spcAft>
                <a:spcPts val="600"/>
              </a:spcAft>
              <a:buClr>
                <a:schemeClr val="dk2"/>
              </a:buClr>
              <a:buSzPts val="1300"/>
              <a:buFont typeface="Wingdings" panose="05000000000000000000" pitchFamily="2" charset="2"/>
              <a:buChar char="ü"/>
            </a:pPr>
            <a:r>
              <a:rPr lang="en-US" sz="1200" dirty="0">
                <a:solidFill>
                  <a:srgbClr val="000000"/>
                </a:solidFill>
                <a:sym typeface="Arial"/>
              </a:rPr>
              <a:t>Multiple R-squared shows that 99.65% of the Annual GDP has been explained by the regression.</a:t>
            </a:r>
          </a:p>
          <a:p>
            <a:pPr marL="457200" lvl="0" indent="-228600" algn="just" defTabSz="914400">
              <a:spcBef>
                <a:spcPts val="0"/>
              </a:spcBef>
              <a:spcAft>
                <a:spcPts val="600"/>
              </a:spcAft>
              <a:buClr>
                <a:schemeClr val="dk2"/>
              </a:buClr>
              <a:buSzPts val="1100"/>
              <a:buFont typeface="Wingdings" panose="05000000000000000000" pitchFamily="2" charset="2"/>
              <a:buChar char="ü"/>
            </a:pPr>
            <a:r>
              <a:rPr lang="en-US" sz="1200" dirty="0">
                <a:solidFill>
                  <a:srgbClr val="000000"/>
                </a:solidFill>
                <a:sym typeface="Arial"/>
              </a:rPr>
              <a:t>The RMSE is the square root of the variance of the residuals. It indicates the absolute fit of the model to the data–how close the observed data points are to the model’s predicted values. Whereas R-squared is a relative measure of fit, RMSE is an absolute measure of fit. As the square root of a variance, RMSE can be interpreted as the standard deviation of the unexplained variance, and has the useful property of being in the same units as the response variable. Lower values of RMSE indicate better fit. RMSE is a good measure of how accurately the model predicts the response, and it is the most important criterion for fit if the main purpose of the model is prediction.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3"/>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34" name="Google Shape;334;p49"/>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100" kern="1200">
                <a:solidFill>
                  <a:srgbClr val="FFFFFF"/>
                </a:solidFill>
                <a:latin typeface="+mj-lt"/>
                <a:ea typeface="+mj-ea"/>
                <a:cs typeface="+mj-cs"/>
              </a:rPr>
              <a:t>Multiple Linear Regression Model</a:t>
            </a:r>
          </a:p>
          <a:p>
            <a:pPr marL="0" lvl="0" indent="0" algn="l" defTabSz="914400">
              <a:spcAft>
                <a:spcPts val="0"/>
              </a:spcAft>
            </a:pPr>
            <a:r>
              <a:rPr lang="en-US" sz="3100" kern="1200">
                <a:solidFill>
                  <a:srgbClr val="FFFFFF"/>
                </a:solidFill>
                <a:latin typeface="+mj-lt"/>
                <a:ea typeface="+mj-ea"/>
                <a:cs typeface="+mj-cs"/>
              </a:rPr>
              <a:t>with scaling.</a:t>
            </a:r>
          </a:p>
        </p:txBody>
      </p:sp>
      <p:sp>
        <p:nvSpPr>
          <p:cNvPr id="335" name="Google Shape;335;p49"/>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Autofit/>
          </a:bodyPr>
          <a:lstStyle/>
          <a:p>
            <a:pPr marL="171450" lvl="0" indent="-171450" algn="l" defTabSz="914400">
              <a:spcBef>
                <a:spcPts val="0"/>
              </a:spcBef>
              <a:spcAft>
                <a:spcPts val="600"/>
              </a:spcAft>
              <a:buFont typeface="Wingdings" panose="05000000000000000000" pitchFamily="2" charset="2"/>
              <a:buChar char="Ø"/>
            </a:pPr>
            <a:r>
              <a:rPr lang="en-US" sz="1200" u="sng" dirty="0">
                <a:solidFill>
                  <a:srgbClr val="000000"/>
                </a:solidFill>
                <a:sym typeface="Arial"/>
              </a:rPr>
              <a:t>Results obtained in our case:</a:t>
            </a:r>
            <a:r>
              <a:rPr lang="en-US" sz="1200" dirty="0">
                <a:solidFill>
                  <a:srgbClr val="000000"/>
                </a:solidFill>
                <a:sym typeface="Arial"/>
              </a:rPr>
              <a:t> After applying Linear regression model with scaling on our master dataset, we get the following results:</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Residual standard error: 0.1359 on 2 degrees of freedom</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Multiple R-squared:  0.9979</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Adjusted R-squared:  0.9829 </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F-statistic: 66.67 on 14 and 2 DF </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 p-value: 0.01487</a:t>
            </a: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For 2016: Actual value = 0.43044068 </a:t>
            </a:r>
            <a:br>
              <a:rPr lang="en-US" sz="1200" dirty="0">
                <a:solidFill>
                  <a:srgbClr val="000000"/>
                </a:solidFill>
                <a:sym typeface="Arial"/>
              </a:rPr>
            </a:br>
            <a:r>
              <a:rPr lang="en-US" sz="1200" dirty="0">
                <a:solidFill>
                  <a:srgbClr val="000000"/>
                </a:solidFill>
                <a:sym typeface="Arial"/>
              </a:rPr>
              <a:t>Predicted value = 0.6270653                                                                   RMSE = 0.1966246</a:t>
            </a:r>
          </a:p>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For 2017: Actual value = 0.72329693                                 Predicted value = 1.024896                                                                RMSE = 0.3015991</a:t>
            </a:r>
          </a:p>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For 2018: Actual value = 0.87605062                                           Predicted value= 1.836856                                                                   RMSE = 0.9608054</a:t>
            </a:r>
          </a:p>
          <a:p>
            <a:pPr marL="0" lvl="0" indent="-228600" algn="l" defTabSz="914400">
              <a:spcBef>
                <a:spcPts val="0"/>
              </a:spcBef>
              <a:spcAft>
                <a:spcPts val="600"/>
              </a:spcAft>
              <a:buFont typeface="Wingdings" panose="05000000000000000000" pitchFamily="2" charset="2"/>
              <a:buChar char="Ø"/>
            </a:pPr>
            <a:endParaRPr lang="en-US" sz="1200" dirty="0">
              <a:solidFill>
                <a:srgbClr val="000000"/>
              </a:solidFill>
              <a:sym typeface="Arial"/>
            </a:endParaRPr>
          </a:p>
          <a:p>
            <a:pPr marL="0" lvl="0" indent="-228600" algn="l" defTabSz="914400">
              <a:spcBef>
                <a:spcPts val="0"/>
              </a:spcBef>
              <a:spcAft>
                <a:spcPts val="600"/>
              </a:spcAft>
              <a:buFont typeface="Wingdings" panose="05000000000000000000" pitchFamily="2" charset="2"/>
              <a:buChar char="Ø"/>
            </a:pPr>
            <a:r>
              <a:rPr lang="en-US" sz="1200" dirty="0">
                <a:solidFill>
                  <a:srgbClr val="000000"/>
                </a:solidFill>
                <a:sym typeface="Arial"/>
              </a:rPr>
              <a:t>RMSE values are much lower which proves that with scaling this model predicts the value of Annual GDP more accurately.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9"/>
        <p:cNvGrpSpPr/>
        <p:nvPr/>
      </p:nvGrpSpPr>
      <p:grpSpPr>
        <a:xfrm>
          <a:off x="0" y="0"/>
          <a:ext cx="0" cy="0"/>
          <a:chOff x="0" y="0"/>
          <a:chExt cx="0" cy="0"/>
        </a:xfrm>
      </p:grpSpPr>
      <p:sp>
        <p:nvSpPr>
          <p:cNvPr id="90" name="Rectangle 8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40" name="Google Shape;340;p50"/>
          <p:cNvSpPr txBox="1">
            <a:spLocks noGrp="1"/>
          </p:cNvSpPr>
          <p:nvPr>
            <p:ph type="ctrTitle"/>
          </p:nvPr>
        </p:nvSpPr>
        <p:spPr>
          <a:xfrm>
            <a:off x="884419" y="620010"/>
            <a:ext cx="7375161" cy="99417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000" kern="1200">
                <a:solidFill>
                  <a:srgbClr val="FFFFFF"/>
                </a:solidFill>
                <a:latin typeface="+mj-lt"/>
                <a:ea typeface="+mj-ea"/>
                <a:cs typeface="+mj-cs"/>
              </a:rPr>
              <a:t>Random Forest Model</a:t>
            </a:r>
          </a:p>
        </p:txBody>
      </p:sp>
      <p:sp>
        <p:nvSpPr>
          <p:cNvPr id="341" name="Google Shape;341;p50"/>
          <p:cNvSpPr txBox="1">
            <a:spLocks noGrp="1"/>
          </p:cNvSpPr>
          <p:nvPr>
            <p:ph type="subTitle" idx="1"/>
          </p:nvPr>
        </p:nvSpPr>
        <p:spPr>
          <a:xfrm>
            <a:off x="884419" y="2319727"/>
            <a:ext cx="7375161" cy="2020482"/>
          </a:xfrm>
          <a:prstGeom prst="rect">
            <a:avLst/>
          </a:prstGeom>
        </p:spPr>
        <p:txBody>
          <a:bodyPr spcFirstLastPara="1" vert="horz" lIns="91440" tIns="45720" rIns="91440" bIns="45720" rtlCol="0" anchorCtr="0">
            <a:noAutofit/>
          </a:bodyPr>
          <a:lstStyle/>
          <a:p>
            <a:pPr marL="171450" lvl="0" indent="-171450" algn="just" defTabSz="914400">
              <a:spcBef>
                <a:spcPts val="0"/>
              </a:spcBef>
              <a:spcAft>
                <a:spcPts val="600"/>
              </a:spcAft>
              <a:buFont typeface="Wingdings" panose="05000000000000000000" pitchFamily="2" charset="2"/>
              <a:buChar char="Ø"/>
            </a:pPr>
            <a:r>
              <a:rPr lang="en-US" sz="1200" u="sng" dirty="0">
                <a:solidFill>
                  <a:srgbClr val="000000"/>
                </a:solidFill>
                <a:sym typeface="Arial"/>
              </a:rPr>
              <a:t>Background and Reason For choosing</a:t>
            </a:r>
            <a:r>
              <a:rPr lang="en-US" sz="1200" dirty="0">
                <a:solidFill>
                  <a:srgbClr val="000000"/>
                </a:solidFill>
                <a:sym typeface="Arial"/>
              </a:rPr>
              <a:t>: </a:t>
            </a:r>
          </a:p>
          <a:p>
            <a:pPr lvl="0" algn="just" defTabSz="914400">
              <a:spcBef>
                <a:spcPts val="0"/>
              </a:spcBef>
              <a:spcAft>
                <a:spcPts val="600"/>
              </a:spcAft>
            </a:pPr>
            <a:r>
              <a:rPr lang="en-US" sz="1200" dirty="0">
                <a:solidFill>
                  <a:srgbClr val="000000"/>
                </a:solidFill>
                <a:sym typeface="Arial"/>
              </a:rPr>
              <a:t>Random Forest is a supervised learning algorithm which uses ensemble learning methods for regression and classification. It develops lots of decision trees based on random selection of data and random selection of variables. These decision trees are made by simply applying feature selection and row selection on a Dataset.</a:t>
            </a:r>
          </a:p>
          <a:p>
            <a:pPr marL="0" lvl="0" indent="-228600" algn="just"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171450" lvl="0" indent="-171450" algn="just" defTabSz="914400">
              <a:spcBef>
                <a:spcPts val="0"/>
              </a:spcBef>
              <a:spcAft>
                <a:spcPts val="600"/>
              </a:spcAft>
              <a:buFont typeface="Wingdings" panose="05000000000000000000" pitchFamily="2" charset="2"/>
              <a:buChar char="Ø"/>
            </a:pPr>
            <a:r>
              <a:rPr lang="en-US" sz="1200" dirty="0">
                <a:solidFill>
                  <a:srgbClr val="000000"/>
                </a:solidFill>
                <a:sym typeface="Arial"/>
              </a:rPr>
              <a:t>There are two major beliefs that are quite advantageous for using Random forests: </a:t>
            </a:r>
          </a:p>
          <a:p>
            <a:pPr lvl="0" algn="just" defTabSz="914400">
              <a:spcBef>
                <a:spcPts val="0"/>
              </a:spcBef>
              <a:spcAft>
                <a:spcPts val="600"/>
              </a:spcAft>
            </a:pPr>
            <a:r>
              <a:rPr lang="en-US" sz="1200" dirty="0">
                <a:solidFill>
                  <a:srgbClr val="000000"/>
                </a:solidFill>
                <a:sym typeface="Arial"/>
              </a:rPr>
              <a:t>1.  Most of the trees can provide correct prediction of class for most part of the data. </a:t>
            </a:r>
          </a:p>
          <a:p>
            <a:pPr lvl="0" algn="just" defTabSz="914400">
              <a:spcBef>
                <a:spcPts val="0"/>
              </a:spcBef>
              <a:spcAft>
                <a:spcPts val="600"/>
              </a:spcAft>
            </a:pPr>
            <a:r>
              <a:rPr lang="en-US" sz="1200" dirty="0">
                <a:solidFill>
                  <a:srgbClr val="000000"/>
                </a:solidFill>
                <a:sym typeface="Arial"/>
              </a:rPr>
              <a:t>2. The trees are making mistakes at different places. </a:t>
            </a:r>
          </a:p>
          <a:p>
            <a:pPr marL="0" lvl="0" indent="-228600" algn="just"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171450" lvl="0" indent="-171450" algn="just" defTabSz="914400">
              <a:spcBef>
                <a:spcPts val="0"/>
              </a:spcBef>
              <a:spcAft>
                <a:spcPts val="600"/>
              </a:spcAft>
              <a:buFont typeface="Wingdings" panose="05000000000000000000" pitchFamily="2" charset="2"/>
              <a:buChar char="Ø"/>
            </a:pPr>
            <a:r>
              <a:rPr lang="en-US" sz="1200" dirty="0">
                <a:solidFill>
                  <a:srgbClr val="000000"/>
                </a:solidFill>
                <a:sym typeface="Arial"/>
              </a:rPr>
              <a:t>The main reason for choosing Random Forest while determining the value of Annual GDP is that the decision trees are less biased and the variance value is also reduced when the trees are joined to make a forest.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5"/>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46" name="Google Shape;346;p51"/>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a:solidFill>
                  <a:srgbClr val="FFFFFF"/>
                </a:solidFill>
                <a:latin typeface="+mj-lt"/>
                <a:ea typeface="+mj-ea"/>
                <a:cs typeface="+mj-cs"/>
              </a:rPr>
              <a:t>Random Forest Model</a:t>
            </a:r>
          </a:p>
        </p:txBody>
      </p:sp>
      <p:sp>
        <p:nvSpPr>
          <p:cNvPr id="347" name="Google Shape;347;p51"/>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rmAutofit/>
          </a:bodyPr>
          <a:lstStyle/>
          <a:p>
            <a:pPr lvl="0" algn="l" defTabSz="914400">
              <a:spcBef>
                <a:spcPts val="0"/>
              </a:spcBef>
              <a:spcAft>
                <a:spcPts val="600"/>
              </a:spcAft>
            </a:pPr>
            <a:r>
              <a:rPr lang="en-US" sz="1200" u="sng" dirty="0">
                <a:solidFill>
                  <a:srgbClr val="000000"/>
                </a:solidFill>
                <a:sym typeface="Arial"/>
              </a:rPr>
              <a:t>Results obtained in our case:</a:t>
            </a:r>
          </a:p>
          <a:p>
            <a:pPr marL="0" lvl="0" indent="-228600" algn="l" defTabSz="914400">
              <a:spcBef>
                <a:spcPts val="0"/>
              </a:spcBef>
              <a:spcAft>
                <a:spcPts val="600"/>
              </a:spcAft>
              <a:buFont typeface="Arial" panose="020B0604020202020204" pitchFamily="34" charset="0"/>
              <a:buChar char="•"/>
            </a:pPr>
            <a:endParaRPr lang="en-US" sz="1200" u="sng" dirty="0">
              <a:solidFill>
                <a:srgbClr val="000000"/>
              </a:solidFill>
              <a:sym typeface="Arial"/>
            </a:endParaRPr>
          </a:p>
          <a:p>
            <a:pPr marL="0" lvl="0" indent="-228600" algn="just" defTabSz="914400">
              <a:spcBef>
                <a:spcPts val="0"/>
              </a:spcBef>
              <a:spcAft>
                <a:spcPts val="600"/>
              </a:spcAft>
              <a:buFont typeface="Wingdings" panose="05000000000000000000" pitchFamily="2" charset="2"/>
              <a:buChar char="ü"/>
            </a:pPr>
            <a:r>
              <a:rPr lang="en-US" sz="1200" dirty="0">
                <a:solidFill>
                  <a:srgbClr val="000000"/>
                </a:solidFill>
                <a:sym typeface="Arial"/>
              </a:rPr>
              <a:t>In our case, in order to determine the value of Annual GDP, we have divided our Master Data set into Training set (14 rows) and Testing set (3 rows). We applied random forest to determine the value of Annual GDP for years 2016 to 2018.</a:t>
            </a:r>
          </a:p>
          <a:p>
            <a:pPr marL="0" lvl="0" indent="-228600" algn="just" defTabSz="914400">
              <a:spcBef>
                <a:spcPts val="0"/>
              </a:spcBef>
              <a:spcAft>
                <a:spcPts val="600"/>
              </a:spcAft>
              <a:buFont typeface="Wingdings" panose="05000000000000000000" pitchFamily="2" charset="2"/>
              <a:buChar char="ü"/>
            </a:pPr>
            <a:r>
              <a:rPr lang="en-US" sz="1200" dirty="0">
                <a:solidFill>
                  <a:srgbClr val="000000"/>
                </a:solidFill>
                <a:sym typeface="Arial"/>
              </a:rPr>
              <a:t>The number of trees taken in random forest is 2001. It has been observed that four variables are tried at each split, and the percentage of var explained is 87.94%.</a:t>
            </a: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45720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1"/>
        <p:cNvGrpSpPr/>
        <p:nvPr/>
      </p:nvGrpSpPr>
      <p:grpSpPr>
        <a:xfrm>
          <a:off x="0" y="0"/>
          <a:ext cx="0" cy="0"/>
          <a:chOff x="0" y="0"/>
          <a:chExt cx="0" cy="0"/>
        </a:xfrm>
      </p:grpSpPr>
      <p:sp>
        <p:nvSpPr>
          <p:cNvPr id="102" name="Rectangle 10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52" name="Google Shape;352;p52"/>
          <p:cNvSpPr txBox="1">
            <a:spLocks noGrp="1"/>
          </p:cNvSpPr>
          <p:nvPr>
            <p:ph type="ctrTitle"/>
          </p:nvPr>
        </p:nvSpPr>
        <p:spPr>
          <a:xfrm>
            <a:off x="884419" y="620010"/>
            <a:ext cx="7375161" cy="99417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000" kern="1200">
                <a:solidFill>
                  <a:srgbClr val="FFFFFF"/>
                </a:solidFill>
                <a:latin typeface="+mj-lt"/>
                <a:ea typeface="+mj-ea"/>
                <a:cs typeface="+mj-cs"/>
              </a:rPr>
              <a:t>Regression Tree Model</a:t>
            </a:r>
          </a:p>
        </p:txBody>
      </p:sp>
      <p:sp>
        <p:nvSpPr>
          <p:cNvPr id="353" name="Google Shape;353;p52"/>
          <p:cNvSpPr txBox="1">
            <a:spLocks noGrp="1"/>
          </p:cNvSpPr>
          <p:nvPr>
            <p:ph type="subTitle" idx="1"/>
          </p:nvPr>
        </p:nvSpPr>
        <p:spPr>
          <a:xfrm>
            <a:off x="884419" y="2319727"/>
            <a:ext cx="7375161" cy="2020482"/>
          </a:xfrm>
          <a:prstGeom prst="rect">
            <a:avLst/>
          </a:prstGeom>
        </p:spPr>
        <p:txBody>
          <a:bodyPr spcFirstLastPara="1" vert="horz" lIns="91440" tIns="45720" rIns="91440" bIns="45720" rtlCol="0" anchorCtr="0">
            <a:noAutofit/>
          </a:bodyPr>
          <a:lstStyle/>
          <a:p>
            <a:pPr lvl="0" algn="l" defTabSz="914400">
              <a:spcBef>
                <a:spcPts val="0"/>
              </a:spcBef>
              <a:spcAft>
                <a:spcPts val="600"/>
              </a:spcAft>
            </a:pPr>
            <a:r>
              <a:rPr lang="en-US" sz="1200" u="sng" dirty="0">
                <a:solidFill>
                  <a:srgbClr val="000000"/>
                </a:solidFill>
                <a:sym typeface="Arial"/>
              </a:rPr>
              <a:t>Background and Reason For choosing</a:t>
            </a:r>
            <a:r>
              <a:rPr lang="en-US" sz="1200" dirty="0">
                <a:solidFill>
                  <a:srgbClr val="000000"/>
                </a:solidFill>
                <a:sym typeface="Arial"/>
              </a:rPr>
              <a:t>: </a:t>
            </a:r>
          </a:p>
          <a:p>
            <a:pPr marL="0" lvl="0" indent="-228600" algn="l" defTabSz="914400">
              <a:spcBef>
                <a:spcPts val="0"/>
              </a:spcBef>
              <a:spcAft>
                <a:spcPts val="600"/>
              </a:spcAft>
              <a:buFont typeface="Wingdings" panose="05000000000000000000" pitchFamily="2" charset="2"/>
              <a:buChar char="ü"/>
            </a:pPr>
            <a:r>
              <a:rPr lang="en-US" sz="1200" dirty="0">
                <a:solidFill>
                  <a:srgbClr val="000000"/>
                </a:solidFill>
                <a:sym typeface="Arial"/>
              </a:rPr>
              <a:t>Regression tree is a type of decision tree where prediction is made for a target variable that can take continuous values.</a:t>
            </a: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lvl="0" algn="l" defTabSz="914400">
              <a:spcBef>
                <a:spcPts val="0"/>
              </a:spcBef>
              <a:spcAft>
                <a:spcPts val="600"/>
              </a:spcAft>
            </a:pPr>
            <a:r>
              <a:rPr lang="en-US" sz="1200" u="sng" dirty="0">
                <a:solidFill>
                  <a:srgbClr val="000000"/>
                </a:solidFill>
                <a:sym typeface="Arial"/>
              </a:rPr>
              <a:t>Advantages of using a regression tree model: </a:t>
            </a:r>
          </a:p>
          <a:p>
            <a:pPr marL="400050" lvl="0" indent="-171450" algn="l" defTabSz="914400">
              <a:spcBef>
                <a:spcPts val="0"/>
              </a:spcBef>
              <a:spcAft>
                <a:spcPts val="600"/>
              </a:spcAft>
              <a:buClr>
                <a:srgbClr val="222222"/>
              </a:buClr>
              <a:buSzPts val="1250"/>
              <a:buFont typeface="Wingdings" panose="05000000000000000000" pitchFamily="2" charset="2"/>
              <a:buChar char="ü"/>
            </a:pPr>
            <a:r>
              <a:rPr lang="en-US" sz="1200" dirty="0">
                <a:solidFill>
                  <a:srgbClr val="000000"/>
                </a:solidFill>
                <a:sym typeface="Arial"/>
              </a:rPr>
              <a:t>Users can understand decision tree models after a brief explanation. </a:t>
            </a:r>
          </a:p>
          <a:p>
            <a:pPr marL="400050" lvl="0" indent="-171450" algn="l" defTabSz="914400">
              <a:spcBef>
                <a:spcPts val="0"/>
              </a:spcBef>
              <a:spcAft>
                <a:spcPts val="600"/>
              </a:spcAft>
              <a:buClr>
                <a:srgbClr val="222222"/>
              </a:buClr>
              <a:buSzPts val="1250"/>
              <a:buFont typeface="Wingdings" panose="05000000000000000000" pitchFamily="2" charset="2"/>
              <a:buChar char="ü"/>
            </a:pPr>
            <a:r>
              <a:rPr lang="en-US" sz="1200" dirty="0">
                <a:solidFill>
                  <a:srgbClr val="000000"/>
                </a:solidFill>
                <a:sym typeface="Arial"/>
              </a:rPr>
              <a:t>Trees can also be displayed graphically in a way that is easy for non-experts to interpret. </a:t>
            </a:r>
          </a:p>
          <a:p>
            <a:pPr marL="400050" lvl="0" indent="-171450" algn="l" defTabSz="914400">
              <a:spcBef>
                <a:spcPts val="0"/>
              </a:spcBef>
              <a:spcAft>
                <a:spcPts val="600"/>
              </a:spcAft>
              <a:buClr>
                <a:srgbClr val="222222"/>
              </a:buClr>
              <a:buSzPts val="1250"/>
              <a:buFont typeface="Wingdings" panose="05000000000000000000" pitchFamily="2" charset="2"/>
              <a:buChar char="ü"/>
            </a:pPr>
            <a:r>
              <a:rPr lang="en-US" sz="1200" dirty="0">
                <a:solidFill>
                  <a:srgbClr val="000000"/>
                </a:solidFill>
                <a:sym typeface="Arial"/>
              </a:rPr>
              <a:t>It is robust against co-linearity, particularly boosting.</a:t>
            </a: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7"/>
        <p:cNvGrpSpPr/>
        <p:nvPr/>
      </p:nvGrpSpPr>
      <p:grpSpPr>
        <a:xfrm>
          <a:off x="0" y="0"/>
          <a:ext cx="0" cy="0"/>
          <a:chOff x="0" y="0"/>
          <a:chExt cx="0" cy="0"/>
        </a:xfrm>
      </p:grpSpPr>
      <p:sp>
        <p:nvSpPr>
          <p:cNvPr id="182" name="Rectangle 18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4" name="Picture 18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58" name="Google Shape;358;p53"/>
          <p:cNvSpPr txBox="1">
            <a:spLocks noGrp="1"/>
          </p:cNvSpPr>
          <p:nvPr>
            <p:ph type="ctrTitle"/>
          </p:nvPr>
        </p:nvSpPr>
        <p:spPr>
          <a:xfrm>
            <a:off x="884682" y="617220"/>
            <a:ext cx="7372350" cy="99441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000" kern="1200" dirty="0">
                <a:solidFill>
                  <a:srgbClr val="FFFFFF"/>
                </a:solidFill>
                <a:latin typeface="+mj-lt"/>
                <a:ea typeface="+mj-ea"/>
                <a:cs typeface="+mj-cs"/>
              </a:rPr>
              <a:t>Regression Tree Model</a:t>
            </a:r>
          </a:p>
        </p:txBody>
      </p:sp>
      <p:sp>
        <p:nvSpPr>
          <p:cNvPr id="359" name="Google Shape;359;p53"/>
          <p:cNvSpPr txBox="1">
            <a:spLocks noGrp="1"/>
          </p:cNvSpPr>
          <p:nvPr>
            <p:ph type="subTitle" idx="1"/>
          </p:nvPr>
        </p:nvSpPr>
        <p:spPr>
          <a:xfrm>
            <a:off x="603504" y="2120564"/>
            <a:ext cx="3845172" cy="2420719"/>
          </a:xfrm>
          <a:prstGeom prst="rect">
            <a:avLst/>
          </a:prstGeom>
        </p:spPr>
        <p:txBody>
          <a:bodyPr spcFirstLastPara="1" vert="horz" lIns="91440" tIns="45720" rIns="91440" bIns="45720" rtlCol="0" anchor="ctr" anchorCtr="0">
            <a:normAutofit/>
          </a:bodyPr>
          <a:lstStyle/>
          <a:p>
            <a:pPr lvl="0" algn="l" defTabSz="914400">
              <a:spcBef>
                <a:spcPts val="0"/>
              </a:spcBef>
              <a:spcAft>
                <a:spcPts val="600"/>
              </a:spcAft>
            </a:pPr>
            <a:r>
              <a:rPr lang="en-US" sz="1400" u="sng" dirty="0">
                <a:solidFill>
                  <a:srgbClr val="000000"/>
                </a:solidFill>
                <a:sym typeface="Arial"/>
              </a:rPr>
              <a:t>Results obtained in our case:</a:t>
            </a:r>
          </a:p>
          <a:p>
            <a:pPr lvl="0" algn="l" defTabSz="914400">
              <a:spcBef>
                <a:spcPts val="0"/>
              </a:spcBef>
              <a:spcAft>
                <a:spcPts val="600"/>
              </a:spcAft>
            </a:pPr>
            <a:r>
              <a:rPr lang="en-US" sz="1300" dirty="0"/>
              <a:t>CP </a:t>
            </a:r>
            <a:r>
              <a:rPr lang="en-US" sz="1300" dirty="0" err="1"/>
              <a:t>nsplit</a:t>
            </a:r>
            <a:r>
              <a:rPr lang="en-US" sz="1300" dirty="0"/>
              <a:t> </a:t>
            </a:r>
            <a:r>
              <a:rPr lang="en-US" sz="1300" dirty="0" err="1"/>
              <a:t>rel</a:t>
            </a:r>
            <a:r>
              <a:rPr lang="en-US" sz="1300" dirty="0"/>
              <a:t> error </a:t>
            </a:r>
            <a:r>
              <a:rPr lang="en-US" sz="1300" dirty="0" err="1"/>
              <a:t>xerror</a:t>
            </a:r>
            <a:r>
              <a:rPr lang="en-US" sz="1300" dirty="0"/>
              <a:t> </a:t>
            </a:r>
            <a:r>
              <a:rPr lang="en-US" sz="1300" dirty="0" err="1"/>
              <a:t>xstd</a:t>
            </a:r>
            <a:endParaRPr lang="en-US" sz="1300" dirty="0"/>
          </a:p>
          <a:p>
            <a:pPr marL="342900" lvl="0" indent="-342900" algn="l" defTabSz="914400">
              <a:spcBef>
                <a:spcPts val="0"/>
              </a:spcBef>
              <a:spcAft>
                <a:spcPts val="600"/>
              </a:spcAft>
              <a:buAutoNum type="arabicPlain"/>
            </a:pPr>
            <a:r>
              <a:rPr lang="en-US" sz="1300" dirty="0"/>
              <a:t>0.01     0    1         0       0</a:t>
            </a:r>
          </a:p>
          <a:p>
            <a:pPr lvl="0" algn="l" defTabSz="914400">
              <a:spcBef>
                <a:spcPts val="0"/>
              </a:spcBef>
              <a:spcAft>
                <a:spcPts val="600"/>
              </a:spcAft>
            </a:pPr>
            <a:endParaRPr lang="en-US" sz="1300" dirty="0"/>
          </a:p>
          <a:p>
            <a:pPr lvl="0" algn="l" defTabSz="914400">
              <a:spcBef>
                <a:spcPts val="0"/>
              </a:spcBef>
              <a:spcAft>
                <a:spcPts val="600"/>
              </a:spcAft>
            </a:pPr>
            <a:r>
              <a:rPr lang="en-US" sz="1300" dirty="0"/>
              <a:t>Node number 1: 11 observations</a:t>
            </a:r>
          </a:p>
          <a:p>
            <a:pPr lvl="0" algn="l" defTabSz="914400">
              <a:spcBef>
                <a:spcPts val="0"/>
              </a:spcBef>
              <a:spcAft>
                <a:spcPts val="600"/>
              </a:spcAft>
            </a:pPr>
            <a:r>
              <a:rPr lang="en-US" sz="1300" dirty="0"/>
              <a:t>Mean = 1389202,  MSE = 1.622467e+11</a:t>
            </a:r>
            <a:r>
              <a:rPr lang="en-US" dirty="0"/>
              <a:t> </a:t>
            </a:r>
            <a:endParaRPr lang="en-US" sz="1400" dirty="0"/>
          </a:p>
          <a:p>
            <a:br>
              <a:rPr lang="en-US" sz="1400" dirty="0"/>
            </a:br>
            <a:endParaRPr lang="en-US" sz="1400" dirty="0">
              <a:solidFill>
                <a:srgbClr val="000000"/>
              </a:solidFill>
              <a:sym typeface="Arial"/>
            </a:endParaRPr>
          </a:p>
        </p:txBody>
      </p:sp>
      <p:sp>
        <p:nvSpPr>
          <p:cNvPr id="361" name="Google Shape;361;p53"/>
          <p:cNvSpPr txBox="1"/>
          <p:nvPr/>
        </p:nvSpPr>
        <p:spPr>
          <a:xfrm>
            <a:off x="5801445" y="1452150"/>
            <a:ext cx="3035194" cy="13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dirty="0">
              <a:latin typeface="Lato"/>
              <a:ea typeface="Lato"/>
              <a:cs typeface="Lato"/>
              <a:sym typeface="Lato"/>
            </a:endParaRPr>
          </a:p>
        </p:txBody>
      </p:sp>
      <p:graphicFrame>
        <p:nvGraphicFramePr>
          <p:cNvPr id="360" name="Google Shape;360;p53"/>
          <p:cNvGraphicFramePr/>
          <p:nvPr>
            <p:extLst>
              <p:ext uri="{D42A27DB-BD31-4B8C-83A1-F6EECF244321}">
                <p14:modId xmlns:p14="http://schemas.microsoft.com/office/powerpoint/2010/main" val="2259030210"/>
              </p:ext>
            </p:extLst>
          </p:nvPr>
        </p:nvGraphicFramePr>
        <p:xfrm>
          <a:off x="4822033" y="2352958"/>
          <a:ext cx="3716021" cy="1963653"/>
        </p:xfrm>
        <a:graphic>
          <a:graphicData uri="http://schemas.openxmlformats.org/drawingml/2006/table">
            <a:tbl>
              <a:tblPr firstRow="1" bandRow="1">
                <a:noFill/>
                <a:tableStyleId>{7BCDF96E-F401-4AAD-9268-872269F21B8A}</a:tableStyleId>
              </a:tblPr>
              <a:tblGrid>
                <a:gridCol w="682473">
                  <a:extLst>
                    <a:ext uri="{9D8B030D-6E8A-4147-A177-3AD203B41FA5}">
                      <a16:colId xmlns:a16="http://schemas.microsoft.com/office/drawing/2014/main" val="20000"/>
                    </a:ext>
                  </a:extLst>
                </a:gridCol>
                <a:gridCol w="959070">
                  <a:extLst>
                    <a:ext uri="{9D8B030D-6E8A-4147-A177-3AD203B41FA5}">
                      <a16:colId xmlns:a16="http://schemas.microsoft.com/office/drawing/2014/main" val="20001"/>
                    </a:ext>
                  </a:extLst>
                </a:gridCol>
                <a:gridCol w="1067304">
                  <a:extLst>
                    <a:ext uri="{9D8B030D-6E8A-4147-A177-3AD203B41FA5}">
                      <a16:colId xmlns:a16="http://schemas.microsoft.com/office/drawing/2014/main" val="20002"/>
                    </a:ext>
                  </a:extLst>
                </a:gridCol>
                <a:gridCol w="1007174">
                  <a:extLst>
                    <a:ext uri="{9D8B030D-6E8A-4147-A177-3AD203B41FA5}">
                      <a16:colId xmlns:a16="http://schemas.microsoft.com/office/drawing/2014/main" val="20003"/>
                    </a:ext>
                  </a:extLst>
                </a:gridCol>
              </a:tblGrid>
              <a:tr h="656070">
                <a:tc>
                  <a:txBody>
                    <a:bodyPr/>
                    <a:lstStyle/>
                    <a:p>
                      <a:pPr marL="0" lvl="0" indent="0" algn="ctr" rtl="0">
                        <a:spcBef>
                          <a:spcPts val="0"/>
                        </a:spcBef>
                        <a:spcAft>
                          <a:spcPts val="0"/>
                        </a:spcAft>
                        <a:buNone/>
                      </a:pPr>
                      <a:r>
                        <a:rPr lang="en-US" sz="1400"/>
                        <a:t>Year</a:t>
                      </a:r>
                    </a:p>
                  </a:txBody>
                  <a:tcPr marL="94571" marR="94571" marT="94571" marB="94571"/>
                </a:tc>
                <a:tc>
                  <a:txBody>
                    <a:bodyPr/>
                    <a:lstStyle/>
                    <a:p>
                      <a:pPr marL="0" lvl="0" indent="0" algn="ctr" rtl="0">
                        <a:spcBef>
                          <a:spcPts val="0"/>
                        </a:spcBef>
                        <a:spcAft>
                          <a:spcPts val="0"/>
                        </a:spcAft>
                        <a:buNone/>
                      </a:pPr>
                      <a:r>
                        <a:rPr lang="en-US" sz="1400"/>
                        <a:t>Actual Value</a:t>
                      </a:r>
                    </a:p>
                  </a:txBody>
                  <a:tcPr marL="94571" marR="94571" marT="94571" marB="94571"/>
                </a:tc>
                <a:tc>
                  <a:txBody>
                    <a:bodyPr/>
                    <a:lstStyle/>
                    <a:p>
                      <a:pPr marL="0" lvl="0" indent="0" algn="ctr" rtl="0">
                        <a:spcBef>
                          <a:spcPts val="0"/>
                        </a:spcBef>
                        <a:spcAft>
                          <a:spcPts val="0"/>
                        </a:spcAft>
                        <a:buNone/>
                      </a:pPr>
                      <a:r>
                        <a:rPr lang="en-US" sz="1400"/>
                        <a:t>Predicted Value</a:t>
                      </a:r>
                    </a:p>
                  </a:txBody>
                  <a:tcPr marL="94571" marR="94571" marT="94571" marB="94571"/>
                </a:tc>
                <a:tc>
                  <a:txBody>
                    <a:bodyPr/>
                    <a:lstStyle/>
                    <a:p>
                      <a:pPr marL="0" lvl="0" indent="0" algn="ctr" rtl="0">
                        <a:spcBef>
                          <a:spcPts val="0"/>
                        </a:spcBef>
                        <a:spcAft>
                          <a:spcPts val="0"/>
                        </a:spcAft>
                        <a:buNone/>
                      </a:pPr>
                      <a:r>
                        <a:rPr lang="en-US" sz="1400"/>
                        <a:t>RMSE</a:t>
                      </a:r>
                    </a:p>
                  </a:txBody>
                  <a:tcPr marL="94571" marR="94571" marT="94571" marB="94571"/>
                </a:tc>
                <a:extLst>
                  <a:ext uri="{0D108BD9-81ED-4DB2-BD59-A6C34878D82A}">
                    <a16:rowId xmlns:a16="http://schemas.microsoft.com/office/drawing/2014/main" val="10000"/>
                  </a:ext>
                </a:extLst>
              </a:tr>
              <a:tr h="435861">
                <a:tc>
                  <a:txBody>
                    <a:bodyPr/>
                    <a:lstStyle/>
                    <a:p>
                      <a:pPr marL="0" lvl="0" indent="0" algn="ctr" rtl="0">
                        <a:spcBef>
                          <a:spcPts val="0"/>
                        </a:spcBef>
                        <a:spcAft>
                          <a:spcPts val="0"/>
                        </a:spcAft>
                        <a:buNone/>
                      </a:pPr>
                      <a:r>
                        <a:rPr lang="en" sz="1300"/>
                        <a:t>2016</a:t>
                      </a:r>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1530024</a:t>
                      </a:r>
                      <a:endParaRPr lang="en" sz="1300"/>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1304892</a:t>
                      </a:r>
                      <a:endParaRPr lang="en" sz="1300"/>
                    </a:p>
                  </a:txBody>
                  <a:tcPr marL="94571" marR="94571" marT="94571" marB="94571"/>
                </a:tc>
                <a:tc rowSpan="3">
                  <a:txBody>
                    <a:bodyPr/>
                    <a:lstStyle/>
                    <a:p>
                      <a:pPr marL="0" lvl="0" indent="0" algn="ctr" rtl="0">
                        <a:spcBef>
                          <a:spcPts val="0"/>
                        </a:spcBef>
                        <a:spcAft>
                          <a:spcPts val="0"/>
                        </a:spcAft>
                        <a:buNone/>
                      </a:pPr>
                      <a:endParaRPr lang="en-US" sz="1400"/>
                    </a:p>
                    <a:p>
                      <a:pPr marL="0" lvl="0" indent="0" algn="ctr" rtl="0">
                        <a:spcBef>
                          <a:spcPts val="0"/>
                        </a:spcBef>
                        <a:spcAft>
                          <a:spcPts val="0"/>
                        </a:spcAft>
                        <a:buNone/>
                      </a:pPr>
                      <a:endParaRPr lang="en-US" sz="1400"/>
                    </a:p>
                    <a:p>
                      <a:pPr marL="0" lvl="0" indent="0" algn="ctr" rtl="0">
                        <a:lnSpc>
                          <a:spcPct val="115000"/>
                        </a:lnSpc>
                        <a:spcBef>
                          <a:spcPts val="0"/>
                        </a:spcBef>
                        <a:spcAft>
                          <a:spcPts val="0"/>
                        </a:spcAft>
                        <a:buNone/>
                      </a:pPr>
                      <a:r>
                        <a:rPr lang="en-US" sz="1300">
                          <a:solidFill>
                            <a:srgbClr val="222222"/>
                          </a:solidFill>
                        </a:rPr>
                        <a:t>334597.1</a:t>
                      </a:r>
                    </a:p>
                    <a:p>
                      <a:pPr marL="0" lvl="0" indent="0" algn="ctr" rtl="0">
                        <a:lnSpc>
                          <a:spcPct val="115000"/>
                        </a:lnSpc>
                        <a:spcBef>
                          <a:spcPts val="0"/>
                        </a:spcBef>
                        <a:spcAft>
                          <a:spcPts val="0"/>
                        </a:spcAft>
                        <a:buClr>
                          <a:schemeClr val="dk2"/>
                        </a:buClr>
                        <a:buSzPts val="1100"/>
                        <a:buFont typeface="Arial"/>
                        <a:buNone/>
                      </a:pPr>
                      <a:endParaRPr lang="en-US" sz="1100">
                        <a:solidFill>
                          <a:srgbClr val="222222"/>
                        </a:solidFill>
                        <a:highlight>
                          <a:srgbClr val="FFFFFF"/>
                        </a:highlight>
                      </a:endParaRPr>
                    </a:p>
                  </a:txBody>
                  <a:tcPr marL="94571" marR="94571" marT="94571" marB="94571"/>
                </a:tc>
                <a:extLst>
                  <a:ext uri="{0D108BD9-81ED-4DB2-BD59-A6C34878D82A}">
                    <a16:rowId xmlns:a16="http://schemas.microsoft.com/office/drawing/2014/main" val="10001"/>
                  </a:ext>
                </a:extLst>
              </a:tr>
              <a:tr h="435861">
                <a:tc>
                  <a:txBody>
                    <a:bodyPr/>
                    <a:lstStyle/>
                    <a:p>
                      <a:pPr marL="0" lvl="0" indent="0" algn="ctr" rtl="0">
                        <a:spcBef>
                          <a:spcPts val="0"/>
                        </a:spcBef>
                        <a:spcAft>
                          <a:spcPts val="0"/>
                        </a:spcAft>
                        <a:buNone/>
                      </a:pPr>
                      <a:r>
                        <a:rPr lang="en" sz="1300"/>
                        <a:t>2017</a:t>
                      </a:r>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1649934</a:t>
                      </a:r>
                      <a:endParaRPr lang="en" sz="1300"/>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1304892</a:t>
                      </a:r>
                      <a:endParaRPr lang="en" sz="1300"/>
                    </a:p>
                  </a:txBody>
                  <a:tcPr marL="94571" marR="94571" marT="94571" marB="94571"/>
                </a:tc>
                <a:tc vMerge="1">
                  <a:txBody>
                    <a:bodyPr/>
                    <a:lstStyle/>
                    <a:p>
                      <a:endParaRPr lang="en-US"/>
                    </a:p>
                  </a:txBody>
                  <a:tcPr/>
                </a:tc>
                <a:extLst>
                  <a:ext uri="{0D108BD9-81ED-4DB2-BD59-A6C34878D82A}">
                    <a16:rowId xmlns:a16="http://schemas.microsoft.com/office/drawing/2014/main" val="10002"/>
                  </a:ext>
                </a:extLst>
              </a:tr>
              <a:tr h="435861">
                <a:tc>
                  <a:txBody>
                    <a:bodyPr/>
                    <a:lstStyle/>
                    <a:p>
                      <a:pPr marL="0" lvl="0" indent="0" algn="ctr" rtl="0">
                        <a:spcBef>
                          <a:spcPts val="0"/>
                        </a:spcBef>
                        <a:spcAft>
                          <a:spcPts val="0"/>
                        </a:spcAft>
                        <a:buNone/>
                      </a:pPr>
                      <a:r>
                        <a:rPr lang="en" sz="1300"/>
                        <a:t>2018</a:t>
                      </a:r>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1712479</a:t>
                      </a:r>
                      <a:endParaRPr lang="en" sz="1300"/>
                    </a:p>
                  </a:txBody>
                  <a:tcPr marL="94571" marR="94571" marT="94571" marB="94571"/>
                </a:tc>
                <a:tc>
                  <a:txBody>
                    <a:bodyPr/>
                    <a:lstStyle/>
                    <a:p>
                      <a:pPr marL="0" lvl="0" indent="0" algn="ctr" rtl="0">
                        <a:lnSpc>
                          <a:spcPct val="115000"/>
                        </a:lnSpc>
                        <a:spcBef>
                          <a:spcPts val="0"/>
                        </a:spcBef>
                        <a:spcAft>
                          <a:spcPts val="0"/>
                        </a:spcAft>
                        <a:buClr>
                          <a:schemeClr val="dk2"/>
                        </a:buClr>
                        <a:buSzPts val="1100"/>
                        <a:buFont typeface="Arial"/>
                        <a:buNone/>
                      </a:pPr>
                      <a:r>
                        <a:rPr lang="en" sz="1300">
                          <a:solidFill>
                            <a:srgbClr val="222222"/>
                          </a:solidFill>
                        </a:rPr>
                        <a:t>1304892</a:t>
                      </a:r>
                      <a:endParaRPr lang="en" sz="1300"/>
                    </a:p>
                  </a:txBody>
                  <a:tcPr marL="94571" marR="94571" marT="94571" marB="94571"/>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0" name="Google Shape;90;p16"/>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dirty="0">
                <a:solidFill>
                  <a:srgbClr val="FFFFFF"/>
                </a:solidFill>
                <a:latin typeface="+mj-lt"/>
                <a:ea typeface="+mj-ea"/>
                <a:cs typeface="+mj-cs"/>
              </a:rPr>
              <a:t>Dataset Collection</a:t>
            </a:r>
          </a:p>
        </p:txBody>
      </p:sp>
      <p:sp>
        <p:nvSpPr>
          <p:cNvPr id="91" name="Google Shape;91;p16"/>
          <p:cNvSpPr txBox="1">
            <a:spLocks noGrp="1"/>
          </p:cNvSpPr>
          <p:nvPr>
            <p:ph type="subTitle" idx="1"/>
          </p:nvPr>
        </p:nvSpPr>
        <p:spPr>
          <a:xfrm>
            <a:off x="4567930" y="601399"/>
            <a:ext cx="3979563" cy="3922976"/>
          </a:xfrm>
          <a:prstGeom prst="rect">
            <a:avLst/>
          </a:prstGeom>
        </p:spPr>
        <p:txBody>
          <a:bodyPr spcFirstLastPara="1" vert="horz" lIns="91440" tIns="45720" rIns="91440" bIns="45720" rtlCol="0" anchor="ctr" anchorCtr="0">
            <a:noAutofit/>
          </a:bodyPr>
          <a:lstStyle/>
          <a:p>
            <a:pPr lvl="0" algn="l" defTabSz="914400">
              <a:spcBef>
                <a:spcPts val="0"/>
              </a:spcBef>
              <a:spcAft>
                <a:spcPts val="600"/>
              </a:spcAft>
            </a:pPr>
            <a:r>
              <a:rPr lang="en-US" sz="1200" dirty="0">
                <a:solidFill>
                  <a:srgbClr val="000000"/>
                </a:solidFill>
              </a:rPr>
              <a:t>We have made use of multiple Dataset tables. Below mentioned is the list of Datasets that we have used: -</a:t>
            </a:r>
          </a:p>
          <a:p>
            <a:pPr marL="0" lvl="0" indent="-228600" algn="l" defTabSz="914400">
              <a:spcBef>
                <a:spcPts val="0"/>
              </a:spcBef>
              <a:spcAft>
                <a:spcPts val="600"/>
              </a:spcAft>
              <a:buFont typeface="Arial" panose="020B0604020202020204" pitchFamily="34" charset="0"/>
              <a:buChar char="•"/>
            </a:pPr>
            <a:endParaRPr lang="en-US" sz="1200" dirty="0">
              <a:solidFill>
                <a:srgbClr val="000000"/>
              </a:solidFill>
            </a:endParaRP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Salaries and Wages in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Trade values (Imports and Exports) of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FDI for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Unemployment rates in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Total Reserve values of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Household Income values in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Real Estate Growth in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Inflation Rate in Canada with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GDP rates and Annual GDP value in Canada over time.</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Tourism gross domestic product, constant prices</a:t>
            </a:r>
          </a:p>
          <a:p>
            <a:pPr marL="400050" lvl="0" indent="-171450" algn="l"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Variation of Retail trade sales by industry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p:nvSpPr>
          <p:cNvPr id="117" name="Rectangle 11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813560"/>
            <a:ext cx="9141714" cy="247065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21" name="Picture 12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9143999" cy="335502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367" name="Google Shape;367;p54"/>
          <p:cNvSpPr txBox="1">
            <a:spLocks noGrp="1"/>
          </p:cNvSpPr>
          <p:nvPr>
            <p:ph type="ctrTitle"/>
          </p:nvPr>
        </p:nvSpPr>
        <p:spPr>
          <a:xfrm>
            <a:off x="565443" y="745352"/>
            <a:ext cx="8013114" cy="2894124"/>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3000" dirty="0">
                <a:solidFill>
                  <a:srgbClr val="FFFFFF"/>
                </a:solidFill>
              </a:rPr>
              <a:t>Results (after RMS values on Models)</a:t>
            </a:r>
          </a:p>
        </p:txBody>
      </p:sp>
      <p:sp>
        <p:nvSpPr>
          <p:cNvPr id="368" name="Google Shape;368;p54"/>
          <p:cNvSpPr txBox="1">
            <a:spLocks noGrp="1"/>
          </p:cNvSpPr>
          <p:nvPr>
            <p:ph type="subTitle" idx="1"/>
          </p:nvPr>
        </p:nvSpPr>
        <p:spPr>
          <a:xfrm>
            <a:off x="878681" y="3168736"/>
            <a:ext cx="7101908" cy="1526209"/>
          </a:xfrm>
          <a:prstGeom prst="rect">
            <a:avLst/>
          </a:prstGeom>
        </p:spPr>
        <p:txBody>
          <a:bodyPr spcFirstLastPara="1" lIns="91425" tIns="91425" rIns="91425" bIns="91425" anchor="ctr" anchorCtr="0">
            <a:noAutofit/>
          </a:bodyPr>
          <a:lstStyle/>
          <a:p>
            <a:r>
              <a:rPr lang="en-US" sz="1200" dirty="0">
                <a:solidFill>
                  <a:srgbClr val="000000"/>
                </a:solidFill>
              </a:rPr>
              <a:t>So from the results we got from different models we can conclude that Multiple Linear Regression Model with Scaling is the best fit for our datasets and Regression Tree is worst as RMSE value in the Regression Tree is very high.</a:t>
            </a:r>
          </a:p>
          <a:p>
            <a:br>
              <a:rPr lang="en-US" sz="1200" dirty="0">
                <a:solidFill>
                  <a:srgbClr val="000000"/>
                </a:solidFill>
              </a:rPr>
            </a:br>
            <a:endParaRPr lang="en-US" sz="1200" dirty="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2"/>
        <p:cNvGrpSpPr/>
        <p:nvPr/>
      </p:nvGrpSpPr>
      <p:grpSpPr>
        <a:xfrm>
          <a:off x="0" y="0"/>
          <a:ext cx="0" cy="0"/>
          <a:chOff x="0" y="0"/>
          <a:chExt cx="0" cy="0"/>
        </a:xfrm>
      </p:grpSpPr>
      <p:sp>
        <p:nvSpPr>
          <p:cNvPr id="123" name="Rectangle 122">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813560"/>
            <a:ext cx="9141714" cy="247065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9143999" cy="335502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373" name="Google Shape;373;p55"/>
          <p:cNvSpPr txBox="1">
            <a:spLocks noGrp="1"/>
          </p:cNvSpPr>
          <p:nvPr>
            <p:ph type="ctrTitle"/>
          </p:nvPr>
        </p:nvSpPr>
        <p:spPr>
          <a:xfrm>
            <a:off x="565443" y="1557337"/>
            <a:ext cx="8013114" cy="1008851"/>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4200" dirty="0">
                <a:solidFill>
                  <a:srgbClr val="FFFFFF"/>
                </a:solidFill>
              </a:rPr>
              <a:t>Challenges Faced</a:t>
            </a:r>
          </a:p>
        </p:txBody>
      </p:sp>
      <p:sp>
        <p:nvSpPr>
          <p:cNvPr id="374" name="Google Shape;374;p55"/>
          <p:cNvSpPr txBox="1">
            <a:spLocks noGrp="1"/>
          </p:cNvSpPr>
          <p:nvPr>
            <p:ph type="subTitle" idx="1"/>
          </p:nvPr>
        </p:nvSpPr>
        <p:spPr>
          <a:xfrm>
            <a:off x="878681" y="2889198"/>
            <a:ext cx="7699876" cy="2197632"/>
          </a:xfrm>
          <a:prstGeom prst="rect">
            <a:avLst/>
          </a:prstGeom>
        </p:spPr>
        <p:txBody>
          <a:bodyPr spcFirstLastPara="1" lIns="91425" tIns="91425" rIns="91425" bIns="91425" anchor="ctr" anchorCtr="0">
            <a:normAutofit/>
          </a:bodyPr>
          <a:lstStyle/>
          <a:p>
            <a:pPr lvl="0" algn="just">
              <a:spcBef>
                <a:spcPts val="0"/>
              </a:spcBef>
            </a:pPr>
            <a:r>
              <a:rPr lang="en-US" sz="1200" dirty="0">
                <a:solidFill>
                  <a:srgbClr val="000000"/>
                </a:solidFill>
              </a:rPr>
              <a:t>From data collection to building models, we have encountered numerous challenges in our path. Some of the major challenges are listed below: -</a:t>
            </a:r>
          </a:p>
          <a:p>
            <a:pPr marL="171450" lvl="0" indent="-171450" algn="just">
              <a:spcBef>
                <a:spcPts val="0"/>
              </a:spcBef>
              <a:buFont typeface="Courier New" panose="02070309020205020404" pitchFamily="49" charset="0"/>
              <a:buChar char="o"/>
            </a:pPr>
            <a:endParaRPr lang="en-US" sz="1200" dirty="0">
              <a:solidFill>
                <a:srgbClr val="000000"/>
              </a:solidFill>
            </a:endParaRPr>
          </a:p>
          <a:p>
            <a:pPr marL="285750" lvl="0" indent="-171450" algn="just">
              <a:spcBef>
                <a:spcPts val="0"/>
              </a:spcBef>
              <a:buClr>
                <a:srgbClr val="000000"/>
              </a:buClr>
              <a:buSzPct val="100000"/>
              <a:buFont typeface="Wingdings" panose="05000000000000000000" pitchFamily="2" charset="2"/>
              <a:buChar char="ü"/>
            </a:pPr>
            <a:r>
              <a:rPr lang="en-US" sz="1200" dirty="0">
                <a:solidFill>
                  <a:srgbClr val="000000"/>
                </a:solidFill>
              </a:rPr>
              <a:t>Finding appropriate and reliable  dataset sources  other than </a:t>
            </a:r>
            <a:r>
              <a:rPr lang="en-US" sz="1200" dirty="0" err="1">
                <a:solidFill>
                  <a:srgbClr val="000000"/>
                </a:solidFill>
              </a:rPr>
              <a:t>StatsCanada</a:t>
            </a:r>
            <a:r>
              <a:rPr lang="en-US" sz="1200" dirty="0">
                <a:solidFill>
                  <a:srgbClr val="000000"/>
                </a:solidFill>
              </a:rPr>
              <a:t>.</a:t>
            </a:r>
          </a:p>
          <a:p>
            <a:pPr marL="285750" lvl="0" indent="-171450" algn="just">
              <a:spcBef>
                <a:spcPts val="0"/>
              </a:spcBef>
              <a:buClr>
                <a:srgbClr val="000000"/>
              </a:buClr>
              <a:buSzPct val="100000"/>
              <a:buFont typeface="Wingdings" panose="05000000000000000000" pitchFamily="2" charset="2"/>
              <a:buChar char="ü"/>
            </a:pPr>
            <a:r>
              <a:rPr lang="en-US" sz="1200" dirty="0">
                <a:solidFill>
                  <a:srgbClr val="000000"/>
                </a:solidFill>
              </a:rPr>
              <a:t>Extracting proper features from datasets.</a:t>
            </a:r>
          </a:p>
          <a:p>
            <a:pPr marL="285750" lvl="0" indent="-171450" algn="just">
              <a:spcBef>
                <a:spcPts val="0"/>
              </a:spcBef>
              <a:buClr>
                <a:srgbClr val="000000"/>
              </a:buClr>
              <a:buSzPct val="100000"/>
              <a:buFont typeface="Wingdings" panose="05000000000000000000" pitchFamily="2" charset="2"/>
              <a:buChar char="ü"/>
            </a:pPr>
            <a:r>
              <a:rPr lang="en-US" sz="1200" dirty="0">
                <a:solidFill>
                  <a:srgbClr val="000000"/>
                </a:solidFill>
              </a:rPr>
              <a:t>Cleaning the data and making the same data format and units throughout.</a:t>
            </a:r>
          </a:p>
          <a:p>
            <a:pPr marL="285750" lvl="0" indent="-171450" algn="just">
              <a:spcBef>
                <a:spcPts val="0"/>
              </a:spcBef>
              <a:buClr>
                <a:srgbClr val="000000"/>
              </a:buClr>
              <a:buSzPct val="100000"/>
              <a:buFont typeface="Wingdings" panose="05000000000000000000" pitchFamily="2" charset="2"/>
              <a:buChar char="ü"/>
            </a:pPr>
            <a:r>
              <a:rPr lang="en-US" sz="1200" dirty="0">
                <a:solidFill>
                  <a:srgbClr val="000000"/>
                </a:solidFill>
              </a:rPr>
              <a:t>Selecting and applying appropriate regression </a:t>
            </a:r>
            <a:r>
              <a:rPr lang="en-US" sz="1200" dirty="0" err="1">
                <a:solidFill>
                  <a:srgbClr val="000000"/>
                </a:solidFill>
              </a:rPr>
              <a:t>models.</a:t>
            </a:r>
            <a:r>
              <a:rPr lang="en-US" sz="1200" dirty="0" err="1">
                <a:solidFill>
                  <a:srgbClr val="FFFFFF"/>
                </a:solidFill>
              </a:rPr>
              <a:t>ork</a:t>
            </a:r>
            <a:endParaRPr lang="en-US" sz="1200" dirty="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4"/>
        <p:cNvGrpSpPr/>
        <p:nvPr/>
      </p:nvGrpSpPr>
      <p:grpSpPr>
        <a:xfrm>
          <a:off x="0" y="0"/>
          <a:ext cx="0" cy="0"/>
          <a:chOff x="0" y="0"/>
          <a:chExt cx="0" cy="0"/>
        </a:xfrm>
      </p:grpSpPr>
      <p:sp useBgFill="1">
        <p:nvSpPr>
          <p:cNvPr id="388"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85" name="Google Shape;385;p57"/>
          <p:cNvSpPr txBox="1">
            <a:spLocks noGrp="1"/>
          </p:cNvSpPr>
          <p:nvPr>
            <p:ph type="ctrTitle"/>
          </p:nvPr>
        </p:nvSpPr>
        <p:spPr>
          <a:xfrm>
            <a:off x="480059" y="1540230"/>
            <a:ext cx="2751871" cy="2070074"/>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4400" kern="1200">
                <a:solidFill>
                  <a:srgbClr val="FFFFFF"/>
                </a:solidFill>
                <a:latin typeface="+mj-lt"/>
                <a:ea typeface="+mj-ea"/>
                <a:cs typeface="+mj-cs"/>
              </a:rPr>
              <a:t>References</a:t>
            </a:r>
          </a:p>
        </p:txBody>
      </p:sp>
      <p:sp>
        <p:nvSpPr>
          <p:cNvPr id="386" name="Google Shape;386;p57"/>
          <p:cNvSpPr txBox="1">
            <a:spLocks noGrp="1"/>
          </p:cNvSpPr>
          <p:nvPr>
            <p:ph type="subTitle" idx="1"/>
          </p:nvPr>
        </p:nvSpPr>
        <p:spPr>
          <a:xfrm>
            <a:off x="3834334" y="261257"/>
            <a:ext cx="5179188" cy="4555112"/>
          </a:xfrm>
          <a:prstGeom prst="rect">
            <a:avLst/>
          </a:prstGeom>
        </p:spPr>
        <p:txBody>
          <a:bodyPr spcFirstLastPara="1" vert="horz" lIns="91440" tIns="45720" rIns="91440" bIns="45720" rtlCol="0" anchor="ctr" anchorCtr="0">
            <a:normAutofit/>
          </a:bodyPr>
          <a:lstStyle/>
          <a:p>
            <a:pPr lvl="0" algn="l" defTabSz="914400">
              <a:spcBef>
                <a:spcPts val="0"/>
              </a:spcBef>
              <a:spcAft>
                <a:spcPts val="600"/>
              </a:spcAft>
            </a:pPr>
            <a:r>
              <a:rPr lang="en-US" sz="1200" dirty="0">
                <a:solidFill>
                  <a:srgbClr val="000000"/>
                </a:solidFill>
              </a:rPr>
              <a:t>The Datasets are imported from the below mentioned links: -</a:t>
            </a:r>
          </a:p>
          <a:p>
            <a:pPr marL="0" lvl="0" indent="-228600" algn="l" defTabSz="914400">
              <a:spcBef>
                <a:spcPts val="0"/>
              </a:spcBef>
              <a:spcAft>
                <a:spcPts val="600"/>
              </a:spcAft>
              <a:buFont typeface="Arial" panose="020B0604020202020204" pitchFamily="34" charset="0"/>
              <a:buChar char="•"/>
            </a:pPr>
            <a:endParaRPr lang="en-US" sz="1000" dirty="0">
              <a:solidFill>
                <a:srgbClr val="000000"/>
              </a:solidFill>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4"/>
              </a:rPr>
              <a:t>Table  36-10-0208-01   Multifactor productivity, value-added, capital input and </a:t>
            </a:r>
            <a:r>
              <a:rPr lang="en-US" sz="1000" u="sng" dirty="0" err="1">
                <a:solidFill>
                  <a:srgbClr val="000000"/>
                </a:solidFill>
                <a:sym typeface="Times New Roman"/>
                <a:hlinkClick r:id="rId4"/>
              </a:rPr>
              <a:t>labour</a:t>
            </a:r>
            <a:r>
              <a:rPr lang="en-US" sz="1000" u="sng" dirty="0">
                <a:solidFill>
                  <a:srgbClr val="000000"/>
                </a:solidFill>
                <a:sym typeface="Times New Roman"/>
                <a:hlinkClick r:id="rId4"/>
              </a:rPr>
              <a:t> input in the aggregate business sector and major sub-sectors, by industry</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5"/>
              </a:rPr>
              <a:t>Table  36-10-0434-03   Gross domestic product (GDP) at basic prices, by industry, annual average (x 1,000,000)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6"/>
              </a:rPr>
              <a:t>Table  36-10-0223-01   Implicit price indexes, gross domestic product, provincial and territorial</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7"/>
              </a:rPr>
              <a:t>Table  18-10-0030-01   Industrial product price index, by product, monthly</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8"/>
              </a:rPr>
              <a:t>Table  20-10-0008-02   Retail trade sales by industry (x 1,000)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9"/>
              </a:rPr>
              <a:t>Table  36-10-0234-01   Tourism gross domestic product, constant prices (x 1,000,000)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chemeClr val="accent5">
                    <a:lumMod val="75000"/>
                  </a:schemeClr>
                </a:solidFill>
                <a:sym typeface="Times New Roman"/>
              </a:rPr>
              <a:t>Balance of international payments, current account and capital account, annual (x 1,000,000)</a:t>
            </a: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10"/>
              </a:rPr>
              <a:t>International investment position, Canadian direct investment abroad and foreign direct investment in Canada, by North American Industry Classification System (NAICS) and region, annual (x 1,000,000)</a:t>
            </a:r>
            <a:endParaRPr lang="en-US" sz="1000" u="sng"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11"/>
              </a:rPr>
              <a:t>Table  36-10-0205-01   Wages, salaries and employers' social contributions (x 1,000)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12"/>
              </a:rPr>
              <a:t>Table  12-10-0121-01   International merchandise trade by commodity, monthly (x 1,000,000)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13"/>
              </a:rPr>
              <a:t>Table 36-10-0434-02 Gross Domestic Product(GDP) at basic prices, by industry, monthly, growth rates(x 1,000,000)</a:t>
            </a:r>
            <a:endParaRPr lang="en-US" sz="1000"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err="1">
                <a:solidFill>
                  <a:srgbClr val="000000"/>
                </a:solidFill>
                <a:sym typeface="Times New Roman"/>
                <a:hlinkClick r:id="rId14"/>
              </a:rPr>
              <a:t>Candian</a:t>
            </a:r>
            <a:r>
              <a:rPr lang="en-US" sz="1000" u="sng" dirty="0">
                <a:solidFill>
                  <a:srgbClr val="000000"/>
                </a:solidFill>
                <a:sym typeface="Times New Roman"/>
                <a:hlinkClick r:id="rId14"/>
              </a:rPr>
              <a:t> Inflation Rate </a:t>
            </a:r>
            <a:endParaRPr lang="en-US" sz="1000" u="sng" dirty="0">
              <a:solidFill>
                <a:srgbClr val="000000"/>
              </a:solidFill>
              <a:sym typeface="Times New Roman"/>
            </a:endParaRPr>
          </a:p>
          <a:p>
            <a:pPr marL="457200" lvl="0" indent="-228600" algn="l" defTabSz="914400">
              <a:spcBef>
                <a:spcPts val="0"/>
              </a:spcBef>
              <a:spcAft>
                <a:spcPts val="600"/>
              </a:spcAft>
              <a:buClr>
                <a:schemeClr val="dk2"/>
              </a:buClr>
              <a:buSzPts val="1200"/>
              <a:buFont typeface="Arial" panose="020B0604020202020204" pitchFamily="34" charset="0"/>
              <a:buChar char="•"/>
            </a:pPr>
            <a:r>
              <a:rPr lang="en-US" sz="1000" u="sng" dirty="0">
                <a:solidFill>
                  <a:srgbClr val="000000"/>
                </a:solidFill>
                <a:sym typeface="Times New Roman"/>
                <a:hlinkClick r:id="rId15"/>
              </a:rPr>
              <a:t>Canada's official international reserves, millions of United States dollars, Bank of Canada, monthly (x 1,000,000)</a:t>
            </a:r>
            <a:endParaRPr lang="en-US" sz="1000" u="sng" dirty="0">
              <a:solidFill>
                <a:srgbClr val="000000"/>
              </a:solidFill>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4"/>
        <p:cNvGrpSpPr/>
        <p:nvPr/>
      </p:nvGrpSpPr>
      <p:grpSpPr>
        <a:xfrm>
          <a:off x="0" y="0"/>
          <a:ext cx="0" cy="0"/>
          <a:chOff x="0" y="0"/>
          <a:chExt cx="0" cy="0"/>
        </a:xfrm>
      </p:grpSpPr>
      <p:sp>
        <p:nvSpPr>
          <p:cNvPr id="137" name="Rectangle 136">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16290"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85" name="Google Shape;385;p57"/>
          <p:cNvSpPr txBox="1">
            <a:spLocks noGrp="1"/>
          </p:cNvSpPr>
          <p:nvPr>
            <p:ph type="ctrTitle"/>
          </p:nvPr>
        </p:nvSpPr>
        <p:spPr>
          <a:xfrm>
            <a:off x="4942996" y="3200874"/>
            <a:ext cx="3604497" cy="972836"/>
          </a:xfrm>
          <a:prstGeom prst="rect">
            <a:avLst/>
          </a:prstGeom>
        </p:spPr>
        <p:txBody>
          <a:bodyPr spcFirstLastPara="1" vert="horz" lIns="91440" tIns="45720" rIns="91440" bIns="45720" rtlCol="0" anchor="t" anchorCtr="0">
            <a:normAutofit/>
          </a:bodyPr>
          <a:lstStyle/>
          <a:p>
            <a:pPr marL="0" lvl="0" indent="0" algn="l" defTabSz="914400">
              <a:spcAft>
                <a:spcPts val="0"/>
              </a:spcAft>
            </a:pPr>
            <a:r>
              <a:rPr lang="en-US" sz="3300" b="1" kern="1200" dirty="0">
                <a:latin typeface="+mj-lt"/>
                <a:ea typeface="+mj-ea"/>
                <a:cs typeface="+mj-cs"/>
              </a:rPr>
              <a:t>Thank You!</a:t>
            </a:r>
          </a:p>
        </p:txBody>
      </p:sp>
      <p:sp>
        <p:nvSpPr>
          <p:cNvPr id="386" name="Google Shape;386;p57"/>
          <p:cNvSpPr txBox="1">
            <a:spLocks noGrp="1"/>
          </p:cNvSpPr>
          <p:nvPr>
            <p:ph type="subTitle" idx="1"/>
          </p:nvPr>
        </p:nvSpPr>
        <p:spPr>
          <a:xfrm>
            <a:off x="4943224" y="2571749"/>
            <a:ext cx="3604268" cy="629123"/>
          </a:xfrm>
          <a:prstGeom prst="rect">
            <a:avLst/>
          </a:prstGeom>
        </p:spPr>
        <p:txBody>
          <a:bodyPr spcFirstLastPara="1" vert="horz" lIns="91440" tIns="45720" rIns="91440" bIns="45720" rtlCol="0" anchor="b" anchorCtr="0">
            <a:normAutofit/>
          </a:bodyPr>
          <a:lstStyle/>
          <a:p>
            <a:pPr lvl="0" algn="l" defTabSz="914400">
              <a:spcBef>
                <a:spcPts val="0"/>
              </a:spcBef>
              <a:spcAft>
                <a:spcPts val="600"/>
              </a:spcAft>
            </a:pPr>
            <a:r>
              <a:rPr lang="en-US" sz="1400" u="sng">
                <a:solidFill>
                  <a:srgbClr val="000000"/>
                </a:solidFill>
                <a:sym typeface="Times New Roman"/>
              </a:rPr>
              <a:t> </a:t>
            </a:r>
          </a:p>
        </p:txBody>
      </p:sp>
      <p:sp>
        <p:nvSpPr>
          <p:cNvPr id="141"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5869"/>
            <a:ext cx="4098659" cy="470763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4" name="Graphic 133" descr="Smiling Face with No Fill">
            <a:extLst>
              <a:ext uri="{FF2B5EF4-FFF2-40B4-BE49-F238E27FC236}">
                <a16:creationId xmlns:a16="http://schemas.microsoft.com/office/drawing/2014/main" id="{3CE33280-77A7-473F-A52B-433BE5283C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352" y="136148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71496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11" name="Rectangle 1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6" name="Google Shape;96;p17"/>
          <p:cNvSpPr txBox="1">
            <a:spLocks noGrp="1"/>
          </p:cNvSpPr>
          <p:nvPr>
            <p:ph type="ctrTitle"/>
          </p:nvPr>
        </p:nvSpPr>
        <p:spPr>
          <a:xfrm>
            <a:off x="884419" y="620010"/>
            <a:ext cx="7375161" cy="99417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000" kern="1200">
                <a:solidFill>
                  <a:srgbClr val="FFFFFF"/>
                </a:solidFill>
                <a:latin typeface="+mj-lt"/>
                <a:ea typeface="+mj-ea"/>
                <a:cs typeface="+mj-cs"/>
              </a:rPr>
              <a:t>Dataset Description</a:t>
            </a:r>
          </a:p>
        </p:txBody>
      </p:sp>
      <p:sp>
        <p:nvSpPr>
          <p:cNvPr id="97" name="Google Shape;97;p17"/>
          <p:cNvSpPr txBox="1">
            <a:spLocks noGrp="1"/>
          </p:cNvSpPr>
          <p:nvPr>
            <p:ph type="subTitle" idx="1"/>
          </p:nvPr>
        </p:nvSpPr>
        <p:spPr>
          <a:xfrm>
            <a:off x="884419" y="2319727"/>
            <a:ext cx="7375161" cy="2020482"/>
          </a:xfrm>
          <a:prstGeom prst="rect">
            <a:avLst/>
          </a:prstGeom>
        </p:spPr>
        <p:txBody>
          <a:bodyPr spcFirstLastPara="1" vert="horz" lIns="91440" tIns="45720" rIns="91440" bIns="45720" rtlCol="0" anchorCtr="0">
            <a:normAutofit/>
          </a:bodyPr>
          <a:lstStyle/>
          <a:p>
            <a:pPr marL="171450" lvl="0" indent="-171450" algn="just" defTabSz="914400">
              <a:spcBef>
                <a:spcPts val="0"/>
              </a:spcBef>
              <a:spcAft>
                <a:spcPts val="600"/>
              </a:spcAft>
              <a:buFont typeface="Wingdings" panose="05000000000000000000" pitchFamily="2" charset="2"/>
              <a:buChar char="Ø"/>
            </a:pPr>
            <a:r>
              <a:rPr lang="en-US" sz="1200" u="sng" dirty="0">
                <a:solidFill>
                  <a:srgbClr val="000000"/>
                </a:solidFill>
              </a:rPr>
              <a:t>Variation of Salaries and Wages in Canada with time.</a:t>
            </a:r>
          </a:p>
          <a:p>
            <a:pPr lvl="0" algn="just" defTabSz="914400">
              <a:spcBef>
                <a:spcPts val="0"/>
              </a:spcBef>
              <a:spcAft>
                <a:spcPts val="600"/>
              </a:spcAft>
            </a:pPr>
            <a:r>
              <a:rPr lang="en-US" sz="1200" dirty="0">
                <a:solidFill>
                  <a:srgbClr val="000000"/>
                </a:solidFill>
              </a:rPr>
              <a:t>The data set contains the monthly </a:t>
            </a:r>
            <a:r>
              <a:rPr lang="en-US" sz="1200" dirty="0" err="1">
                <a:solidFill>
                  <a:srgbClr val="000000"/>
                </a:solidFill>
              </a:rPr>
              <a:t>canadian</a:t>
            </a:r>
            <a:r>
              <a:rPr lang="en-US" sz="1200" dirty="0">
                <a:solidFill>
                  <a:srgbClr val="000000"/>
                </a:solidFill>
              </a:rPr>
              <a:t> salary values for different sectors. The values are represented in thousands of </a:t>
            </a:r>
            <a:r>
              <a:rPr lang="en-US" sz="1200" dirty="0" err="1">
                <a:solidFill>
                  <a:srgbClr val="000000"/>
                </a:solidFill>
              </a:rPr>
              <a:t>canadian</a:t>
            </a:r>
            <a:r>
              <a:rPr lang="en-US" sz="1200" dirty="0">
                <a:solidFill>
                  <a:srgbClr val="000000"/>
                </a:solidFill>
              </a:rPr>
              <a:t> dollars. We have applied filters to consider the data for “Wages and salaries” sector and adjustment type “Unadjusted” for every year in millions of </a:t>
            </a:r>
            <a:r>
              <a:rPr lang="en-US" sz="1200" dirty="0" err="1">
                <a:solidFill>
                  <a:srgbClr val="000000"/>
                </a:solidFill>
              </a:rPr>
              <a:t>canadian</a:t>
            </a:r>
            <a:r>
              <a:rPr lang="en-US" sz="1200" dirty="0">
                <a:solidFill>
                  <a:srgbClr val="000000"/>
                </a:solidFill>
              </a:rPr>
              <a:t> dollars. (every Jan for each year).</a:t>
            </a:r>
          </a:p>
          <a:p>
            <a:pPr marL="0" lvl="0" indent="-228600" algn="just" defTabSz="914400">
              <a:spcBef>
                <a:spcPts val="0"/>
              </a:spcBef>
              <a:spcAft>
                <a:spcPts val="600"/>
              </a:spcAft>
              <a:buFont typeface="Arial" panose="020B0604020202020204" pitchFamily="34" charset="0"/>
              <a:buChar char="•"/>
            </a:pPr>
            <a:endParaRPr lang="en-US" sz="1200" dirty="0">
              <a:solidFill>
                <a:srgbClr val="000000"/>
              </a:solidFill>
            </a:endParaRPr>
          </a:p>
          <a:p>
            <a:pPr marL="171450" lvl="0" indent="-171450" algn="just" defTabSz="914400">
              <a:spcBef>
                <a:spcPts val="0"/>
              </a:spcBef>
              <a:spcAft>
                <a:spcPts val="600"/>
              </a:spcAft>
              <a:buFont typeface="Wingdings" panose="05000000000000000000" pitchFamily="2" charset="2"/>
              <a:buChar char="Ø"/>
            </a:pPr>
            <a:r>
              <a:rPr lang="en-US" sz="1200" u="sng" dirty="0">
                <a:solidFill>
                  <a:srgbClr val="000000"/>
                </a:solidFill>
              </a:rPr>
              <a:t>Variation of Trade values (Imports and Exports) of Canada with time.</a:t>
            </a:r>
          </a:p>
          <a:p>
            <a:pPr lvl="0" algn="just" defTabSz="914400">
              <a:spcBef>
                <a:spcPts val="0"/>
              </a:spcBef>
              <a:spcAft>
                <a:spcPts val="600"/>
              </a:spcAft>
            </a:pPr>
            <a:r>
              <a:rPr lang="en-US" sz="1200" dirty="0">
                <a:solidFill>
                  <a:srgbClr val="000000"/>
                </a:solidFill>
              </a:rPr>
              <a:t>The dataset contains the monthly trade values in millions of </a:t>
            </a:r>
            <a:r>
              <a:rPr lang="en-US" sz="1200" dirty="0" err="1">
                <a:solidFill>
                  <a:srgbClr val="000000"/>
                </a:solidFill>
              </a:rPr>
              <a:t>canadian</a:t>
            </a:r>
            <a:r>
              <a:rPr lang="en-US" sz="1200" dirty="0">
                <a:solidFill>
                  <a:srgbClr val="000000"/>
                </a:solidFill>
              </a:rPr>
              <a:t> dollars by various classification systems, adjustment values and on various basis. We have applied filters to consider the unadjusted data for “Total of All Merchandise”  on custom basis, annually.</a:t>
            </a:r>
          </a:p>
          <a:p>
            <a:pPr marL="0" lvl="0" indent="-228600" algn="just" defTabSz="914400">
              <a:spcBef>
                <a:spcPts val="0"/>
              </a:spcBef>
              <a:spcAft>
                <a:spcPts val="600"/>
              </a:spcAft>
              <a:buFont typeface="Arial" panose="020B0604020202020204" pitchFamily="34" charset="0"/>
              <a:buChar char="•"/>
            </a:pPr>
            <a:endParaRPr lang="en-US" sz="12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28" name="Rectangle 12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20725"/>
            <a:ext cx="9144000" cy="4122775"/>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9144000" cy="2286993"/>
            <a:chOff x="0" y="3808676"/>
            <a:chExt cx="12192000" cy="3049325"/>
          </a:xfrm>
        </p:grpSpPr>
        <p:pic>
          <p:nvPicPr>
            <p:cNvPr id="131" name="Picture 13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32" name="Oval 13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Google Shape;103;p18"/>
          <p:cNvSpPr txBox="1"/>
          <p:nvPr/>
        </p:nvSpPr>
        <p:spPr>
          <a:xfrm>
            <a:off x="884419" y="336042"/>
            <a:ext cx="7375161" cy="800101"/>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600"/>
              </a:spcAft>
              <a:buClr>
                <a:schemeClr val="dk2"/>
              </a:buClr>
              <a:buSzPts val="1100"/>
            </a:pPr>
            <a:r>
              <a:rPr lang="en-US" sz="3000" b="1" kern="1200">
                <a:solidFill>
                  <a:srgbClr val="3F3F3F"/>
                </a:solidFill>
                <a:latin typeface="+mj-lt"/>
                <a:ea typeface="+mj-ea"/>
                <a:cs typeface="+mj-cs"/>
                <a:sym typeface="Raleway"/>
              </a:rPr>
              <a:t>Dataset Description</a:t>
            </a:r>
          </a:p>
          <a:p>
            <a:pPr marL="0" lvl="0" indent="0">
              <a:lnSpc>
                <a:spcPct val="90000"/>
              </a:lnSpc>
              <a:spcBef>
                <a:spcPct val="0"/>
              </a:spcBef>
              <a:spcAft>
                <a:spcPts val="600"/>
              </a:spcAft>
            </a:pPr>
            <a:endParaRPr lang="en-US" sz="3000" kern="1200">
              <a:solidFill>
                <a:srgbClr val="3F3F3F"/>
              </a:solidFill>
              <a:latin typeface="+mj-lt"/>
              <a:ea typeface="+mj-ea"/>
              <a:cs typeface="+mj-cs"/>
              <a:sym typeface="Lato"/>
            </a:endParaRPr>
          </a:p>
        </p:txBody>
      </p:sp>
      <p:sp>
        <p:nvSpPr>
          <p:cNvPr id="102" name="Google Shape;102;p18"/>
          <p:cNvSpPr txBox="1">
            <a:spLocks noGrp="1"/>
          </p:cNvSpPr>
          <p:nvPr>
            <p:ph type="subTitle" idx="1"/>
          </p:nvPr>
        </p:nvSpPr>
        <p:spPr>
          <a:xfrm>
            <a:off x="884418" y="2203127"/>
            <a:ext cx="7375161" cy="2209181"/>
          </a:xfrm>
          <a:prstGeom prst="rect">
            <a:avLst/>
          </a:prstGeom>
        </p:spPr>
        <p:txBody>
          <a:bodyPr spcFirstLastPara="1" vert="horz" lIns="91440" tIns="45720" rIns="91440" bIns="45720" rtlCol="0" anchor="ctr" anchorCtr="0">
            <a:normAutofit/>
          </a:bodyPr>
          <a:lstStyle/>
          <a:p>
            <a:pPr marL="0" lvl="0" indent="-228600" algn="just" defTabSz="914400">
              <a:spcBef>
                <a:spcPts val="0"/>
              </a:spcBef>
              <a:spcAft>
                <a:spcPts val="600"/>
              </a:spcAft>
              <a:buFont typeface="Arial" panose="020B0604020202020204" pitchFamily="34" charset="0"/>
              <a:buChar char="•"/>
            </a:pPr>
            <a:endParaRPr lang="en-US" sz="1200" u="sng" dirty="0">
              <a:solidFill>
                <a:srgbClr val="FFFFFF"/>
              </a:solidFill>
            </a:endParaRPr>
          </a:p>
          <a:p>
            <a:pPr marL="0" lvl="0" indent="-228600" algn="just" defTabSz="914400">
              <a:spcBef>
                <a:spcPts val="0"/>
              </a:spcBef>
              <a:spcAft>
                <a:spcPts val="600"/>
              </a:spcAft>
              <a:buFont typeface="Arial" panose="020B0604020202020204" pitchFamily="34" charset="0"/>
              <a:buChar char="•"/>
            </a:pPr>
            <a:endParaRPr lang="en-US" sz="1200" u="sng" dirty="0">
              <a:solidFill>
                <a:srgbClr val="FFFFFF"/>
              </a:solidFill>
            </a:endParaRPr>
          </a:p>
          <a:p>
            <a:pPr marL="171450" lvl="0" indent="-171450" algn="just" defTabSz="914400">
              <a:spcBef>
                <a:spcPts val="0"/>
              </a:spcBef>
              <a:spcAft>
                <a:spcPts val="600"/>
              </a:spcAft>
              <a:buFont typeface="Wingdings" panose="05000000000000000000" pitchFamily="2" charset="2"/>
              <a:buChar char="Ø"/>
            </a:pPr>
            <a:r>
              <a:rPr lang="en-US" sz="1200" u="sng" dirty="0">
                <a:solidFill>
                  <a:srgbClr val="FFFFFF"/>
                </a:solidFill>
              </a:rPr>
              <a:t>Variation of Real Estate Growth in Canada with time.</a:t>
            </a:r>
          </a:p>
          <a:p>
            <a:pPr lvl="0" algn="just" defTabSz="914400">
              <a:spcBef>
                <a:spcPts val="0"/>
              </a:spcBef>
              <a:spcAft>
                <a:spcPts val="600"/>
              </a:spcAft>
            </a:pPr>
            <a:r>
              <a:rPr lang="en-US" sz="1200" dirty="0">
                <a:solidFill>
                  <a:srgbClr val="FFFFFF"/>
                </a:solidFill>
              </a:rPr>
              <a:t>The data set contains the monthly gross domestic product value for different sectors. The values are represented in millions of </a:t>
            </a:r>
            <a:r>
              <a:rPr lang="en-US" sz="1200" dirty="0" err="1">
                <a:solidFill>
                  <a:srgbClr val="FFFFFF"/>
                </a:solidFill>
              </a:rPr>
              <a:t>canadian</a:t>
            </a:r>
            <a:r>
              <a:rPr lang="en-US" sz="1200" dirty="0">
                <a:solidFill>
                  <a:srgbClr val="FFFFFF"/>
                </a:solidFill>
              </a:rPr>
              <a:t> dollars. We have applied filters to consider the data for “Real Estate and Real estate and rental and leasing” sector and adjustment type “Seasonally adjusted at annual rates” for every year in millions of </a:t>
            </a:r>
            <a:r>
              <a:rPr lang="en-US" sz="1200" dirty="0" err="1">
                <a:solidFill>
                  <a:srgbClr val="FFFFFF"/>
                </a:solidFill>
              </a:rPr>
              <a:t>canadian</a:t>
            </a:r>
            <a:r>
              <a:rPr lang="en-US" sz="1200" dirty="0">
                <a:solidFill>
                  <a:srgbClr val="FFFFFF"/>
                </a:solidFill>
              </a:rPr>
              <a:t> dollars. (every Jan for each year) and Prices “2012 constant prices”.</a:t>
            </a:r>
          </a:p>
          <a:p>
            <a:pPr marL="0" lvl="0" indent="-228600" algn="just" defTabSz="914400">
              <a:spcBef>
                <a:spcPts val="0"/>
              </a:spcBef>
              <a:spcAft>
                <a:spcPts val="600"/>
              </a:spcAft>
              <a:buFont typeface="Arial" panose="020B0604020202020204" pitchFamily="34" charset="0"/>
              <a:buChar char="•"/>
            </a:pPr>
            <a:endParaRPr lang="en-US" sz="1200" dirty="0">
              <a:solidFill>
                <a:srgbClr val="FFFFFF"/>
              </a:solidFill>
            </a:endParaRPr>
          </a:p>
          <a:p>
            <a:pPr marL="0" lvl="0" indent="-228600" algn="just" defTabSz="914400">
              <a:spcBef>
                <a:spcPts val="0"/>
              </a:spcBef>
              <a:spcAft>
                <a:spcPts val="600"/>
              </a:spcAft>
              <a:buFont typeface="Arial" panose="020B0604020202020204" pitchFamily="34" charset="0"/>
              <a:buChar char="•"/>
            </a:pPr>
            <a:endParaRPr lang="en-US" sz="12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Google Shape;109;p19"/>
          <p:cNvSpPr txBox="1"/>
          <p:nvPr/>
        </p:nvSpPr>
        <p:spPr>
          <a:xfrm>
            <a:off x="480059" y="3394710"/>
            <a:ext cx="5558011" cy="1303020"/>
          </a:xfrm>
          <a:prstGeom prst="rect">
            <a:avLst/>
          </a:prstGeom>
        </p:spPr>
        <p:txBody>
          <a:bodyPr spcFirstLastPara="1" vert="horz" lIns="91440" tIns="45720" rIns="91440" bIns="45720" rtlCol="0" anchor="ctr" anchorCtr="0">
            <a:normAutofit/>
          </a:bodyPr>
          <a:lstStyle/>
          <a:p>
            <a:pPr marL="457200" lvl="0" indent="457200">
              <a:lnSpc>
                <a:spcPct val="90000"/>
              </a:lnSpc>
              <a:spcBef>
                <a:spcPct val="0"/>
              </a:spcBef>
              <a:spcAft>
                <a:spcPts val="600"/>
              </a:spcAft>
              <a:buClr>
                <a:schemeClr val="dk2"/>
              </a:buClr>
              <a:buSzPts val="1100"/>
            </a:pPr>
            <a:r>
              <a:rPr lang="en-US" sz="3600" b="1" kern="1200" dirty="0">
                <a:solidFill>
                  <a:schemeClr val="tx1"/>
                </a:solidFill>
                <a:latin typeface="+mj-lt"/>
                <a:ea typeface="+mj-ea"/>
                <a:cs typeface="+mj-cs"/>
                <a:sym typeface="Raleway"/>
              </a:rPr>
              <a:t>Dataset Description</a:t>
            </a:r>
          </a:p>
          <a:p>
            <a:pPr marL="0" lvl="0" indent="0">
              <a:lnSpc>
                <a:spcPct val="90000"/>
              </a:lnSpc>
              <a:spcBef>
                <a:spcPct val="0"/>
              </a:spcBef>
              <a:spcAft>
                <a:spcPts val="600"/>
              </a:spcAft>
            </a:pPr>
            <a:endParaRPr lang="en-US" sz="3600" kern="1200" dirty="0">
              <a:solidFill>
                <a:schemeClr val="tx1"/>
              </a:solidFill>
              <a:latin typeface="+mj-lt"/>
              <a:ea typeface="+mj-ea"/>
              <a:cs typeface="+mj-cs"/>
              <a:sym typeface="Lato"/>
            </a:endParaRPr>
          </a:p>
        </p:txBody>
      </p:sp>
      <p:sp>
        <p:nvSpPr>
          <p:cNvPr id="108" name="Google Shape;108;p19"/>
          <p:cNvSpPr txBox="1">
            <a:spLocks noGrp="1"/>
          </p:cNvSpPr>
          <p:nvPr>
            <p:ph type="subTitle" idx="1"/>
          </p:nvPr>
        </p:nvSpPr>
        <p:spPr>
          <a:xfrm>
            <a:off x="230522" y="192101"/>
            <a:ext cx="4507016" cy="2852332"/>
          </a:xfrm>
          <a:prstGeom prst="rect">
            <a:avLst/>
          </a:prstGeom>
        </p:spPr>
        <p:txBody>
          <a:bodyPr spcFirstLastPara="1" vert="horz" lIns="91440" tIns="45720" rIns="91440" bIns="45720" rtlCol="0" anchor="ctr" anchorCtr="0">
            <a:noAutofit/>
          </a:bodyPr>
          <a:lstStyle/>
          <a:p>
            <a:pPr marL="0" lvl="0" indent="-228600" algn="just" defTabSz="914400">
              <a:spcBef>
                <a:spcPts val="0"/>
              </a:spcBef>
              <a:spcAft>
                <a:spcPts val="600"/>
              </a:spcAft>
              <a:buFont typeface="Arial" panose="020B0604020202020204" pitchFamily="34" charset="0"/>
              <a:buChar char="•"/>
            </a:pPr>
            <a:endParaRPr lang="en-US" sz="1200" dirty="0"/>
          </a:p>
          <a:p>
            <a:pPr marL="0" lvl="0" indent="-228600" algn="just" defTabSz="914400">
              <a:spcBef>
                <a:spcPts val="0"/>
              </a:spcBef>
              <a:spcAft>
                <a:spcPts val="600"/>
              </a:spcAft>
              <a:buClr>
                <a:schemeClr val="dk2"/>
              </a:buClr>
              <a:buSzPts val="1100"/>
              <a:buFont typeface="Arial" panose="020B0604020202020204" pitchFamily="34" charset="0"/>
              <a:buChar char="•"/>
            </a:pPr>
            <a:endParaRPr lang="en-US" sz="1200" dirty="0"/>
          </a:p>
          <a:p>
            <a:pPr marL="171450" lvl="0" indent="-171450" algn="just" defTabSz="914400">
              <a:spcBef>
                <a:spcPts val="0"/>
              </a:spcBef>
              <a:spcAft>
                <a:spcPts val="600"/>
              </a:spcAft>
              <a:buFont typeface="Wingdings" panose="05000000000000000000" pitchFamily="2" charset="2"/>
              <a:buChar char="Ø"/>
            </a:pPr>
            <a:r>
              <a:rPr lang="en-US" sz="1200" u="sng" dirty="0"/>
              <a:t>Retail trade sales by industry</a:t>
            </a:r>
            <a:r>
              <a:rPr lang="en-US" sz="1200" dirty="0"/>
              <a:t>: This dataset available on statics Canada website shows record of retail trade sales in Canada by industry from Jan-1991 to Dec-2019 [1]. The values are represented in thousands of Canadian dollars. We have applied filters to consider the unadjusted data for “Retail trade”.</a:t>
            </a:r>
          </a:p>
          <a:p>
            <a:pPr marL="0" lvl="0" indent="-228600" algn="just" defTabSz="914400">
              <a:spcBef>
                <a:spcPts val="0"/>
              </a:spcBef>
              <a:spcAft>
                <a:spcPts val="600"/>
              </a:spcAft>
              <a:buFont typeface="Arial" panose="020B0604020202020204" pitchFamily="34" charset="0"/>
              <a:buChar char="•"/>
            </a:pPr>
            <a:endParaRPr lang="en-US" sz="1200" dirty="0"/>
          </a:p>
          <a:p>
            <a:pPr marL="171450" lvl="0" indent="-171450" algn="just" defTabSz="914400">
              <a:spcBef>
                <a:spcPts val="0"/>
              </a:spcBef>
              <a:spcAft>
                <a:spcPts val="600"/>
              </a:spcAft>
              <a:buFont typeface="Wingdings" panose="05000000000000000000" pitchFamily="2" charset="2"/>
              <a:buChar char="Ø"/>
            </a:pPr>
            <a:r>
              <a:rPr lang="en-US" sz="1200" u="sng" dirty="0"/>
              <a:t>Tourism gross domestic product, constant prices</a:t>
            </a:r>
            <a:r>
              <a:rPr lang="en-US" sz="1200" dirty="0"/>
              <a:t>: This dataset holds data of tourism gross domestic product from Jan-1986 to Jul-2019 of Canada [2]. The values are represented in millions of Canadian dollars. We have applied filters to consider the unadjusted data for “Tourism gross domestic product”. Key indicators:</a:t>
            </a:r>
          </a:p>
          <a:p>
            <a:pPr marL="457200" lvl="0" indent="-228600" algn="just" defTabSz="914400">
              <a:spcBef>
                <a:spcPts val="0"/>
              </a:spcBef>
              <a:spcAft>
                <a:spcPts val="600"/>
              </a:spcAft>
              <a:buClr>
                <a:srgbClr val="000000"/>
              </a:buClr>
              <a:buSzPts val="1600"/>
              <a:buFont typeface="Wingdings" panose="05000000000000000000" pitchFamily="2" charset="2"/>
              <a:buChar char="ü"/>
            </a:pPr>
            <a:r>
              <a:rPr lang="en-US" sz="1200" dirty="0"/>
              <a:t>Trips abroad by Canadian residents (seasonally adjusted)</a:t>
            </a:r>
          </a:p>
          <a:p>
            <a:pPr marL="457200" lvl="0" indent="-228600" algn="just" defTabSz="914400">
              <a:spcBef>
                <a:spcPts val="0"/>
              </a:spcBef>
              <a:spcAft>
                <a:spcPts val="600"/>
              </a:spcAft>
              <a:buClr>
                <a:srgbClr val="000000"/>
              </a:buClr>
              <a:buSzPts val="1600"/>
              <a:buFont typeface="Wingdings" panose="05000000000000000000" pitchFamily="2" charset="2"/>
              <a:buChar char="ü"/>
            </a:pPr>
            <a:r>
              <a:rPr lang="en-US" sz="1200" dirty="0"/>
              <a:t>Trips to Canada by travelers from abroad (seasonally adjusted)</a:t>
            </a:r>
          </a:p>
        </p:txBody>
      </p:sp>
      <p:sp>
        <p:nvSpPr>
          <p:cNvPr id="116" name="Freeform: Shape 115">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084" y="0"/>
            <a:ext cx="4274916" cy="304443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8" name="Straight Connector 117">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131570" y="257366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9672" y="3753435"/>
            <a:ext cx="721797" cy="7217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7793" y="3649473"/>
            <a:ext cx="220272" cy="2202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20" name="Rectangle 1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5" name="Google Shape;115;p20"/>
          <p:cNvSpPr txBox="1"/>
          <p:nvPr/>
        </p:nvSpPr>
        <p:spPr>
          <a:xfrm>
            <a:off x="884419" y="799138"/>
            <a:ext cx="7375161" cy="815043"/>
          </a:xfrm>
          <a:prstGeom prst="rect">
            <a:avLst/>
          </a:prstGeom>
        </p:spPr>
        <p:txBody>
          <a:bodyPr spcFirstLastPara="1" vert="horz" lIns="91440" tIns="45720" rIns="91440" bIns="45720" rtlCol="0" anchor="ctr" anchorCtr="0">
            <a:normAutofit/>
          </a:bodyPr>
          <a:lstStyle/>
          <a:p>
            <a:pPr marL="457200" lvl="0" indent="457200" algn="ctr">
              <a:lnSpc>
                <a:spcPct val="90000"/>
              </a:lnSpc>
              <a:spcBef>
                <a:spcPct val="0"/>
              </a:spcBef>
              <a:spcAft>
                <a:spcPts val="600"/>
              </a:spcAft>
              <a:buClr>
                <a:schemeClr val="dk2"/>
              </a:buClr>
              <a:buSzPts val="1100"/>
            </a:pPr>
            <a:r>
              <a:rPr lang="en-US" sz="3000" b="1" kern="1200" dirty="0">
                <a:solidFill>
                  <a:srgbClr val="FFFFFF"/>
                </a:solidFill>
                <a:latin typeface="+mj-lt"/>
                <a:ea typeface="+mj-ea"/>
                <a:cs typeface="+mj-cs"/>
                <a:sym typeface="Raleway"/>
              </a:rPr>
              <a:t>Dataset Description</a:t>
            </a:r>
          </a:p>
          <a:p>
            <a:pPr marL="0" lvl="0" indent="0" algn="ctr">
              <a:lnSpc>
                <a:spcPct val="90000"/>
              </a:lnSpc>
              <a:spcBef>
                <a:spcPct val="0"/>
              </a:spcBef>
              <a:spcAft>
                <a:spcPts val="600"/>
              </a:spcAft>
            </a:pPr>
            <a:endParaRPr lang="en-US" sz="3000" kern="1200" dirty="0">
              <a:solidFill>
                <a:srgbClr val="FFFFFF"/>
              </a:solidFill>
              <a:latin typeface="+mj-lt"/>
              <a:ea typeface="+mj-ea"/>
              <a:cs typeface="+mj-cs"/>
              <a:sym typeface="Lato"/>
            </a:endParaRPr>
          </a:p>
        </p:txBody>
      </p:sp>
      <p:sp>
        <p:nvSpPr>
          <p:cNvPr id="114" name="Google Shape;114;p20"/>
          <p:cNvSpPr txBox="1">
            <a:spLocks noGrp="1"/>
          </p:cNvSpPr>
          <p:nvPr>
            <p:ph type="subTitle" idx="1"/>
          </p:nvPr>
        </p:nvSpPr>
        <p:spPr>
          <a:xfrm>
            <a:off x="316525" y="1481999"/>
            <a:ext cx="8078700" cy="2682747"/>
          </a:xfrm>
          <a:prstGeom prst="rect">
            <a:avLst/>
          </a:prstGeom>
        </p:spPr>
        <p:txBody>
          <a:bodyPr spcFirstLastPara="1" wrap="square" lIns="91425" tIns="91425" rIns="91425" bIns="91425" anchor="b" anchorCtr="0">
            <a:noAutofit/>
          </a:bodyPr>
          <a:lstStyle/>
          <a:p>
            <a:pPr marL="171450" lvl="0" indent="-171450" algn="l" rtl="0">
              <a:spcBef>
                <a:spcPts val="0"/>
              </a:spcBef>
              <a:spcAft>
                <a:spcPts val="600"/>
              </a:spcAft>
              <a:buFont typeface="Wingdings" panose="05000000000000000000" pitchFamily="2" charset="2"/>
              <a:buChar char="Ø"/>
            </a:pPr>
            <a:r>
              <a:rPr lang="en" sz="1200" u="sng" dirty="0"/>
              <a:t>International Payments</a:t>
            </a:r>
            <a:r>
              <a:rPr lang="en" sz="1200" dirty="0"/>
              <a:t>: This dataset holds the data for all the International accounts (capital and current) balances and payments done by Canada [7]. We have selected the feature “International payments” made by Canada to “all countries”  towards its Current Account. This data is available annually in millions of dollar units. </a:t>
            </a:r>
            <a:endParaRPr lang="en-US" sz="1200" dirty="0"/>
          </a:p>
          <a:p>
            <a:pPr marL="171450" lvl="0" indent="-171450" algn="l" rtl="0">
              <a:spcBef>
                <a:spcPts val="0"/>
              </a:spcBef>
              <a:spcAft>
                <a:spcPts val="600"/>
              </a:spcAft>
              <a:buFont typeface="Wingdings" panose="05000000000000000000" pitchFamily="2" charset="2"/>
              <a:buChar char="Ø"/>
            </a:pPr>
            <a:endParaRPr lang="en-US" sz="1200" dirty="0"/>
          </a:p>
          <a:p>
            <a:pPr marL="171450" lvl="0" indent="-171450" algn="l" rtl="0">
              <a:spcBef>
                <a:spcPts val="0"/>
              </a:spcBef>
              <a:spcAft>
                <a:spcPts val="600"/>
              </a:spcAft>
              <a:buFont typeface="Wingdings" panose="05000000000000000000" pitchFamily="2" charset="2"/>
              <a:buChar char="Ø"/>
            </a:pPr>
            <a:r>
              <a:rPr lang="en" sz="1200" u="sng" dirty="0"/>
              <a:t>Investments:</a:t>
            </a:r>
            <a:r>
              <a:rPr lang="en" sz="1200" dirty="0"/>
              <a:t> This dataset holds the data for all the investments made by Canada abroad and all the invested by foreign countries in Canada [8]. We have selected the total book values of Canadian Direct Investment abroad  in all countries and Foreign Direct Investment in Canada by all foreign countries as the features. This data is available annually in million dollar units.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p:nvSpPr>
          <p:cNvPr id="126" name="Rectangle 1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1" name="Google Shape;121;p21"/>
          <p:cNvSpPr txBox="1"/>
          <p:nvPr/>
        </p:nvSpPr>
        <p:spPr>
          <a:xfrm>
            <a:off x="884419" y="620010"/>
            <a:ext cx="7375161" cy="994172"/>
          </a:xfrm>
          <a:prstGeom prst="rect">
            <a:avLst/>
          </a:prstGeom>
        </p:spPr>
        <p:txBody>
          <a:bodyPr spcFirstLastPara="1" vert="horz" lIns="91440" tIns="45720" rIns="91440" bIns="45720" rtlCol="0" anchor="ctr" anchorCtr="0">
            <a:normAutofit/>
          </a:bodyPr>
          <a:lstStyle/>
          <a:p>
            <a:pPr marL="457200" lvl="0" indent="457200" algn="ctr">
              <a:lnSpc>
                <a:spcPct val="90000"/>
              </a:lnSpc>
              <a:spcBef>
                <a:spcPct val="0"/>
              </a:spcBef>
              <a:spcAft>
                <a:spcPts val="600"/>
              </a:spcAft>
              <a:buClr>
                <a:schemeClr val="dk2"/>
              </a:buClr>
              <a:buSzPts val="1100"/>
            </a:pPr>
            <a:r>
              <a:rPr lang="en-US" sz="3000" b="1" kern="1200">
                <a:solidFill>
                  <a:srgbClr val="FFFFFF"/>
                </a:solidFill>
                <a:latin typeface="+mj-lt"/>
                <a:ea typeface="+mj-ea"/>
                <a:cs typeface="+mj-cs"/>
                <a:sym typeface="Raleway"/>
              </a:rPr>
              <a:t>Dataset Description</a:t>
            </a:r>
          </a:p>
          <a:p>
            <a:pPr marL="0" lvl="0" indent="0" algn="ctr">
              <a:lnSpc>
                <a:spcPct val="90000"/>
              </a:lnSpc>
              <a:spcBef>
                <a:spcPct val="0"/>
              </a:spcBef>
              <a:spcAft>
                <a:spcPts val="600"/>
              </a:spcAft>
            </a:pPr>
            <a:endParaRPr lang="en-US" sz="3000" kern="1200">
              <a:solidFill>
                <a:srgbClr val="FFFFFF"/>
              </a:solidFill>
              <a:latin typeface="+mj-lt"/>
              <a:ea typeface="+mj-ea"/>
              <a:cs typeface="+mj-cs"/>
              <a:sym typeface="Lato"/>
            </a:endParaRPr>
          </a:p>
        </p:txBody>
      </p:sp>
      <p:sp>
        <p:nvSpPr>
          <p:cNvPr id="120" name="Google Shape;120;p21"/>
          <p:cNvSpPr txBox="1">
            <a:spLocks noGrp="1"/>
          </p:cNvSpPr>
          <p:nvPr>
            <p:ph type="subTitle" idx="1"/>
          </p:nvPr>
        </p:nvSpPr>
        <p:spPr>
          <a:xfrm>
            <a:off x="884419" y="2319727"/>
            <a:ext cx="7375161" cy="2020482"/>
          </a:xfrm>
          <a:prstGeom prst="rect">
            <a:avLst/>
          </a:prstGeom>
        </p:spPr>
        <p:txBody>
          <a:bodyPr spcFirstLastPara="1" vert="horz" lIns="91440" tIns="45720" rIns="91440" bIns="45720" rtlCol="0" anchorCtr="0">
            <a:normAutofit/>
          </a:bodyPr>
          <a:lstStyle/>
          <a:p>
            <a:pPr marL="171450" lvl="0" indent="-171450" algn="just" defTabSz="914400">
              <a:spcBef>
                <a:spcPts val="0"/>
              </a:spcBef>
              <a:spcAft>
                <a:spcPts val="600"/>
              </a:spcAft>
              <a:buFont typeface="Wingdings" panose="05000000000000000000" pitchFamily="2" charset="2"/>
              <a:buChar char="Ø"/>
            </a:pPr>
            <a:r>
              <a:rPr lang="en-US" sz="1200" u="sng" dirty="0">
                <a:solidFill>
                  <a:srgbClr val="000000"/>
                </a:solidFill>
              </a:rPr>
              <a:t>Canada’s official International Reserves: </a:t>
            </a:r>
            <a:r>
              <a:rPr lang="en-US" sz="1200" dirty="0">
                <a:solidFill>
                  <a:srgbClr val="000000"/>
                </a:solidFill>
              </a:rPr>
              <a:t>This dataset holds the position and values of all the International Reserves of Canada [13]. From this dataset we have selected the following features:</a:t>
            </a:r>
          </a:p>
          <a:p>
            <a:pPr marL="457200" lvl="0" indent="-228600" algn="just"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US Dollar reserves</a:t>
            </a:r>
          </a:p>
          <a:p>
            <a:pPr marL="457200" lvl="0" indent="-228600" algn="just"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International Monetary Fund position</a:t>
            </a:r>
          </a:p>
          <a:p>
            <a:pPr marL="457200" lvl="0" indent="-228600" algn="just" defTabSz="914400">
              <a:spcBef>
                <a:spcPts val="0"/>
              </a:spcBef>
              <a:spcAft>
                <a:spcPts val="600"/>
              </a:spcAft>
              <a:buClr>
                <a:srgbClr val="000000"/>
              </a:buClr>
              <a:buSzPts val="1600"/>
              <a:buFont typeface="Wingdings" panose="05000000000000000000" pitchFamily="2" charset="2"/>
              <a:buChar char="ü"/>
            </a:pPr>
            <a:r>
              <a:rPr lang="en-US" sz="1200" dirty="0">
                <a:solidFill>
                  <a:srgbClr val="000000"/>
                </a:solidFill>
              </a:rPr>
              <a:t>Total International Reserves of Canada</a:t>
            </a:r>
          </a:p>
          <a:p>
            <a:pPr marL="914400" lvl="0" indent="-228600" algn="just" defTabSz="914400">
              <a:spcBef>
                <a:spcPts val="0"/>
              </a:spcBef>
              <a:spcAft>
                <a:spcPts val="600"/>
              </a:spcAft>
              <a:buFont typeface="Arial" panose="020B0604020202020204" pitchFamily="34" charset="0"/>
              <a:buChar char="•"/>
            </a:pPr>
            <a:endParaRPr lang="en-US" sz="1200" dirty="0">
              <a:solidFill>
                <a:srgbClr val="000000"/>
              </a:solidFill>
            </a:endParaRPr>
          </a:p>
          <a:p>
            <a:pPr marL="171450" lvl="0" indent="-171450" algn="just" defTabSz="914400">
              <a:spcBef>
                <a:spcPts val="0"/>
              </a:spcBef>
              <a:spcAft>
                <a:spcPts val="600"/>
              </a:spcAft>
              <a:buFont typeface="Wingdings" panose="05000000000000000000" pitchFamily="2" charset="2"/>
              <a:buChar char="Ø"/>
            </a:pPr>
            <a:r>
              <a:rPr lang="en-US" sz="1200" dirty="0">
                <a:solidFill>
                  <a:srgbClr val="000000"/>
                </a:solidFill>
              </a:rPr>
              <a:t>All the selected features are available monthly and we have selected the January value of each year as the data.</a:t>
            </a:r>
          </a:p>
          <a:p>
            <a:pPr marL="0" lvl="0" indent="-228600" algn="just" defTabSz="914400">
              <a:spcBef>
                <a:spcPts val="0"/>
              </a:spcBef>
              <a:spcAft>
                <a:spcPts val="600"/>
              </a:spcAft>
              <a:buFont typeface="Arial" panose="020B0604020202020204" pitchFamily="34" charset="0"/>
              <a:buChar char="•"/>
            </a:pPr>
            <a:endParaRPr lang="en-US" sz="12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2610</Words>
  <Application>Microsoft Office PowerPoint</Application>
  <PresentationFormat>On-screen Show (16:9)</PresentationFormat>
  <Paragraphs>261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Georgia</vt:lpstr>
      <vt:lpstr>Calibri Light</vt:lpstr>
      <vt:lpstr>Wingdings</vt:lpstr>
      <vt:lpstr>Calibri</vt:lpstr>
      <vt:lpstr>Courier New</vt:lpstr>
      <vt:lpstr>Lato</vt:lpstr>
      <vt:lpstr>Arial</vt:lpstr>
      <vt:lpstr>Office Theme</vt:lpstr>
      <vt:lpstr>Business Data Scientist Challenge 2019/2020  MBA 6693 Data Analytics for Business Decisions University of New Brunswick</vt:lpstr>
      <vt:lpstr>Table of contents</vt:lpstr>
      <vt:lpstr>Introduction</vt:lpstr>
      <vt:lpstr>Dataset Collection</vt:lpstr>
      <vt:lpstr>Dataset Description</vt:lpstr>
      <vt:lpstr>PowerPoint Presentation</vt:lpstr>
      <vt:lpstr>PowerPoint Presentation</vt:lpstr>
      <vt:lpstr>PowerPoint Presentation</vt:lpstr>
      <vt:lpstr>PowerPoint Presentation</vt:lpstr>
      <vt:lpstr>Approach</vt:lpstr>
      <vt:lpstr>Preliminary Dataset</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Feature Selection</vt:lpstr>
      <vt:lpstr>Data Modeling</vt:lpstr>
      <vt:lpstr>Multiple Linear Regression Model</vt:lpstr>
      <vt:lpstr>Multiple Linear Regression Model without scaling</vt:lpstr>
      <vt:lpstr>Multiple Linear Regression Model without scaling.</vt:lpstr>
      <vt:lpstr>Multiple Linear Regression Model with scaling.</vt:lpstr>
      <vt:lpstr>Random Forest Model</vt:lpstr>
      <vt:lpstr>Random Forest Model</vt:lpstr>
      <vt:lpstr>Regression Tree Model</vt:lpstr>
      <vt:lpstr>Regression Tree Model</vt:lpstr>
      <vt:lpstr>Results (after RMS values on Models)</vt:lpstr>
      <vt:lpstr>Challenges Faced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Scientist Challenge 2019/2020  MBA 6693 Data Analytics for Business Decisions University of New Brunswick</dc:title>
  <dc:creator>Dhruv Mehandiratta</dc:creator>
  <cp:lastModifiedBy>Dhruv Mehandiratta</cp:lastModifiedBy>
  <cp:revision>19</cp:revision>
  <dcterms:created xsi:type="dcterms:W3CDTF">2020-04-08T02:25:16Z</dcterms:created>
  <dcterms:modified xsi:type="dcterms:W3CDTF">2020-04-08T02:51:32Z</dcterms:modified>
</cp:coreProperties>
</file>