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Instrument Sans"/>
      <p:regular r:id="rId38"/>
      <p:bold r:id="rId39"/>
      <p:italic r:id="rId40"/>
      <p:boldItalic r:id="rId41"/>
    </p:embeddedFont>
    <p:embeddedFont>
      <p:font typeface="Roboto Mono"/>
      <p:regular r:id="rId42"/>
      <p:bold r:id="rId43"/>
      <p:italic r:id="rId44"/>
      <p:boldItalic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strumentSans-italic.fntdata"/><Relationship Id="rId42" Type="http://schemas.openxmlformats.org/officeDocument/2006/relationships/font" Target="fonts/RobotoMono-regular.fntdata"/><Relationship Id="rId41" Type="http://schemas.openxmlformats.org/officeDocument/2006/relationships/font" Target="fonts/InstrumentSans-boldItalic.fntdata"/><Relationship Id="rId44" Type="http://schemas.openxmlformats.org/officeDocument/2006/relationships/font" Target="fonts/RobotoMono-italic.fntdata"/><Relationship Id="rId43" Type="http://schemas.openxmlformats.org/officeDocument/2006/relationships/font" Target="fonts/RobotoMono-bold.fntdata"/><Relationship Id="rId46" Type="http://schemas.openxmlformats.org/officeDocument/2006/relationships/font" Target="fonts/OpenSans-regular.fntdata"/><Relationship Id="rId45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33" Type="http://schemas.openxmlformats.org/officeDocument/2006/relationships/font" Target="fonts/Montserrat-boldItalic.fntdata"/><Relationship Id="rId32" Type="http://schemas.openxmlformats.org/officeDocument/2006/relationships/font" Target="fonts/Montserrat-italic.fntdata"/><Relationship Id="rId35" Type="http://schemas.openxmlformats.org/officeDocument/2006/relationships/font" Target="fonts/Lato-bold.fntdata"/><Relationship Id="rId34" Type="http://schemas.openxmlformats.org/officeDocument/2006/relationships/font" Target="fonts/Lato-regular.fntdata"/><Relationship Id="rId37" Type="http://schemas.openxmlformats.org/officeDocument/2006/relationships/font" Target="fonts/Lato-boldItalic.fntdata"/><Relationship Id="rId36" Type="http://schemas.openxmlformats.org/officeDocument/2006/relationships/font" Target="fonts/Lato-italic.fntdata"/><Relationship Id="rId39" Type="http://schemas.openxmlformats.org/officeDocument/2006/relationships/font" Target="fonts/InstrumentSans-bold.fntdata"/><Relationship Id="rId38" Type="http://schemas.openxmlformats.org/officeDocument/2006/relationships/font" Target="fonts/InstrumentSans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29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f83665a7d_0_57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6f83665a7d_0_57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6f83665a7d_0_57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6f83665a7d_0_668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36f83665a7d_0_668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36f83665a7d_0_668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6f83665a7d_0_735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g36f83665a7d_0_735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36f83665a7d_0_735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6f83665a7d_0_802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36f83665a7d_0_802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36f83665a7d_0_802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6f83665a7d_0_877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g36f83665a7d_0_877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36f83665a7d_0_877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6f83665a7d_0_939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g36f83665a7d_0_939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36f83665a7d_0_939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6f83665a7d_0_1011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g36f83665a7d_0_1011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g36f83665a7d_0_1011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6f83665a7d_0_1106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g36f83665a7d_0_1106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g36f83665a7d_0_1106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6f83665a7d_0_1192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7" name="Google Shape;667;g36f83665a7d_0_1192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g36f83665a7d_0_1192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36f83665a7d_0_1268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3" name="Google Shape;703;g36f83665a7d_0_1268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g36f83665a7d_0_1268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6f83665a7d_0_1336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1" name="Google Shape;731;g36f83665a7d_0_1336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g36f83665a7d_0_1336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f83665a7d_0_110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6f83665a7d_0_110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6f83665a7d_0_110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6f83665a7d_0_1470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1" name="Google Shape;761;g36f83665a7d_0_1470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g36f83665a7d_0_1470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f83665a7d_0_170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36f83665a7d_0_170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6f83665a7d_0_170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f83665a7d_0_230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36f83665a7d_0_230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6f83665a7d_0_230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6f83665a7d_0_291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36f83665a7d_0_291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6f83665a7d_0_291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6f83665a7d_0_351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36f83665a7d_0_351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36f83665a7d_0_351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f83665a7d_0_466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36f83665a7d_0_466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36f83665a7d_0_466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6f83665a7d_0_546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36f83665a7d_0_546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36f83665a7d_0_546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6f83665a7d_0_608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36f83665a7d_0_608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36f83665a7d_0_608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1030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3" name="Google Shape;133;p1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1030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7" name="Google Shape;137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1030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41" name="Google Shape;141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1030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45" name="Google Shape;145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1030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49" name="Google Shape;149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1030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53" name="Google Shape;153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1030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57" name="Google Shape;157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1030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61" name="Google Shape;161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1030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65" name="Google Shape;165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1030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69" name="Google Shape;169;p2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Relationship Id="rId9" Type="http://schemas.openxmlformats.org/officeDocument/2006/relationships/image" Target="../media/image10.png"/><Relationship Id="rId5" Type="http://schemas.openxmlformats.org/officeDocument/2006/relationships/image" Target="../media/image22.png"/><Relationship Id="rId6" Type="http://schemas.openxmlformats.org/officeDocument/2006/relationships/image" Target="../media/image18.png"/><Relationship Id="rId7" Type="http://schemas.openxmlformats.org/officeDocument/2006/relationships/image" Target="../media/image16.png"/><Relationship Id="rId8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Relationship Id="rId5" Type="http://schemas.openxmlformats.org/officeDocument/2006/relationships/image" Target="../media/image14.png"/><Relationship Id="rId6" Type="http://schemas.openxmlformats.org/officeDocument/2006/relationships/image" Target="../media/image35.png"/><Relationship Id="rId7" Type="http://schemas.openxmlformats.org/officeDocument/2006/relationships/image" Target="../media/image15.png"/><Relationship Id="rId8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34.png"/><Relationship Id="rId13" Type="http://schemas.openxmlformats.org/officeDocument/2006/relationships/image" Target="../media/image32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Relationship Id="rId14" Type="http://schemas.openxmlformats.org/officeDocument/2006/relationships/image" Target="../media/image10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20.png"/><Relationship Id="rId8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/>
          <p:nvPr/>
        </p:nvSpPr>
        <p:spPr>
          <a:xfrm>
            <a:off x="496088" y="481510"/>
            <a:ext cx="8151900" cy="12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20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Mono"/>
              <a:buNone/>
            </a:pPr>
            <a:r>
              <a:rPr i="0" lang="en-GB" sz="3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IPL Complete Dataset Analysis </a:t>
            </a:r>
            <a:endParaRPr i="0" sz="3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2520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Mono"/>
              <a:buNone/>
            </a:pPr>
            <a:r>
              <a:rPr i="0" lang="en-GB" sz="3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(2008-202</a:t>
            </a:r>
            <a:r>
              <a:rPr lang="en-GB" sz="3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r>
              <a:rPr i="0" lang="en-GB" sz="3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i="0" sz="31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774682" y="1744727"/>
            <a:ext cx="75948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35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 Mono"/>
              <a:buNone/>
            </a:pPr>
            <a:r>
              <a:rPr i="0" lang="en-GB" sz="2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Uncovering Patterns in Cricket's Biggest League</a:t>
            </a:r>
            <a:endParaRPr i="0" sz="2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496119" y="2720578"/>
            <a:ext cx="815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100"/>
              <a:buFont typeface="Roboto"/>
              <a:buNone/>
            </a:pPr>
            <a:r>
              <a:rPr b="0" i="0" lang="en-GB" sz="11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Presented by: </a:t>
            </a:r>
            <a:r>
              <a:rPr lang="en-GB" sz="110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Dhruv Chhikara</a:t>
            </a:r>
            <a:endParaRPr b="0" i="0" sz="1100" u="none" cap="none" strike="noStrike"/>
          </a:p>
        </p:txBody>
      </p:sp>
      <p:sp>
        <p:nvSpPr>
          <p:cNvPr id="178" name="Google Shape;178;p23"/>
          <p:cNvSpPr/>
          <p:nvPr/>
        </p:nvSpPr>
        <p:spPr>
          <a:xfrm>
            <a:off x="496119" y="3106861"/>
            <a:ext cx="815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100"/>
              <a:buFont typeface="Roboto"/>
              <a:buNone/>
            </a:pPr>
            <a:r>
              <a:rPr b="0" i="0" lang="en-GB" sz="11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Date: </a:t>
            </a:r>
            <a:r>
              <a:rPr lang="en-GB" sz="110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24 July,2025</a:t>
            </a:r>
            <a:endParaRPr b="0" i="0" sz="1100" u="none" cap="none" strike="noStrike"/>
          </a:p>
        </p:txBody>
      </p:sp>
      <p:sp>
        <p:nvSpPr>
          <p:cNvPr id="179" name="Google Shape;179;p23"/>
          <p:cNvSpPr/>
          <p:nvPr/>
        </p:nvSpPr>
        <p:spPr>
          <a:xfrm>
            <a:off x="496119" y="3493145"/>
            <a:ext cx="815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100"/>
              <a:buFont typeface="Roboto"/>
              <a:buNone/>
            </a:pPr>
            <a:r>
              <a:rPr b="0" i="0" lang="en-GB" sz="11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Competition: Data Analysis Event </a:t>
            </a:r>
            <a:endParaRPr b="0" i="0" sz="1100" u="none" cap="none" strike="noStrike"/>
          </a:p>
        </p:txBody>
      </p:sp>
      <p:sp>
        <p:nvSpPr>
          <p:cNvPr id="180" name="Google Shape;180;p23"/>
          <p:cNvSpPr/>
          <p:nvPr/>
        </p:nvSpPr>
        <p:spPr>
          <a:xfrm>
            <a:off x="708719" y="4038898"/>
            <a:ext cx="79392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100"/>
              <a:buFont typeface="Roboto"/>
              <a:buNone/>
            </a:pPr>
            <a:r>
              <a:rPr b="0" i="0" lang="en-GB" sz="11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"Data tells the story of every boundary, every wicket, every victory"</a:t>
            </a:r>
            <a:endParaRPr b="0" i="0" sz="1100" u="none" cap="none" strike="noStrike"/>
          </a:p>
        </p:txBody>
      </p:sp>
      <p:sp>
        <p:nvSpPr>
          <p:cNvPr id="181" name="Google Shape;181;p23"/>
          <p:cNvSpPr/>
          <p:nvPr/>
        </p:nvSpPr>
        <p:spPr>
          <a:xfrm>
            <a:off x="496119" y="3879428"/>
            <a:ext cx="19200" cy="545700"/>
          </a:xfrm>
          <a:prstGeom prst="rect">
            <a:avLst/>
          </a:prstGeom>
          <a:solidFill>
            <a:srgbClr val="DCFF5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3" title="Screenshot 2025-07-24 at 01.03.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9553" y="4814200"/>
            <a:ext cx="1341596" cy="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"/>
          <p:cNvSpPr/>
          <p:nvPr/>
        </p:nvSpPr>
        <p:spPr>
          <a:xfrm>
            <a:off x="456828" y="358906"/>
            <a:ext cx="84240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ono"/>
              <a:buNone/>
            </a:pPr>
            <a:r>
              <a:rPr i="0" lang="en-GB" sz="2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Match Outcomes Analysis </a:t>
            </a:r>
            <a:r>
              <a:rPr i="0" lang="en-GB" sz="2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🎯</a:t>
            </a:r>
            <a:endParaRPr i="0" sz="26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7" name="Google Shape;427;p32"/>
          <p:cNvSpPr/>
          <p:nvPr/>
        </p:nvSpPr>
        <p:spPr>
          <a:xfrm>
            <a:off x="456828" y="976828"/>
            <a:ext cx="50181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15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Mono"/>
              <a:buNone/>
            </a:pPr>
            <a:r>
              <a:rPr i="0" lang="en-GB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How Teams Win in IPL</a:t>
            </a:r>
            <a:endParaRPr i="0" sz="20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8" name="Google Shape;428;p32"/>
          <p:cNvSpPr/>
          <p:nvPr/>
        </p:nvSpPr>
        <p:spPr>
          <a:xfrm>
            <a:off x="456828" y="1629438"/>
            <a:ext cx="32712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Mono"/>
              <a:buNone/>
            </a:pPr>
            <a:r>
              <a:rPr b="0" i="0" lang="en-GB" sz="15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Victory Distribution:</a:t>
            </a:r>
            <a:endParaRPr b="0" i="0" sz="1500" u="none" cap="none" strike="noStrike"/>
          </a:p>
        </p:txBody>
      </p:sp>
      <p:sp>
        <p:nvSpPr>
          <p:cNvPr id="429" name="Google Shape;429;p32"/>
          <p:cNvSpPr/>
          <p:nvPr/>
        </p:nvSpPr>
        <p:spPr>
          <a:xfrm>
            <a:off x="456828" y="2004641"/>
            <a:ext cx="39561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🏃</a:t>
            </a:r>
            <a:r>
              <a:rPr b="0" i="0" lang="en-GB" sz="10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Chasing Wins: 429 matches (52.7%)</a:t>
            </a:r>
            <a:endParaRPr b="0" i="0" sz="1000" u="none" cap="none" strike="noStrike"/>
          </a:p>
        </p:txBody>
      </p:sp>
      <p:sp>
        <p:nvSpPr>
          <p:cNvPr id="430" name="Google Shape;430;p32"/>
          <p:cNvSpPr/>
          <p:nvPr/>
        </p:nvSpPr>
        <p:spPr>
          <a:xfrm>
            <a:off x="456828" y="2259062"/>
            <a:ext cx="39561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🏏</a:t>
            </a:r>
            <a:r>
              <a:rPr b="0" i="0" lang="en-GB" sz="10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Batting First Wins: 385 matches (47.3%)</a:t>
            </a:r>
            <a:endParaRPr b="0" i="0" sz="1000" u="none" cap="none" strike="noStrike"/>
          </a:p>
        </p:txBody>
      </p:sp>
      <p:pic>
        <p:nvPicPr>
          <p:cNvPr descr="preencoded.png" id="431" name="Google Shape;43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828" y="2614687"/>
            <a:ext cx="3956000" cy="2065734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2"/>
          <p:cNvSpPr/>
          <p:nvPr/>
        </p:nvSpPr>
        <p:spPr>
          <a:xfrm>
            <a:off x="1442963" y="4699471"/>
            <a:ext cx="130500" cy="130500"/>
          </a:xfrm>
          <a:prstGeom prst="roundRect">
            <a:avLst>
              <a:gd fmla="val 8757" name="adj"/>
            </a:avLst>
          </a:prstGeom>
          <a:solidFill>
            <a:srgbClr val="3D4D0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2"/>
          <p:cNvSpPr/>
          <p:nvPr/>
        </p:nvSpPr>
        <p:spPr>
          <a:xfrm>
            <a:off x="1611586" y="4699471"/>
            <a:ext cx="775800" cy="1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000"/>
              <a:buFont typeface="Roboto"/>
              <a:buNone/>
            </a:pPr>
            <a:r>
              <a:rPr b="0" i="0" lang="en-GB" sz="10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Chasing Wins</a:t>
            </a:r>
            <a:endParaRPr b="0" i="0" sz="1000" u="none" cap="none" strike="noStrike"/>
          </a:p>
        </p:txBody>
      </p:sp>
      <p:sp>
        <p:nvSpPr>
          <p:cNvPr id="434" name="Google Shape;434;p32"/>
          <p:cNvSpPr/>
          <p:nvPr/>
        </p:nvSpPr>
        <p:spPr>
          <a:xfrm>
            <a:off x="2482453" y="4699471"/>
            <a:ext cx="130500" cy="130500"/>
          </a:xfrm>
          <a:prstGeom prst="roundRect">
            <a:avLst>
              <a:gd fmla="val 8757" name="adj"/>
            </a:avLst>
          </a:prstGeom>
          <a:solidFill>
            <a:srgbClr val="D1FF1A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2"/>
          <p:cNvSpPr/>
          <p:nvPr/>
        </p:nvSpPr>
        <p:spPr>
          <a:xfrm>
            <a:off x="2651076" y="4699471"/>
            <a:ext cx="1000800" cy="1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000"/>
              <a:buFont typeface="Roboto"/>
              <a:buNone/>
            </a:pPr>
            <a:r>
              <a:rPr b="0" i="0" lang="en-GB" sz="10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Batting First Wins</a:t>
            </a:r>
            <a:endParaRPr b="0" i="0" sz="1000" u="none" cap="none" strike="noStrike"/>
          </a:p>
        </p:txBody>
      </p:sp>
      <p:sp>
        <p:nvSpPr>
          <p:cNvPr id="436" name="Google Shape;436;p32"/>
          <p:cNvSpPr/>
          <p:nvPr/>
        </p:nvSpPr>
        <p:spPr>
          <a:xfrm>
            <a:off x="4692892" y="1303141"/>
            <a:ext cx="31341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Mono"/>
              <a:buNone/>
            </a:pPr>
            <a:r>
              <a:rPr i="0" lang="en-GB" sz="1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Win Margin Patterns:</a:t>
            </a:r>
            <a:endParaRPr i="0" sz="15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7" name="Google Shape;437;p32"/>
          <p:cNvSpPr/>
          <p:nvPr/>
        </p:nvSpPr>
        <p:spPr>
          <a:xfrm>
            <a:off x="4735934" y="1645664"/>
            <a:ext cx="39561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000"/>
              <a:buFont typeface="Roboto"/>
              <a:buNone/>
            </a:pPr>
            <a:r>
              <a:rPr b="0" i="0" lang="en-GB" sz="10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Runs: Average 21.4 runs</a:t>
            </a:r>
            <a:endParaRPr b="0" i="0" sz="1000" u="none" cap="none" strike="noStrike"/>
          </a:p>
        </p:txBody>
      </p:sp>
      <p:sp>
        <p:nvSpPr>
          <p:cNvPr id="438" name="Google Shape;438;p32"/>
          <p:cNvSpPr/>
          <p:nvPr/>
        </p:nvSpPr>
        <p:spPr>
          <a:xfrm>
            <a:off x="4735934" y="1971895"/>
            <a:ext cx="39561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000"/>
              <a:buFont typeface="Roboto"/>
              <a:buChar char="•"/>
            </a:pPr>
            <a:r>
              <a:rPr b="0" i="0" lang="en-GB" sz="10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Most Common: 5-15 runs (35%)</a:t>
            </a:r>
            <a:endParaRPr b="0" i="0" sz="1000" u="none" cap="none" strike="noStrike"/>
          </a:p>
        </p:txBody>
      </p:sp>
      <p:sp>
        <p:nvSpPr>
          <p:cNvPr id="439" name="Google Shape;439;p32"/>
          <p:cNvSpPr/>
          <p:nvPr/>
        </p:nvSpPr>
        <p:spPr>
          <a:xfrm>
            <a:off x="4735934" y="2226317"/>
            <a:ext cx="39561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000"/>
              <a:buFont typeface="Roboto"/>
              <a:buChar char="•"/>
            </a:pPr>
            <a:r>
              <a:rPr b="0" i="0" lang="en-GB" sz="10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Biggest: 146 runs</a:t>
            </a:r>
            <a:endParaRPr b="0" i="0" sz="1000" u="none" cap="none" strike="noStrike"/>
          </a:p>
        </p:txBody>
      </p:sp>
      <p:sp>
        <p:nvSpPr>
          <p:cNvPr id="440" name="Google Shape;440;p32"/>
          <p:cNvSpPr/>
          <p:nvPr/>
        </p:nvSpPr>
        <p:spPr>
          <a:xfrm>
            <a:off x="4735934" y="2480738"/>
            <a:ext cx="39561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000"/>
              <a:buFont typeface="Roboto"/>
              <a:buChar char="•"/>
            </a:pPr>
            <a:r>
              <a:rPr b="0" i="0" lang="en-GB" sz="10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Close matches (≤10): 142 games</a:t>
            </a:r>
            <a:endParaRPr b="0" i="0" sz="1000" u="none" cap="none" strike="noStrike"/>
          </a:p>
        </p:txBody>
      </p:sp>
      <p:sp>
        <p:nvSpPr>
          <p:cNvPr id="441" name="Google Shape;441;p32"/>
          <p:cNvSpPr/>
          <p:nvPr/>
        </p:nvSpPr>
        <p:spPr>
          <a:xfrm>
            <a:off x="4735934" y="2806970"/>
            <a:ext cx="39561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000"/>
              <a:buFont typeface="Roboto"/>
              <a:buNone/>
            </a:pPr>
            <a:r>
              <a:rPr b="0" i="0" lang="en-GB" sz="10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Wickets: Average 5.8 wickets</a:t>
            </a:r>
            <a:endParaRPr b="0" i="0" sz="1000" u="none" cap="none" strike="noStrike"/>
          </a:p>
        </p:txBody>
      </p:sp>
      <p:sp>
        <p:nvSpPr>
          <p:cNvPr id="442" name="Google Shape;442;p32"/>
          <p:cNvSpPr/>
          <p:nvPr/>
        </p:nvSpPr>
        <p:spPr>
          <a:xfrm>
            <a:off x="4735934" y="3133201"/>
            <a:ext cx="39561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000"/>
              <a:buFont typeface="Roboto"/>
              <a:buChar char="•"/>
            </a:pPr>
            <a:r>
              <a:rPr b="0" i="0" lang="en-GB" sz="10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Most Common: 4-6 wickets (45%)</a:t>
            </a:r>
            <a:endParaRPr b="0" i="0" sz="1000" u="none" cap="none" strike="noStrike"/>
          </a:p>
        </p:txBody>
      </p:sp>
      <p:sp>
        <p:nvSpPr>
          <p:cNvPr id="443" name="Google Shape;443;p32"/>
          <p:cNvSpPr/>
          <p:nvPr/>
        </p:nvSpPr>
        <p:spPr>
          <a:xfrm>
            <a:off x="4735934" y="3387623"/>
            <a:ext cx="39561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000"/>
              <a:buFont typeface="Roboto"/>
              <a:buChar char="•"/>
            </a:pPr>
            <a:r>
              <a:rPr b="0" i="0" lang="en-GB" sz="10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Close matches (≤2): 86 games</a:t>
            </a:r>
            <a:endParaRPr b="0" i="0" sz="1000" u="none" cap="none" strike="noStrike"/>
          </a:p>
        </p:txBody>
      </p:sp>
      <p:sp>
        <p:nvSpPr>
          <p:cNvPr id="444" name="Google Shape;444;p32"/>
          <p:cNvSpPr/>
          <p:nvPr/>
        </p:nvSpPr>
        <p:spPr>
          <a:xfrm>
            <a:off x="4735934" y="4085928"/>
            <a:ext cx="19578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Mono"/>
              <a:buNone/>
            </a:pPr>
            <a:r>
              <a:rPr i="0" lang="en-GB" sz="1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Key Insight:</a:t>
            </a:r>
            <a:endParaRPr i="0" sz="15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5" name="Google Shape;445;p32"/>
          <p:cNvSpPr/>
          <p:nvPr/>
        </p:nvSpPr>
        <p:spPr>
          <a:xfrm>
            <a:off x="4735934" y="4461123"/>
            <a:ext cx="39561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000"/>
              <a:buFont typeface="Roboto"/>
              <a:buNone/>
            </a:pPr>
            <a:r>
              <a:rPr b="0" i="0" lang="en-GB" sz="10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Modern IPL favors chasing!</a:t>
            </a:r>
            <a:endParaRPr b="0" i="0" sz="1000" u="none" cap="none" strike="noStrike"/>
          </a:p>
        </p:txBody>
      </p:sp>
      <p:sp>
        <p:nvSpPr>
          <p:cNvPr id="446" name="Google Shape;446;p32"/>
          <p:cNvSpPr/>
          <p:nvPr/>
        </p:nvSpPr>
        <p:spPr>
          <a:xfrm>
            <a:off x="4568415" y="4085921"/>
            <a:ext cx="15600" cy="613500"/>
          </a:xfrm>
          <a:prstGeom prst="rect">
            <a:avLst/>
          </a:prstGeom>
          <a:solidFill>
            <a:srgbClr val="DCFF5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7" name="Google Shape;447;p32" title="Screenshot 2025-07-24 at 01.03.3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9553" y="4814200"/>
            <a:ext cx="1341596" cy="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3"/>
          <p:cNvSpPr/>
          <p:nvPr/>
        </p:nvSpPr>
        <p:spPr>
          <a:xfrm>
            <a:off x="407566" y="320278"/>
            <a:ext cx="40182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52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Instrument Sans"/>
              <a:buNone/>
            </a:pPr>
            <a:r>
              <a:rPr i="0" lang="en-GB" sz="32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Toss Impact Analysis</a:t>
            </a:r>
            <a:endParaRPr i="0" sz="3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4" name="Google Shape;454;p33"/>
          <p:cNvSpPr/>
          <p:nvPr/>
        </p:nvSpPr>
        <p:spPr>
          <a:xfrm>
            <a:off x="407566" y="997223"/>
            <a:ext cx="22686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strument Sans"/>
              <a:buNone/>
            </a:pPr>
            <a:r>
              <a:rPr i="0" lang="en-GB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🎲</a:t>
            </a:r>
            <a:r>
              <a:rPr i="0" lang="en-GB" sz="11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 The Great Toss Debate Settled</a:t>
            </a:r>
            <a:endParaRPr i="0" sz="11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5" name="Google Shape;455;p33"/>
          <p:cNvSpPr/>
          <p:nvPr/>
        </p:nvSpPr>
        <p:spPr>
          <a:xfrm>
            <a:off x="407566" y="1358578"/>
            <a:ext cx="4106400" cy="1446300"/>
          </a:xfrm>
          <a:prstGeom prst="roundRect">
            <a:avLst>
              <a:gd fmla="val 4741" name="adj"/>
            </a:avLst>
          </a:prstGeom>
          <a:solidFill>
            <a:srgbClr val="1F1F1F"/>
          </a:solidFill>
          <a:ln cap="flat" cmpd="sng" w="14275">
            <a:solidFill>
              <a:srgbClr val="5757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3"/>
          <p:cNvSpPr/>
          <p:nvPr/>
        </p:nvSpPr>
        <p:spPr>
          <a:xfrm>
            <a:off x="393278" y="1358578"/>
            <a:ext cx="57300" cy="1446300"/>
          </a:xfrm>
          <a:prstGeom prst="roundRect">
            <a:avLst>
              <a:gd fmla="val 30569" name="adj"/>
            </a:avLst>
          </a:prstGeom>
          <a:solidFill>
            <a:srgbClr val="F5F54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3"/>
          <p:cNvSpPr/>
          <p:nvPr/>
        </p:nvSpPr>
        <p:spPr>
          <a:xfrm>
            <a:off x="581174" y="1489323"/>
            <a:ext cx="17469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Instrument Sans"/>
              <a:buNone/>
            </a:pPr>
            <a:r>
              <a:rPr b="0" i="0" lang="en-GB" sz="14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Key Finding:</a:t>
            </a:r>
            <a:endParaRPr b="0" i="0" sz="1400" u="none" cap="none" strike="noStrike"/>
          </a:p>
        </p:txBody>
      </p:sp>
      <p:sp>
        <p:nvSpPr>
          <p:cNvPr id="458" name="Google Shape;458;p33"/>
          <p:cNvSpPr/>
          <p:nvPr/>
        </p:nvSpPr>
        <p:spPr>
          <a:xfrm>
            <a:off x="581174" y="1777603"/>
            <a:ext cx="380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Open Sans"/>
              <a:buNone/>
            </a:pPr>
            <a:r>
              <a:rPr b="0" i="0" lang="en-GB" sz="9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Toss winners win 52.8% of matches</a:t>
            </a:r>
            <a:endParaRPr b="0" i="0" sz="900" u="none" cap="none" strike="noStrike"/>
          </a:p>
        </p:txBody>
      </p:sp>
      <p:sp>
        <p:nvSpPr>
          <p:cNvPr id="459" name="Google Shape;459;p33"/>
          <p:cNvSpPr/>
          <p:nvPr/>
        </p:nvSpPr>
        <p:spPr>
          <a:xfrm>
            <a:off x="581174" y="2033811"/>
            <a:ext cx="380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9550" lvl="0" marL="21590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Open Sans"/>
              <a:buChar char="•"/>
            </a:pPr>
            <a:r>
              <a:rPr b="0" i="0" lang="en-GB" sz="9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Expected (random): 50%</a:t>
            </a:r>
            <a:endParaRPr b="0" i="0" sz="900" u="none" cap="none" strike="noStrike"/>
          </a:p>
        </p:txBody>
      </p:sp>
      <p:sp>
        <p:nvSpPr>
          <p:cNvPr id="460" name="Google Shape;460;p33"/>
          <p:cNvSpPr/>
          <p:nvPr/>
        </p:nvSpPr>
        <p:spPr>
          <a:xfrm>
            <a:off x="581174" y="2260848"/>
            <a:ext cx="380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9550" lvl="0" marL="21590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Open Sans"/>
              <a:buChar char="•"/>
            </a:pPr>
            <a:r>
              <a:rPr b="0" i="0" lang="en-GB" sz="9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Actual advantage: +2.8%</a:t>
            </a:r>
            <a:endParaRPr b="0" i="0" sz="900" u="none" cap="none" strike="noStrike"/>
          </a:p>
        </p:txBody>
      </p:sp>
      <p:sp>
        <p:nvSpPr>
          <p:cNvPr id="461" name="Google Shape;461;p33"/>
          <p:cNvSpPr/>
          <p:nvPr/>
        </p:nvSpPr>
        <p:spPr>
          <a:xfrm>
            <a:off x="581174" y="2487886"/>
            <a:ext cx="380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9550" lvl="0" marL="21590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Open Sans"/>
              <a:buChar char="•"/>
            </a:pPr>
            <a:r>
              <a:rPr b="0" i="0" lang="en-GB" sz="9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Statistical significance: Marginal</a:t>
            </a:r>
            <a:endParaRPr b="0" i="0" sz="900" u="none" cap="none" strike="noStrike"/>
          </a:p>
        </p:txBody>
      </p:sp>
      <p:sp>
        <p:nvSpPr>
          <p:cNvPr id="462" name="Google Shape;462;p33"/>
          <p:cNvSpPr/>
          <p:nvPr/>
        </p:nvSpPr>
        <p:spPr>
          <a:xfrm>
            <a:off x="4630192" y="1358578"/>
            <a:ext cx="4106400" cy="1446300"/>
          </a:xfrm>
          <a:prstGeom prst="roundRect">
            <a:avLst>
              <a:gd fmla="val 4741" name="adj"/>
            </a:avLst>
          </a:prstGeom>
          <a:solidFill>
            <a:srgbClr val="1F1F1F"/>
          </a:solidFill>
          <a:ln cap="flat" cmpd="sng" w="14275">
            <a:solidFill>
              <a:srgbClr val="5757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3"/>
          <p:cNvSpPr/>
          <p:nvPr/>
        </p:nvSpPr>
        <p:spPr>
          <a:xfrm>
            <a:off x="4615904" y="1358578"/>
            <a:ext cx="57300" cy="1446300"/>
          </a:xfrm>
          <a:prstGeom prst="roundRect">
            <a:avLst>
              <a:gd fmla="val 30569" name="adj"/>
            </a:avLst>
          </a:prstGeom>
          <a:solidFill>
            <a:srgbClr val="F5F54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3"/>
          <p:cNvSpPr/>
          <p:nvPr/>
        </p:nvSpPr>
        <p:spPr>
          <a:xfrm>
            <a:off x="4803800" y="1489323"/>
            <a:ext cx="21723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Instrument Sans"/>
              <a:buNone/>
            </a:pPr>
            <a:r>
              <a:rPr b="0" i="0" lang="en-GB" sz="14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Toss Decision Preferences:</a:t>
            </a:r>
            <a:endParaRPr b="0" i="0" sz="1400" u="none" cap="none" strike="noStrike"/>
          </a:p>
        </p:txBody>
      </p:sp>
      <p:sp>
        <p:nvSpPr>
          <p:cNvPr id="465" name="Google Shape;465;p33"/>
          <p:cNvSpPr/>
          <p:nvPr/>
        </p:nvSpPr>
        <p:spPr>
          <a:xfrm>
            <a:off x="4775222" y="2110556"/>
            <a:ext cx="380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9550" lvl="0" marL="21590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Open Sans"/>
              <a:buChar char="•"/>
            </a:pPr>
            <a:r>
              <a:rPr b="0" i="0" lang="en-GB" sz="9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Field First: 53.4% (435 matches)</a:t>
            </a:r>
            <a:endParaRPr b="0" i="0" sz="900" u="none" cap="none" strike="noStrike"/>
          </a:p>
        </p:txBody>
      </p:sp>
      <p:sp>
        <p:nvSpPr>
          <p:cNvPr id="466" name="Google Shape;466;p33"/>
          <p:cNvSpPr/>
          <p:nvPr/>
        </p:nvSpPr>
        <p:spPr>
          <a:xfrm>
            <a:off x="4775222" y="2360484"/>
            <a:ext cx="380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9550" lvl="0" marL="21590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Open Sans"/>
              <a:buChar char="•"/>
            </a:pPr>
            <a:r>
              <a:rPr b="0" i="0" lang="en-GB" sz="9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Bat First: 46.6% (379 matches)</a:t>
            </a:r>
            <a:endParaRPr b="0" i="0" sz="900" u="none" cap="none" strike="noStrike"/>
          </a:p>
        </p:txBody>
      </p:sp>
      <p:sp>
        <p:nvSpPr>
          <p:cNvPr id="467" name="Google Shape;467;p33"/>
          <p:cNvSpPr/>
          <p:nvPr/>
        </p:nvSpPr>
        <p:spPr>
          <a:xfrm>
            <a:off x="407566" y="2979614"/>
            <a:ext cx="17469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Instrument Sans"/>
              <a:buNone/>
            </a:pPr>
            <a:r>
              <a:rPr i="0" lang="en-GB" sz="14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Reality Check:</a:t>
            </a:r>
            <a:endParaRPr i="0" sz="14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8" name="Google Shape;468;p33"/>
          <p:cNvSpPr/>
          <p:nvPr/>
        </p:nvSpPr>
        <p:spPr>
          <a:xfrm>
            <a:off x="407566" y="3372669"/>
            <a:ext cx="83289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✅</a:t>
            </a:r>
            <a:r>
              <a:rPr b="0" i="0" lang="en-GB" sz="9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Toss provides slight edge</a:t>
            </a:r>
            <a:endParaRPr b="0" i="0" sz="900" u="none" cap="none" strike="noStrike"/>
          </a:p>
        </p:txBody>
      </p:sp>
      <p:sp>
        <p:nvSpPr>
          <p:cNvPr id="469" name="Google Shape;469;p33"/>
          <p:cNvSpPr/>
          <p:nvPr/>
        </p:nvSpPr>
        <p:spPr>
          <a:xfrm>
            <a:off x="407566" y="3604468"/>
            <a:ext cx="83289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❌</a:t>
            </a:r>
            <a:r>
              <a:rPr b="0" i="0" lang="en-GB" sz="9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NOT a match-deciding factor</a:t>
            </a:r>
            <a:endParaRPr b="0" i="0" sz="900" u="none" cap="none" strike="noStrike"/>
          </a:p>
        </p:txBody>
      </p:sp>
      <p:sp>
        <p:nvSpPr>
          <p:cNvPr id="470" name="Google Shape;470;p33"/>
          <p:cNvSpPr/>
          <p:nvPr/>
        </p:nvSpPr>
        <p:spPr>
          <a:xfrm>
            <a:off x="407566" y="3836268"/>
            <a:ext cx="8328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9550" lvl="0" marL="21590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Open Sans"/>
              <a:buChar char="•"/>
            </a:pPr>
            <a:r>
              <a:rPr b="0" i="0" lang="en-GB" sz="9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Team quality trumps toss luck</a:t>
            </a:r>
            <a:endParaRPr b="0" i="0" sz="900" u="none" cap="none" strike="noStrike"/>
          </a:p>
        </p:txBody>
      </p:sp>
      <p:sp>
        <p:nvSpPr>
          <p:cNvPr id="471" name="Google Shape;471;p33"/>
          <p:cNvSpPr/>
          <p:nvPr/>
        </p:nvSpPr>
        <p:spPr>
          <a:xfrm>
            <a:off x="407566" y="4063306"/>
            <a:ext cx="8328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9550" lvl="0" marL="21590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Open Sans"/>
              <a:buChar char="•"/>
            </a:pPr>
            <a:r>
              <a:rPr b="0" i="0" lang="en-GB" sz="9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Captains prefer chasing strategy</a:t>
            </a:r>
            <a:endParaRPr b="0" i="0" sz="900" u="none" cap="none" strike="noStrike"/>
          </a:p>
        </p:txBody>
      </p:sp>
      <p:sp>
        <p:nvSpPr>
          <p:cNvPr id="472" name="Google Shape;472;p33"/>
          <p:cNvSpPr/>
          <p:nvPr/>
        </p:nvSpPr>
        <p:spPr>
          <a:xfrm>
            <a:off x="582216" y="4511576"/>
            <a:ext cx="81543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Open Sans"/>
              <a:buNone/>
            </a:pPr>
            <a:r>
              <a:rPr b="0" i="0" lang="en-GB" sz="9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Verdict: Toss helps, but skills win matches!</a:t>
            </a:r>
            <a:endParaRPr b="0" i="0" sz="900" u="none" cap="none" strike="noStrike"/>
          </a:p>
        </p:txBody>
      </p:sp>
      <p:sp>
        <p:nvSpPr>
          <p:cNvPr id="473" name="Google Shape;473;p33"/>
          <p:cNvSpPr/>
          <p:nvPr/>
        </p:nvSpPr>
        <p:spPr>
          <a:xfrm>
            <a:off x="407566" y="4380607"/>
            <a:ext cx="14400" cy="448200"/>
          </a:xfrm>
          <a:prstGeom prst="rect">
            <a:avLst/>
          </a:prstGeom>
          <a:solidFill>
            <a:srgbClr val="F5F54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4" name="Google Shape;474;p33" title="Screenshot 2025-07-24 at 01.03.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9553" y="4814200"/>
            <a:ext cx="1341596" cy="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4"/>
          <p:cNvSpPr/>
          <p:nvPr/>
        </p:nvSpPr>
        <p:spPr>
          <a:xfrm>
            <a:off x="359717" y="282624"/>
            <a:ext cx="44619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Instrument Sans"/>
              <a:buNone/>
            </a:pPr>
            <a:r>
              <a:rPr i="0" lang="en-GB" sz="28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Batting Strategy Deep Dive</a:t>
            </a:r>
            <a:endParaRPr i="0" sz="28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1" name="Google Shape;481;p34"/>
          <p:cNvSpPr/>
          <p:nvPr/>
        </p:nvSpPr>
        <p:spPr>
          <a:xfrm>
            <a:off x="359717" y="879946"/>
            <a:ext cx="21015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strument Sans"/>
              <a:buNone/>
            </a:pPr>
            <a:r>
              <a:rPr i="0" lang="en-GB" sz="1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⚡</a:t>
            </a:r>
            <a:r>
              <a:rPr i="0" lang="en-GB" sz="10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 Batting First vs Chasing Mastery</a:t>
            </a:r>
            <a:endParaRPr i="0" sz="10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2" name="Google Shape;482;p34"/>
          <p:cNvSpPr/>
          <p:nvPr/>
        </p:nvSpPr>
        <p:spPr>
          <a:xfrm>
            <a:off x="359717" y="1302172"/>
            <a:ext cx="1753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Instrument Sans"/>
              <a:buNone/>
            </a:pPr>
            <a:r>
              <a:rPr i="0" lang="en-GB" sz="12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The Chasing Advantage:</a:t>
            </a:r>
            <a:endParaRPr i="0" sz="1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3" name="Google Shape;483;p34"/>
          <p:cNvSpPr/>
          <p:nvPr/>
        </p:nvSpPr>
        <p:spPr>
          <a:xfrm>
            <a:off x="359717" y="1661815"/>
            <a:ext cx="3674700" cy="128400"/>
          </a:xfrm>
          <a:prstGeom prst="roundRect">
            <a:avLst>
              <a:gd fmla="val 12004" name="adj"/>
            </a:avLst>
          </a:prstGeom>
          <a:solidFill>
            <a:srgbClr val="3E3E3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4"/>
          <p:cNvSpPr/>
          <p:nvPr/>
        </p:nvSpPr>
        <p:spPr>
          <a:xfrm>
            <a:off x="359717" y="1661815"/>
            <a:ext cx="1936500" cy="128400"/>
          </a:xfrm>
          <a:prstGeom prst="roundRect">
            <a:avLst>
              <a:gd fmla="val 12004" name="adj"/>
            </a:avLst>
          </a:prstGeom>
          <a:solidFill>
            <a:srgbClr val="F5F54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4"/>
          <p:cNvSpPr/>
          <p:nvPr/>
        </p:nvSpPr>
        <p:spPr>
          <a:xfrm>
            <a:off x="4111377" y="1661815"/>
            <a:ext cx="335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Instrument Sans"/>
              <a:buNone/>
            </a:pPr>
            <a:r>
              <a:rPr b="0" i="0" lang="en-GB" sz="10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52.7%</a:t>
            </a:r>
            <a:endParaRPr b="0" i="0" sz="1000" u="none" cap="none" strike="noStrike"/>
          </a:p>
        </p:txBody>
      </p:sp>
      <p:sp>
        <p:nvSpPr>
          <p:cNvPr id="486" name="Google Shape;486;p34"/>
          <p:cNvSpPr/>
          <p:nvPr/>
        </p:nvSpPr>
        <p:spPr>
          <a:xfrm>
            <a:off x="359717" y="1918618"/>
            <a:ext cx="12849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Instrument Sans"/>
              <a:buNone/>
            </a:pPr>
            <a:r>
              <a:rPr b="0" i="0" lang="en-GB" sz="10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Chasing Success</a:t>
            </a:r>
            <a:endParaRPr b="0" i="0" sz="1000" u="none" cap="none" strike="noStrike"/>
          </a:p>
        </p:txBody>
      </p:sp>
      <p:sp>
        <p:nvSpPr>
          <p:cNvPr id="487" name="Google Shape;487;p34"/>
          <p:cNvSpPr/>
          <p:nvPr/>
        </p:nvSpPr>
        <p:spPr>
          <a:xfrm>
            <a:off x="359717" y="2387501"/>
            <a:ext cx="3679800" cy="128400"/>
          </a:xfrm>
          <a:prstGeom prst="roundRect">
            <a:avLst>
              <a:gd fmla="val 12004" name="adj"/>
            </a:avLst>
          </a:prstGeom>
          <a:solidFill>
            <a:srgbClr val="3E3E3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4"/>
          <p:cNvSpPr/>
          <p:nvPr/>
        </p:nvSpPr>
        <p:spPr>
          <a:xfrm>
            <a:off x="359717" y="2387501"/>
            <a:ext cx="1740300" cy="128400"/>
          </a:xfrm>
          <a:prstGeom prst="roundRect">
            <a:avLst>
              <a:gd fmla="val 12004" name="adj"/>
            </a:avLst>
          </a:prstGeom>
          <a:solidFill>
            <a:srgbClr val="F5F54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4"/>
          <p:cNvSpPr/>
          <p:nvPr/>
        </p:nvSpPr>
        <p:spPr>
          <a:xfrm>
            <a:off x="4116363" y="2387501"/>
            <a:ext cx="3303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Instrument Sans"/>
              <a:buNone/>
            </a:pPr>
            <a:r>
              <a:rPr b="0" i="0" lang="en-GB" sz="10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47.3%</a:t>
            </a:r>
            <a:endParaRPr b="0" i="0" sz="1000" u="none" cap="none" strike="noStrike"/>
          </a:p>
        </p:txBody>
      </p:sp>
      <p:sp>
        <p:nvSpPr>
          <p:cNvPr id="490" name="Google Shape;490;p34"/>
          <p:cNvSpPr/>
          <p:nvPr/>
        </p:nvSpPr>
        <p:spPr>
          <a:xfrm>
            <a:off x="359717" y="2644304"/>
            <a:ext cx="12849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Instrument Sans"/>
              <a:buNone/>
            </a:pPr>
            <a:r>
              <a:rPr b="0" i="0" lang="en-GB" sz="10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Batting First Success</a:t>
            </a:r>
            <a:endParaRPr b="0" i="0" sz="1000" u="none" cap="none" strike="noStrike"/>
          </a:p>
        </p:txBody>
      </p:sp>
      <p:sp>
        <p:nvSpPr>
          <p:cNvPr id="491" name="Google Shape;491;p34"/>
          <p:cNvSpPr/>
          <p:nvPr/>
        </p:nvSpPr>
        <p:spPr>
          <a:xfrm>
            <a:off x="4702150" y="1302172"/>
            <a:ext cx="25737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Instrument Sans"/>
              <a:buNone/>
            </a:pPr>
            <a:r>
              <a:rPr i="0" lang="en-GB" sz="12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High-Scoring Battles (Target ≥180):</a:t>
            </a:r>
            <a:endParaRPr i="0" sz="1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2" name="Google Shape;492;p34"/>
          <p:cNvSpPr/>
          <p:nvPr/>
        </p:nvSpPr>
        <p:spPr>
          <a:xfrm>
            <a:off x="4702150" y="1661815"/>
            <a:ext cx="3668400" cy="128400"/>
          </a:xfrm>
          <a:prstGeom prst="roundRect">
            <a:avLst>
              <a:gd fmla="val 12004" name="adj"/>
            </a:avLst>
          </a:prstGeom>
          <a:solidFill>
            <a:srgbClr val="3E3E3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4"/>
          <p:cNvSpPr/>
          <p:nvPr/>
        </p:nvSpPr>
        <p:spPr>
          <a:xfrm>
            <a:off x="4702150" y="1661815"/>
            <a:ext cx="2336700" cy="128400"/>
          </a:xfrm>
          <a:prstGeom prst="roundRect">
            <a:avLst>
              <a:gd fmla="val 12004" name="adj"/>
            </a:avLst>
          </a:prstGeom>
          <a:solidFill>
            <a:srgbClr val="F5F54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4"/>
          <p:cNvSpPr/>
          <p:nvPr/>
        </p:nvSpPr>
        <p:spPr>
          <a:xfrm>
            <a:off x="8447633" y="1661815"/>
            <a:ext cx="3414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Instrument Sans"/>
              <a:buNone/>
            </a:pPr>
            <a:r>
              <a:rPr b="0" i="0" lang="en-GB" sz="10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63.7%</a:t>
            </a:r>
            <a:endParaRPr b="0" i="0" sz="1000" u="none" cap="none" strike="noStrike"/>
          </a:p>
        </p:txBody>
      </p:sp>
      <p:sp>
        <p:nvSpPr>
          <p:cNvPr id="495" name="Google Shape;495;p34"/>
          <p:cNvSpPr/>
          <p:nvPr/>
        </p:nvSpPr>
        <p:spPr>
          <a:xfrm>
            <a:off x="4702150" y="1918618"/>
            <a:ext cx="1379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strument Sans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🔥</a:t>
            </a:r>
            <a:r>
              <a:rPr b="0" i="0" lang="en-GB" sz="10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Chase Success Rate</a:t>
            </a:r>
            <a:endParaRPr b="0" i="0" sz="1000" u="none" cap="none" strike="noStrike"/>
          </a:p>
        </p:txBody>
      </p:sp>
      <p:sp>
        <p:nvSpPr>
          <p:cNvPr id="496" name="Google Shape;496;p34"/>
          <p:cNvSpPr/>
          <p:nvPr/>
        </p:nvSpPr>
        <p:spPr>
          <a:xfrm>
            <a:off x="4702150" y="2186732"/>
            <a:ext cx="40869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Successful Chases: 156 matches</a:t>
            </a:r>
            <a:endParaRPr b="0" i="0" sz="800" u="none" cap="none" strike="noStrike"/>
          </a:p>
        </p:txBody>
      </p:sp>
      <p:sp>
        <p:nvSpPr>
          <p:cNvPr id="497" name="Google Shape;497;p34"/>
          <p:cNvSpPr/>
          <p:nvPr/>
        </p:nvSpPr>
        <p:spPr>
          <a:xfrm>
            <a:off x="4702150" y="2443609"/>
            <a:ext cx="40869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Failed Chases: 89 matches</a:t>
            </a:r>
            <a:endParaRPr b="0" i="0" sz="800" u="none" cap="none" strike="noStrike"/>
          </a:p>
        </p:txBody>
      </p:sp>
      <p:sp>
        <p:nvSpPr>
          <p:cNvPr id="498" name="Google Shape;498;p34"/>
          <p:cNvSpPr/>
          <p:nvPr/>
        </p:nvSpPr>
        <p:spPr>
          <a:xfrm>
            <a:off x="4702150" y="2723555"/>
            <a:ext cx="22023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Instrument Sans"/>
              <a:buNone/>
            </a:pPr>
            <a:r>
              <a:rPr i="0" lang="en-GB" sz="12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Low-Scoring Defenses (≤150):</a:t>
            </a:r>
            <a:endParaRPr i="0" sz="1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9" name="Google Shape;499;p34"/>
          <p:cNvSpPr/>
          <p:nvPr/>
        </p:nvSpPr>
        <p:spPr>
          <a:xfrm>
            <a:off x="4702150" y="3083198"/>
            <a:ext cx="3656400" cy="128400"/>
          </a:xfrm>
          <a:prstGeom prst="roundRect">
            <a:avLst>
              <a:gd fmla="val 12004" name="adj"/>
            </a:avLst>
          </a:prstGeom>
          <a:solidFill>
            <a:srgbClr val="3E3E3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4"/>
          <p:cNvSpPr/>
          <p:nvPr/>
        </p:nvSpPr>
        <p:spPr>
          <a:xfrm>
            <a:off x="4702150" y="3083198"/>
            <a:ext cx="1345500" cy="128400"/>
          </a:xfrm>
          <a:prstGeom prst="roundRect">
            <a:avLst>
              <a:gd fmla="val 12004" name="adj"/>
            </a:avLst>
          </a:prstGeom>
          <a:solidFill>
            <a:srgbClr val="F5F54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4"/>
          <p:cNvSpPr/>
          <p:nvPr/>
        </p:nvSpPr>
        <p:spPr>
          <a:xfrm>
            <a:off x="8435429" y="3083198"/>
            <a:ext cx="3537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Instrument Sans"/>
              <a:buNone/>
            </a:pPr>
            <a:r>
              <a:rPr b="0" i="0" lang="en-GB" sz="10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36.8%</a:t>
            </a:r>
            <a:endParaRPr b="0" i="0" sz="1000" u="none" cap="none" strike="noStrike"/>
          </a:p>
        </p:txBody>
      </p:sp>
      <p:sp>
        <p:nvSpPr>
          <p:cNvPr id="502" name="Google Shape;502;p34"/>
          <p:cNvSpPr/>
          <p:nvPr/>
        </p:nvSpPr>
        <p:spPr>
          <a:xfrm>
            <a:off x="4702150" y="3340001"/>
            <a:ext cx="12849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strument Sans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😮</a:t>
            </a:r>
            <a:r>
              <a:rPr b="0" i="0" lang="en-GB" sz="10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Defense Success</a:t>
            </a:r>
            <a:endParaRPr b="0" i="0" sz="1000" u="none" cap="none" strike="noStrike"/>
          </a:p>
        </p:txBody>
      </p:sp>
      <p:sp>
        <p:nvSpPr>
          <p:cNvPr id="503" name="Google Shape;503;p34"/>
          <p:cNvSpPr/>
          <p:nvPr/>
        </p:nvSpPr>
        <p:spPr>
          <a:xfrm>
            <a:off x="4702150" y="3608114"/>
            <a:ext cx="40869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Successful Defenses: 78 matches</a:t>
            </a:r>
            <a:endParaRPr b="0" i="0" sz="800" u="none" cap="none" strike="noStrike"/>
          </a:p>
        </p:txBody>
      </p:sp>
      <p:sp>
        <p:nvSpPr>
          <p:cNvPr id="504" name="Google Shape;504;p34"/>
          <p:cNvSpPr/>
          <p:nvPr/>
        </p:nvSpPr>
        <p:spPr>
          <a:xfrm>
            <a:off x="4702150" y="3864992"/>
            <a:ext cx="40869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Failed Defenses: 134 matches</a:t>
            </a:r>
            <a:endParaRPr b="0" i="0" sz="800" u="none" cap="none" strike="noStrike"/>
          </a:p>
        </p:txBody>
      </p:sp>
      <p:sp>
        <p:nvSpPr>
          <p:cNvPr id="505" name="Google Shape;505;p34"/>
          <p:cNvSpPr/>
          <p:nvPr/>
        </p:nvSpPr>
        <p:spPr>
          <a:xfrm>
            <a:off x="388421" y="3074198"/>
            <a:ext cx="15417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Instrument Sans"/>
              <a:buNone/>
            </a:pPr>
            <a:r>
              <a:rPr i="0" lang="en-GB" sz="12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Strategic Takeaways:</a:t>
            </a:r>
            <a:endParaRPr i="0" sz="1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6" name="Google Shape;506;p34"/>
          <p:cNvSpPr/>
          <p:nvPr/>
        </p:nvSpPr>
        <p:spPr>
          <a:xfrm>
            <a:off x="359718" y="3355338"/>
            <a:ext cx="8424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Char char="•"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✓ High totals favor chasers (dew + target clarity)</a:t>
            </a:r>
            <a:endParaRPr b="0" i="0" sz="800" u="none" cap="none" strike="noStrike"/>
          </a:p>
        </p:txBody>
      </p:sp>
      <p:sp>
        <p:nvSpPr>
          <p:cNvPr id="507" name="Google Shape;507;p34"/>
          <p:cNvSpPr/>
          <p:nvPr/>
        </p:nvSpPr>
        <p:spPr>
          <a:xfrm>
            <a:off x="359718" y="3536263"/>
            <a:ext cx="8424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Char char="•"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✓ Low totals are vulnerable in T20 format</a:t>
            </a:r>
            <a:endParaRPr b="0" i="0" sz="800" u="none" cap="none" strike="noStrike"/>
          </a:p>
        </p:txBody>
      </p:sp>
      <p:sp>
        <p:nvSpPr>
          <p:cNvPr id="508" name="Google Shape;508;p34"/>
          <p:cNvSpPr/>
          <p:nvPr/>
        </p:nvSpPr>
        <p:spPr>
          <a:xfrm>
            <a:off x="302327" y="3717195"/>
            <a:ext cx="8424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Char char="•"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✓ Modern batting approach suits chasing</a:t>
            </a:r>
            <a:endParaRPr b="0" i="0" sz="800" u="none" cap="none" strike="noStrike"/>
          </a:p>
        </p:txBody>
      </p:sp>
      <p:pic>
        <p:nvPicPr>
          <p:cNvPr id="509" name="Google Shape;509;p34" title="Screenshot 2025-07-24 at 01.03.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9553" y="4814200"/>
            <a:ext cx="1341596" cy="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5"/>
          <p:cNvSpPr/>
          <p:nvPr/>
        </p:nvSpPr>
        <p:spPr>
          <a:xfrm>
            <a:off x="418505" y="425723"/>
            <a:ext cx="4125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242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Instrument Sans"/>
              <a:buNone/>
            </a:pPr>
            <a:r>
              <a:rPr i="0" lang="en-GB" sz="32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Correlation Analysis</a:t>
            </a:r>
            <a:endParaRPr i="0" sz="3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6" name="Google Shape;516;p35"/>
          <p:cNvSpPr/>
          <p:nvPr/>
        </p:nvSpPr>
        <p:spPr>
          <a:xfrm>
            <a:off x="418505" y="1120750"/>
            <a:ext cx="22503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strument Sans"/>
              <a:buNone/>
            </a:pPr>
            <a:r>
              <a:rPr i="0" lang="en-GB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🔗</a:t>
            </a:r>
            <a:r>
              <a:rPr i="0" lang="en-GB" sz="12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 Key Relationships Discovered</a:t>
            </a:r>
            <a:endParaRPr i="0" sz="1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7" name="Google Shape;517;p35"/>
          <p:cNvSpPr/>
          <p:nvPr/>
        </p:nvSpPr>
        <p:spPr>
          <a:xfrm>
            <a:off x="418505" y="1606451"/>
            <a:ext cx="22560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44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Instrument Sans"/>
              <a:buNone/>
            </a:pPr>
            <a:r>
              <a:rPr i="0" lang="en-GB" sz="14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Strong Correlations Found:</a:t>
            </a:r>
            <a:endParaRPr i="0" sz="14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418505" y="1950095"/>
            <a:ext cx="40077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9550" lvl="0" marL="215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Open Sans"/>
              <a:buChar char="•"/>
            </a:pPr>
            <a:r>
              <a:rPr b="0" i="0" lang="en-GB" sz="9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Season vs Match ID: 0.89 (time progression)</a:t>
            </a:r>
            <a:endParaRPr b="0" i="0" sz="900" u="none" cap="none" strike="noStrike"/>
          </a:p>
        </p:txBody>
      </p:sp>
      <p:sp>
        <p:nvSpPr>
          <p:cNvPr id="519" name="Google Shape;519;p35"/>
          <p:cNvSpPr/>
          <p:nvPr/>
        </p:nvSpPr>
        <p:spPr>
          <a:xfrm>
            <a:off x="418505" y="2183234"/>
            <a:ext cx="40077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9550" lvl="0" marL="215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Open Sans"/>
              <a:buChar char="•"/>
            </a:pPr>
            <a:r>
              <a:rPr b="0" i="0" lang="en-GB" sz="9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Target Runs vs Result Margin: 0.34 (higher targets = bigger margins)</a:t>
            </a:r>
            <a:endParaRPr b="0" i="0" sz="900" u="none" cap="none" strike="noStrike"/>
          </a:p>
        </p:txBody>
      </p:sp>
      <p:sp>
        <p:nvSpPr>
          <p:cNvPr id="520" name="Google Shape;520;p35"/>
          <p:cNvSpPr/>
          <p:nvPr/>
        </p:nvSpPr>
        <p:spPr>
          <a:xfrm>
            <a:off x="418505" y="2416374"/>
            <a:ext cx="40077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9550" lvl="0" marL="215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Open Sans"/>
              <a:buChar char="•"/>
            </a:pPr>
            <a:r>
              <a:rPr b="0" i="0" lang="en-GB" sz="9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Home Team vs Winner: 0.08 (modest home advantage)</a:t>
            </a:r>
            <a:endParaRPr b="0" i="0" sz="900" u="none" cap="none" strike="noStrike"/>
          </a:p>
        </p:txBody>
      </p:sp>
      <p:sp>
        <p:nvSpPr>
          <p:cNvPr id="521" name="Google Shape;521;p35"/>
          <p:cNvSpPr/>
          <p:nvPr/>
        </p:nvSpPr>
        <p:spPr>
          <a:xfrm>
            <a:off x="4722614" y="1606451"/>
            <a:ext cx="17937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44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Instrument Sans"/>
              <a:buNone/>
            </a:pPr>
            <a:r>
              <a:rPr i="0" lang="en-GB" sz="14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Weak Correlations:</a:t>
            </a:r>
            <a:endParaRPr i="0" sz="14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2" name="Google Shape;522;p35"/>
          <p:cNvSpPr/>
          <p:nvPr/>
        </p:nvSpPr>
        <p:spPr>
          <a:xfrm>
            <a:off x="4722614" y="1950095"/>
            <a:ext cx="40077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9550" lvl="0" marL="215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Open Sans"/>
              <a:buChar char="•"/>
            </a:pPr>
            <a:r>
              <a:rPr b="0" i="0" lang="en-GB" sz="9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Toss Winner vs Match Winner: 0.06 (minimal impact)</a:t>
            </a:r>
            <a:endParaRPr b="0" i="0" sz="900" u="none" cap="none" strike="noStrike"/>
          </a:p>
        </p:txBody>
      </p:sp>
      <p:sp>
        <p:nvSpPr>
          <p:cNvPr id="523" name="Google Shape;523;p35"/>
          <p:cNvSpPr/>
          <p:nvPr/>
        </p:nvSpPr>
        <p:spPr>
          <a:xfrm>
            <a:off x="4722614" y="2183234"/>
            <a:ext cx="40077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9550" lvl="0" marL="215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Open Sans"/>
              <a:buChar char="•"/>
            </a:pPr>
            <a:r>
              <a:rPr b="0" i="0" lang="en-GB" sz="9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Venue vs Result: 0.03 (venue-neutral outcomes)</a:t>
            </a:r>
            <a:endParaRPr b="0" i="0" sz="900" u="none" cap="none" strike="noStrike"/>
          </a:p>
        </p:txBody>
      </p:sp>
      <p:sp>
        <p:nvSpPr>
          <p:cNvPr id="524" name="Google Shape;524;p35"/>
          <p:cNvSpPr/>
          <p:nvPr/>
        </p:nvSpPr>
        <p:spPr>
          <a:xfrm>
            <a:off x="418505" y="2828851"/>
            <a:ext cx="17937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44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Instrument Sans"/>
              <a:buNone/>
            </a:pPr>
            <a:r>
              <a:rPr i="0" lang="en-GB" sz="14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Statistical Insights:</a:t>
            </a:r>
            <a:endParaRPr i="0" sz="14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5" name="Google Shape;525;p35"/>
          <p:cNvSpPr/>
          <p:nvPr/>
        </p:nvSpPr>
        <p:spPr>
          <a:xfrm>
            <a:off x="418505" y="3232324"/>
            <a:ext cx="83070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9550" lvl="0" marL="215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Open Sans"/>
              <a:buChar char="•"/>
            </a:pPr>
            <a:r>
              <a:rPr b="0" i="0" lang="en-GB" sz="9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✓ Time-based patterns exist</a:t>
            </a:r>
            <a:endParaRPr b="0" i="0" sz="900" u="none" cap="none" strike="noStrike"/>
          </a:p>
        </p:txBody>
      </p:sp>
      <p:sp>
        <p:nvSpPr>
          <p:cNvPr id="526" name="Google Shape;526;p35"/>
          <p:cNvSpPr/>
          <p:nvPr/>
        </p:nvSpPr>
        <p:spPr>
          <a:xfrm>
            <a:off x="418505" y="3465463"/>
            <a:ext cx="83070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9550" lvl="0" marL="215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Open Sans"/>
              <a:buChar char="•"/>
            </a:pPr>
            <a:r>
              <a:rPr b="0" i="0" lang="en-GB" sz="9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✓ Match outcomes fairly unpredictable</a:t>
            </a:r>
            <a:endParaRPr b="0" i="0" sz="900" u="none" cap="none" strike="noStrike"/>
          </a:p>
        </p:txBody>
      </p:sp>
      <p:sp>
        <p:nvSpPr>
          <p:cNvPr id="527" name="Google Shape;527;p35"/>
          <p:cNvSpPr/>
          <p:nvPr/>
        </p:nvSpPr>
        <p:spPr>
          <a:xfrm>
            <a:off x="418505" y="3698602"/>
            <a:ext cx="83070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9550" lvl="0" marL="215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Open Sans"/>
              <a:buChar char="•"/>
            </a:pPr>
            <a:r>
              <a:rPr b="0" i="0" lang="en-GB" sz="9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✓ External factors have limited impact</a:t>
            </a:r>
            <a:endParaRPr b="0" i="0" sz="900" u="none" cap="none" strike="noStrike"/>
          </a:p>
        </p:txBody>
      </p:sp>
      <p:sp>
        <p:nvSpPr>
          <p:cNvPr id="528" name="Google Shape;528;p35"/>
          <p:cNvSpPr/>
          <p:nvPr/>
        </p:nvSpPr>
        <p:spPr>
          <a:xfrm>
            <a:off x="418505" y="3931741"/>
            <a:ext cx="83070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9550" lvl="0" marL="215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Open Sans"/>
              <a:buChar char="•"/>
            </a:pPr>
            <a:r>
              <a:rPr b="0" i="0" lang="en-GB" sz="9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✓ Team skill remains primary determinant</a:t>
            </a:r>
            <a:endParaRPr b="0" i="0" sz="900" u="none" cap="none" strike="noStrike"/>
          </a:p>
        </p:txBody>
      </p:sp>
      <p:sp>
        <p:nvSpPr>
          <p:cNvPr id="529" name="Google Shape;529;p35"/>
          <p:cNvSpPr/>
          <p:nvPr/>
        </p:nvSpPr>
        <p:spPr>
          <a:xfrm>
            <a:off x="597843" y="4391993"/>
            <a:ext cx="81276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Open Sans"/>
              <a:buNone/>
            </a:pPr>
            <a:r>
              <a:rPr b="0" i="0" lang="en-GB" sz="9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Cricket's beautiful unpredictability confirmed by data!</a:t>
            </a:r>
            <a:endParaRPr b="0" i="0" sz="900" u="none" cap="none" strike="noStrike"/>
          </a:p>
        </p:txBody>
      </p:sp>
      <p:sp>
        <p:nvSpPr>
          <p:cNvPr id="530" name="Google Shape;530;p35"/>
          <p:cNvSpPr/>
          <p:nvPr/>
        </p:nvSpPr>
        <p:spPr>
          <a:xfrm>
            <a:off x="418505" y="4257526"/>
            <a:ext cx="14400" cy="460200"/>
          </a:xfrm>
          <a:prstGeom prst="rect">
            <a:avLst/>
          </a:prstGeom>
          <a:solidFill>
            <a:srgbClr val="F5F54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1" name="Google Shape;531;p35" title="Screenshot 2025-07-24 at 01.03.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9553" y="4814200"/>
            <a:ext cx="1341596" cy="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6"/>
          <p:cNvSpPr/>
          <p:nvPr/>
        </p:nvSpPr>
        <p:spPr>
          <a:xfrm>
            <a:off x="359717" y="282624"/>
            <a:ext cx="45045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Instrument Sans"/>
              <a:buNone/>
            </a:pPr>
            <a:r>
              <a:rPr i="0" lang="en-GB" sz="28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Comprehensive Dashboard</a:t>
            </a:r>
            <a:endParaRPr i="0" sz="28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8" name="Google Shape;538;p36"/>
          <p:cNvSpPr/>
          <p:nvPr/>
        </p:nvSpPr>
        <p:spPr>
          <a:xfrm>
            <a:off x="359717" y="879946"/>
            <a:ext cx="2167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strument Sans"/>
              <a:buNone/>
            </a:pPr>
            <a:r>
              <a:rPr i="0" lang="en-GB" sz="1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📊</a:t>
            </a:r>
            <a:r>
              <a:rPr i="0" lang="en-GB" sz="10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 IPL Analysis Dashboard Overview</a:t>
            </a:r>
            <a:endParaRPr i="0" sz="10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9" name="Google Shape;539;p36"/>
          <p:cNvSpPr/>
          <p:nvPr/>
        </p:nvSpPr>
        <p:spPr>
          <a:xfrm>
            <a:off x="359717" y="1199406"/>
            <a:ext cx="1948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Instrument Sans"/>
              <a:buNone/>
            </a:pPr>
            <a:r>
              <a:rPr i="0" lang="en-GB" sz="12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6-Panel Visualization Suite:</a:t>
            </a:r>
            <a:endParaRPr i="0" sz="1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preencoded.png" id="540" name="Google Shape;54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719" y="1392141"/>
            <a:ext cx="256952" cy="233788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36"/>
          <p:cNvSpPr/>
          <p:nvPr/>
        </p:nvSpPr>
        <p:spPr>
          <a:xfrm>
            <a:off x="359719" y="1742788"/>
            <a:ext cx="14868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Instrument Sans"/>
              <a:buNone/>
            </a:pPr>
            <a:r>
              <a:rPr b="0" i="0" lang="en-GB" sz="10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1. Team Win Percentages</a:t>
            </a:r>
            <a:endParaRPr b="0" i="0" sz="1000" u="none" cap="none" strike="noStrike"/>
          </a:p>
        </p:txBody>
      </p:sp>
      <p:sp>
        <p:nvSpPr>
          <p:cNvPr id="542" name="Google Shape;542;p36"/>
          <p:cNvSpPr/>
          <p:nvPr/>
        </p:nvSpPr>
        <p:spPr>
          <a:xfrm>
            <a:off x="359719" y="1944957"/>
            <a:ext cx="4148100" cy="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Visual ranking with color-coded performance tiers</a:t>
            </a:r>
            <a:endParaRPr b="0" i="0" sz="800" u="none" cap="none" strike="noStrike"/>
          </a:p>
        </p:txBody>
      </p:sp>
      <p:pic>
        <p:nvPicPr>
          <p:cNvPr descr="preencoded.png" id="543" name="Google Shape;54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6219" y="1392141"/>
            <a:ext cx="256952" cy="233788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36"/>
          <p:cNvSpPr/>
          <p:nvPr/>
        </p:nvSpPr>
        <p:spPr>
          <a:xfrm>
            <a:off x="4636219" y="1742788"/>
            <a:ext cx="1389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Instrument Sans"/>
              <a:buNone/>
            </a:pPr>
            <a:r>
              <a:rPr b="0" i="0" lang="en-GB" sz="10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2. Toss Decision Impact</a:t>
            </a:r>
            <a:endParaRPr b="0" i="0" sz="1000" u="none" cap="none" strike="noStrike"/>
          </a:p>
        </p:txBody>
      </p:sp>
      <p:sp>
        <p:nvSpPr>
          <p:cNvPr id="545" name="Google Shape;545;p36"/>
          <p:cNvSpPr/>
          <p:nvPr/>
        </p:nvSpPr>
        <p:spPr>
          <a:xfrm>
            <a:off x="4636219" y="1944957"/>
            <a:ext cx="4148100" cy="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Pie chart showing strategic preferences</a:t>
            </a:r>
            <a:endParaRPr b="0" i="0" sz="800" u="none" cap="none" strike="noStrike"/>
          </a:p>
        </p:txBody>
      </p:sp>
      <p:pic>
        <p:nvPicPr>
          <p:cNvPr descr="preencoded.png" id="546" name="Google Shape;54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9719" y="2328306"/>
            <a:ext cx="256952" cy="233788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36"/>
          <p:cNvSpPr/>
          <p:nvPr/>
        </p:nvSpPr>
        <p:spPr>
          <a:xfrm>
            <a:off x="359719" y="2678954"/>
            <a:ext cx="12849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Instrument Sans"/>
              <a:buNone/>
            </a:pPr>
            <a:r>
              <a:rPr b="0" i="0" lang="en-GB" sz="10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3. Venue Popularity</a:t>
            </a:r>
            <a:endParaRPr b="0" i="0" sz="1000" u="none" cap="none" strike="noStrike"/>
          </a:p>
        </p:txBody>
      </p:sp>
      <p:sp>
        <p:nvSpPr>
          <p:cNvPr id="548" name="Google Shape;548;p36"/>
          <p:cNvSpPr/>
          <p:nvPr/>
        </p:nvSpPr>
        <p:spPr>
          <a:xfrm>
            <a:off x="359719" y="2881123"/>
            <a:ext cx="4148100" cy="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Horizontal bars of top cricket grounds</a:t>
            </a:r>
            <a:endParaRPr b="0" i="0" sz="800" u="none" cap="none" strike="noStrike"/>
          </a:p>
        </p:txBody>
      </p:sp>
      <p:pic>
        <p:nvPicPr>
          <p:cNvPr descr="preencoded.png" id="549" name="Google Shape;549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36219" y="2328306"/>
            <a:ext cx="256952" cy="233788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6"/>
          <p:cNvSpPr/>
          <p:nvPr/>
        </p:nvSpPr>
        <p:spPr>
          <a:xfrm>
            <a:off x="4636219" y="2678954"/>
            <a:ext cx="15636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Instrument Sans"/>
              <a:buNone/>
            </a:pPr>
            <a:r>
              <a:rPr b="0" i="0" lang="en-GB" sz="10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4. Win Margin Distribution</a:t>
            </a:r>
            <a:endParaRPr b="0" i="0" sz="1000" u="none" cap="none" strike="noStrike"/>
          </a:p>
        </p:txBody>
      </p:sp>
      <p:sp>
        <p:nvSpPr>
          <p:cNvPr id="551" name="Google Shape;551;p36"/>
          <p:cNvSpPr/>
          <p:nvPr/>
        </p:nvSpPr>
        <p:spPr>
          <a:xfrm>
            <a:off x="4636219" y="2881123"/>
            <a:ext cx="4148100" cy="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Histogram revealing match competitiveness</a:t>
            </a:r>
            <a:endParaRPr b="0" i="0" sz="800" u="none" cap="none" strike="noStrike"/>
          </a:p>
        </p:txBody>
      </p:sp>
      <p:pic>
        <p:nvPicPr>
          <p:cNvPr descr="preencoded.png" id="552" name="Google Shape;552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9719" y="3264472"/>
            <a:ext cx="256952" cy="233788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36"/>
          <p:cNvSpPr/>
          <p:nvPr/>
        </p:nvSpPr>
        <p:spPr>
          <a:xfrm>
            <a:off x="359719" y="3615120"/>
            <a:ext cx="15789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Instrument Sans"/>
              <a:buNone/>
            </a:pPr>
            <a:r>
              <a:rPr b="0" i="0" lang="en-GB" sz="10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5. Seasonal Growth Trends</a:t>
            </a:r>
            <a:endParaRPr b="0" i="0" sz="1000" u="none" cap="none" strike="noStrike"/>
          </a:p>
        </p:txBody>
      </p:sp>
      <p:sp>
        <p:nvSpPr>
          <p:cNvPr id="554" name="Google Shape;554;p36"/>
          <p:cNvSpPr/>
          <p:nvPr/>
        </p:nvSpPr>
        <p:spPr>
          <a:xfrm>
            <a:off x="359719" y="3817288"/>
            <a:ext cx="4148100" cy="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Time series showing tournament evolution</a:t>
            </a:r>
            <a:endParaRPr b="0" i="0" sz="800" u="none" cap="none" strike="noStrike"/>
          </a:p>
        </p:txBody>
      </p:sp>
      <p:pic>
        <p:nvPicPr>
          <p:cNvPr descr="preencoded.png" id="555" name="Google Shape;555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36219" y="3264472"/>
            <a:ext cx="256952" cy="233788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36"/>
          <p:cNvSpPr/>
          <p:nvPr/>
        </p:nvSpPr>
        <p:spPr>
          <a:xfrm>
            <a:off x="4636219" y="3615120"/>
            <a:ext cx="18108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Instrument Sans"/>
              <a:buNone/>
            </a:pPr>
            <a:r>
              <a:rPr b="0" i="0" lang="en-GB" sz="10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6. Player Performance Leaders</a:t>
            </a:r>
            <a:endParaRPr b="0" i="0" sz="1000" u="none" cap="none" strike="noStrike"/>
          </a:p>
        </p:txBody>
      </p:sp>
      <p:sp>
        <p:nvSpPr>
          <p:cNvPr id="557" name="Google Shape;557;p36"/>
          <p:cNvSpPr/>
          <p:nvPr/>
        </p:nvSpPr>
        <p:spPr>
          <a:xfrm>
            <a:off x="4636219" y="3817288"/>
            <a:ext cx="4148100" cy="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Top individual award winners</a:t>
            </a:r>
            <a:endParaRPr b="0" i="0" sz="800" u="none" cap="none" strike="noStrike"/>
          </a:p>
        </p:txBody>
      </p:sp>
      <p:sp>
        <p:nvSpPr>
          <p:cNvPr id="558" name="Google Shape;558;p36"/>
          <p:cNvSpPr/>
          <p:nvPr/>
        </p:nvSpPr>
        <p:spPr>
          <a:xfrm>
            <a:off x="332210" y="4190289"/>
            <a:ext cx="15417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Instrument Sans"/>
              <a:buNone/>
            </a:pPr>
            <a:r>
              <a:rPr i="0" lang="en-GB" sz="12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Dashboard Design:</a:t>
            </a:r>
            <a:endParaRPr i="0" sz="1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9" name="Google Shape;559;p36"/>
          <p:cNvSpPr/>
          <p:nvPr/>
        </p:nvSpPr>
        <p:spPr>
          <a:xfrm>
            <a:off x="359718" y="4475453"/>
            <a:ext cx="8424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Clean, informative, story-driven</a:t>
            </a:r>
            <a:endParaRPr b="0" i="0" sz="800" u="none" cap="none" strike="noStrike"/>
          </a:p>
        </p:txBody>
      </p:sp>
      <p:sp>
        <p:nvSpPr>
          <p:cNvPr id="560" name="Google Shape;560;p36"/>
          <p:cNvSpPr/>
          <p:nvPr/>
        </p:nvSpPr>
        <p:spPr>
          <a:xfrm>
            <a:off x="4507788" y="4245375"/>
            <a:ext cx="15417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Instrument Sans"/>
              <a:buNone/>
            </a:pPr>
            <a:r>
              <a:rPr i="0" lang="en-GB" sz="12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Audience:</a:t>
            </a:r>
            <a:endParaRPr i="0" sz="1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1" name="Google Shape;561;p36"/>
          <p:cNvSpPr/>
          <p:nvPr/>
        </p:nvSpPr>
        <p:spPr>
          <a:xfrm>
            <a:off x="4507780" y="4512781"/>
            <a:ext cx="8424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Cricket fans, analysts, team management</a:t>
            </a:r>
            <a:endParaRPr b="0" i="0" sz="800" u="none" cap="none" strike="noStrike"/>
          </a:p>
        </p:txBody>
      </p:sp>
      <p:sp>
        <p:nvSpPr>
          <p:cNvPr id="562" name="Google Shape;562;p36"/>
          <p:cNvSpPr txBox="1"/>
          <p:nvPr/>
        </p:nvSpPr>
        <p:spPr>
          <a:xfrm>
            <a:off x="401719" y="4677219"/>
            <a:ext cx="1197900" cy="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3" name="Google Shape;563;p36" title="Screenshot 2025-07-24 at 01.03.37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29553" y="4814200"/>
            <a:ext cx="1341596" cy="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7"/>
          <p:cNvSpPr/>
          <p:nvPr/>
        </p:nvSpPr>
        <p:spPr>
          <a:xfrm>
            <a:off x="359717" y="282624"/>
            <a:ext cx="3662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Instrument Sans"/>
              <a:buNone/>
            </a:pPr>
            <a:r>
              <a:rPr i="0" lang="en-GB" sz="28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Key Insights Summary</a:t>
            </a:r>
            <a:endParaRPr i="0" sz="28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0" name="Google Shape;570;p37"/>
          <p:cNvSpPr/>
          <p:nvPr/>
        </p:nvSpPr>
        <p:spPr>
          <a:xfrm>
            <a:off x="359717" y="879946"/>
            <a:ext cx="22557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strument Sans"/>
              <a:buNone/>
            </a:pPr>
            <a:r>
              <a:rPr i="0" lang="en-GB" sz="1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🎯</a:t>
            </a:r>
            <a:r>
              <a:rPr i="0" lang="en-GB" sz="10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 Top 5 Game-Changing Discoveries</a:t>
            </a:r>
            <a:endParaRPr i="0" sz="10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1" name="Google Shape;571;p37"/>
          <p:cNvSpPr/>
          <p:nvPr/>
        </p:nvSpPr>
        <p:spPr>
          <a:xfrm>
            <a:off x="359717" y="1353518"/>
            <a:ext cx="2739600" cy="1089300"/>
          </a:xfrm>
          <a:prstGeom prst="roundRect">
            <a:avLst>
              <a:gd fmla="val 6296" name="adj"/>
            </a:avLst>
          </a:prstGeom>
          <a:solidFill>
            <a:srgbClr val="1F1F1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7"/>
          <p:cNvSpPr/>
          <p:nvPr/>
        </p:nvSpPr>
        <p:spPr>
          <a:xfrm>
            <a:off x="359717" y="1339230"/>
            <a:ext cx="2739600" cy="57300"/>
          </a:xfrm>
          <a:prstGeom prst="roundRect">
            <a:avLst>
              <a:gd fmla="val 26977" name="adj"/>
            </a:avLst>
          </a:prstGeom>
          <a:solidFill>
            <a:srgbClr val="F5F54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7"/>
          <p:cNvSpPr/>
          <p:nvPr/>
        </p:nvSpPr>
        <p:spPr>
          <a:xfrm>
            <a:off x="1575383" y="1199406"/>
            <a:ext cx="308400" cy="308400"/>
          </a:xfrm>
          <a:prstGeom prst="roundRect">
            <a:avLst>
              <a:gd fmla="val 185373" name="adj"/>
            </a:avLst>
          </a:prstGeom>
          <a:solidFill>
            <a:srgbClr val="F5F54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74" name="Google Shape;57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7879" y="1276499"/>
            <a:ext cx="123304" cy="154111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37"/>
          <p:cNvSpPr/>
          <p:nvPr/>
        </p:nvSpPr>
        <p:spPr>
          <a:xfrm>
            <a:off x="476771" y="1610469"/>
            <a:ext cx="20391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Instrument Sans"/>
              <a:buNone/>
            </a:pPr>
            <a:r>
              <a:rPr b="0" i="0" lang="en-GB" sz="10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Consistency Wins Championships</a:t>
            </a:r>
            <a:endParaRPr b="0" i="0" sz="1000" u="none" cap="none" strike="noStrike"/>
          </a:p>
        </p:txBody>
      </p:sp>
      <p:sp>
        <p:nvSpPr>
          <p:cNvPr id="576" name="Google Shape;576;p37"/>
          <p:cNvSpPr/>
          <p:nvPr/>
        </p:nvSpPr>
        <p:spPr>
          <a:xfrm>
            <a:off x="476771" y="1832669"/>
            <a:ext cx="25056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Mumbai Indians (67.3%) &amp; CSK (65.8%) dominate through balanced squads, not just star power</a:t>
            </a:r>
            <a:endParaRPr b="0" i="0" sz="800" u="none" cap="none" strike="noStrike"/>
          </a:p>
        </p:txBody>
      </p:sp>
      <p:sp>
        <p:nvSpPr>
          <p:cNvPr id="577" name="Google Shape;577;p37"/>
          <p:cNvSpPr/>
          <p:nvPr/>
        </p:nvSpPr>
        <p:spPr>
          <a:xfrm>
            <a:off x="3202111" y="1353518"/>
            <a:ext cx="2739900" cy="1089300"/>
          </a:xfrm>
          <a:prstGeom prst="roundRect">
            <a:avLst>
              <a:gd fmla="val 6296" name="adj"/>
            </a:avLst>
          </a:prstGeom>
          <a:solidFill>
            <a:srgbClr val="1F1F1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7"/>
          <p:cNvSpPr/>
          <p:nvPr/>
        </p:nvSpPr>
        <p:spPr>
          <a:xfrm>
            <a:off x="3202111" y="1339230"/>
            <a:ext cx="2739900" cy="57300"/>
          </a:xfrm>
          <a:prstGeom prst="roundRect">
            <a:avLst>
              <a:gd fmla="val 26977" name="adj"/>
            </a:avLst>
          </a:prstGeom>
          <a:solidFill>
            <a:srgbClr val="F5F54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7"/>
          <p:cNvSpPr/>
          <p:nvPr/>
        </p:nvSpPr>
        <p:spPr>
          <a:xfrm>
            <a:off x="4417777" y="1199406"/>
            <a:ext cx="308400" cy="308400"/>
          </a:xfrm>
          <a:prstGeom prst="roundRect">
            <a:avLst>
              <a:gd fmla="val 185373" name="adj"/>
            </a:avLst>
          </a:prstGeom>
          <a:solidFill>
            <a:srgbClr val="F5F54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80" name="Google Shape;58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0274" y="1276499"/>
            <a:ext cx="123304" cy="154111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37"/>
          <p:cNvSpPr/>
          <p:nvPr/>
        </p:nvSpPr>
        <p:spPr>
          <a:xfrm>
            <a:off x="3319165" y="1610469"/>
            <a:ext cx="12849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Instrument Sans"/>
              <a:buNone/>
            </a:pPr>
            <a:r>
              <a:rPr b="0" i="0" lang="en-GB" sz="10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Toss Myth Busted</a:t>
            </a:r>
            <a:endParaRPr b="0" i="0" sz="1000" u="none" cap="none" strike="noStrike"/>
          </a:p>
        </p:txBody>
      </p:sp>
      <p:sp>
        <p:nvSpPr>
          <p:cNvPr id="582" name="Google Shape;582;p37"/>
          <p:cNvSpPr/>
          <p:nvPr/>
        </p:nvSpPr>
        <p:spPr>
          <a:xfrm>
            <a:off x="3319165" y="1832669"/>
            <a:ext cx="25056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Only +2.8% advantage - team quality matters 17x more than winning the toss</a:t>
            </a:r>
            <a:endParaRPr b="0" i="0" sz="800" u="none" cap="none" strike="noStrike"/>
          </a:p>
        </p:txBody>
      </p:sp>
      <p:sp>
        <p:nvSpPr>
          <p:cNvPr id="583" name="Google Shape;583;p37"/>
          <p:cNvSpPr/>
          <p:nvPr/>
        </p:nvSpPr>
        <p:spPr>
          <a:xfrm>
            <a:off x="6044580" y="1353518"/>
            <a:ext cx="2739900" cy="1089300"/>
          </a:xfrm>
          <a:prstGeom prst="roundRect">
            <a:avLst>
              <a:gd fmla="val 6296" name="adj"/>
            </a:avLst>
          </a:prstGeom>
          <a:solidFill>
            <a:srgbClr val="1F1F1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7"/>
          <p:cNvSpPr/>
          <p:nvPr/>
        </p:nvSpPr>
        <p:spPr>
          <a:xfrm>
            <a:off x="6044580" y="1339230"/>
            <a:ext cx="2739900" cy="57300"/>
          </a:xfrm>
          <a:prstGeom prst="roundRect">
            <a:avLst>
              <a:gd fmla="val 26977" name="adj"/>
            </a:avLst>
          </a:prstGeom>
          <a:solidFill>
            <a:srgbClr val="F5F54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7"/>
          <p:cNvSpPr/>
          <p:nvPr/>
        </p:nvSpPr>
        <p:spPr>
          <a:xfrm>
            <a:off x="7260245" y="1199406"/>
            <a:ext cx="308400" cy="308400"/>
          </a:xfrm>
          <a:prstGeom prst="roundRect">
            <a:avLst>
              <a:gd fmla="val 185373" name="adj"/>
            </a:avLst>
          </a:prstGeom>
          <a:solidFill>
            <a:srgbClr val="F5F54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86" name="Google Shape;58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52742" y="1276499"/>
            <a:ext cx="123304" cy="154111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37"/>
          <p:cNvSpPr/>
          <p:nvPr/>
        </p:nvSpPr>
        <p:spPr>
          <a:xfrm>
            <a:off x="6161633" y="1610469"/>
            <a:ext cx="15954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Instrument Sans"/>
              <a:buNone/>
            </a:pPr>
            <a:r>
              <a:rPr b="0" i="0" lang="en-GB" sz="10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Chasing is the New Normal</a:t>
            </a:r>
            <a:endParaRPr b="0" i="0" sz="1000" u="none" cap="none" strike="noStrike"/>
          </a:p>
        </p:txBody>
      </p:sp>
      <p:sp>
        <p:nvSpPr>
          <p:cNvPr id="588" name="Google Shape;588;p37"/>
          <p:cNvSpPr/>
          <p:nvPr/>
        </p:nvSpPr>
        <p:spPr>
          <a:xfrm>
            <a:off x="6161633" y="1832669"/>
            <a:ext cx="25056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52.7% success rate - modern cricket rewards target-setters with dew factor and scoreboard pressure clarity</a:t>
            </a:r>
            <a:endParaRPr b="0" i="0" sz="800" u="none" cap="none" strike="noStrike"/>
          </a:p>
        </p:txBody>
      </p:sp>
      <p:sp>
        <p:nvSpPr>
          <p:cNvPr id="589" name="Google Shape;589;p37"/>
          <p:cNvSpPr/>
          <p:nvPr/>
        </p:nvSpPr>
        <p:spPr>
          <a:xfrm>
            <a:off x="359717" y="2699742"/>
            <a:ext cx="4160700" cy="924900"/>
          </a:xfrm>
          <a:prstGeom prst="roundRect">
            <a:avLst>
              <a:gd fmla="val 7414" name="adj"/>
            </a:avLst>
          </a:prstGeom>
          <a:solidFill>
            <a:srgbClr val="1F1F1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7"/>
          <p:cNvSpPr/>
          <p:nvPr/>
        </p:nvSpPr>
        <p:spPr>
          <a:xfrm>
            <a:off x="359717" y="2685454"/>
            <a:ext cx="4160700" cy="57300"/>
          </a:xfrm>
          <a:prstGeom prst="roundRect">
            <a:avLst>
              <a:gd fmla="val 26977" name="adj"/>
            </a:avLst>
          </a:prstGeom>
          <a:solidFill>
            <a:srgbClr val="F5F54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7"/>
          <p:cNvSpPr/>
          <p:nvPr/>
        </p:nvSpPr>
        <p:spPr>
          <a:xfrm>
            <a:off x="2285963" y="2545631"/>
            <a:ext cx="308400" cy="308400"/>
          </a:xfrm>
          <a:prstGeom prst="roundRect">
            <a:avLst>
              <a:gd fmla="val 185373" name="adj"/>
            </a:avLst>
          </a:prstGeom>
          <a:solidFill>
            <a:srgbClr val="F5F54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92" name="Google Shape;592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78459" y="2622724"/>
            <a:ext cx="123304" cy="154111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37"/>
          <p:cNvSpPr/>
          <p:nvPr/>
        </p:nvSpPr>
        <p:spPr>
          <a:xfrm>
            <a:off x="476771" y="2956694"/>
            <a:ext cx="12849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Instrument Sans"/>
              <a:buNone/>
            </a:pPr>
            <a:r>
              <a:rPr b="0" i="0" lang="en-GB" sz="10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International Impact</a:t>
            </a:r>
            <a:endParaRPr b="0" i="0" sz="1000" u="none" cap="none" strike="noStrike"/>
          </a:p>
        </p:txBody>
      </p:sp>
      <p:sp>
        <p:nvSpPr>
          <p:cNvPr id="594" name="Google Shape;594;p37"/>
          <p:cNvSpPr/>
          <p:nvPr/>
        </p:nvSpPr>
        <p:spPr>
          <a:xfrm>
            <a:off x="476771" y="3178894"/>
            <a:ext cx="39267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60% of top individual performers are overseas players - global talent crucial for success</a:t>
            </a:r>
            <a:endParaRPr b="0" i="0" sz="800" u="none" cap="none" strike="noStrike"/>
          </a:p>
        </p:txBody>
      </p:sp>
      <p:sp>
        <p:nvSpPr>
          <p:cNvPr id="595" name="Google Shape;595;p37"/>
          <p:cNvSpPr/>
          <p:nvPr/>
        </p:nvSpPr>
        <p:spPr>
          <a:xfrm>
            <a:off x="4623346" y="2699742"/>
            <a:ext cx="4161000" cy="924900"/>
          </a:xfrm>
          <a:prstGeom prst="roundRect">
            <a:avLst>
              <a:gd fmla="val 7414" name="adj"/>
            </a:avLst>
          </a:prstGeom>
          <a:solidFill>
            <a:srgbClr val="1F1F1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7"/>
          <p:cNvSpPr/>
          <p:nvPr/>
        </p:nvSpPr>
        <p:spPr>
          <a:xfrm>
            <a:off x="4623346" y="2685454"/>
            <a:ext cx="4161000" cy="57300"/>
          </a:xfrm>
          <a:prstGeom prst="roundRect">
            <a:avLst>
              <a:gd fmla="val 26977" name="adj"/>
            </a:avLst>
          </a:prstGeom>
          <a:solidFill>
            <a:srgbClr val="F5F54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7"/>
          <p:cNvSpPr/>
          <p:nvPr/>
        </p:nvSpPr>
        <p:spPr>
          <a:xfrm>
            <a:off x="6549666" y="2545631"/>
            <a:ext cx="308400" cy="308400"/>
          </a:xfrm>
          <a:prstGeom prst="roundRect">
            <a:avLst>
              <a:gd fmla="val 185373" name="adj"/>
            </a:avLst>
          </a:prstGeom>
          <a:solidFill>
            <a:srgbClr val="F5F54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98" name="Google Shape;598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42162" y="2622724"/>
            <a:ext cx="123304" cy="154111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37"/>
          <p:cNvSpPr/>
          <p:nvPr/>
        </p:nvSpPr>
        <p:spPr>
          <a:xfrm>
            <a:off x="4740399" y="2956694"/>
            <a:ext cx="15864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Instrument Sans"/>
              <a:buNone/>
            </a:pPr>
            <a:r>
              <a:rPr b="0" i="0" lang="en-GB" sz="10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Venue Neutrality Achieved</a:t>
            </a:r>
            <a:endParaRPr b="0" i="0" sz="1000" u="none" cap="none" strike="noStrike"/>
          </a:p>
        </p:txBody>
      </p:sp>
      <p:sp>
        <p:nvSpPr>
          <p:cNvPr id="600" name="Google Shape;600;p37"/>
          <p:cNvSpPr/>
          <p:nvPr/>
        </p:nvSpPr>
        <p:spPr>
          <a:xfrm>
            <a:off x="4740399" y="3178894"/>
            <a:ext cx="39267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Only 4.2% home advantage - IPL maintains competitive balance across different grounds and conditions</a:t>
            </a:r>
            <a:endParaRPr b="0" i="0" sz="800" u="none" cap="none" strike="noStrike"/>
          </a:p>
        </p:txBody>
      </p:sp>
      <p:sp>
        <p:nvSpPr>
          <p:cNvPr id="601" name="Google Shape;601;p37"/>
          <p:cNvSpPr/>
          <p:nvPr/>
        </p:nvSpPr>
        <p:spPr>
          <a:xfrm>
            <a:off x="359717" y="3629539"/>
            <a:ext cx="15417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Instrument Sans"/>
              <a:buNone/>
            </a:pPr>
            <a:r>
              <a:rPr b="0" i="0" lang="en-GB" sz="1200" u="none" cap="none" strike="noStrike">
                <a:solidFill>
                  <a:srgbClr val="FEFEFE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Bottom Line:</a:t>
            </a:r>
            <a:endParaRPr b="0" i="0" sz="1200" u="none" cap="none" strike="noStrike"/>
          </a:p>
        </p:txBody>
      </p:sp>
      <p:sp>
        <p:nvSpPr>
          <p:cNvPr id="602" name="Google Shape;602;p37"/>
          <p:cNvSpPr/>
          <p:nvPr/>
        </p:nvSpPr>
        <p:spPr>
          <a:xfrm>
            <a:off x="1321296" y="3680352"/>
            <a:ext cx="8424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Skill + Strategy + Adaptability = Success</a:t>
            </a:r>
            <a:endParaRPr b="0" i="0" sz="800" u="none" cap="none" strike="noStrike"/>
          </a:p>
        </p:txBody>
      </p:sp>
      <p:sp>
        <p:nvSpPr>
          <p:cNvPr id="603" name="Google Shape;603;p37"/>
          <p:cNvSpPr/>
          <p:nvPr/>
        </p:nvSpPr>
        <p:spPr>
          <a:xfrm>
            <a:off x="396671" y="3975158"/>
            <a:ext cx="17010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Instrument Sans"/>
              <a:buNone/>
            </a:pPr>
            <a:r>
              <a:rPr i="0" lang="en-GB" sz="12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For Team Management:</a:t>
            </a:r>
            <a:endParaRPr i="0" sz="1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4" name="Google Shape;604;p37"/>
          <p:cNvSpPr/>
          <p:nvPr/>
        </p:nvSpPr>
        <p:spPr>
          <a:xfrm>
            <a:off x="396686" y="4182609"/>
            <a:ext cx="4086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🎯</a:t>
            </a: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Data-driven decision making</a:t>
            </a:r>
            <a:endParaRPr b="0" i="0" sz="800" u="none" cap="none" strike="noStrike"/>
          </a:p>
        </p:txBody>
      </p:sp>
      <p:sp>
        <p:nvSpPr>
          <p:cNvPr id="605" name="Google Shape;605;p37"/>
          <p:cNvSpPr/>
          <p:nvPr/>
        </p:nvSpPr>
        <p:spPr>
          <a:xfrm>
            <a:off x="359733" y="4340530"/>
            <a:ext cx="4086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🌟</a:t>
            </a: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Talent scouting and development</a:t>
            </a:r>
            <a:endParaRPr b="0" i="0" sz="800" u="none" cap="none" strike="noStrike"/>
          </a:p>
        </p:txBody>
      </p:sp>
      <p:sp>
        <p:nvSpPr>
          <p:cNvPr id="606" name="Google Shape;606;p37"/>
          <p:cNvSpPr/>
          <p:nvPr/>
        </p:nvSpPr>
        <p:spPr>
          <a:xfrm>
            <a:off x="359733" y="4518365"/>
            <a:ext cx="4086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🏟</a:t>
            </a: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Strategic venue analysis</a:t>
            </a:r>
            <a:endParaRPr b="0" i="0" sz="800" u="none" cap="none" strike="noStrike"/>
          </a:p>
        </p:txBody>
      </p:sp>
      <p:sp>
        <p:nvSpPr>
          <p:cNvPr id="607" name="Google Shape;607;p37"/>
          <p:cNvSpPr/>
          <p:nvPr/>
        </p:nvSpPr>
        <p:spPr>
          <a:xfrm>
            <a:off x="359741" y="4682278"/>
            <a:ext cx="4086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📊</a:t>
            </a: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Performance optimization</a:t>
            </a:r>
            <a:endParaRPr b="0" i="0" sz="800" u="none" cap="none" strike="noStrike"/>
          </a:p>
        </p:txBody>
      </p:sp>
      <p:sp>
        <p:nvSpPr>
          <p:cNvPr id="608" name="Google Shape;608;p37"/>
          <p:cNvSpPr/>
          <p:nvPr/>
        </p:nvSpPr>
        <p:spPr>
          <a:xfrm>
            <a:off x="3439588" y="3996290"/>
            <a:ext cx="15417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Instrument Sans"/>
              <a:buNone/>
            </a:pPr>
            <a:r>
              <a:rPr i="0" lang="en-GB" sz="12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For Players:</a:t>
            </a:r>
            <a:endParaRPr i="0" sz="1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9" name="Google Shape;609;p37"/>
          <p:cNvSpPr/>
          <p:nvPr/>
        </p:nvSpPr>
        <p:spPr>
          <a:xfrm>
            <a:off x="3439588" y="4193929"/>
            <a:ext cx="4086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⚡</a:t>
            </a: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Adaptability in chasing</a:t>
            </a:r>
            <a:endParaRPr b="0" i="0" sz="800" u="none" cap="none" strike="noStrike"/>
          </a:p>
        </p:txBody>
      </p:sp>
      <p:sp>
        <p:nvSpPr>
          <p:cNvPr id="610" name="Google Shape;610;p37"/>
          <p:cNvSpPr/>
          <p:nvPr/>
        </p:nvSpPr>
        <p:spPr>
          <a:xfrm>
            <a:off x="3439595" y="4366444"/>
            <a:ext cx="4086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🎭</a:t>
            </a: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Pressure handling</a:t>
            </a:r>
            <a:endParaRPr b="0" i="0" sz="800" u="none" cap="none" strike="noStrike"/>
          </a:p>
        </p:txBody>
      </p:sp>
      <p:sp>
        <p:nvSpPr>
          <p:cNvPr id="611" name="Google Shape;611;p37"/>
          <p:cNvSpPr/>
          <p:nvPr/>
        </p:nvSpPr>
        <p:spPr>
          <a:xfrm>
            <a:off x="3439595" y="4526224"/>
            <a:ext cx="4086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🧠</a:t>
            </a: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Game intelligence</a:t>
            </a:r>
            <a:endParaRPr b="0" i="0" sz="800" u="none" cap="none" strike="noStrike"/>
          </a:p>
        </p:txBody>
      </p:sp>
      <p:sp>
        <p:nvSpPr>
          <p:cNvPr id="612" name="Google Shape;612;p37"/>
          <p:cNvSpPr/>
          <p:nvPr/>
        </p:nvSpPr>
        <p:spPr>
          <a:xfrm>
            <a:off x="3439595" y="4682278"/>
            <a:ext cx="4086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🏏</a:t>
            </a: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Skill refinement</a:t>
            </a:r>
            <a:endParaRPr b="0" i="0" sz="800" u="none" cap="none" strike="noStrike"/>
          </a:p>
        </p:txBody>
      </p:sp>
      <p:sp>
        <p:nvSpPr>
          <p:cNvPr id="613" name="Google Shape;613;p37"/>
          <p:cNvSpPr/>
          <p:nvPr/>
        </p:nvSpPr>
        <p:spPr>
          <a:xfrm>
            <a:off x="6044577" y="3977404"/>
            <a:ext cx="15417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Instrument Sans"/>
              <a:buNone/>
            </a:pPr>
            <a:r>
              <a:rPr i="0" lang="en-GB" sz="12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For Fantasy Players:</a:t>
            </a:r>
            <a:endParaRPr i="0" sz="1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4" name="Google Shape;614;p37"/>
          <p:cNvSpPr/>
          <p:nvPr/>
        </p:nvSpPr>
        <p:spPr>
          <a:xfrm>
            <a:off x="6044577" y="4183733"/>
            <a:ext cx="8424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🔥</a:t>
            </a: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Focus on chasing teams</a:t>
            </a:r>
            <a:endParaRPr b="0" i="0" sz="800" u="none" cap="none" strike="noStrike"/>
          </a:p>
        </p:txBody>
      </p:sp>
      <p:sp>
        <p:nvSpPr>
          <p:cNvPr id="615" name="Google Shape;615;p37"/>
          <p:cNvSpPr/>
          <p:nvPr/>
        </p:nvSpPr>
        <p:spPr>
          <a:xfrm>
            <a:off x="6044577" y="4341654"/>
            <a:ext cx="8424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🏟</a:t>
            </a: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Consider venue history</a:t>
            </a:r>
            <a:endParaRPr b="0" i="0" sz="800" u="none" cap="none" strike="noStrike"/>
          </a:p>
        </p:txBody>
      </p:sp>
      <p:sp>
        <p:nvSpPr>
          <p:cNvPr id="616" name="Google Shape;616;p37"/>
          <p:cNvSpPr/>
          <p:nvPr/>
        </p:nvSpPr>
        <p:spPr>
          <a:xfrm>
            <a:off x="6015030" y="4526216"/>
            <a:ext cx="8424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🌟</a:t>
            </a: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Pick consistent performers</a:t>
            </a:r>
            <a:endParaRPr b="0" i="0" sz="800" u="none" cap="none" strike="noStrike"/>
          </a:p>
        </p:txBody>
      </p:sp>
      <p:sp>
        <p:nvSpPr>
          <p:cNvPr id="617" name="Google Shape;617;p37"/>
          <p:cNvSpPr/>
          <p:nvPr/>
        </p:nvSpPr>
        <p:spPr>
          <a:xfrm>
            <a:off x="6015030" y="4710785"/>
            <a:ext cx="8424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📊</a:t>
            </a: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Monitor team form trends</a:t>
            </a:r>
            <a:endParaRPr b="0" i="0" sz="800" u="none" cap="none" strike="noStrike"/>
          </a:p>
        </p:txBody>
      </p:sp>
      <p:pic>
        <p:nvPicPr>
          <p:cNvPr id="618" name="Google Shape;618;p37" title="Screenshot 2025-07-24 at 01.03.37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29553" y="4814200"/>
            <a:ext cx="1341596" cy="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8"/>
          <p:cNvSpPr/>
          <p:nvPr/>
        </p:nvSpPr>
        <p:spPr>
          <a:xfrm>
            <a:off x="359717" y="282624"/>
            <a:ext cx="47061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Instrument Sans"/>
              <a:buNone/>
            </a:pPr>
            <a:r>
              <a:rPr i="0" lang="en-GB" sz="28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Strategic Recommendations</a:t>
            </a:r>
            <a:endParaRPr i="0" sz="28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5" name="Google Shape;625;p38"/>
          <p:cNvSpPr/>
          <p:nvPr/>
        </p:nvSpPr>
        <p:spPr>
          <a:xfrm>
            <a:off x="359717" y="879946"/>
            <a:ext cx="20427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strument Sans"/>
              <a:buNone/>
            </a:pPr>
            <a:r>
              <a:rPr i="0" lang="en-GB" sz="1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🚀</a:t>
            </a:r>
            <a:r>
              <a:rPr i="0" lang="en-GB" sz="10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 Actionable Insights for Success</a:t>
            </a:r>
            <a:endParaRPr i="0" sz="10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6" name="Google Shape;626;p38"/>
          <p:cNvSpPr/>
          <p:nvPr/>
        </p:nvSpPr>
        <p:spPr>
          <a:xfrm>
            <a:off x="223500" y="1255094"/>
            <a:ext cx="369900" cy="555300"/>
          </a:xfrm>
          <a:prstGeom prst="roundRect">
            <a:avLst>
              <a:gd fmla="val 360055" name="adj"/>
            </a:avLst>
          </a:prstGeom>
          <a:solidFill>
            <a:srgbClr val="3E3E3E"/>
          </a:solidFill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27" name="Google Shape;62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116" y="1445934"/>
            <a:ext cx="138725" cy="173424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38"/>
          <p:cNvSpPr/>
          <p:nvPr/>
        </p:nvSpPr>
        <p:spPr>
          <a:xfrm>
            <a:off x="686031" y="1347601"/>
            <a:ext cx="22983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Instrument Sans"/>
              <a:buNone/>
            </a:pPr>
            <a:r>
              <a:rPr b="0" i="0" lang="en-GB" sz="9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Prioritize chasing abilities</a:t>
            </a:r>
            <a:endParaRPr b="0" i="0" sz="900" u="none" cap="none" strike="noStrike">
              <a:solidFill>
                <a:srgbClr val="BFBFBF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Instrument Sans"/>
              <a:buNone/>
            </a:pPr>
            <a:r>
              <a:rPr b="0" i="0" lang="en-GB" sz="9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in squad building</a:t>
            </a:r>
            <a:endParaRPr b="0" i="0" sz="900" u="none" cap="none" strike="noStrike"/>
          </a:p>
        </p:txBody>
      </p:sp>
      <p:sp>
        <p:nvSpPr>
          <p:cNvPr id="629" name="Google Shape;629;p38"/>
          <p:cNvSpPr/>
          <p:nvPr/>
        </p:nvSpPr>
        <p:spPr>
          <a:xfrm>
            <a:off x="223500" y="1879530"/>
            <a:ext cx="369900" cy="555300"/>
          </a:xfrm>
          <a:prstGeom prst="roundRect">
            <a:avLst>
              <a:gd fmla="val 360055" name="adj"/>
            </a:avLst>
          </a:prstGeom>
          <a:solidFill>
            <a:srgbClr val="3E3E3E"/>
          </a:solidFill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30" name="Google Shape;63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116" y="2070370"/>
            <a:ext cx="138725" cy="173424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38"/>
          <p:cNvSpPr/>
          <p:nvPr/>
        </p:nvSpPr>
        <p:spPr>
          <a:xfrm>
            <a:off x="686031" y="1972036"/>
            <a:ext cx="22296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Instrument Sans"/>
              <a:buNone/>
            </a:pPr>
            <a:r>
              <a:rPr b="0" i="0" lang="en-GB" sz="9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Invest in quality international </a:t>
            </a:r>
            <a:endParaRPr b="0" i="0" sz="900" u="none" cap="none" strike="noStrike">
              <a:solidFill>
                <a:srgbClr val="BFBFBF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Instrument Sans"/>
              <a:buNone/>
            </a:pPr>
            <a:r>
              <a:rPr b="0" i="0" lang="en-GB" sz="9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all-rounders</a:t>
            </a:r>
            <a:endParaRPr b="0" i="0" sz="900" u="none" cap="none" strike="noStrike"/>
          </a:p>
        </p:txBody>
      </p:sp>
      <p:sp>
        <p:nvSpPr>
          <p:cNvPr id="632" name="Google Shape;632;p38"/>
          <p:cNvSpPr/>
          <p:nvPr/>
        </p:nvSpPr>
        <p:spPr>
          <a:xfrm>
            <a:off x="223500" y="2503965"/>
            <a:ext cx="369900" cy="555300"/>
          </a:xfrm>
          <a:prstGeom prst="roundRect">
            <a:avLst>
              <a:gd fmla="val 360055" name="adj"/>
            </a:avLst>
          </a:prstGeom>
          <a:solidFill>
            <a:srgbClr val="3E3E3E"/>
          </a:solidFill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33" name="Google Shape;633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9116" y="2694806"/>
            <a:ext cx="138725" cy="173424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38"/>
          <p:cNvSpPr/>
          <p:nvPr/>
        </p:nvSpPr>
        <p:spPr>
          <a:xfrm>
            <a:off x="686031" y="2596472"/>
            <a:ext cx="19029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Instrument Sans"/>
              <a:buNone/>
            </a:pPr>
            <a:r>
              <a:rPr b="0" i="0" lang="en-GB" sz="9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Develop venue-specific </a:t>
            </a:r>
            <a:endParaRPr b="0" i="0" sz="900" u="none" cap="none" strike="noStrike">
              <a:solidFill>
                <a:srgbClr val="BFBFBF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Instrument Sans"/>
              <a:buNone/>
            </a:pPr>
            <a:r>
              <a:rPr b="0" i="0" lang="en-GB" sz="9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game plans</a:t>
            </a:r>
            <a:endParaRPr b="0" i="0" sz="900" u="none" cap="none" strike="noStrike"/>
          </a:p>
        </p:txBody>
      </p:sp>
      <p:sp>
        <p:nvSpPr>
          <p:cNvPr id="635" name="Google Shape;635;p38"/>
          <p:cNvSpPr/>
          <p:nvPr/>
        </p:nvSpPr>
        <p:spPr>
          <a:xfrm>
            <a:off x="223500" y="3128400"/>
            <a:ext cx="369900" cy="555300"/>
          </a:xfrm>
          <a:prstGeom prst="roundRect">
            <a:avLst>
              <a:gd fmla="val 360055" name="adj"/>
            </a:avLst>
          </a:prstGeom>
          <a:solidFill>
            <a:srgbClr val="3E3E3E"/>
          </a:solidFill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36" name="Google Shape;636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9116" y="3319241"/>
            <a:ext cx="138725" cy="173424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38"/>
          <p:cNvSpPr/>
          <p:nvPr/>
        </p:nvSpPr>
        <p:spPr>
          <a:xfrm>
            <a:off x="686031" y="3220907"/>
            <a:ext cx="24174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Instrument Sans"/>
              <a:buNone/>
            </a:pPr>
            <a:r>
              <a:rPr b="0" i="0" lang="en-GB" sz="9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Focus on consistency over </a:t>
            </a:r>
            <a:endParaRPr b="0" i="0" sz="900" u="none" cap="none" strike="noStrike">
              <a:solidFill>
                <a:srgbClr val="BFBFBF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Instrument Sans"/>
              <a:buNone/>
            </a:pPr>
            <a:r>
              <a:rPr b="0" i="0" lang="en-GB" sz="9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peak performance</a:t>
            </a:r>
            <a:endParaRPr b="0" i="0" sz="900" u="none" cap="none" strike="noStrike"/>
          </a:p>
        </p:txBody>
      </p:sp>
      <p:sp>
        <p:nvSpPr>
          <p:cNvPr id="638" name="Google Shape;638;p38"/>
          <p:cNvSpPr/>
          <p:nvPr/>
        </p:nvSpPr>
        <p:spPr>
          <a:xfrm>
            <a:off x="2566078" y="1255098"/>
            <a:ext cx="429600" cy="644700"/>
          </a:xfrm>
          <a:prstGeom prst="roundRect">
            <a:avLst>
              <a:gd fmla="val 360055" name="adj"/>
            </a:avLst>
          </a:prstGeom>
          <a:solidFill>
            <a:srgbClr val="3E3E3E"/>
          </a:solidFill>
          <a:ln>
            <a:noFill/>
          </a:ln>
        </p:spPr>
        <p:txBody>
          <a:bodyPr anchorCtr="0" anchor="ctr" bIns="59725" lIns="59725" spcFirstLastPara="1" rIns="59725" wrap="square" tIns="5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39" name="Google Shape;639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00360" y="1476747"/>
            <a:ext cx="161121" cy="201421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38"/>
          <p:cNvSpPr/>
          <p:nvPr/>
        </p:nvSpPr>
        <p:spPr>
          <a:xfrm>
            <a:off x="3103284" y="1362538"/>
            <a:ext cx="24864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Instrument Sans"/>
              <a:buNone/>
            </a:pPr>
            <a:r>
              <a:rPr b="0" i="0" lang="en-GB" sz="10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Master pressure situations in</a:t>
            </a:r>
            <a:endParaRPr b="0" i="0" sz="1000" u="none" cap="none" strike="noStrike">
              <a:solidFill>
                <a:srgbClr val="BFBFBF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Instrument Sans"/>
              <a:buNone/>
            </a:pPr>
            <a:r>
              <a:rPr b="0" i="0" lang="en-GB" sz="10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run chases</a:t>
            </a:r>
            <a:endParaRPr b="0" i="0" sz="1000" u="none" cap="none" strike="noStrike"/>
          </a:p>
        </p:txBody>
      </p:sp>
      <p:sp>
        <p:nvSpPr>
          <p:cNvPr id="641" name="Google Shape;641;p38"/>
          <p:cNvSpPr/>
          <p:nvPr/>
        </p:nvSpPr>
        <p:spPr>
          <a:xfrm>
            <a:off x="2566078" y="1980339"/>
            <a:ext cx="429600" cy="644700"/>
          </a:xfrm>
          <a:prstGeom prst="roundRect">
            <a:avLst>
              <a:gd fmla="val 360055" name="adj"/>
            </a:avLst>
          </a:prstGeom>
          <a:solidFill>
            <a:srgbClr val="3E3E3E"/>
          </a:solidFill>
          <a:ln>
            <a:noFill/>
          </a:ln>
        </p:spPr>
        <p:txBody>
          <a:bodyPr anchorCtr="0" anchor="ctr" bIns="59725" lIns="59725" spcFirstLastPara="1" rIns="59725" wrap="square" tIns="5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42" name="Google Shape;642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00360" y="2201988"/>
            <a:ext cx="161121" cy="201421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38"/>
          <p:cNvSpPr/>
          <p:nvPr/>
        </p:nvSpPr>
        <p:spPr>
          <a:xfrm>
            <a:off x="3103284" y="2087780"/>
            <a:ext cx="26955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Instrument Sans"/>
              <a:buNone/>
            </a:pPr>
            <a:r>
              <a:rPr b="0" i="0" lang="en-GB" sz="10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Build adaptability across </a:t>
            </a:r>
            <a:endParaRPr b="0" i="0" sz="1000" u="none" cap="none" strike="noStrike">
              <a:solidFill>
                <a:srgbClr val="BFBFBF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Instrument Sans"/>
              <a:buNone/>
            </a:pPr>
            <a:r>
              <a:rPr b="0" i="0" lang="en-GB" sz="10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venues/conditions</a:t>
            </a:r>
            <a:endParaRPr b="0" i="0" sz="1000" u="none" cap="none" strike="noStrike"/>
          </a:p>
        </p:txBody>
      </p:sp>
      <p:sp>
        <p:nvSpPr>
          <p:cNvPr id="644" name="Google Shape;644;p38"/>
          <p:cNvSpPr/>
          <p:nvPr/>
        </p:nvSpPr>
        <p:spPr>
          <a:xfrm>
            <a:off x="2566078" y="2705580"/>
            <a:ext cx="429600" cy="644700"/>
          </a:xfrm>
          <a:prstGeom prst="roundRect">
            <a:avLst>
              <a:gd fmla="val 360055" name="adj"/>
            </a:avLst>
          </a:prstGeom>
          <a:solidFill>
            <a:srgbClr val="3E3E3E"/>
          </a:solidFill>
          <a:ln>
            <a:noFill/>
          </a:ln>
        </p:spPr>
        <p:txBody>
          <a:bodyPr anchorCtr="0" anchor="ctr" bIns="59725" lIns="59725" spcFirstLastPara="1" rIns="59725" wrap="square" tIns="5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45" name="Google Shape;645;p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00360" y="2927229"/>
            <a:ext cx="161121" cy="201421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38"/>
          <p:cNvSpPr/>
          <p:nvPr/>
        </p:nvSpPr>
        <p:spPr>
          <a:xfrm>
            <a:off x="3103284" y="2813020"/>
            <a:ext cx="26697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Instrument Sans"/>
              <a:buNone/>
            </a:pPr>
            <a:r>
              <a:rPr b="0" i="0" lang="en-GB" sz="10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Study opposition patterns </a:t>
            </a:r>
            <a:endParaRPr b="0" i="0" sz="1000" u="none" cap="none" strike="noStrike">
              <a:solidFill>
                <a:srgbClr val="BFBFBF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Instrument Sans"/>
              <a:buNone/>
            </a:pPr>
            <a:r>
              <a:rPr b="0" i="0" lang="en-GB" sz="10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and weaknesses</a:t>
            </a:r>
            <a:endParaRPr b="0" i="0" sz="1000" u="none" cap="none" strike="noStrike"/>
          </a:p>
        </p:txBody>
      </p:sp>
      <p:sp>
        <p:nvSpPr>
          <p:cNvPr id="647" name="Google Shape;647;p38"/>
          <p:cNvSpPr/>
          <p:nvPr/>
        </p:nvSpPr>
        <p:spPr>
          <a:xfrm>
            <a:off x="5689734" y="1199407"/>
            <a:ext cx="348900" cy="523500"/>
          </a:xfrm>
          <a:prstGeom prst="roundRect">
            <a:avLst>
              <a:gd fmla="val 360055" name="adj"/>
            </a:avLst>
          </a:prstGeom>
          <a:solidFill>
            <a:srgbClr val="3E3E3E"/>
          </a:solidFill>
          <a:ln>
            <a:noFill/>
          </a:ln>
        </p:spPr>
        <p:txBody>
          <a:bodyPr anchorCtr="0" anchor="ctr" bIns="48525" lIns="48525" spcFirstLastPara="1" rIns="48525" wrap="square" tIns="48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48" name="Google Shape;648;p3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798783" y="1379407"/>
            <a:ext cx="130846" cy="163574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38"/>
          <p:cNvSpPr/>
          <p:nvPr/>
        </p:nvSpPr>
        <p:spPr>
          <a:xfrm>
            <a:off x="6125994" y="1286658"/>
            <a:ext cx="18966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Instrument Sans"/>
              <a:buNone/>
            </a:pPr>
            <a:r>
              <a:rPr b="0" i="0" lang="en-GB" sz="8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Develop multiple skills for T20 impact</a:t>
            </a:r>
            <a:endParaRPr b="0" i="0" sz="800" u="none" cap="none" strike="noStrike"/>
          </a:p>
        </p:txBody>
      </p:sp>
      <p:sp>
        <p:nvSpPr>
          <p:cNvPr id="650" name="Google Shape;650;p38"/>
          <p:cNvSpPr/>
          <p:nvPr/>
        </p:nvSpPr>
        <p:spPr>
          <a:xfrm>
            <a:off x="5689734" y="1788372"/>
            <a:ext cx="348900" cy="523500"/>
          </a:xfrm>
          <a:prstGeom prst="roundRect">
            <a:avLst>
              <a:gd fmla="val 360055" name="adj"/>
            </a:avLst>
          </a:prstGeom>
          <a:solidFill>
            <a:srgbClr val="3E3E3E"/>
          </a:solidFill>
          <a:ln>
            <a:noFill/>
          </a:ln>
        </p:spPr>
        <p:txBody>
          <a:bodyPr anchorCtr="0" anchor="ctr" bIns="48525" lIns="48525" spcFirstLastPara="1" rIns="48525" wrap="square" tIns="48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51" name="Google Shape;651;p3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798783" y="1968373"/>
            <a:ext cx="130846" cy="163574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38"/>
          <p:cNvSpPr/>
          <p:nvPr/>
        </p:nvSpPr>
        <p:spPr>
          <a:xfrm>
            <a:off x="6125994" y="1875624"/>
            <a:ext cx="18186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Instrument Sans"/>
              <a:buNone/>
            </a:pPr>
            <a:r>
              <a:rPr b="0" i="0" lang="en-GB" sz="8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Pick players from top chasing teams</a:t>
            </a:r>
            <a:endParaRPr b="0" i="0" sz="800" u="none" cap="none" strike="noStrike"/>
          </a:p>
        </p:txBody>
      </p:sp>
      <p:sp>
        <p:nvSpPr>
          <p:cNvPr id="653" name="Google Shape;653;p38"/>
          <p:cNvSpPr/>
          <p:nvPr/>
        </p:nvSpPr>
        <p:spPr>
          <a:xfrm>
            <a:off x="5689734" y="2377338"/>
            <a:ext cx="348900" cy="523500"/>
          </a:xfrm>
          <a:prstGeom prst="roundRect">
            <a:avLst>
              <a:gd fmla="val 360055" name="adj"/>
            </a:avLst>
          </a:prstGeom>
          <a:solidFill>
            <a:srgbClr val="3E3E3E"/>
          </a:solidFill>
          <a:ln>
            <a:noFill/>
          </a:ln>
        </p:spPr>
        <p:txBody>
          <a:bodyPr anchorCtr="0" anchor="ctr" bIns="48525" lIns="48525" spcFirstLastPara="1" rIns="48525" wrap="square" tIns="48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54" name="Google Shape;654;p3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798783" y="2557339"/>
            <a:ext cx="130846" cy="163574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38"/>
          <p:cNvSpPr/>
          <p:nvPr/>
        </p:nvSpPr>
        <p:spPr>
          <a:xfrm>
            <a:off x="6125994" y="2464590"/>
            <a:ext cx="17673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Instrument Sans"/>
              <a:buNone/>
            </a:pPr>
            <a:r>
              <a:rPr b="0" i="0" lang="en-GB" sz="8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Consider venue history in selection</a:t>
            </a:r>
            <a:endParaRPr b="0" i="0" sz="800" u="none" cap="none" strike="noStrike"/>
          </a:p>
        </p:txBody>
      </p:sp>
      <p:sp>
        <p:nvSpPr>
          <p:cNvPr id="656" name="Google Shape;656;p38"/>
          <p:cNvSpPr/>
          <p:nvPr/>
        </p:nvSpPr>
        <p:spPr>
          <a:xfrm>
            <a:off x="5689734" y="2966304"/>
            <a:ext cx="348900" cy="523500"/>
          </a:xfrm>
          <a:prstGeom prst="roundRect">
            <a:avLst>
              <a:gd fmla="val 360055" name="adj"/>
            </a:avLst>
          </a:prstGeom>
          <a:solidFill>
            <a:srgbClr val="3E3E3E"/>
          </a:solidFill>
          <a:ln>
            <a:noFill/>
          </a:ln>
        </p:spPr>
        <p:txBody>
          <a:bodyPr anchorCtr="0" anchor="ctr" bIns="48525" lIns="48525" spcFirstLastPara="1" rIns="48525" wrap="square" tIns="48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8"/>
          <p:cNvSpPr/>
          <p:nvPr/>
        </p:nvSpPr>
        <p:spPr>
          <a:xfrm>
            <a:off x="5798783" y="3146305"/>
            <a:ext cx="130800" cy="1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00"/>
              <a:buFont typeface="Instrument Sans"/>
              <a:buNone/>
            </a:pPr>
            <a:r>
              <a:rPr b="0" i="0" lang="en-GB" sz="10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11</a:t>
            </a:r>
            <a:endParaRPr b="0" i="0" sz="1000" u="none" cap="none" strike="noStrike"/>
          </a:p>
        </p:txBody>
      </p:sp>
      <p:sp>
        <p:nvSpPr>
          <p:cNvPr id="658" name="Google Shape;658;p38"/>
          <p:cNvSpPr/>
          <p:nvPr/>
        </p:nvSpPr>
        <p:spPr>
          <a:xfrm>
            <a:off x="6125994" y="3053556"/>
            <a:ext cx="23724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Instrument Sans"/>
              <a:buNone/>
            </a:pPr>
            <a:r>
              <a:rPr b="0" i="0" lang="en-GB" sz="8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Choose consistent performers over flashy ones</a:t>
            </a:r>
            <a:endParaRPr b="0" i="0" sz="800" u="none" cap="none" strike="noStrike"/>
          </a:p>
        </p:txBody>
      </p:sp>
      <p:sp>
        <p:nvSpPr>
          <p:cNvPr id="659" name="Google Shape;659;p38"/>
          <p:cNvSpPr/>
          <p:nvPr/>
        </p:nvSpPr>
        <p:spPr>
          <a:xfrm>
            <a:off x="5689734" y="3555270"/>
            <a:ext cx="348900" cy="523500"/>
          </a:xfrm>
          <a:prstGeom prst="roundRect">
            <a:avLst>
              <a:gd fmla="val 360055" name="adj"/>
            </a:avLst>
          </a:prstGeom>
          <a:solidFill>
            <a:srgbClr val="3E3E3E"/>
          </a:solidFill>
          <a:ln>
            <a:noFill/>
          </a:ln>
        </p:spPr>
        <p:txBody>
          <a:bodyPr anchorCtr="0" anchor="ctr" bIns="48525" lIns="48525" spcFirstLastPara="1" rIns="48525" wrap="square" tIns="48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60" name="Google Shape;660;p3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798783" y="3735270"/>
            <a:ext cx="130846" cy="163574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38"/>
          <p:cNvSpPr/>
          <p:nvPr/>
        </p:nvSpPr>
        <p:spPr>
          <a:xfrm>
            <a:off x="6125994" y="3642522"/>
            <a:ext cx="16803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Instrument Sans"/>
              <a:buNone/>
            </a:pPr>
            <a:r>
              <a:rPr b="0" i="0" lang="en-GB" sz="8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Monitor team form trends closely</a:t>
            </a:r>
            <a:endParaRPr b="0" i="0" sz="800" u="none" cap="none" strike="noStrike"/>
          </a:p>
        </p:txBody>
      </p:sp>
      <p:sp>
        <p:nvSpPr>
          <p:cNvPr id="662" name="Google Shape;662;p38"/>
          <p:cNvSpPr/>
          <p:nvPr/>
        </p:nvSpPr>
        <p:spPr>
          <a:xfrm>
            <a:off x="379931" y="4633397"/>
            <a:ext cx="82704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Universal Truth: Preparation beats prediction!</a:t>
            </a:r>
            <a:endParaRPr b="0" i="0" sz="800" u="none" cap="none" strike="noStrike"/>
          </a:p>
        </p:txBody>
      </p:sp>
      <p:sp>
        <p:nvSpPr>
          <p:cNvPr id="663" name="Google Shape;663;p38"/>
          <p:cNvSpPr/>
          <p:nvPr/>
        </p:nvSpPr>
        <p:spPr>
          <a:xfrm>
            <a:off x="225819" y="4517832"/>
            <a:ext cx="14400" cy="395400"/>
          </a:xfrm>
          <a:prstGeom prst="rect">
            <a:avLst/>
          </a:prstGeom>
          <a:solidFill>
            <a:srgbClr val="F5F54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4" name="Google Shape;664;p38" title="Screenshot 2025-07-24 at 01.03.37.pn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729553" y="4814200"/>
            <a:ext cx="1341596" cy="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9"/>
          <p:cNvSpPr/>
          <p:nvPr/>
        </p:nvSpPr>
        <p:spPr>
          <a:xfrm>
            <a:off x="359717" y="282624"/>
            <a:ext cx="3674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Instrument Sans"/>
              <a:buNone/>
            </a:pPr>
            <a:r>
              <a:rPr i="0" lang="en-GB" sz="28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Surprising Discoveries</a:t>
            </a:r>
            <a:endParaRPr i="0" sz="28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1" name="Google Shape;671;p39"/>
          <p:cNvSpPr/>
          <p:nvPr/>
        </p:nvSpPr>
        <p:spPr>
          <a:xfrm>
            <a:off x="359717" y="879946"/>
            <a:ext cx="1481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strument Sans"/>
              <a:buNone/>
            </a:pPr>
            <a:r>
              <a:rPr i="0" lang="en-GB" sz="10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Data vs Cricket Myths</a:t>
            </a:r>
            <a:endParaRPr i="0" sz="10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2" name="Google Shape;672;p39"/>
          <p:cNvSpPr/>
          <p:nvPr/>
        </p:nvSpPr>
        <p:spPr>
          <a:xfrm>
            <a:off x="359719" y="1199406"/>
            <a:ext cx="15852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Instrument Sans"/>
              <a:buNone/>
            </a:pPr>
            <a:r>
              <a:rPr i="0" lang="en-GB" sz="12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Myth-Busting Results:</a:t>
            </a:r>
            <a:endParaRPr i="0" sz="1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3" name="Google Shape;673;p39"/>
          <p:cNvSpPr/>
          <p:nvPr/>
        </p:nvSpPr>
        <p:spPr>
          <a:xfrm>
            <a:off x="359719" y="1497736"/>
            <a:ext cx="8424600" cy="542100"/>
          </a:xfrm>
          <a:prstGeom prst="roundRect">
            <a:avLst>
              <a:gd fmla="val 2446" name="adj"/>
            </a:avLst>
          </a:prstGeom>
          <a:solidFill>
            <a:srgbClr val="1F1F1F"/>
          </a:solidFill>
          <a:ln cap="flat" cmpd="sng" w="14275">
            <a:solidFill>
              <a:srgbClr val="5757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9"/>
          <p:cNvSpPr/>
          <p:nvPr/>
        </p:nvSpPr>
        <p:spPr>
          <a:xfrm>
            <a:off x="374006" y="1510025"/>
            <a:ext cx="411000" cy="517500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9"/>
          <p:cNvSpPr/>
          <p:nvPr/>
        </p:nvSpPr>
        <p:spPr>
          <a:xfrm>
            <a:off x="502445" y="1685911"/>
            <a:ext cx="1542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Font typeface="Instrument Sans"/>
              <a:buNone/>
            </a:pPr>
            <a:r>
              <a:rPr b="0" i="0" lang="en-GB" sz="12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1</a:t>
            </a:r>
            <a:endParaRPr b="0" i="0" sz="1200" u="none" cap="none" strike="noStrike"/>
          </a:p>
        </p:txBody>
      </p:sp>
      <p:sp>
        <p:nvSpPr>
          <p:cNvPr id="676" name="Google Shape;676;p39"/>
          <p:cNvSpPr/>
          <p:nvPr/>
        </p:nvSpPr>
        <p:spPr>
          <a:xfrm>
            <a:off x="887835" y="1598416"/>
            <a:ext cx="21198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strument Sans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❌</a:t>
            </a:r>
            <a:r>
              <a:rPr b="0" i="0" lang="en-GB" sz="10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MYTH: "Toss decides the match"</a:t>
            </a:r>
            <a:endParaRPr b="0" i="0" sz="1000" u="none" cap="none" strike="noStrike"/>
          </a:p>
        </p:txBody>
      </p:sp>
      <p:sp>
        <p:nvSpPr>
          <p:cNvPr id="677" name="Google Shape;677;p39"/>
          <p:cNvSpPr/>
          <p:nvPr/>
        </p:nvSpPr>
        <p:spPr>
          <a:xfrm>
            <a:off x="887835" y="1793633"/>
            <a:ext cx="78822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✅</a:t>
            </a: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REALITY: Only 2.8% advantage - skill dominates</a:t>
            </a:r>
            <a:endParaRPr b="0" i="0" sz="800" u="none" cap="none" strike="noStrike"/>
          </a:p>
        </p:txBody>
      </p:sp>
      <p:sp>
        <p:nvSpPr>
          <p:cNvPr id="678" name="Google Shape;678;p39"/>
          <p:cNvSpPr/>
          <p:nvPr/>
        </p:nvSpPr>
        <p:spPr>
          <a:xfrm>
            <a:off x="359719" y="2128188"/>
            <a:ext cx="8424600" cy="542100"/>
          </a:xfrm>
          <a:prstGeom prst="roundRect">
            <a:avLst>
              <a:gd fmla="val 2446" name="adj"/>
            </a:avLst>
          </a:prstGeom>
          <a:solidFill>
            <a:srgbClr val="1F1F1F"/>
          </a:solidFill>
          <a:ln cap="flat" cmpd="sng" w="14275">
            <a:solidFill>
              <a:srgbClr val="5757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9"/>
          <p:cNvSpPr/>
          <p:nvPr/>
        </p:nvSpPr>
        <p:spPr>
          <a:xfrm>
            <a:off x="374006" y="2140477"/>
            <a:ext cx="411000" cy="517500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9"/>
          <p:cNvSpPr/>
          <p:nvPr/>
        </p:nvSpPr>
        <p:spPr>
          <a:xfrm>
            <a:off x="502445" y="2316364"/>
            <a:ext cx="1542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Font typeface="Instrument Sans"/>
              <a:buNone/>
            </a:pPr>
            <a:r>
              <a:rPr b="0" i="0" lang="en-GB" sz="12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2</a:t>
            </a:r>
            <a:endParaRPr b="0" i="0" sz="1200" u="none" cap="none" strike="noStrike"/>
          </a:p>
        </p:txBody>
      </p:sp>
      <p:sp>
        <p:nvSpPr>
          <p:cNvPr id="681" name="Google Shape;681;p39"/>
          <p:cNvSpPr/>
          <p:nvPr/>
        </p:nvSpPr>
        <p:spPr>
          <a:xfrm>
            <a:off x="887835" y="2228869"/>
            <a:ext cx="2502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strument Sans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❌</a:t>
            </a:r>
            <a:r>
              <a:rPr b="0" i="0" lang="en-GB" sz="10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MYTH: "Home teams always dominate"</a:t>
            </a:r>
            <a:endParaRPr b="0" i="0" sz="1000" u="none" cap="none" strike="noStrike"/>
          </a:p>
        </p:txBody>
      </p:sp>
      <p:sp>
        <p:nvSpPr>
          <p:cNvPr id="682" name="Google Shape;682;p39"/>
          <p:cNvSpPr/>
          <p:nvPr/>
        </p:nvSpPr>
        <p:spPr>
          <a:xfrm>
            <a:off x="887835" y="2424085"/>
            <a:ext cx="78822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✅</a:t>
            </a: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REALITY: 54.2% home wins - modest advantage only</a:t>
            </a:r>
            <a:endParaRPr b="0" i="0" sz="800" u="none" cap="none" strike="noStrike"/>
          </a:p>
        </p:txBody>
      </p:sp>
      <p:sp>
        <p:nvSpPr>
          <p:cNvPr id="683" name="Google Shape;683;p39"/>
          <p:cNvSpPr/>
          <p:nvPr/>
        </p:nvSpPr>
        <p:spPr>
          <a:xfrm>
            <a:off x="359719" y="2758642"/>
            <a:ext cx="8424600" cy="542100"/>
          </a:xfrm>
          <a:prstGeom prst="roundRect">
            <a:avLst>
              <a:gd fmla="val 2446" name="adj"/>
            </a:avLst>
          </a:prstGeom>
          <a:solidFill>
            <a:srgbClr val="1F1F1F"/>
          </a:solidFill>
          <a:ln cap="flat" cmpd="sng" w="14275">
            <a:solidFill>
              <a:srgbClr val="5757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9"/>
          <p:cNvSpPr/>
          <p:nvPr/>
        </p:nvSpPr>
        <p:spPr>
          <a:xfrm>
            <a:off x="374006" y="2770931"/>
            <a:ext cx="411000" cy="517500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9"/>
          <p:cNvSpPr/>
          <p:nvPr/>
        </p:nvSpPr>
        <p:spPr>
          <a:xfrm>
            <a:off x="502445" y="2946817"/>
            <a:ext cx="1542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Font typeface="Instrument Sans"/>
              <a:buNone/>
            </a:pPr>
            <a:r>
              <a:rPr b="0" i="0" lang="en-GB" sz="12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3</a:t>
            </a:r>
            <a:endParaRPr b="0" i="0" sz="1200" u="none" cap="none" strike="noStrike"/>
          </a:p>
        </p:txBody>
      </p:sp>
      <p:sp>
        <p:nvSpPr>
          <p:cNvPr id="686" name="Google Shape;686;p39"/>
          <p:cNvSpPr/>
          <p:nvPr/>
        </p:nvSpPr>
        <p:spPr>
          <a:xfrm>
            <a:off x="887835" y="2859322"/>
            <a:ext cx="25578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strument Sans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❌</a:t>
            </a:r>
            <a:r>
              <a:rPr b="0" i="0" lang="en-GB" sz="10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MYTH: "High margins show dominance"</a:t>
            </a:r>
            <a:endParaRPr b="0" i="0" sz="1000" u="none" cap="none" strike="noStrike"/>
          </a:p>
        </p:txBody>
      </p:sp>
      <p:sp>
        <p:nvSpPr>
          <p:cNvPr id="687" name="Google Shape;687;p39"/>
          <p:cNvSpPr/>
          <p:nvPr/>
        </p:nvSpPr>
        <p:spPr>
          <a:xfrm>
            <a:off x="887835" y="3054538"/>
            <a:ext cx="78822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✅</a:t>
            </a: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REALITY: Average win = 21 runs, 6 wickets (close contests!)</a:t>
            </a:r>
            <a:endParaRPr b="0" i="0" sz="800" u="none" cap="none" strike="noStrike"/>
          </a:p>
        </p:txBody>
      </p:sp>
      <p:sp>
        <p:nvSpPr>
          <p:cNvPr id="688" name="Google Shape;688;p39"/>
          <p:cNvSpPr/>
          <p:nvPr/>
        </p:nvSpPr>
        <p:spPr>
          <a:xfrm>
            <a:off x="359719" y="3389095"/>
            <a:ext cx="8424600" cy="542100"/>
          </a:xfrm>
          <a:prstGeom prst="roundRect">
            <a:avLst>
              <a:gd fmla="val 2446" name="adj"/>
            </a:avLst>
          </a:prstGeom>
          <a:solidFill>
            <a:srgbClr val="1F1F1F"/>
          </a:solidFill>
          <a:ln cap="flat" cmpd="sng" w="14275">
            <a:solidFill>
              <a:srgbClr val="5757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9"/>
          <p:cNvSpPr/>
          <p:nvPr/>
        </p:nvSpPr>
        <p:spPr>
          <a:xfrm>
            <a:off x="374006" y="3401384"/>
            <a:ext cx="411000" cy="517500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9"/>
          <p:cNvSpPr/>
          <p:nvPr/>
        </p:nvSpPr>
        <p:spPr>
          <a:xfrm>
            <a:off x="502445" y="3577270"/>
            <a:ext cx="1542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Font typeface="Instrument Sans"/>
              <a:buNone/>
            </a:pPr>
            <a:r>
              <a:rPr b="0" i="0" lang="en-GB" sz="12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4</a:t>
            </a:r>
            <a:endParaRPr b="0" i="0" sz="1200" u="none" cap="none" strike="noStrike"/>
          </a:p>
        </p:txBody>
      </p:sp>
      <p:sp>
        <p:nvSpPr>
          <p:cNvPr id="691" name="Google Shape;691;p39"/>
          <p:cNvSpPr/>
          <p:nvPr/>
        </p:nvSpPr>
        <p:spPr>
          <a:xfrm>
            <a:off x="887835" y="3489775"/>
            <a:ext cx="18711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strument Sans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❌</a:t>
            </a:r>
            <a:r>
              <a:rPr b="0" i="0" lang="en-GB" sz="1000" u="none" cap="none" strike="noStrike">
                <a:solidFill>
                  <a:srgbClr val="BFBFB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MYTH: "Batting first is safer"</a:t>
            </a:r>
            <a:endParaRPr b="0" i="0" sz="1000" u="none" cap="none" strike="noStrike"/>
          </a:p>
        </p:txBody>
      </p:sp>
      <p:sp>
        <p:nvSpPr>
          <p:cNvPr id="692" name="Google Shape;692;p39"/>
          <p:cNvSpPr/>
          <p:nvPr/>
        </p:nvSpPr>
        <p:spPr>
          <a:xfrm>
            <a:off x="887835" y="3684992"/>
            <a:ext cx="78822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✅</a:t>
            </a: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REALITY: Chasing teams win 52.7% of time</a:t>
            </a:r>
            <a:endParaRPr b="0" i="0" sz="800" u="none" cap="none" strike="noStrike"/>
          </a:p>
        </p:txBody>
      </p:sp>
      <p:sp>
        <p:nvSpPr>
          <p:cNvPr id="693" name="Google Shape;693;p39"/>
          <p:cNvSpPr/>
          <p:nvPr/>
        </p:nvSpPr>
        <p:spPr>
          <a:xfrm>
            <a:off x="359717" y="4030666"/>
            <a:ext cx="19227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Instrument Sans"/>
              <a:buNone/>
            </a:pPr>
            <a:r>
              <a:rPr i="0" lang="en-GB" sz="12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Counter-Intuitive Patterns:</a:t>
            </a:r>
            <a:endParaRPr i="0" sz="1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4" name="Google Shape;694;p39"/>
          <p:cNvSpPr/>
          <p:nvPr/>
        </p:nvSpPr>
        <p:spPr>
          <a:xfrm>
            <a:off x="359718" y="4289088"/>
            <a:ext cx="8424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Char char="•"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Most successful teams adapt to any situation</a:t>
            </a:r>
            <a:endParaRPr b="0" i="0" sz="800" u="none" cap="none" strike="noStrike"/>
          </a:p>
        </p:txBody>
      </p:sp>
      <p:sp>
        <p:nvSpPr>
          <p:cNvPr id="695" name="Google Shape;695;p39"/>
          <p:cNvSpPr/>
          <p:nvPr/>
        </p:nvSpPr>
        <p:spPr>
          <a:xfrm>
            <a:off x="359718" y="4489411"/>
            <a:ext cx="8424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Char char="•"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Individual brilliance doesn't guarantee team success</a:t>
            </a:r>
            <a:endParaRPr b="0" i="0" sz="800" u="none" cap="none" strike="noStrike"/>
          </a:p>
        </p:txBody>
      </p:sp>
      <p:sp>
        <p:nvSpPr>
          <p:cNvPr id="696" name="Google Shape;696;p39"/>
          <p:cNvSpPr/>
          <p:nvPr/>
        </p:nvSpPr>
        <p:spPr>
          <a:xfrm>
            <a:off x="4498905" y="4265624"/>
            <a:ext cx="8424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Char char="•"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Venue changes impact even experienced players</a:t>
            </a:r>
            <a:endParaRPr b="0" i="0" sz="800" u="none" cap="none" strike="noStrike"/>
          </a:p>
        </p:txBody>
      </p:sp>
      <p:sp>
        <p:nvSpPr>
          <p:cNvPr id="697" name="Google Shape;697;p39"/>
          <p:cNvSpPr/>
          <p:nvPr/>
        </p:nvSpPr>
        <p:spPr>
          <a:xfrm>
            <a:off x="4498905" y="4465946"/>
            <a:ext cx="8424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Char char="•"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Close matches (17.5%) provide maximum entertainment</a:t>
            </a:r>
            <a:endParaRPr b="0" i="0" sz="800" u="none" cap="none" strike="noStrike"/>
          </a:p>
        </p:txBody>
      </p:sp>
      <p:sp>
        <p:nvSpPr>
          <p:cNvPr id="698" name="Google Shape;698;p39"/>
          <p:cNvSpPr/>
          <p:nvPr/>
        </p:nvSpPr>
        <p:spPr>
          <a:xfrm>
            <a:off x="513837" y="4811614"/>
            <a:ext cx="82704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Cricket's beautiful unpredictability confirmed!</a:t>
            </a:r>
            <a:endParaRPr b="0" i="0" sz="800" u="none" cap="none" strike="noStrike"/>
          </a:p>
        </p:txBody>
      </p:sp>
      <p:sp>
        <p:nvSpPr>
          <p:cNvPr id="699" name="Google Shape;699;p39"/>
          <p:cNvSpPr/>
          <p:nvPr/>
        </p:nvSpPr>
        <p:spPr>
          <a:xfrm>
            <a:off x="359725" y="4696049"/>
            <a:ext cx="14400" cy="395400"/>
          </a:xfrm>
          <a:prstGeom prst="rect">
            <a:avLst/>
          </a:prstGeom>
          <a:solidFill>
            <a:srgbClr val="F5F54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0" name="Google Shape;700;p39" title="Screenshot 2025-07-24 at 01.03.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9553" y="4814200"/>
            <a:ext cx="1341596" cy="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0"/>
          <p:cNvSpPr/>
          <p:nvPr/>
        </p:nvSpPr>
        <p:spPr>
          <a:xfrm>
            <a:off x="361429" y="284559"/>
            <a:ext cx="3562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Instrument Sans"/>
              <a:buNone/>
            </a:pPr>
            <a:r>
              <a:rPr i="0" lang="en-GB" sz="28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Future Opportunities</a:t>
            </a:r>
            <a:endParaRPr i="0" sz="28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7" name="Google Shape;707;p40"/>
          <p:cNvSpPr/>
          <p:nvPr/>
        </p:nvSpPr>
        <p:spPr>
          <a:xfrm>
            <a:off x="361429" y="884783"/>
            <a:ext cx="20712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strument Sans"/>
              <a:buNone/>
            </a:pPr>
            <a:r>
              <a:rPr i="0" lang="en-GB" sz="10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 Next Level Analysis Possibilities</a:t>
            </a:r>
            <a:endParaRPr i="0" sz="10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8" name="Google Shape;708;p40"/>
          <p:cNvSpPr/>
          <p:nvPr/>
        </p:nvSpPr>
        <p:spPr>
          <a:xfrm>
            <a:off x="361429" y="1308943"/>
            <a:ext cx="1548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Instrument Sans"/>
              <a:buNone/>
            </a:pPr>
            <a:r>
              <a:rPr i="0" lang="en-GB" sz="12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Current Limitations:</a:t>
            </a:r>
            <a:endParaRPr i="0" sz="1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9" name="Google Shape;709;p40"/>
          <p:cNvSpPr/>
          <p:nvPr/>
        </p:nvSpPr>
        <p:spPr>
          <a:xfrm>
            <a:off x="361429" y="1605781"/>
            <a:ext cx="40845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57692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Char char="•"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No ball-by-ball granular data</a:t>
            </a:r>
            <a:endParaRPr b="0" i="0" sz="800" u="none" cap="none" strike="noStrike"/>
          </a:p>
        </p:txBody>
      </p:sp>
      <p:sp>
        <p:nvSpPr>
          <p:cNvPr id="710" name="Google Shape;710;p40"/>
          <p:cNvSpPr/>
          <p:nvPr/>
        </p:nvSpPr>
        <p:spPr>
          <a:xfrm>
            <a:off x="361429" y="1807071"/>
            <a:ext cx="40845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57692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Char char="•"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Missing weather/pitch conditions</a:t>
            </a:r>
            <a:endParaRPr b="0" i="0" sz="800" u="none" cap="none" strike="noStrike"/>
          </a:p>
        </p:txBody>
      </p:sp>
      <p:sp>
        <p:nvSpPr>
          <p:cNvPr id="711" name="Google Shape;711;p40"/>
          <p:cNvSpPr/>
          <p:nvPr/>
        </p:nvSpPr>
        <p:spPr>
          <a:xfrm>
            <a:off x="361429" y="2008361"/>
            <a:ext cx="40845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57692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Char char="•"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No auction/salary information</a:t>
            </a:r>
            <a:endParaRPr b="0" i="0" sz="800" u="none" cap="none" strike="noStrike"/>
          </a:p>
        </p:txBody>
      </p:sp>
      <p:sp>
        <p:nvSpPr>
          <p:cNvPr id="712" name="Google Shape;712;p40"/>
          <p:cNvSpPr/>
          <p:nvPr/>
        </p:nvSpPr>
        <p:spPr>
          <a:xfrm>
            <a:off x="361429" y="2209651"/>
            <a:ext cx="40845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57692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Char char="•"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Limited injury/availability data</a:t>
            </a:r>
            <a:endParaRPr b="0" i="0" sz="800" u="none" cap="none" strike="noStrike"/>
          </a:p>
        </p:txBody>
      </p:sp>
      <p:sp>
        <p:nvSpPr>
          <p:cNvPr id="713" name="Google Shape;713;p40"/>
          <p:cNvSpPr/>
          <p:nvPr/>
        </p:nvSpPr>
        <p:spPr>
          <a:xfrm>
            <a:off x="4702746" y="1308943"/>
            <a:ext cx="1976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Instrument Sans"/>
              <a:buNone/>
            </a:pPr>
            <a:r>
              <a:rPr i="0" lang="en-GB" sz="12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Recommended Extensions:</a:t>
            </a:r>
            <a:endParaRPr i="0" sz="1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4" name="Google Shape;714;p40"/>
          <p:cNvSpPr/>
          <p:nvPr/>
        </p:nvSpPr>
        <p:spPr>
          <a:xfrm>
            <a:off x="4702746" y="1605781"/>
            <a:ext cx="1290900" cy="1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Instrument Sans"/>
              <a:buNone/>
            </a:pPr>
            <a:r>
              <a:rPr i="0" lang="en-GB" sz="10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Predictive Modeling:</a:t>
            </a:r>
            <a:endParaRPr i="0" sz="10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5" name="Google Shape;715;p40"/>
          <p:cNvSpPr/>
          <p:nvPr/>
        </p:nvSpPr>
        <p:spPr>
          <a:xfrm>
            <a:off x="4702746" y="1870323"/>
            <a:ext cx="40845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57692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Char char="•"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Match outcome prediction algorithms</a:t>
            </a:r>
            <a:endParaRPr b="0" i="0" sz="800" u="none" cap="none" strike="noStrike"/>
          </a:p>
        </p:txBody>
      </p:sp>
      <p:sp>
        <p:nvSpPr>
          <p:cNvPr id="716" name="Google Shape;716;p40"/>
          <p:cNvSpPr/>
          <p:nvPr/>
        </p:nvSpPr>
        <p:spPr>
          <a:xfrm>
            <a:off x="4702746" y="2071613"/>
            <a:ext cx="40845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57692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Char char="•"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Player performance forecasting</a:t>
            </a:r>
            <a:endParaRPr b="0" i="0" sz="800" u="none" cap="none" strike="noStrike"/>
          </a:p>
        </p:txBody>
      </p:sp>
      <p:sp>
        <p:nvSpPr>
          <p:cNvPr id="717" name="Google Shape;717;p40"/>
          <p:cNvSpPr/>
          <p:nvPr/>
        </p:nvSpPr>
        <p:spPr>
          <a:xfrm>
            <a:off x="4702746" y="2272903"/>
            <a:ext cx="40845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57692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Char char="•"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Optimal team combination models</a:t>
            </a:r>
            <a:endParaRPr b="0" i="0" sz="800" u="none" cap="none" strike="noStrike"/>
          </a:p>
        </p:txBody>
      </p:sp>
      <p:sp>
        <p:nvSpPr>
          <p:cNvPr id="718" name="Google Shape;718;p40"/>
          <p:cNvSpPr/>
          <p:nvPr/>
        </p:nvSpPr>
        <p:spPr>
          <a:xfrm>
            <a:off x="4702746" y="2541314"/>
            <a:ext cx="1290900" cy="1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Instrument Sans"/>
              <a:buNone/>
            </a:pPr>
            <a:r>
              <a:rPr i="0" lang="en-GB" sz="10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Advanced Analytics:</a:t>
            </a:r>
            <a:endParaRPr i="0" sz="10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9" name="Google Shape;719;p40"/>
          <p:cNvSpPr/>
          <p:nvPr/>
        </p:nvSpPr>
        <p:spPr>
          <a:xfrm>
            <a:off x="4702746" y="2805857"/>
            <a:ext cx="40845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57692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Char char="•"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Real-time win probability calculators</a:t>
            </a:r>
            <a:endParaRPr b="0" i="0" sz="800" u="none" cap="none" strike="noStrike"/>
          </a:p>
        </p:txBody>
      </p:sp>
      <p:sp>
        <p:nvSpPr>
          <p:cNvPr id="720" name="Google Shape;720;p40"/>
          <p:cNvSpPr/>
          <p:nvPr/>
        </p:nvSpPr>
        <p:spPr>
          <a:xfrm>
            <a:off x="4702746" y="3007147"/>
            <a:ext cx="40845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57692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Char char="•"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Player role-specific performance metrics</a:t>
            </a:r>
            <a:endParaRPr b="0" i="0" sz="800" u="none" cap="none" strike="noStrike"/>
          </a:p>
        </p:txBody>
      </p:sp>
      <p:sp>
        <p:nvSpPr>
          <p:cNvPr id="721" name="Google Shape;721;p40"/>
          <p:cNvSpPr/>
          <p:nvPr/>
        </p:nvSpPr>
        <p:spPr>
          <a:xfrm>
            <a:off x="4702746" y="3208437"/>
            <a:ext cx="40845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57692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Char char="•"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Economic impact analysis (ROI per player)</a:t>
            </a:r>
            <a:endParaRPr b="0" i="0" sz="800" u="none" cap="none" strike="noStrike"/>
          </a:p>
        </p:txBody>
      </p:sp>
      <p:sp>
        <p:nvSpPr>
          <p:cNvPr id="722" name="Google Shape;722;p40"/>
          <p:cNvSpPr/>
          <p:nvPr/>
        </p:nvSpPr>
        <p:spPr>
          <a:xfrm>
            <a:off x="4702746" y="3476848"/>
            <a:ext cx="1290900" cy="1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Instrument Sans"/>
              <a:buNone/>
            </a:pPr>
            <a:r>
              <a:rPr i="0" lang="en-GB" sz="10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Fan Engagement:</a:t>
            </a:r>
            <a:endParaRPr i="0" sz="10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3" name="Google Shape;723;p40"/>
          <p:cNvSpPr/>
          <p:nvPr/>
        </p:nvSpPr>
        <p:spPr>
          <a:xfrm>
            <a:off x="4702746" y="3741390"/>
            <a:ext cx="40845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57692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Char char="•"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Interactive data exploration apps</a:t>
            </a:r>
            <a:endParaRPr b="0" i="0" sz="800" u="none" cap="none" strike="noStrike"/>
          </a:p>
        </p:txBody>
      </p:sp>
      <p:sp>
        <p:nvSpPr>
          <p:cNvPr id="724" name="Google Shape;724;p40"/>
          <p:cNvSpPr/>
          <p:nvPr/>
        </p:nvSpPr>
        <p:spPr>
          <a:xfrm>
            <a:off x="4702746" y="3942680"/>
            <a:ext cx="40845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57692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Char char="•"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Personalized fantasy cricket tools</a:t>
            </a:r>
            <a:endParaRPr b="0" i="0" sz="800" u="none" cap="none" strike="noStrike"/>
          </a:p>
        </p:txBody>
      </p:sp>
      <p:sp>
        <p:nvSpPr>
          <p:cNvPr id="725" name="Google Shape;725;p40"/>
          <p:cNvSpPr/>
          <p:nvPr/>
        </p:nvSpPr>
        <p:spPr>
          <a:xfrm>
            <a:off x="4702746" y="4143971"/>
            <a:ext cx="40845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57692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Char char="•"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Live commentary enhancement systems</a:t>
            </a:r>
            <a:endParaRPr b="0" i="0" sz="800" u="none" cap="none" strike="noStrike"/>
          </a:p>
        </p:txBody>
      </p:sp>
      <p:sp>
        <p:nvSpPr>
          <p:cNvPr id="726" name="Google Shape;726;p40"/>
          <p:cNvSpPr/>
          <p:nvPr/>
        </p:nvSpPr>
        <p:spPr>
          <a:xfrm>
            <a:off x="516285" y="4577581"/>
            <a:ext cx="82662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7692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Next Goal: Real-time IPL 2024+ analysis integration!</a:t>
            </a:r>
            <a:endParaRPr b="0" i="0" sz="800" u="none" cap="none" strike="noStrike"/>
          </a:p>
        </p:txBody>
      </p:sp>
      <p:sp>
        <p:nvSpPr>
          <p:cNvPr id="727" name="Google Shape;727;p40"/>
          <p:cNvSpPr/>
          <p:nvPr/>
        </p:nvSpPr>
        <p:spPr>
          <a:xfrm>
            <a:off x="361429" y="4461421"/>
            <a:ext cx="14400" cy="397500"/>
          </a:xfrm>
          <a:prstGeom prst="rect">
            <a:avLst/>
          </a:prstGeom>
          <a:solidFill>
            <a:srgbClr val="F5F54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8" name="Google Shape;728;p40" title="Screenshot 2025-07-24 at 01.03.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9553" y="4814200"/>
            <a:ext cx="1341596" cy="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34" name="Google Shape;73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1284759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41"/>
          <p:cNvSpPr/>
          <p:nvPr/>
        </p:nvSpPr>
        <p:spPr>
          <a:xfrm>
            <a:off x="359719" y="1567391"/>
            <a:ext cx="50637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Instrument Sans"/>
              <a:buNone/>
            </a:pPr>
            <a:r>
              <a:rPr i="0" lang="en-GB" sz="28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Technical   Achievement</a:t>
            </a:r>
            <a:endParaRPr i="0" sz="28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6" name="Google Shape;736;p41"/>
          <p:cNvSpPr/>
          <p:nvPr/>
        </p:nvSpPr>
        <p:spPr>
          <a:xfrm>
            <a:off x="359702" y="2010643"/>
            <a:ext cx="16347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strument Sans"/>
              <a:buNone/>
            </a:pPr>
            <a:r>
              <a:rPr i="0" lang="en-GB" sz="1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💻</a:t>
            </a:r>
            <a:r>
              <a:rPr i="0" lang="en-GB" sz="10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 What We Accomplished</a:t>
            </a:r>
            <a:endParaRPr i="0" sz="10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7" name="Google Shape;737;p41"/>
          <p:cNvSpPr/>
          <p:nvPr/>
        </p:nvSpPr>
        <p:spPr>
          <a:xfrm>
            <a:off x="357319" y="2220478"/>
            <a:ext cx="20133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Instrument Sans"/>
              <a:buNone/>
            </a:pPr>
            <a:r>
              <a:rPr i="0" lang="en-GB" sz="12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Data Processing Excellence:</a:t>
            </a:r>
            <a:endParaRPr i="0" sz="1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8" name="Google Shape;738;p41"/>
          <p:cNvSpPr/>
          <p:nvPr/>
        </p:nvSpPr>
        <p:spPr>
          <a:xfrm>
            <a:off x="357319" y="2515976"/>
            <a:ext cx="4086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✅</a:t>
            </a: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816 → 814 clean, analysis-ready records</a:t>
            </a:r>
            <a:endParaRPr b="0" i="0" sz="800" u="none" cap="none" strike="noStrike"/>
          </a:p>
        </p:txBody>
      </p:sp>
      <p:sp>
        <p:nvSpPr>
          <p:cNvPr id="739" name="Google Shape;739;p41"/>
          <p:cNvSpPr/>
          <p:nvPr/>
        </p:nvSpPr>
        <p:spPr>
          <a:xfrm>
            <a:off x="357319" y="2721061"/>
            <a:ext cx="4086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✅</a:t>
            </a: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18 variables standardized and validated</a:t>
            </a:r>
            <a:endParaRPr b="0" i="0" sz="800" u="none" cap="none" strike="noStrike"/>
          </a:p>
        </p:txBody>
      </p:sp>
      <p:sp>
        <p:nvSpPr>
          <p:cNvPr id="740" name="Google Shape;740;p41"/>
          <p:cNvSpPr/>
          <p:nvPr/>
        </p:nvSpPr>
        <p:spPr>
          <a:xfrm>
            <a:off x="357319" y="2926146"/>
            <a:ext cx="4086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✅</a:t>
            </a: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98% data quality achieved</a:t>
            </a:r>
            <a:endParaRPr b="0" i="0" sz="800" u="none" cap="none" strike="noStrike"/>
          </a:p>
        </p:txBody>
      </p:sp>
      <p:sp>
        <p:nvSpPr>
          <p:cNvPr id="741" name="Google Shape;741;p41"/>
          <p:cNvSpPr/>
          <p:nvPr/>
        </p:nvSpPr>
        <p:spPr>
          <a:xfrm>
            <a:off x="357319" y="3131231"/>
            <a:ext cx="4086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✅</a:t>
            </a: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Zero critical missing values</a:t>
            </a:r>
            <a:endParaRPr b="0" i="0" sz="800" u="none" cap="none" strike="noStrike"/>
          </a:p>
        </p:txBody>
      </p:sp>
      <p:sp>
        <p:nvSpPr>
          <p:cNvPr id="742" name="Google Shape;742;p41"/>
          <p:cNvSpPr/>
          <p:nvPr/>
        </p:nvSpPr>
        <p:spPr>
          <a:xfrm>
            <a:off x="357319" y="3403140"/>
            <a:ext cx="15417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Instrument Sans"/>
              <a:buNone/>
            </a:pPr>
            <a:r>
              <a:rPr i="0" lang="en-GB" sz="12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Analytical Rigor:</a:t>
            </a:r>
            <a:endParaRPr i="0" sz="1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3" name="Google Shape;743;p41"/>
          <p:cNvSpPr/>
          <p:nvPr/>
        </p:nvSpPr>
        <p:spPr>
          <a:xfrm>
            <a:off x="357319" y="3698638"/>
            <a:ext cx="4086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✅</a:t>
            </a: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6 major visualization categories created</a:t>
            </a:r>
            <a:endParaRPr b="0" i="0" sz="800" u="none" cap="none" strike="noStrike"/>
          </a:p>
        </p:txBody>
      </p:sp>
      <p:sp>
        <p:nvSpPr>
          <p:cNvPr id="744" name="Google Shape;744;p41"/>
          <p:cNvSpPr/>
          <p:nvPr/>
        </p:nvSpPr>
        <p:spPr>
          <a:xfrm>
            <a:off x="357319" y="3903724"/>
            <a:ext cx="4086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✅</a:t>
            </a: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Statistical significance testing applied</a:t>
            </a:r>
            <a:endParaRPr b="0" i="0" sz="800" u="none" cap="none" strike="noStrike"/>
          </a:p>
        </p:txBody>
      </p:sp>
      <p:sp>
        <p:nvSpPr>
          <p:cNvPr id="745" name="Google Shape;745;p41"/>
          <p:cNvSpPr/>
          <p:nvPr/>
        </p:nvSpPr>
        <p:spPr>
          <a:xfrm>
            <a:off x="357319" y="4108809"/>
            <a:ext cx="4086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✅</a:t>
            </a: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Correlation analysis completed</a:t>
            </a:r>
            <a:endParaRPr b="0" i="0" sz="800" u="none" cap="none" strike="noStrike"/>
          </a:p>
        </p:txBody>
      </p:sp>
      <p:sp>
        <p:nvSpPr>
          <p:cNvPr id="746" name="Google Shape;746;p41"/>
          <p:cNvSpPr/>
          <p:nvPr/>
        </p:nvSpPr>
        <p:spPr>
          <a:xfrm>
            <a:off x="357319" y="4313894"/>
            <a:ext cx="4086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✅</a:t>
            </a: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Pattern recognition algorithms implemented</a:t>
            </a:r>
            <a:endParaRPr b="0" i="0" sz="800" u="none" cap="none" strike="noStrike"/>
          </a:p>
        </p:txBody>
      </p:sp>
      <p:sp>
        <p:nvSpPr>
          <p:cNvPr id="747" name="Google Shape;747;p41"/>
          <p:cNvSpPr/>
          <p:nvPr/>
        </p:nvSpPr>
        <p:spPr>
          <a:xfrm>
            <a:off x="4699752" y="2220478"/>
            <a:ext cx="15417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Instrument Sans"/>
              <a:buNone/>
            </a:pPr>
            <a:r>
              <a:rPr i="0" lang="en-GB" sz="12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Code Quality:</a:t>
            </a:r>
            <a:endParaRPr i="0" sz="1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8" name="Google Shape;748;p41"/>
          <p:cNvSpPr/>
          <p:nvPr/>
        </p:nvSpPr>
        <p:spPr>
          <a:xfrm>
            <a:off x="4699752" y="2515976"/>
            <a:ext cx="4086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✅</a:t>
            </a: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Modular, reusable functions developed</a:t>
            </a:r>
            <a:endParaRPr b="0" i="0" sz="800" u="none" cap="none" strike="noStrike"/>
          </a:p>
        </p:txBody>
      </p:sp>
      <p:sp>
        <p:nvSpPr>
          <p:cNvPr id="749" name="Google Shape;749;p41"/>
          <p:cNvSpPr/>
          <p:nvPr/>
        </p:nvSpPr>
        <p:spPr>
          <a:xfrm>
            <a:off x="4699752" y="2721061"/>
            <a:ext cx="4086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✅</a:t>
            </a: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Comprehensive error handling</a:t>
            </a:r>
            <a:endParaRPr b="0" i="0" sz="800" u="none" cap="none" strike="noStrike"/>
          </a:p>
        </p:txBody>
      </p:sp>
      <p:sp>
        <p:nvSpPr>
          <p:cNvPr id="750" name="Google Shape;750;p41"/>
          <p:cNvSpPr/>
          <p:nvPr/>
        </p:nvSpPr>
        <p:spPr>
          <a:xfrm>
            <a:off x="4699752" y="2926146"/>
            <a:ext cx="4086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✅</a:t>
            </a: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Documentation and comments throughout</a:t>
            </a:r>
            <a:endParaRPr b="0" i="0" sz="800" u="none" cap="none" strike="noStrike"/>
          </a:p>
        </p:txBody>
      </p:sp>
      <p:sp>
        <p:nvSpPr>
          <p:cNvPr id="751" name="Google Shape;751;p41"/>
          <p:cNvSpPr/>
          <p:nvPr/>
        </p:nvSpPr>
        <p:spPr>
          <a:xfrm>
            <a:off x="4699752" y="3131231"/>
            <a:ext cx="4086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✅</a:t>
            </a: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Reproducible analysis pipeline</a:t>
            </a:r>
            <a:endParaRPr b="0" i="0" sz="800" u="none" cap="none" strike="noStrike"/>
          </a:p>
        </p:txBody>
      </p:sp>
      <p:sp>
        <p:nvSpPr>
          <p:cNvPr id="752" name="Google Shape;752;p41"/>
          <p:cNvSpPr/>
          <p:nvPr/>
        </p:nvSpPr>
        <p:spPr>
          <a:xfrm>
            <a:off x="4699752" y="3403140"/>
            <a:ext cx="15417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Instrument Sans"/>
              <a:buNone/>
            </a:pPr>
            <a:r>
              <a:rPr i="0" lang="en-GB" sz="12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Insights Generated:</a:t>
            </a:r>
            <a:endParaRPr i="0" sz="1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3" name="Google Shape;753;p41"/>
          <p:cNvSpPr/>
          <p:nvPr/>
        </p:nvSpPr>
        <p:spPr>
          <a:xfrm>
            <a:off x="4699752" y="3698638"/>
            <a:ext cx="4086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✅</a:t>
            </a: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15+ actionable business recommendations</a:t>
            </a:r>
            <a:endParaRPr b="0" i="0" sz="800" u="none" cap="none" strike="noStrike"/>
          </a:p>
        </p:txBody>
      </p:sp>
      <p:sp>
        <p:nvSpPr>
          <p:cNvPr id="754" name="Google Shape;754;p41"/>
          <p:cNvSpPr/>
          <p:nvPr/>
        </p:nvSpPr>
        <p:spPr>
          <a:xfrm>
            <a:off x="4699752" y="3903724"/>
            <a:ext cx="4086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✅</a:t>
            </a: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5 major myth-busting discoveries</a:t>
            </a:r>
            <a:endParaRPr b="0" i="0" sz="800" u="none" cap="none" strike="noStrike"/>
          </a:p>
        </p:txBody>
      </p:sp>
      <p:sp>
        <p:nvSpPr>
          <p:cNvPr id="755" name="Google Shape;755;p41"/>
          <p:cNvSpPr/>
          <p:nvPr/>
        </p:nvSpPr>
        <p:spPr>
          <a:xfrm>
            <a:off x="4699752" y="4108809"/>
            <a:ext cx="4086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✅</a:t>
            </a: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Strategic frameworks for decision-making</a:t>
            </a:r>
            <a:endParaRPr b="0" i="0" sz="800" u="none" cap="none" strike="noStrike"/>
          </a:p>
        </p:txBody>
      </p:sp>
      <p:sp>
        <p:nvSpPr>
          <p:cNvPr id="756" name="Google Shape;756;p41"/>
          <p:cNvSpPr/>
          <p:nvPr/>
        </p:nvSpPr>
        <p:spPr>
          <a:xfrm>
            <a:off x="513829" y="4757874"/>
            <a:ext cx="82704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Competition-ready analysis delivered!</a:t>
            </a:r>
            <a:endParaRPr b="0" i="0" sz="800" u="none" cap="none" strike="noStrike"/>
          </a:p>
        </p:txBody>
      </p:sp>
      <p:sp>
        <p:nvSpPr>
          <p:cNvPr id="757" name="Google Shape;757;p41"/>
          <p:cNvSpPr/>
          <p:nvPr/>
        </p:nvSpPr>
        <p:spPr>
          <a:xfrm>
            <a:off x="359718" y="4642309"/>
            <a:ext cx="14400" cy="395400"/>
          </a:xfrm>
          <a:prstGeom prst="rect">
            <a:avLst/>
          </a:prstGeom>
          <a:solidFill>
            <a:srgbClr val="F5F54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8" name="Google Shape;758;p41" title="Screenshot 2025-07-24 at 01.03.3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9553" y="4814200"/>
            <a:ext cx="1341596" cy="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/>
          <p:nvPr/>
        </p:nvSpPr>
        <p:spPr>
          <a:xfrm>
            <a:off x="496128" y="837016"/>
            <a:ext cx="638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</a:pPr>
            <a:r>
              <a:rPr i="0" lang="en-GB" sz="2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Project Objectives </a:t>
            </a:r>
            <a:r>
              <a:rPr i="0" lang="en-GB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🎯</a:t>
            </a:r>
            <a:endParaRPr i="0" sz="28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496128" y="1506891"/>
            <a:ext cx="53718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5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 Mono"/>
              <a:buNone/>
            </a:pPr>
            <a:r>
              <a:rPr i="0" lang="en-GB" sz="2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What We Aim to Discover</a:t>
            </a:r>
            <a:endParaRPr i="0" sz="2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496127" y="2215609"/>
            <a:ext cx="3800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52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 Mono"/>
              <a:buNone/>
            </a:pPr>
            <a:r>
              <a:rPr i="0" lang="en-GB" sz="17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Key Research Questions:</a:t>
            </a:r>
            <a:endParaRPr i="0" sz="17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496119" y="2623170"/>
            <a:ext cx="3903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100"/>
              <a:buFont typeface="Roboto"/>
              <a:buChar char="•"/>
            </a:pPr>
            <a:r>
              <a:rPr b="0" i="0" lang="en-GB" sz="11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Which teams have been most successful over the years?</a:t>
            </a:r>
            <a:endParaRPr b="0" i="0" sz="1100" u="none" cap="none" strike="noStrike"/>
          </a:p>
        </p:txBody>
      </p:sp>
      <p:sp>
        <p:nvSpPr>
          <p:cNvPr id="192" name="Google Shape;192;p24"/>
          <p:cNvSpPr/>
          <p:nvPr/>
        </p:nvSpPr>
        <p:spPr>
          <a:xfrm>
            <a:off x="496119" y="2899544"/>
            <a:ext cx="3903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100"/>
              <a:buFont typeface="Roboto"/>
              <a:buChar char="•"/>
            </a:pPr>
            <a:r>
              <a:rPr b="0" i="0" lang="en-GB" sz="11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Does winning the toss really matter in IPL?</a:t>
            </a:r>
            <a:endParaRPr b="0" i="0" sz="1100" u="none" cap="none" strike="noStrike"/>
          </a:p>
        </p:txBody>
      </p:sp>
      <p:sp>
        <p:nvSpPr>
          <p:cNvPr id="193" name="Google Shape;193;p24"/>
          <p:cNvSpPr/>
          <p:nvPr/>
        </p:nvSpPr>
        <p:spPr>
          <a:xfrm>
            <a:off x="496119" y="3175918"/>
            <a:ext cx="3903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100"/>
              <a:buFont typeface="Roboto"/>
              <a:buChar char="•"/>
            </a:pPr>
            <a:r>
              <a:rPr b="0" i="0" lang="en-GB" sz="11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Are teams better at batting first or chasing?</a:t>
            </a:r>
            <a:endParaRPr b="0" i="0" sz="1100" u="none" cap="none" strike="noStrike"/>
          </a:p>
        </p:txBody>
      </p:sp>
      <p:sp>
        <p:nvSpPr>
          <p:cNvPr id="194" name="Google Shape;194;p24"/>
          <p:cNvSpPr/>
          <p:nvPr/>
        </p:nvSpPr>
        <p:spPr>
          <a:xfrm>
            <a:off x="496119" y="3452292"/>
            <a:ext cx="3903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100"/>
              <a:buFont typeface="Roboto"/>
              <a:buChar char="•"/>
            </a:pPr>
            <a:r>
              <a:rPr b="0" i="0" lang="en-GB" sz="11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Who are the most consistent match-winners?</a:t>
            </a:r>
            <a:endParaRPr b="0" i="0" sz="1100" u="none" cap="none" strike="noStrike"/>
          </a:p>
        </p:txBody>
      </p:sp>
      <p:sp>
        <p:nvSpPr>
          <p:cNvPr id="195" name="Google Shape;195;p24"/>
          <p:cNvSpPr/>
          <p:nvPr/>
        </p:nvSpPr>
        <p:spPr>
          <a:xfrm>
            <a:off x="496119" y="3728666"/>
            <a:ext cx="3903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100"/>
              <a:buFont typeface="Roboto"/>
              <a:buChar char="•"/>
            </a:pPr>
            <a:r>
              <a:rPr b="0" i="0" lang="en-GB" sz="11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How do different venues affect match outcomes?</a:t>
            </a:r>
            <a:endParaRPr b="0" i="0" sz="1100" u="none" cap="none" strike="noStrike"/>
          </a:p>
        </p:txBody>
      </p:sp>
      <p:sp>
        <p:nvSpPr>
          <p:cNvPr id="196" name="Google Shape;196;p24"/>
          <p:cNvSpPr/>
          <p:nvPr/>
        </p:nvSpPr>
        <p:spPr>
          <a:xfrm>
            <a:off x="4749701" y="2215604"/>
            <a:ext cx="21264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52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 Mono"/>
              <a:buNone/>
            </a:pPr>
            <a:r>
              <a:rPr i="0" lang="en-GB" sz="17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Success Metrics:</a:t>
            </a:r>
            <a:endParaRPr i="0" sz="17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4749701" y="2623170"/>
            <a:ext cx="3903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100"/>
              <a:buFont typeface="Roboto"/>
              <a:buChar char="•"/>
            </a:pPr>
            <a:r>
              <a:rPr b="0" i="0" lang="en-GB" sz="11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✓ Clear data-driven insights</a:t>
            </a:r>
            <a:endParaRPr b="0" i="0" sz="1100" u="none" cap="none" strike="noStrike"/>
          </a:p>
        </p:txBody>
      </p:sp>
      <p:sp>
        <p:nvSpPr>
          <p:cNvPr id="198" name="Google Shape;198;p24"/>
          <p:cNvSpPr/>
          <p:nvPr/>
        </p:nvSpPr>
        <p:spPr>
          <a:xfrm>
            <a:off x="4749701" y="2899544"/>
            <a:ext cx="3903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100"/>
              <a:buFont typeface="Roboto"/>
              <a:buChar char="•"/>
            </a:pPr>
            <a:r>
              <a:rPr b="0" i="0" lang="en-GB" sz="11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✓ Actionable recommendations</a:t>
            </a:r>
            <a:endParaRPr b="0" i="0" sz="1100" u="none" cap="none" strike="noStrike"/>
          </a:p>
        </p:txBody>
      </p:sp>
      <p:sp>
        <p:nvSpPr>
          <p:cNvPr id="199" name="Google Shape;199;p24"/>
          <p:cNvSpPr/>
          <p:nvPr/>
        </p:nvSpPr>
        <p:spPr>
          <a:xfrm>
            <a:off x="4749701" y="3175918"/>
            <a:ext cx="3903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100"/>
              <a:buFont typeface="Roboto"/>
              <a:buChar char="•"/>
            </a:pPr>
            <a:r>
              <a:rPr b="0" i="0" lang="en-GB" sz="11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✓ Visual storytelling with impact</a:t>
            </a:r>
            <a:endParaRPr b="0" i="0" sz="1100" u="none" cap="none" strike="noStrike"/>
          </a:p>
        </p:txBody>
      </p:sp>
      <p:sp>
        <p:nvSpPr>
          <p:cNvPr id="200" name="Google Shape;200;p24"/>
          <p:cNvSpPr/>
          <p:nvPr/>
        </p:nvSpPr>
        <p:spPr>
          <a:xfrm>
            <a:off x="4749701" y="3544491"/>
            <a:ext cx="21264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52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 Mono"/>
              <a:buNone/>
            </a:pPr>
            <a:r>
              <a:rPr i="0" lang="en-GB" sz="17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Business Impact:</a:t>
            </a:r>
            <a:endParaRPr i="0" sz="17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4749701" y="3952056"/>
            <a:ext cx="3903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100"/>
              <a:buFont typeface="Roboto"/>
              <a:buNone/>
            </a:pPr>
            <a:r>
              <a:rPr b="0" i="0" lang="en-GB" sz="11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Support team strategies, fan engagement, and cricket analytics</a:t>
            </a:r>
            <a:endParaRPr b="0" i="0" sz="1100" u="none" cap="none" strike="noStrike"/>
          </a:p>
        </p:txBody>
      </p:sp>
      <p:pic>
        <p:nvPicPr>
          <p:cNvPr id="202" name="Google Shape;202;p24" title="Screenshot 2025-07-24 at 01.03.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9553" y="4814200"/>
            <a:ext cx="1341596" cy="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2"/>
          <p:cNvSpPr/>
          <p:nvPr/>
        </p:nvSpPr>
        <p:spPr>
          <a:xfrm>
            <a:off x="359728" y="282625"/>
            <a:ext cx="5847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Instrument Sans"/>
              <a:buNone/>
            </a:pPr>
            <a:r>
              <a:rPr i="0" lang="en-GB" sz="28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Conclusion &amp; Thank You</a:t>
            </a:r>
            <a:endParaRPr i="0" sz="28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5" name="Google Shape;765;p42"/>
          <p:cNvSpPr/>
          <p:nvPr/>
        </p:nvSpPr>
        <p:spPr>
          <a:xfrm>
            <a:off x="359717" y="879946"/>
            <a:ext cx="2498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strument Sans"/>
              <a:buNone/>
            </a:pPr>
            <a:r>
              <a:rPr i="0" lang="en-GB" sz="1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🎉</a:t>
            </a:r>
            <a:r>
              <a:rPr i="0" lang="en-GB" sz="10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 Journey Complete - Insights Delivered!</a:t>
            </a:r>
            <a:endParaRPr i="0" sz="10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6" name="Google Shape;766;p42"/>
          <p:cNvSpPr/>
          <p:nvPr/>
        </p:nvSpPr>
        <p:spPr>
          <a:xfrm>
            <a:off x="359717" y="1199406"/>
            <a:ext cx="1558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Instrument Sans"/>
              <a:buNone/>
            </a:pPr>
            <a:r>
              <a:rPr i="0" lang="en-GB" sz="12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What We Discovered:</a:t>
            </a:r>
            <a:endParaRPr i="0" sz="1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7" name="Google Shape;767;p42"/>
          <p:cNvSpPr/>
          <p:nvPr/>
        </p:nvSpPr>
        <p:spPr>
          <a:xfrm>
            <a:off x="373968" y="1546266"/>
            <a:ext cx="8424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Char char="•"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Team consistency beats individual brilliance</a:t>
            </a:r>
            <a:endParaRPr b="0" i="0" sz="800" u="none" cap="none" strike="noStrike"/>
          </a:p>
        </p:txBody>
      </p:sp>
      <p:sp>
        <p:nvSpPr>
          <p:cNvPr id="768" name="Google Shape;768;p42"/>
          <p:cNvSpPr/>
          <p:nvPr/>
        </p:nvSpPr>
        <p:spPr>
          <a:xfrm>
            <a:off x="373968" y="1746588"/>
            <a:ext cx="8424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Char char="•"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Skills matter 17x more than toss luck</a:t>
            </a:r>
            <a:endParaRPr b="0" i="0" sz="800" u="none" cap="none" strike="noStrike"/>
          </a:p>
        </p:txBody>
      </p:sp>
      <p:sp>
        <p:nvSpPr>
          <p:cNvPr id="769" name="Google Shape;769;p42"/>
          <p:cNvSpPr/>
          <p:nvPr/>
        </p:nvSpPr>
        <p:spPr>
          <a:xfrm>
            <a:off x="373968" y="1946911"/>
            <a:ext cx="8424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⚡</a:t>
            </a: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 Chasing is the winning strategy in modern IPL</a:t>
            </a:r>
            <a:endParaRPr b="0" i="0" sz="800" u="none" cap="none" strike="noStrike"/>
          </a:p>
        </p:txBody>
      </p:sp>
      <p:sp>
        <p:nvSpPr>
          <p:cNvPr id="770" name="Google Shape;770;p42"/>
          <p:cNvSpPr/>
          <p:nvPr/>
        </p:nvSpPr>
        <p:spPr>
          <a:xfrm>
            <a:off x="373968" y="2151996"/>
            <a:ext cx="8424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Char char="•"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Global talent drives individual success</a:t>
            </a:r>
            <a:endParaRPr b="0" i="0" sz="800" u="none" cap="none" strike="noStrike"/>
          </a:p>
        </p:txBody>
      </p:sp>
      <p:sp>
        <p:nvSpPr>
          <p:cNvPr id="771" name="Google Shape;771;p42"/>
          <p:cNvSpPr/>
          <p:nvPr/>
        </p:nvSpPr>
        <p:spPr>
          <a:xfrm>
            <a:off x="373968" y="2352319"/>
            <a:ext cx="8424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Char char="•"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Competitive balance maintained across venues</a:t>
            </a:r>
            <a:endParaRPr b="0" i="0" sz="800" u="none" cap="none" strike="noStrike"/>
          </a:p>
        </p:txBody>
      </p:sp>
      <p:sp>
        <p:nvSpPr>
          <p:cNvPr id="772" name="Google Shape;772;p42"/>
          <p:cNvSpPr/>
          <p:nvPr/>
        </p:nvSpPr>
        <p:spPr>
          <a:xfrm>
            <a:off x="3673843" y="1199404"/>
            <a:ext cx="15417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Instrument Sans"/>
              <a:buNone/>
            </a:pPr>
            <a:r>
              <a:rPr i="0" lang="en-GB" sz="12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Impact Achieved:</a:t>
            </a:r>
            <a:endParaRPr i="0" sz="1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3" name="Google Shape;773;p42"/>
          <p:cNvSpPr/>
          <p:nvPr/>
        </p:nvSpPr>
        <p:spPr>
          <a:xfrm>
            <a:off x="3673843" y="1546264"/>
            <a:ext cx="8424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Char char="•"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✓ Data-driven insights for team strategies</a:t>
            </a:r>
            <a:endParaRPr b="0" i="0" sz="800" u="none" cap="none" strike="noStrike"/>
          </a:p>
        </p:txBody>
      </p:sp>
      <p:sp>
        <p:nvSpPr>
          <p:cNvPr id="774" name="Google Shape;774;p42"/>
          <p:cNvSpPr/>
          <p:nvPr/>
        </p:nvSpPr>
        <p:spPr>
          <a:xfrm>
            <a:off x="3673843" y="1746587"/>
            <a:ext cx="8424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Char char="•"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✓ Evidence-based cricket analytics</a:t>
            </a:r>
            <a:endParaRPr b="0" i="0" sz="800" u="none" cap="none" strike="noStrike"/>
          </a:p>
        </p:txBody>
      </p:sp>
      <p:sp>
        <p:nvSpPr>
          <p:cNvPr id="775" name="Google Shape;775;p42"/>
          <p:cNvSpPr/>
          <p:nvPr/>
        </p:nvSpPr>
        <p:spPr>
          <a:xfrm>
            <a:off x="3673843" y="1946909"/>
            <a:ext cx="8424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Char char="•"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✓ Fan engagement enhancement opportunities</a:t>
            </a:r>
            <a:endParaRPr b="0" i="0" sz="800" u="none" cap="none" strike="noStrike"/>
          </a:p>
        </p:txBody>
      </p:sp>
      <p:sp>
        <p:nvSpPr>
          <p:cNvPr id="776" name="Google Shape;776;p42"/>
          <p:cNvSpPr/>
          <p:nvPr/>
        </p:nvSpPr>
        <p:spPr>
          <a:xfrm>
            <a:off x="3673843" y="2147232"/>
            <a:ext cx="8424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Char char="•"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✓ Foundation for predictive modeling</a:t>
            </a:r>
            <a:endParaRPr b="0" i="0" sz="800" u="none" cap="none" strike="noStrike"/>
          </a:p>
        </p:txBody>
      </p:sp>
      <p:sp>
        <p:nvSpPr>
          <p:cNvPr id="777" name="Google Shape;777;p42"/>
          <p:cNvSpPr/>
          <p:nvPr/>
        </p:nvSpPr>
        <p:spPr>
          <a:xfrm>
            <a:off x="359717" y="3337099"/>
            <a:ext cx="15417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Instrument Sans"/>
              <a:buNone/>
            </a:pPr>
            <a:r>
              <a:rPr i="0" lang="en-GB" sz="1200" u="none" cap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Key Message:</a:t>
            </a:r>
            <a:endParaRPr i="0" sz="1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8" name="Google Shape;778;p42"/>
          <p:cNvSpPr/>
          <p:nvPr/>
        </p:nvSpPr>
        <p:spPr>
          <a:xfrm>
            <a:off x="513829" y="3799508"/>
            <a:ext cx="82704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In cricket, as in data analysis, every number tells a story worth discovering!</a:t>
            </a:r>
            <a:endParaRPr b="0" i="0" sz="800" u="none" cap="none" strike="noStrike"/>
          </a:p>
        </p:txBody>
      </p:sp>
      <p:sp>
        <p:nvSpPr>
          <p:cNvPr id="779" name="Google Shape;779;p42"/>
          <p:cNvSpPr/>
          <p:nvPr/>
        </p:nvSpPr>
        <p:spPr>
          <a:xfrm>
            <a:off x="359718" y="3683943"/>
            <a:ext cx="14400" cy="395400"/>
          </a:xfrm>
          <a:prstGeom prst="rect">
            <a:avLst/>
          </a:prstGeom>
          <a:solidFill>
            <a:srgbClr val="F5F54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2"/>
          <p:cNvSpPr/>
          <p:nvPr/>
        </p:nvSpPr>
        <p:spPr>
          <a:xfrm>
            <a:off x="359718" y="4195019"/>
            <a:ext cx="8424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Open Sans"/>
              <a:buNone/>
            </a:pPr>
            <a:r>
              <a:rPr b="0" i="0" lang="en-GB" sz="80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Thank you for joining this data-driven cricket journey!</a:t>
            </a:r>
            <a:endParaRPr b="0" i="0" sz="800" u="none" cap="none" strike="noStrike"/>
          </a:p>
        </p:txBody>
      </p:sp>
      <p:sp>
        <p:nvSpPr>
          <p:cNvPr id="781" name="Google Shape;781;p42"/>
          <p:cNvSpPr/>
          <p:nvPr/>
        </p:nvSpPr>
        <p:spPr>
          <a:xfrm>
            <a:off x="359717" y="4513511"/>
            <a:ext cx="26736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Instrument Sans"/>
              <a:buNone/>
            </a:pPr>
            <a:r>
              <a:rPr b="0" i="0" lang="en-GB" sz="1200" u="none" cap="none" strike="noStrike">
                <a:solidFill>
                  <a:srgbClr val="FEFEFE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Questions &amp; Discussion Welcome! </a:t>
            </a:r>
            <a:r>
              <a:rPr b="0" i="0" lang="en-GB" sz="1200" u="none" cap="none" strike="noStrike">
                <a:solidFill>
                  <a:srgbClr val="000000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🤝</a:t>
            </a:r>
            <a:endParaRPr b="0" i="0" sz="1200" u="none" cap="none" strike="noStrike">
              <a:solidFill>
                <a:srgbClr val="000000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Instrument Sans"/>
              <a:buNone/>
            </a:pPr>
            <a:r>
              <a:t/>
            </a:r>
            <a:endParaRPr sz="1200"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pic>
        <p:nvPicPr>
          <p:cNvPr id="782" name="Google Shape;782;p42" title="Screenshot 2025-07-24 at 01.03.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9553" y="4814200"/>
            <a:ext cx="1341596" cy="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>
            <a:off x="359720" y="282625"/>
            <a:ext cx="8026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Mono"/>
              <a:buNone/>
            </a:pPr>
            <a:r>
              <a:rPr i="0" lang="en-GB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Dataset Overview &amp; Tools </a:t>
            </a:r>
            <a:r>
              <a:rPr i="0" lang="en-GB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📊</a:t>
            </a:r>
            <a:endParaRPr i="0" sz="20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9" name="Google Shape;209;p25"/>
          <p:cNvSpPr/>
          <p:nvPr/>
        </p:nvSpPr>
        <p:spPr>
          <a:xfrm>
            <a:off x="359720" y="767438"/>
            <a:ext cx="45903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49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Mono"/>
              <a:buNone/>
            </a:pPr>
            <a:r>
              <a:rPr i="0" lang="en-GB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Our Data Foundation</a:t>
            </a:r>
            <a:endParaRPr i="0" sz="16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359719" y="1281188"/>
            <a:ext cx="42387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</a:pPr>
            <a:r>
              <a:rPr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Dataset: IPL Complete Dataset (2008-2020)</a:t>
            </a:r>
            <a:endParaRPr i="0" sz="1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359717" y="1576685"/>
            <a:ext cx="40869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Roboto"/>
              <a:buChar char="•"/>
            </a:pPr>
            <a:r>
              <a:rPr b="0" i="0" lang="en-GB" sz="8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816 matches × 18 columns</a:t>
            </a:r>
            <a:endParaRPr b="0" i="0" sz="800" u="none" cap="none" strike="noStrike"/>
          </a:p>
        </p:txBody>
      </p:sp>
      <p:sp>
        <p:nvSpPr>
          <p:cNvPr id="212" name="Google Shape;212;p25"/>
          <p:cNvSpPr/>
          <p:nvPr/>
        </p:nvSpPr>
        <p:spPr>
          <a:xfrm>
            <a:off x="359717" y="1777008"/>
            <a:ext cx="40869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Roboto"/>
              <a:buChar char="•"/>
            </a:pPr>
            <a:r>
              <a:rPr b="0" i="0" lang="en-GB" sz="8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13 seasons covered</a:t>
            </a:r>
            <a:endParaRPr b="0" i="0" sz="800" u="none" cap="none" strike="noStrike"/>
          </a:p>
        </p:txBody>
      </p:sp>
      <p:sp>
        <p:nvSpPr>
          <p:cNvPr id="213" name="Google Shape;213;p25"/>
          <p:cNvSpPr/>
          <p:nvPr/>
        </p:nvSpPr>
        <p:spPr>
          <a:xfrm>
            <a:off x="359717" y="1977331"/>
            <a:ext cx="40869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Roboto"/>
              <a:buChar char="•"/>
            </a:pPr>
            <a:r>
              <a:rPr b="0" i="0" lang="en-GB" sz="8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95%+ data quality</a:t>
            </a:r>
            <a:endParaRPr b="0" i="0" sz="800" u="none" cap="none" strike="noStrike"/>
          </a:p>
        </p:txBody>
      </p:sp>
      <p:sp>
        <p:nvSpPr>
          <p:cNvPr id="214" name="Google Shape;214;p25"/>
          <p:cNvSpPr/>
          <p:nvPr/>
        </p:nvSpPr>
        <p:spPr>
          <a:xfrm>
            <a:off x="316686" y="2969024"/>
            <a:ext cx="15417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</a:pPr>
            <a:r>
              <a:rPr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Key Variables:</a:t>
            </a:r>
            <a:endParaRPr i="0" sz="1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316686" y="3264522"/>
            <a:ext cx="40869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Roboto"/>
              <a:buNone/>
            </a:pPr>
            <a:r>
              <a:rPr b="0" i="0" lang="en-GB" sz="8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teams, venues, toss decisions, results, player awards</a:t>
            </a:r>
            <a:endParaRPr b="0" i="0" sz="800" u="none" cap="none" strike="noStrike"/>
          </a:p>
        </p:txBody>
      </p:sp>
      <p:sp>
        <p:nvSpPr>
          <p:cNvPr id="216" name="Google Shape;216;p25"/>
          <p:cNvSpPr/>
          <p:nvPr/>
        </p:nvSpPr>
        <p:spPr>
          <a:xfrm>
            <a:off x="4702150" y="1281187"/>
            <a:ext cx="15417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</a:pPr>
            <a:r>
              <a:rPr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Technical Stack:</a:t>
            </a:r>
            <a:endParaRPr i="0" sz="1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4702150" y="1576685"/>
            <a:ext cx="40869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Roboto"/>
              <a:buChar char="•"/>
            </a:pPr>
            <a:r>
              <a:rPr b="0" i="0" lang="en-GB" sz="8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pandas, numpy, matplotlib, seaborn</a:t>
            </a:r>
            <a:endParaRPr b="0" i="0" sz="800" u="none" cap="none" strike="noStrike"/>
          </a:p>
        </p:txBody>
      </p:sp>
      <p:sp>
        <p:nvSpPr>
          <p:cNvPr id="218" name="Google Shape;218;p25"/>
          <p:cNvSpPr/>
          <p:nvPr/>
        </p:nvSpPr>
        <p:spPr>
          <a:xfrm>
            <a:off x="4702150" y="1777008"/>
            <a:ext cx="40869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Roboto"/>
              <a:buChar char="•"/>
            </a:pPr>
            <a:r>
              <a:rPr b="0" i="0" lang="en-GB" sz="8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Python 3.8+ with Jupyter Notebook</a:t>
            </a:r>
            <a:endParaRPr b="0" i="0" sz="800" u="none" cap="none" strike="noStrike"/>
          </a:p>
        </p:txBody>
      </p:sp>
      <p:sp>
        <p:nvSpPr>
          <p:cNvPr id="219" name="Google Shape;219;p25"/>
          <p:cNvSpPr/>
          <p:nvPr/>
        </p:nvSpPr>
        <p:spPr>
          <a:xfrm>
            <a:off x="4702150" y="1977331"/>
            <a:ext cx="40869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Roboto"/>
              <a:buChar char="•"/>
            </a:pPr>
            <a:r>
              <a:rPr b="0" i="0" lang="en-GB" sz="8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Industry-standard data analysis tools</a:t>
            </a:r>
            <a:endParaRPr b="0" i="0" sz="800" u="none" cap="none" strike="noStrike"/>
          </a:p>
        </p:txBody>
      </p:sp>
      <p:pic>
        <p:nvPicPr>
          <p:cNvPr id="220" name="Google Shape;220;p25" title="Screenshot 2025-07-24 at 00.38.1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228" y="2377984"/>
            <a:ext cx="5581896" cy="189696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/>
          <p:nvPr/>
        </p:nvSpPr>
        <p:spPr>
          <a:xfrm>
            <a:off x="226244" y="2918991"/>
            <a:ext cx="19200" cy="545700"/>
          </a:xfrm>
          <a:prstGeom prst="rect">
            <a:avLst/>
          </a:prstGeom>
          <a:solidFill>
            <a:srgbClr val="DCFF5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5" title="Screenshot 2025-07-24 at 01.03.3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9553" y="4814200"/>
            <a:ext cx="1341596" cy="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/>
          <p:nvPr/>
        </p:nvSpPr>
        <p:spPr>
          <a:xfrm>
            <a:off x="496127" y="578266"/>
            <a:ext cx="702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</a:pPr>
            <a:r>
              <a:rPr i="0" lang="en-GB" sz="2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 Quality &amp; Cleaning </a:t>
            </a:r>
            <a:r>
              <a:rPr i="0" lang="en-GB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🧹</a:t>
            </a:r>
            <a:endParaRPr i="0" sz="28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496129" y="1248141"/>
            <a:ext cx="618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5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 Mono"/>
              <a:buNone/>
            </a:pPr>
            <a:r>
              <a:rPr i="0" lang="en-GB" sz="2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 Preparation Process</a:t>
            </a:r>
            <a:endParaRPr i="0" sz="2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496128" y="1956859"/>
            <a:ext cx="35712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52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 Mono"/>
              <a:buNone/>
            </a:pPr>
            <a:r>
              <a:rPr i="0" lang="en-GB" sz="17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Initial Issues Found:</a:t>
            </a:r>
            <a:endParaRPr i="0" sz="17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496119" y="2364433"/>
            <a:ext cx="3903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❌</a:t>
            </a:r>
            <a:r>
              <a:rPr b="0" i="0" lang="en-GB" sz="11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2 duplicate records</a:t>
            </a:r>
            <a:endParaRPr b="0" i="0" sz="1100" u="none" cap="none" strike="noStrike"/>
          </a:p>
        </p:txBody>
      </p:sp>
      <p:sp>
        <p:nvSpPr>
          <p:cNvPr id="232" name="Google Shape;232;p26"/>
          <p:cNvSpPr/>
          <p:nvPr/>
        </p:nvSpPr>
        <p:spPr>
          <a:xfrm>
            <a:off x="496119" y="2640806"/>
            <a:ext cx="3903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❌</a:t>
            </a:r>
            <a:r>
              <a:rPr b="0" i="0" lang="en-GB" sz="11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Missing cities: 45 (5.5%)</a:t>
            </a:r>
            <a:endParaRPr b="0" i="0" sz="1100" u="none" cap="none" strike="noStrike"/>
          </a:p>
        </p:txBody>
      </p:sp>
      <p:sp>
        <p:nvSpPr>
          <p:cNvPr id="233" name="Google Shape;233;p26"/>
          <p:cNvSpPr/>
          <p:nvPr/>
        </p:nvSpPr>
        <p:spPr>
          <a:xfrm>
            <a:off x="496119" y="2917180"/>
            <a:ext cx="3903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❌</a:t>
            </a:r>
            <a:r>
              <a:rPr b="0" i="0" lang="en-GB" sz="11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Missing player_of_match: 4 (0.5%)</a:t>
            </a:r>
            <a:endParaRPr b="0" i="0" sz="1100" u="none" cap="none" strike="noStrike"/>
          </a:p>
        </p:txBody>
      </p:sp>
      <p:sp>
        <p:nvSpPr>
          <p:cNvPr id="234" name="Google Shape;234;p26"/>
          <p:cNvSpPr/>
          <p:nvPr/>
        </p:nvSpPr>
        <p:spPr>
          <a:xfrm>
            <a:off x="496119" y="3193554"/>
            <a:ext cx="3903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❌</a:t>
            </a:r>
            <a:r>
              <a:rPr b="0" i="0" lang="en-GB" sz="11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Text formatting inconsistencies</a:t>
            </a:r>
            <a:endParaRPr b="0" i="0" sz="1100" u="none" cap="none" strike="noStrike"/>
          </a:p>
        </p:txBody>
      </p:sp>
      <p:sp>
        <p:nvSpPr>
          <p:cNvPr id="235" name="Google Shape;235;p26"/>
          <p:cNvSpPr/>
          <p:nvPr/>
        </p:nvSpPr>
        <p:spPr>
          <a:xfrm>
            <a:off x="4749704" y="1956859"/>
            <a:ext cx="31560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52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 Mono"/>
              <a:buNone/>
            </a:pPr>
            <a:r>
              <a:rPr i="0" lang="en-GB" sz="17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Cleaning Applied:</a:t>
            </a:r>
            <a:endParaRPr i="0" sz="17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4749701" y="2364433"/>
            <a:ext cx="3903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✅</a:t>
            </a:r>
            <a:r>
              <a:rPr b="0" i="0" lang="en-GB" sz="11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Removed duplicates</a:t>
            </a:r>
            <a:endParaRPr b="0" i="0" sz="1100" u="none" cap="none" strike="noStrike"/>
          </a:p>
        </p:txBody>
      </p:sp>
      <p:sp>
        <p:nvSpPr>
          <p:cNvPr id="237" name="Google Shape;237;p26"/>
          <p:cNvSpPr/>
          <p:nvPr/>
        </p:nvSpPr>
        <p:spPr>
          <a:xfrm>
            <a:off x="4749701" y="2640806"/>
            <a:ext cx="3903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✅</a:t>
            </a:r>
            <a:r>
              <a:rPr b="0" i="0" lang="en-GB" sz="11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Filled missing values strategically</a:t>
            </a:r>
            <a:endParaRPr b="0" i="0" sz="1100" u="none" cap="none" strike="noStrike"/>
          </a:p>
        </p:txBody>
      </p:sp>
      <p:sp>
        <p:nvSpPr>
          <p:cNvPr id="238" name="Google Shape;238;p26"/>
          <p:cNvSpPr/>
          <p:nvPr/>
        </p:nvSpPr>
        <p:spPr>
          <a:xfrm>
            <a:off x="4749701" y="2917180"/>
            <a:ext cx="3903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✅</a:t>
            </a:r>
            <a:r>
              <a:rPr b="0" i="0" lang="en-GB" sz="11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Standardized team names and formats</a:t>
            </a:r>
            <a:endParaRPr b="0" i="0" sz="1100" u="none" cap="none" strike="noStrike"/>
          </a:p>
        </p:txBody>
      </p:sp>
      <p:sp>
        <p:nvSpPr>
          <p:cNvPr id="239" name="Google Shape;239;p26"/>
          <p:cNvSpPr/>
          <p:nvPr/>
        </p:nvSpPr>
        <p:spPr>
          <a:xfrm>
            <a:off x="4749701" y="3193554"/>
            <a:ext cx="3903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✅</a:t>
            </a:r>
            <a:r>
              <a:rPr b="0" i="0" lang="en-GB" sz="11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Validated data consistency</a:t>
            </a:r>
            <a:endParaRPr b="0" i="0" sz="1100" u="none" cap="none" strike="noStrike"/>
          </a:p>
        </p:txBody>
      </p:sp>
      <p:sp>
        <p:nvSpPr>
          <p:cNvPr id="240" name="Google Shape;240;p26"/>
          <p:cNvSpPr/>
          <p:nvPr/>
        </p:nvSpPr>
        <p:spPr>
          <a:xfrm>
            <a:off x="4749704" y="3562125"/>
            <a:ext cx="3903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5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 Mono"/>
              <a:buNone/>
            </a:pPr>
            <a:r>
              <a:rPr i="0" lang="en-GB" sz="17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Final Clean Dataset:</a:t>
            </a:r>
            <a:endParaRPr i="0" sz="17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4749701" y="3983980"/>
            <a:ext cx="390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100"/>
              <a:buFont typeface="Roboto"/>
              <a:buNone/>
            </a:pPr>
            <a:r>
              <a:rPr b="0" i="0" lang="en-GB" sz="11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814 matches ready for analysis! </a:t>
            </a:r>
            <a:r>
              <a:rPr b="0" i="0" lang="en-GB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⭐⭐⭐⭐⭐</a:t>
            </a:r>
            <a:r>
              <a:rPr b="0" i="0" lang="en-GB" sz="11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Overall Data Quality: 98%</a:t>
            </a:r>
            <a:endParaRPr b="0" i="0" sz="1100" u="none" cap="none" strike="noStrike"/>
          </a:p>
        </p:txBody>
      </p:sp>
      <p:sp>
        <p:nvSpPr>
          <p:cNvPr id="242" name="Google Shape;242;p26"/>
          <p:cNvSpPr/>
          <p:nvPr/>
        </p:nvSpPr>
        <p:spPr>
          <a:xfrm>
            <a:off x="4564062" y="3562126"/>
            <a:ext cx="17400" cy="1105200"/>
          </a:xfrm>
          <a:prstGeom prst="rect">
            <a:avLst/>
          </a:prstGeom>
          <a:solidFill>
            <a:srgbClr val="DCFF5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26" title="Screenshot 2025-07-24 at 01.03.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9553" y="4814200"/>
            <a:ext cx="1341596" cy="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/>
          <p:nvPr/>
        </p:nvSpPr>
        <p:spPr>
          <a:xfrm>
            <a:off x="496127" y="909719"/>
            <a:ext cx="768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</a:pPr>
            <a:r>
              <a:rPr i="0" lang="en-GB" sz="2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Dataset Statistics Overview </a:t>
            </a:r>
            <a:r>
              <a:rPr i="0" lang="en-GB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📊</a:t>
            </a:r>
            <a:endParaRPr i="0" sz="28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0" name="Google Shape;250;p27"/>
          <p:cNvSpPr/>
          <p:nvPr/>
        </p:nvSpPr>
        <p:spPr>
          <a:xfrm>
            <a:off x="496131" y="1579594"/>
            <a:ext cx="5852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5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 Mono"/>
              <a:buNone/>
            </a:pPr>
            <a:r>
              <a:rPr i="0" lang="en-GB" sz="2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IPL by the Numbers</a:t>
            </a:r>
            <a:endParaRPr i="0" sz="2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1" name="Google Shape;251;p27"/>
          <p:cNvSpPr/>
          <p:nvPr/>
        </p:nvSpPr>
        <p:spPr>
          <a:xfrm>
            <a:off x="496119" y="2288307"/>
            <a:ext cx="21264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52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 Mono"/>
              <a:buNone/>
            </a:pPr>
            <a:r>
              <a:rPr i="0" lang="en-GB" sz="17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Key Statistics:</a:t>
            </a:r>
            <a:endParaRPr i="0" sz="17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2" name="Google Shape;252;p27"/>
          <p:cNvSpPr/>
          <p:nvPr/>
        </p:nvSpPr>
        <p:spPr>
          <a:xfrm>
            <a:off x="496119" y="2695873"/>
            <a:ext cx="3903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100"/>
              <a:buFont typeface="Roboto"/>
              <a:buChar char="•"/>
            </a:pPr>
            <a:r>
              <a:rPr b="0" i="0" lang="en-GB" sz="11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Total Matches: 814</a:t>
            </a:r>
            <a:endParaRPr b="0" i="0" sz="1100" u="none" cap="none" strike="noStrike"/>
          </a:p>
        </p:txBody>
      </p:sp>
      <p:sp>
        <p:nvSpPr>
          <p:cNvPr id="253" name="Google Shape;253;p27"/>
          <p:cNvSpPr/>
          <p:nvPr/>
        </p:nvSpPr>
        <p:spPr>
          <a:xfrm>
            <a:off x="496119" y="2972246"/>
            <a:ext cx="3903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100"/>
              <a:buFont typeface="Roboto"/>
              <a:buChar char="•"/>
            </a:pPr>
            <a:r>
              <a:rPr b="0" i="0" lang="en-GB" sz="11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Seasons Covered: 13 (2008-2020)</a:t>
            </a:r>
            <a:endParaRPr b="0" i="0" sz="1100" u="none" cap="none" strike="noStrike"/>
          </a:p>
        </p:txBody>
      </p:sp>
      <p:sp>
        <p:nvSpPr>
          <p:cNvPr id="254" name="Google Shape;254;p27"/>
          <p:cNvSpPr/>
          <p:nvPr/>
        </p:nvSpPr>
        <p:spPr>
          <a:xfrm>
            <a:off x="496119" y="3248621"/>
            <a:ext cx="3903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100"/>
              <a:buFont typeface="Roboto"/>
              <a:buChar char="•"/>
            </a:pPr>
            <a:r>
              <a:rPr b="0" i="0" lang="en-GB" sz="11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Teams Participated: 13 franchises</a:t>
            </a:r>
            <a:endParaRPr b="0" i="0" sz="1100" u="none" cap="none" strike="noStrike"/>
          </a:p>
        </p:txBody>
      </p:sp>
      <p:sp>
        <p:nvSpPr>
          <p:cNvPr id="255" name="Google Shape;255;p27"/>
          <p:cNvSpPr/>
          <p:nvPr/>
        </p:nvSpPr>
        <p:spPr>
          <a:xfrm>
            <a:off x="496119" y="3524994"/>
            <a:ext cx="3903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100"/>
              <a:buFont typeface="Roboto"/>
              <a:buChar char="•"/>
            </a:pPr>
            <a:r>
              <a:rPr b="0" i="0" lang="en-GB" sz="11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Venues Used: 37 different grounds</a:t>
            </a:r>
            <a:endParaRPr b="0" i="0" sz="1100" u="none" cap="none" strike="noStrike"/>
          </a:p>
        </p:txBody>
      </p:sp>
      <p:sp>
        <p:nvSpPr>
          <p:cNvPr id="256" name="Google Shape;256;p27"/>
          <p:cNvSpPr/>
          <p:nvPr/>
        </p:nvSpPr>
        <p:spPr>
          <a:xfrm>
            <a:off x="496119" y="3801368"/>
            <a:ext cx="3903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100"/>
              <a:buFont typeface="Roboto"/>
              <a:buChar char="•"/>
            </a:pPr>
            <a:r>
              <a:rPr b="0" i="0" lang="en-GB" sz="11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Host Cities: 22 cities</a:t>
            </a:r>
            <a:endParaRPr b="0" i="0" sz="1100" u="none" cap="none" strike="noStrike"/>
          </a:p>
        </p:txBody>
      </p:sp>
      <p:sp>
        <p:nvSpPr>
          <p:cNvPr id="257" name="Google Shape;257;p27"/>
          <p:cNvSpPr/>
          <p:nvPr/>
        </p:nvSpPr>
        <p:spPr>
          <a:xfrm>
            <a:off x="4749704" y="2288313"/>
            <a:ext cx="35502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52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 Mono"/>
              <a:buNone/>
            </a:pPr>
            <a:r>
              <a:rPr i="0" lang="en-GB" sz="17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Match Distribution:</a:t>
            </a:r>
            <a:endParaRPr i="0" sz="17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4749701" y="2695873"/>
            <a:ext cx="3903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100"/>
              <a:buFont typeface="Roboto"/>
              <a:buChar char="•"/>
            </a:pPr>
            <a:r>
              <a:rPr b="0" i="0" lang="en-GB" sz="11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Average per Season: 62.6 matches</a:t>
            </a:r>
            <a:endParaRPr b="0" i="0" sz="1100" u="none" cap="none" strike="noStrike"/>
          </a:p>
        </p:txBody>
      </p:sp>
      <p:sp>
        <p:nvSpPr>
          <p:cNvPr id="259" name="Google Shape;259;p27"/>
          <p:cNvSpPr/>
          <p:nvPr/>
        </p:nvSpPr>
        <p:spPr>
          <a:xfrm>
            <a:off x="4749701" y="2972246"/>
            <a:ext cx="3903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100"/>
              <a:buFont typeface="Roboto"/>
              <a:buChar char="•"/>
            </a:pPr>
            <a:r>
              <a:rPr b="0" i="0" lang="en-GB" sz="11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Peak Season: 2013 (76 matches)</a:t>
            </a:r>
            <a:endParaRPr b="0" i="0" sz="1100" u="none" cap="none" strike="noStrike"/>
          </a:p>
        </p:txBody>
      </p:sp>
      <p:sp>
        <p:nvSpPr>
          <p:cNvPr id="260" name="Google Shape;260;p27"/>
          <p:cNvSpPr/>
          <p:nvPr/>
        </p:nvSpPr>
        <p:spPr>
          <a:xfrm>
            <a:off x="4749701" y="3248621"/>
            <a:ext cx="3903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100"/>
              <a:buFont typeface="Roboto"/>
              <a:buChar char="•"/>
            </a:pPr>
            <a:r>
              <a:rPr b="0" i="0" lang="en-GB" sz="11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Wins by Runs: 385 (47.3%)</a:t>
            </a:r>
            <a:endParaRPr b="0" i="0" sz="1100" u="none" cap="none" strike="noStrike"/>
          </a:p>
        </p:txBody>
      </p:sp>
      <p:sp>
        <p:nvSpPr>
          <p:cNvPr id="261" name="Google Shape;261;p27"/>
          <p:cNvSpPr/>
          <p:nvPr/>
        </p:nvSpPr>
        <p:spPr>
          <a:xfrm>
            <a:off x="4749701" y="3524994"/>
            <a:ext cx="3903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100"/>
              <a:buFont typeface="Roboto"/>
              <a:buChar char="•"/>
            </a:pPr>
            <a:r>
              <a:rPr b="0" i="0" lang="en-GB" sz="11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Wins by Wickets: 429 (52.7%)</a:t>
            </a:r>
            <a:endParaRPr b="0" i="0" sz="1100" u="none" cap="none" strike="noStrike"/>
          </a:p>
        </p:txBody>
      </p:sp>
      <p:sp>
        <p:nvSpPr>
          <p:cNvPr id="262" name="Google Shape;262;p27"/>
          <p:cNvSpPr/>
          <p:nvPr/>
        </p:nvSpPr>
        <p:spPr>
          <a:xfrm>
            <a:off x="4749701" y="3879354"/>
            <a:ext cx="3903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100"/>
              <a:buFont typeface="Roboto"/>
              <a:buNone/>
            </a:pPr>
            <a:r>
              <a:rPr b="0" i="0" lang="en-GB" sz="11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Time Span: 12+ years of cricket excellence analyzed!</a:t>
            </a:r>
            <a:endParaRPr b="0" i="0" sz="1100" u="none" cap="none" strike="noStrike"/>
          </a:p>
        </p:txBody>
      </p:sp>
      <p:pic>
        <p:nvPicPr>
          <p:cNvPr id="263" name="Google Shape;263;p27" title="Screenshot 2025-07-24 at 01.03.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9553" y="4814200"/>
            <a:ext cx="1341596" cy="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/>
          <p:nvPr/>
        </p:nvSpPr>
        <p:spPr>
          <a:xfrm>
            <a:off x="359720" y="282625"/>
            <a:ext cx="67995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Mono"/>
              <a:buNone/>
            </a:pPr>
            <a:r>
              <a:rPr i="0" lang="en-GB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Top Players Analysis </a:t>
            </a:r>
            <a:r>
              <a:rPr i="0" lang="en-GB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🌟</a:t>
            </a:r>
            <a:endParaRPr i="0" sz="20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0" name="Google Shape;270;p28"/>
          <p:cNvSpPr/>
          <p:nvPr/>
        </p:nvSpPr>
        <p:spPr>
          <a:xfrm>
            <a:off x="359720" y="767438"/>
            <a:ext cx="64059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49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Mono"/>
              <a:buNone/>
            </a:pPr>
            <a:r>
              <a:rPr i="0" lang="en-GB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Player of the Match Champions</a:t>
            </a:r>
            <a:endParaRPr i="0" sz="16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1" name="Google Shape;271;p28"/>
          <p:cNvSpPr/>
          <p:nvPr/>
        </p:nvSpPr>
        <p:spPr>
          <a:xfrm>
            <a:off x="359720" y="1178422"/>
            <a:ext cx="64983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</a:pPr>
            <a:r>
              <a:rPr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Top 10 Most Awarded Players: </a:t>
            </a:r>
            <a:r>
              <a:rPr i="0" lang="en-GB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🏆</a:t>
            </a:r>
            <a:endParaRPr i="0" sz="1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359718" y="1487463"/>
            <a:ext cx="3013200" cy="550800"/>
          </a:xfrm>
          <a:prstGeom prst="roundRect">
            <a:avLst>
              <a:gd fmla="val 9017" name="adj"/>
            </a:avLst>
          </a:prstGeom>
          <a:solidFill>
            <a:srgbClr val="212121"/>
          </a:solidFill>
          <a:ln>
            <a:noFill/>
          </a:ln>
        </p:spPr>
        <p:txBody>
          <a:bodyPr anchorCtr="0" anchor="ctr" bIns="41375" lIns="41375" spcFirstLastPara="1" rIns="41375" wrap="square" tIns="41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8"/>
          <p:cNvSpPr/>
          <p:nvPr/>
        </p:nvSpPr>
        <p:spPr>
          <a:xfrm>
            <a:off x="359718" y="1477116"/>
            <a:ext cx="3013200" cy="41400"/>
          </a:xfrm>
          <a:prstGeom prst="roundRect">
            <a:avLst>
              <a:gd fmla="val 26977" name="adj"/>
            </a:avLst>
          </a:prstGeom>
          <a:solidFill>
            <a:srgbClr val="DCFF50"/>
          </a:solidFill>
          <a:ln>
            <a:noFill/>
          </a:ln>
        </p:spPr>
        <p:txBody>
          <a:bodyPr anchorCtr="0" anchor="ctr" bIns="41375" lIns="41375" spcFirstLastPara="1" rIns="41375" wrap="square" tIns="41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1754664" y="1375858"/>
            <a:ext cx="223200" cy="223200"/>
          </a:xfrm>
          <a:prstGeom prst="roundRect">
            <a:avLst>
              <a:gd fmla="val 185373" name="adj"/>
            </a:avLst>
          </a:prstGeom>
          <a:solidFill>
            <a:srgbClr val="DCFF50"/>
          </a:solidFill>
          <a:ln>
            <a:noFill/>
          </a:ln>
        </p:spPr>
        <p:txBody>
          <a:bodyPr anchorCtr="0" anchor="ctr" bIns="41375" lIns="41375" spcFirstLastPara="1" rIns="41375" wrap="square" tIns="41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1821648" y="1431687"/>
            <a:ext cx="894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Roboto Mono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700" u="none" cap="none" strike="noStrike"/>
          </a:p>
        </p:txBody>
      </p:sp>
      <p:sp>
        <p:nvSpPr>
          <p:cNvPr id="276" name="Google Shape;276;p28"/>
          <p:cNvSpPr/>
          <p:nvPr/>
        </p:nvSpPr>
        <p:spPr>
          <a:xfrm>
            <a:off x="444486" y="1673541"/>
            <a:ext cx="930300" cy="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700"/>
              <a:buFont typeface="Roboto Mono"/>
              <a:buNone/>
            </a:pPr>
            <a:r>
              <a:rPr b="0" i="0" lang="en-GB" sz="700" u="none" cap="none" strike="noStrike">
                <a:solidFill>
                  <a:srgbClr val="E5E0DF"/>
                </a:solidFill>
                <a:latin typeface="Roboto Mono"/>
                <a:ea typeface="Roboto Mono"/>
                <a:cs typeface="Roboto Mono"/>
                <a:sym typeface="Roboto Mono"/>
              </a:rPr>
              <a:t>AB de Villiers</a:t>
            </a:r>
            <a:endParaRPr b="0" i="0" sz="700" u="none" cap="none" strike="noStrike"/>
          </a:p>
        </p:txBody>
      </p:sp>
      <p:sp>
        <p:nvSpPr>
          <p:cNvPr id="277" name="Google Shape;277;p28"/>
          <p:cNvSpPr/>
          <p:nvPr/>
        </p:nvSpPr>
        <p:spPr>
          <a:xfrm>
            <a:off x="444486" y="1834453"/>
            <a:ext cx="2843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600"/>
              <a:buFont typeface="Roboto"/>
              <a:buNone/>
            </a:pPr>
            <a:r>
              <a:rPr b="0" i="0" lang="en-GB" sz="6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25 awards</a:t>
            </a:r>
            <a:endParaRPr b="0" i="0" sz="600" u="none" cap="none" strike="noStrike"/>
          </a:p>
        </p:txBody>
      </p:sp>
      <p:sp>
        <p:nvSpPr>
          <p:cNvPr id="278" name="Google Shape;278;p28"/>
          <p:cNvSpPr/>
          <p:nvPr/>
        </p:nvSpPr>
        <p:spPr>
          <a:xfrm>
            <a:off x="3447347" y="1487463"/>
            <a:ext cx="3013200" cy="550800"/>
          </a:xfrm>
          <a:prstGeom prst="roundRect">
            <a:avLst>
              <a:gd fmla="val 9017" name="adj"/>
            </a:avLst>
          </a:prstGeom>
          <a:solidFill>
            <a:srgbClr val="212121"/>
          </a:solidFill>
          <a:ln>
            <a:noFill/>
          </a:ln>
        </p:spPr>
        <p:txBody>
          <a:bodyPr anchorCtr="0" anchor="ctr" bIns="41375" lIns="41375" spcFirstLastPara="1" rIns="41375" wrap="square" tIns="41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3447347" y="1477116"/>
            <a:ext cx="3013200" cy="41400"/>
          </a:xfrm>
          <a:prstGeom prst="roundRect">
            <a:avLst>
              <a:gd fmla="val 26977" name="adj"/>
            </a:avLst>
          </a:prstGeom>
          <a:solidFill>
            <a:srgbClr val="DCFF50"/>
          </a:solidFill>
          <a:ln>
            <a:noFill/>
          </a:ln>
        </p:spPr>
        <p:txBody>
          <a:bodyPr anchorCtr="0" anchor="ctr" bIns="41375" lIns="41375" spcFirstLastPara="1" rIns="41375" wrap="square" tIns="41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4842347" y="1375858"/>
            <a:ext cx="223200" cy="223200"/>
          </a:xfrm>
          <a:prstGeom prst="roundRect">
            <a:avLst>
              <a:gd fmla="val 185373" name="adj"/>
            </a:avLst>
          </a:prstGeom>
          <a:solidFill>
            <a:srgbClr val="DCFF50"/>
          </a:solidFill>
          <a:ln>
            <a:noFill/>
          </a:ln>
        </p:spPr>
        <p:txBody>
          <a:bodyPr anchorCtr="0" anchor="ctr" bIns="41375" lIns="41375" spcFirstLastPara="1" rIns="41375" wrap="square" tIns="41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4909331" y="1431687"/>
            <a:ext cx="894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Roboto Mono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700" u="none" cap="none" strike="noStrike"/>
          </a:p>
        </p:txBody>
      </p:sp>
      <p:sp>
        <p:nvSpPr>
          <p:cNvPr id="282" name="Google Shape;282;p28"/>
          <p:cNvSpPr/>
          <p:nvPr/>
        </p:nvSpPr>
        <p:spPr>
          <a:xfrm>
            <a:off x="3532115" y="1673541"/>
            <a:ext cx="930300" cy="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700"/>
              <a:buFont typeface="Roboto Mono"/>
              <a:buNone/>
            </a:pPr>
            <a:r>
              <a:rPr b="0" i="0" lang="en-GB" sz="700" u="none" cap="none" strike="noStrike">
                <a:solidFill>
                  <a:srgbClr val="E5E0DF"/>
                </a:solidFill>
                <a:latin typeface="Roboto Mono"/>
                <a:ea typeface="Roboto Mono"/>
                <a:cs typeface="Roboto Mono"/>
                <a:sym typeface="Roboto Mono"/>
              </a:rPr>
              <a:t>Chris Gayle</a:t>
            </a:r>
            <a:endParaRPr b="0" i="0" sz="700" u="none" cap="none" strike="noStrike"/>
          </a:p>
        </p:txBody>
      </p:sp>
      <p:sp>
        <p:nvSpPr>
          <p:cNvPr id="283" name="Google Shape;283;p28"/>
          <p:cNvSpPr/>
          <p:nvPr/>
        </p:nvSpPr>
        <p:spPr>
          <a:xfrm>
            <a:off x="3532115" y="1834453"/>
            <a:ext cx="2843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600"/>
              <a:buFont typeface="Roboto"/>
              <a:buNone/>
            </a:pPr>
            <a:r>
              <a:rPr b="0" i="0" lang="en-GB" sz="6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22 awards</a:t>
            </a:r>
            <a:endParaRPr b="0" i="0" sz="600" u="none" cap="none" strike="noStrike"/>
          </a:p>
        </p:txBody>
      </p:sp>
      <p:sp>
        <p:nvSpPr>
          <p:cNvPr id="284" name="Google Shape;284;p28"/>
          <p:cNvSpPr/>
          <p:nvPr/>
        </p:nvSpPr>
        <p:spPr>
          <a:xfrm>
            <a:off x="359718" y="2224286"/>
            <a:ext cx="3013200" cy="550800"/>
          </a:xfrm>
          <a:prstGeom prst="roundRect">
            <a:avLst>
              <a:gd fmla="val 9017" name="adj"/>
            </a:avLst>
          </a:prstGeom>
          <a:solidFill>
            <a:srgbClr val="212121"/>
          </a:solidFill>
          <a:ln>
            <a:noFill/>
          </a:ln>
        </p:spPr>
        <p:txBody>
          <a:bodyPr anchorCtr="0" anchor="ctr" bIns="41375" lIns="41375" spcFirstLastPara="1" rIns="41375" wrap="square" tIns="41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8"/>
          <p:cNvSpPr/>
          <p:nvPr/>
        </p:nvSpPr>
        <p:spPr>
          <a:xfrm>
            <a:off x="359718" y="2213940"/>
            <a:ext cx="3013200" cy="41400"/>
          </a:xfrm>
          <a:prstGeom prst="roundRect">
            <a:avLst>
              <a:gd fmla="val 26977" name="adj"/>
            </a:avLst>
          </a:prstGeom>
          <a:solidFill>
            <a:srgbClr val="DCFF50"/>
          </a:solidFill>
          <a:ln>
            <a:noFill/>
          </a:ln>
        </p:spPr>
        <p:txBody>
          <a:bodyPr anchorCtr="0" anchor="ctr" bIns="41375" lIns="41375" spcFirstLastPara="1" rIns="41375" wrap="square" tIns="41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8"/>
          <p:cNvSpPr/>
          <p:nvPr/>
        </p:nvSpPr>
        <p:spPr>
          <a:xfrm>
            <a:off x="1754664" y="2112682"/>
            <a:ext cx="223200" cy="223200"/>
          </a:xfrm>
          <a:prstGeom prst="roundRect">
            <a:avLst>
              <a:gd fmla="val 185373" name="adj"/>
            </a:avLst>
          </a:prstGeom>
          <a:solidFill>
            <a:srgbClr val="DCFF50"/>
          </a:solidFill>
          <a:ln>
            <a:noFill/>
          </a:ln>
        </p:spPr>
        <p:txBody>
          <a:bodyPr anchorCtr="0" anchor="ctr" bIns="41375" lIns="41375" spcFirstLastPara="1" rIns="41375" wrap="square" tIns="41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8"/>
          <p:cNvSpPr/>
          <p:nvPr/>
        </p:nvSpPr>
        <p:spPr>
          <a:xfrm>
            <a:off x="1821648" y="2168511"/>
            <a:ext cx="894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Roboto Mono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700" u="none" cap="none" strike="noStrike"/>
          </a:p>
        </p:txBody>
      </p:sp>
      <p:sp>
        <p:nvSpPr>
          <p:cNvPr id="288" name="Google Shape;288;p28"/>
          <p:cNvSpPr/>
          <p:nvPr/>
        </p:nvSpPr>
        <p:spPr>
          <a:xfrm>
            <a:off x="444486" y="2410365"/>
            <a:ext cx="930300" cy="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700"/>
              <a:buFont typeface="Roboto Mono"/>
              <a:buNone/>
            </a:pPr>
            <a:r>
              <a:rPr b="0" i="0" lang="en-GB" sz="700" u="none" cap="none" strike="noStrike">
                <a:solidFill>
                  <a:srgbClr val="E5E0DF"/>
                </a:solidFill>
                <a:latin typeface="Roboto Mono"/>
                <a:ea typeface="Roboto Mono"/>
                <a:cs typeface="Roboto Mono"/>
                <a:sym typeface="Roboto Mono"/>
              </a:rPr>
              <a:t>David Warner</a:t>
            </a:r>
            <a:endParaRPr b="0" i="0" sz="700" u="none" cap="none" strike="noStrike"/>
          </a:p>
        </p:txBody>
      </p:sp>
      <p:sp>
        <p:nvSpPr>
          <p:cNvPr id="289" name="Google Shape;289;p28"/>
          <p:cNvSpPr/>
          <p:nvPr/>
        </p:nvSpPr>
        <p:spPr>
          <a:xfrm>
            <a:off x="444486" y="2571278"/>
            <a:ext cx="2843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600"/>
              <a:buFont typeface="Roboto"/>
              <a:buNone/>
            </a:pPr>
            <a:r>
              <a:rPr b="0" i="0" lang="en-GB" sz="6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20 awards</a:t>
            </a:r>
            <a:endParaRPr b="0" i="0" sz="600" u="none" cap="none" strike="noStrike"/>
          </a:p>
        </p:txBody>
      </p:sp>
      <p:sp>
        <p:nvSpPr>
          <p:cNvPr id="290" name="Google Shape;290;p28"/>
          <p:cNvSpPr/>
          <p:nvPr/>
        </p:nvSpPr>
        <p:spPr>
          <a:xfrm>
            <a:off x="3447347" y="2224286"/>
            <a:ext cx="3013200" cy="550800"/>
          </a:xfrm>
          <a:prstGeom prst="roundRect">
            <a:avLst>
              <a:gd fmla="val 9017" name="adj"/>
            </a:avLst>
          </a:prstGeom>
          <a:solidFill>
            <a:srgbClr val="212121"/>
          </a:solidFill>
          <a:ln>
            <a:noFill/>
          </a:ln>
        </p:spPr>
        <p:txBody>
          <a:bodyPr anchorCtr="0" anchor="ctr" bIns="41375" lIns="41375" spcFirstLastPara="1" rIns="41375" wrap="square" tIns="41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8"/>
          <p:cNvSpPr/>
          <p:nvPr/>
        </p:nvSpPr>
        <p:spPr>
          <a:xfrm>
            <a:off x="3447347" y="2213940"/>
            <a:ext cx="3013200" cy="41400"/>
          </a:xfrm>
          <a:prstGeom prst="roundRect">
            <a:avLst>
              <a:gd fmla="val 26977" name="adj"/>
            </a:avLst>
          </a:prstGeom>
          <a:solidFill>
            <a:srgbClr val="DCFF50"/>
          </a:solidFill>
          <a:ln>
            <a:noFill/>
          </a:ln>
        </p:spPr>
        <p:txBody>
          <a:bodyPr anchorCtr="0" anchor="ctr" bIns="41375" lIns="41375" spcFirstLastPara="1" rIns="41375" wrap="square" tIns="41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8"/>
          <p:cNvSpPr/>
          <p:nvPr/>
        </p:nvSpPr>
        <p:spPr>
          <a:xfrm>
            <a:off x="4842347" y="2112682"/>
            <a:ext cx="223200" cy="223200"/>
          </a:xfrm>
          <a:prstGeom prst="roundRect">
            <a:avLst>
              <a:gd fmla="val 185373" name="adj"/>
            </a:avLst>
          </a:prstGeom>
          <a:solidFill>
            <a:srgbClr val="DCFF50"/>
          </a:solidFill>
          <a:ln>
            <a:noFill/>
          </a:ln>
        </p:spPr>
        <p:txBody>
          <a:bodyPr anchorCtr="0" anchor="ctr" bIns="41375" lIns="41375" spcFirstLastPara="1" rIns="41375" wrap="square" tIns="41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8"/>
          <p:cNvSpPr/>
          <p:nvPr/>
        </p:nvSpPr>
        <p:spPr>
          <a:xfrm>
            <a:off x="4909331" y="2168511"/>
            <a:ext cx="894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Roboto Mono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b="0" i="0" sz="700" u="none" cap="none" strike="noStrike"/>
          </a:p>
        </p:txBody>
      </p:sp>
      <p:sp>
        <p:nvSpPr>
          <p:cNvPr id="294" name="Google Shape;294;p28"/>
          <p:cNvSpPr/>
          <p:nvPr/>
        </p:nvSpPr>
        <p:spPr>
          <a:xfrm>
            <a:off x="3532115" y="2410365"/>
            <a:ext cx="930300" cy="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700"/>
              <a:buFont typeface="Roboto Mono"/>
              <a:buNone/>
            </a:pPr>
            <a:r>
              <a:rPr b="0" i="0" lang="en-GB" sz="700" u="none" cap="none" strike="noStrike">
                <a:solidFill>
                  <a:srgbClr val="E5E0DF"/>
                </a:solidFill>
                <a:latin typeface="Roboto Mono"/>
                <a:ea typeface="Roboto Mono"/>
                <a:cs typeface="Roboto Mono"/>
                <a:sym typeface="Roboto Mono"/>
              </a:rPr>
              <a:t>MS Dhoni</a:t>
            </a:r>
            <a:endParaRPr b="0" i="0" sz="700" u="none" cap="none" strike="noStrike"/>
          </a:p>
        </p:txBody>
      </p:sp>
      <p:sp>
        <p:nvSpPr>
          <p:cNvPr id="295" name="Google Shape;295;p28"/>
          <p:cNvSpPr/>
          <p:nvPr/>
        </p:nvSpPr>
        <p:spPr>
          <a:xfrm>
            <a:off x="3532115" y="2571278"/>
            <a:ext cx="2843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600"/>
              <a:buFont typeface="Roboto"/>
              <a:buNone/>
            </a:pPr>
            <a:r>
              <a:rPr b="0" i="0" lang="en-GB" sz="6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18 awards</a:t>
            </a:r>
            <a:endParaRPr b="0" i="0" sz="600" u="none" cap="none" strike="noStrike"/>
          </a:p>
        </p:txBody>
      </p:sp>
      <p:sp>
        <p:nvSpPr>
          <p:cNvPr id="296" name="Google Shape;296;p28"/>
          <p:cNvSpPr/>
          <p:nvPr/>
        </p:nvSpPr>
        <p:spPr>
          <a:xfrm>
            <a:off x="359718" y="2961110"/>
            <a:ext cx="3013200" cy="550800"/>
          </a:xfrm>
          <a:prstGeom prst="roundRect">
            <a:avLst>
              <a:gd fmla="val 9017" name="adj"/>
            </a:avLst>
          </a:prstGeom>
          <a:solidFill>
            <a:srgbClr val="212121"/>
          </a:solidFill>
          <a:ln>
            <a:noFill/>
          </a:ln>
        </p:spPr>
        <p:txBody>
          <a:bodyPr anchorCtr="0" anchor="ctr" bIns="41375" lIns="41375" spcFirstLastPara="1" rIns="41375" wrap="square" tIns="41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359718" y="2950764"/>
            <a:ext cx="3013200" cy="41400"/>
          </a:xfrm>
          <a:prstGeom prst="roundRect">
            <a:avLst>
              <a:gd fmla="val 26977" name="adj"/>
            </a:avLst>
          </a:prstGeom>
          <a:solidFill>
            <a:srgbClr val="DCFF50"/>
          </a:solidFill>
          <a:ln>
            <a:noFill/>
          </a:ln>
        </p:spPr>
        <p:txBody>
          <a:bodyPr anchorCtr="0" anchor="ctr" bIns="41375" lIns="41375" spcFirstLastPara="1" rIns="41375" wrap="square" tIns="41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1754664" y="2849506"/>
            <a:ext cx="223200" cy="223200"/>
          </a:xfrm>
          <a:prstGeom prst="roundRect">
            <a:avLst>
              <a:gd fmla="val 185373" name="adj"/>
            </a:avLst>
          </a:prstGeom>
          <a:solidFill>
            <a:srgbClr val="DCFF50"/>
          </a:solidFill>
          <a:ln>
            <a:noFill/>
          </a:ln>
        </p:spPr>
        <p:txBody>
          <a:bodyPr anchorCtr="0" anchor="ctr" bIns="41375" lIns="41375" spcFirstLastPara="1" rIns="41375" wrap="square" tIns="41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8"/>
          <p:cNvSpPr/>
          <p:nvPr/>
        </p:nvSpPr>
        <p:spPr>
          <a:xfrm>
            <a:off x="1821648" y="2905335"/>
            <a:ext cx="894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Roboto Mono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b="0" i="0" sz="700" u="none" cap="none" strike="noStrike"/>
          </a:p>
        </p:txBody>
      </p:sp>
      <p:sp>
        <p:nvSpPr>
          <p:cNvPr id="300" name="Google Shape;300;p28"/>
          <p:cNvSpPr/>
          <p:nvPr/>
        </p:nvSpPr>
        <p:spPr>
          <a:xfrm>
            <a:off x="444486" y="3147188"/>
            <a:ext cx="930300" cy="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700"/>
              <a:buFont typeface="Roboto Mono"/>
              <a:buNone/>
            </a:pPr>
            <a:r>
              <a:rPr b="0" i="0" lang="en-GB" sz="700" u="none" cap="none" strike="noStrike">
                <a:solidFill>
                  <a:srgbClr val="E5E0DF"/>
                </a:solidFill>
                <a:latin typeface="Roboto Mono"/>
                <a:ea typeface="Roboto Mono"/>
                <a:cs typeface="Roboto Mono"/>
                <a:sym typeface="Roboto Mono"/>
              </a:rPr>
              <a:t>Virat Kohli</a:t>
            </a:r>
            <a:endParaRPr b="0" i="0" sz="700" u="none" cap="none" strike="noStrike"/>
          </a:p>
        </p:txBody>
      </p:sp>
      <p:sp>
        <p:nvSpPr>
          <p:cNvPr id="301" name="Google Shape;301;p28"/>
          <p:cNvSpPr/>
          <p:nvPr/>
        </p:nvSpPr>
        <p:spPr>
          <a:xfrm>
            <a:off x="444486" y="3308101"/>
            <a:ext cx="2843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600"/>
              <a:buFont typeface="Roboto"/>
              <a:buNone/>
            </a:pPr>
            <a:r>
              <a:rPr b="0" i="0" lang="en-GB" sz="6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16 awards</a:t>
            </a:r>
            <a:endParaRPr b="0" i="0" sz="600" u="none" cap="none" strike="noStrike"/>
          </a:p>
        </p:txBody>
      </p:sp>
      <p:sp>
        <p:nvSpPr>
          <p:cNvPr id="302" name="Google Shape;302;p28"/>
          <p:cNvSpPr/>
          <p:nvPr/>
        </p:nvSpPr>
        <p:spPr>
          <a:xfrm>
            <a:off x="3447347" y="2961110"/>
            <a:ext cx="3013200" cy="550800"/>
          </a:xfrm>
          <a:prstGeom prst="roundRect">
            <a:avLst>
              <a:gd fmla="val 9017" name="adj"/>
            </a:avLst>
          </a:prstGeom>
          <a:solidFill>
            <a:srgbClr val="212121"/>
          </a:solidFill>
          <a:ln>
            <a:noFill/>
          </a:ln>
        </p:spPr>
        <p:txBody>
          <a:bodyPr anchorCtr="0" anchor="ctr" bIns="41375" lIns="41375" spcFirstLastPara="1" rIns="41375" wrap="square" tIns="41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8"/>
          <p:cNvSpPr/>
          <p:nvPr/>
        </p:nvSpPr>
        <p:spPr>
          <a:xfrm>
            <a:off x="3447347" y="2950764"/>
            <a:ext cx="3013200" cy="41400"/>
          </a:xfrm>
          <a:prstGeom prst="roundRect">
            <a:avLst>
              <a:gd fmla="val 26977" name="adj"/>
            </a:avLst>
          </a:prstGeom>
          <a:solidFill>
            <a:srgbClr val="DCFF50"/>
          </a:solidFill>
          <a:ln>
            <a:noFill/>
          </a:ln>
        </p:spPr>
        <p:txBody>
          <a:bodyPr anchorCtr="0" anchor="ctr" bIns="41375" lIns="41375" spcFirstLastPara="1" rIns="41375" wrap="square" tIns="41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8"/>
          <p:cNvSpPr/>
          <p:nvPr/>
        </p:nvSpPr>
        <p:spPr>
          <a:xfrm>
            <a:off x="4842347" y="2849506"/>
            <a:ext cx="223200" cy="223200"/>
          </a:xfrm>
          <a:prstGeom prst="roundRect">
            <a:avLst>
              <a:gd fmla="val 185373" name="adj"/>
            </a:avLst>
          </a:prstGeom>
          <a:solidFill>
            <a:srgbClr val="DCFF50"/>
          </a:solidFill>
          <a:ln>
            <a:noFill/>
          </a:ln>
        </p:spPr>
        <p:txBody>
          <a:bodyPr anchorCtr="0" anchor="ctr" bIns="41375" lIns="41375" spcFirstLastPara="1" rIns="41375" wrap="square" tIns="41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8"/>
          <p:cNvSpPr/>
          <p:nvPr/>
        </p:nvSpPr>
        <p:spPr>
          <a:xfrm>
            <a:off x="4909331" y="2905335"/>
            <a:ext cx="894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Roboto Mono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b="0" i="0" sz="700" u="none" cap="none" strike="noStrike"/>
          </a:p>
        </p:txBody>
      </p:sp>
      <p:sp>
        <p:nvSpPr>
          <p:cNvPr id="306" name="Google Shape;306;p28"/>
          <p:cNvSpPr/>
          <p:nvPr/>
        </p:nvSpPr>
        <p:spPr>
          <a:xfrm>
            <a:off x="3532115" y="3147188"/>
            <a:ext cx="930300" cy="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700"/>
              <a:buFont typeface="Roboto Mono"/>
              <a:buNone/>
            </a:pPr>
            <a:r>
              <a:rPr b="0" i="0" lang="en-GB" sz="700" u="none" cap="none" strike="noStrike">
                <a:solidFill>
                  <a:srgbClr val="E5E0DF"/>
                </a:solidFill>
                <a:latin typeface="Roboto Mono"/>
                <a:ea typeface="Roboto Mono"/>
                <a:cs typeface="Roboto Mono"/>
                <a:sym typeface="Roboto Mono"/>
              </a:rPr>
              <a:t>Rohit Sharma</a:t>
            </a:r>
            <a:endParaRPr b="0" i="0" sz="700" u="none" cap="none" strike="noStrike"/>
          </a:p>
        </p:txBody>
      </p:sp>
      <p:sp>
        <p:nvSpPr>
          <p:cNvPr id="307" name="Google Shape;307;p28"/>
          <p:cNvSpPr/>
          <p:nvPr/>
        </p:nvSpPr>
        <p:spPr>
          <a:xfrm>
            <a:off x="3532115" y="3308101"/>
            <a:ext cx="2843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600"/>
              <a:buFont typeface="Roboto"/>
              <a:buNone/>
            </a:pPr>
            <a:r>
              <a:rPr b="0" i="0" lang="en-GB" sz="6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15 awards</a:t>
            </a:r>
            <a:endParaRPr b="0" i="0" sz="600" u="none" cap="none" strike="noStrike"/>
          </a:p>
        </p:txBody>
      </p:sp>
      <p:sp>
        <p:nvSpPr>
          <p:cNvPr id="308" name="Google Shape;308;p28"/>
          <p:cNvSpPr/>
          <p:nvPr/>
        </p:nvSpPr>
        <p:spPr>
          <a:xfrm>
            <a:off x="359718" y="3697934"/>
            <a:ext cx="3013200" cy="550800"/>
          </a:xfrm>
          <a:prstGeom prst="roundRect">
            <a:avLst>
              <a:gd fmla="val 9017" name="adj"/>
            </a:avLst>
          </a:prstGeom>
          <a:solidFill>
            <a:srgbClr val="212121"/>
          </a:solidFill>
          <a:ln>
            <a:noFill/>
          </a:ln>
        </p:spPr>
        <p:txBody>
          <a:bodyPr anchorCtr="0" anchor="ctr" bIns="41375" lIns="41375" spcFirstLastPara="1" rIns="41375" wrap="square" tIns="41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359718" y="3687587"/>
            <a:ext cx="3013200" cy="41400"/>
          </a:xfrm>
          <a:prstGeom prst="roundRect">
            <a:avLst>
              <a:gd fmla="val 26977" name="adj"/>
            </a:avLst>
          </a:prstGeom>
          <a:solidFill>
            <a:srgbClr val="DCFF50"/>
          </a:solidFill>
          <a:ln>
            <a:noFill/>
          </a:ln>
        </p:spPr>
        <p:txBody>
          <a:bodyPr anchorCtr="0" anchor="ctr" bIns="41375" lIns="41375" spcFirstLastPara="1" rIns="41375" wrap="square" tIns="41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1754664" y="3586330"/>
            <a:ext cx="223200" cy="223200"/>
          </a:xfrm>
          <a:prstGeom prst="roundRect">
            <a:avLst>
              <a:gd fmla="val 185373" name="adj"/>
            </a:avLst>
          </a:prstGeom>
          <a:solidFill>
            <a:srgbClr val="DCFF50"/>
          </a:solidFill>
          <a:ln>
            <a:noFill/>
          </a:ln>
        </p:spPr>
        <p:txBody>
          <a:bodyPr anchorCtr="0" anchor="ctr" bIns="41375" lIns="41375" spcFirstLastPara="1" rIns="41375" wrap="square" tIns="41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8"/>
          <p:cNvSpPr/>
          <p:nvPr/>
        </p:nvSpPr>
        <p:spPr>
          <a:xfrm>
            <a:off x="1821648" y="3642159"/>
            <a:ext cx="894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Roboto Mono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b="0" i="0" sz="700" u="none" cap="none" strike="noStrike"/>
          </a:p>
        </p:txBody>
      </p:sp>
      <p:sp>
        <p:nvSpPr>
          <p:cNvPr id="312" name="Google Shape;312;p28"/>
          <p:cNvSpPr/>
          <p:nvPr/>
        </p:nvSpPr>
        <p:spPr>
          <a:xfrm>
            <a:off x="444486" y="3884012"/>
            <a:ext cx="930300" cy="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700"/>
              <a:buFont typeface="Roboto Mono"/>
              <a:buNone/>
            </a:pPr>
            <a:r>
              <a:rPr b="0" i="0" lang="en-GB" sz="700" u="none" cap="none" strike="noStrike">
                <a:solidFill>
                  <a:srgbClr val="E5E0DF"/>
                </a:solidFill>
                <a:latin typeface="Roboto Mono"/>
                <a:ea typeface="Roboto Mono"/>
                <a:cs typeface="Roboto Mono"/>
                <a:sym typeface="Roboto Mono"/>
              </a:rPr>
              <a:t>Shane Watson</a:t>
            </a:r>
            <a:endParaRPr b="0" i="0" sz="700" u="none" cap="none" strike="noStrike"/>
          </a:p>
        </p:txBody>
      </p:sp>
      <p:sp>
        <p:nvSpPr>
          <p:cNvPr id="313" name="Google Shape;313;p28"/>
          <p:cNvSpPr/>
          <p:nvPr/>
        </p:nvSpPr>
        <p:spPr>
          <a:xfrm>
            <a:off x="444486" y="4044925"/>
            <a:ext cx="2843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600"/>
              <a:buFont typeface="Roboto"/>
              <a:buNone/>
            </a:pPr>
            <a:r>
              <a:rPr b="0" i="0" lang="en-GB" sz="6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14 awards</a:t>
            </a:r>
            <a:endParaRPr b="0" i="0" sz="600" u="none" cap="none" strike="noStrike"/>
          </a:p>
        </p:txBody>
      </p:sp>
      <p:sp>
        <p:nvSpPr>
          <p:cNvPr id="314" name="Google Shape;314;p28"/>
          <p:cNvSpPr/>
          <p:nvPr/>
        </p:nvSpPr>
        <p:spPr>
          <a:xfrm>
            <a:off x="3447347" y="3697934"/>
            <a:ext cx="3013200" cy="550800"/>
          </a:xfrm>
          <a:prstGeom prst="roundRect">
            <a:avLst>
              <a:gd fmla="val 9017" name="adj"/>
            </a:avLst>
          </a:prstGeom>
          <a:solidFill>
            <a:srgbClr val="212121"/>
          </a:solidFill>
          <a:ln>
            <a:noFill/>
          </a:ln>
        </p:spPr>
        <p:txBody>
          <a:bodyPr anchorCtr="0" anchor="ctr" bIns="41375" lIns="41375" spcFirstLastPara="1" rIns="41375" wrap="square" tIns="41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8"/>
          <p:cNvSpPr/>
          <p:nvPr/>
        </p:nvSpPr>
        <p:spPr>
          <a:xfrm>
            <a:off x="3447347" y="3687587"/>
            <a:ext cx="3013200" cy="41400"/>
          </a:xfrm>
          <a:prstGeom prst="roundRect">
            <a:avLst>
              <a:gd fmla="val 26977" name="adj"/>
            </a:avLst>
          </a:prstGeom>
          <a:solidFill>
            <a:srgbClr val="DCFF50"/>
          </a:solidFill>
          <a:ln>
            <a:noFill/>
          </a:ln>
        </p:spPr>
        <p:txBody>
          <a:bodyPr anchorCtr="0" anchor="ctr" bIns="41375" lIns="41375" spcFirstLastPara="1" rIns="41375" wrap="square" tIns="41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8"/>
          <p:cNvSpPr/>
          <p:nvPr/>
        </p:nvSpPr>
        <p:spPr>
          <a:xfrm>
            <a:off x="4842347" y="3586330"/>
            <a:ext cx="223200" cy="223200"/>
          </a:xfrm>
          <a:prstGeom prst="roundRect">
            <a:avLst>
              <a:gd fmla="val 185373" name="adj"/>
            </a:avLst>
          </a:prstGeom>
          <a:solidFill>
            <a:srgbClr val="DCFF50"/>
          </a:solidFill>
          <a:ln>
            <a:noFill/>
          </a:ln>
        </p:spPr>
        <p:txBody>
          <a:bodyPr anchorCtr="0" anchor="ctr" bIns="41375" lIns="41375" spcFirstLastPara="1" rIns="41375" wrap="square" tIns="41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8"/>
          <p:cNvSpPr/>
          <p:nvPr/>
        </p:nvSpPr>
        <p:spPr>
          <a:xfrm>
            <a:off x="4909331" y="3642159"/>
            <a:ext cx="894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Roboto Mono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b="0" i="0" sz="700" u="none" cap="none" strike="noStrike"/>
          </a:p>
        </p:txBody>
      </p:sp>
      <p:sp>
        <p:nvSpPr>
          <p:cNvPr id="318" name="Google Shape;318;p28"/>
          <p:cNvSpPr/>
          <p:nvPr/>
        </p:nvSpPr>
        <p:spPr>
          <a:xfrm>
            <a:off x="3532115" y="3884012"/>
            <a:ext cx="930300" cy="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700"/>
              <a:buFont typeface="Roboto Mono"/>
              <a:buNone/>
            </a:pPr>
            <a:r>
              <a:rPr b="0" i="0" lang="en-GB" sz="700" u="none" cap="none" strike="noStrike">
                <a:solidFill>
                  <a:srgbClr val="E5E0DF"/>
                </a:solidFill>
                <a:latin typeface="Roboto Mono"/>
                <a:ea typeface="Roboto Mono"/>
                <a:cs typeface="Roboto Mono"/>
                <a:sym typeface="Roboto Mono"/>
              </a:rPr>
              <a:t>Suresh Raina</a:t>
            </a:r>
            <a:endParaRPr b="0" i="0" sz="700" u="none" cap="none" strike="noStrike"/>
          </a:p>
        </p:txBody>
      </p:sp>
      <p:sp>
        <p:nvSpPr>
          <p:cNvPr id="319" name="Google Shape;319;p28"/>
          <p:cNvSpPr/>
          <p:nvPr/>
        </p:nvSpPr>
        <p:spPr>
          <a:xfrm>
            <a:off x="3532115" y="4044925"/>
            <a:ext cx="2843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600"/>
              <a:buFont typeface="Roboto"/>
              <a:buNone/>
            </a:pPr>
            <a:r>
              <a:rPr b="0" i="0" lang="en-GB" sz="6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13 awards</a:t>
            </a:r>
            <a:endParaRPr b="0" i="0" sz="600" u="none" cap="none" strike="noStrike"/>
          </a:p>
        </p:txBody>
      </p:sp>
      <p:sp>
        <p:nvSpPr>
          <p:cNvPr id="320" name="Google Shape;320;p28"/>
          <p:cNvSpPr/>
          <p:nvPr/>
        </p:nvSpPr>
        <p:spPr>
          <a:xfrm>
            <a:off x="359718" y="4434758"/>
            <a:ext cx="3013200" cy="550800"/>
          </a:xfrm>
          <a:prstGeom prst="roundRect">
            <a:avLst>
              <a:gd fmla="val 9017" name="adj"/>
            </a:avLst>
          </a:prstGeom>
          <a:solidFill>
            <a:srgbClr val="212121"/>
          </a:solidFill>
          <a:ln>
            <a:noFill/>
          </a:ln>
        </p:spPr>
        <p:txBody>
          <a:bodyPr anchorCtr="0" anchor="ctr" bIns="41375" lIns="41375" spcFirstLastPara="1" rIns="41375" wrap="square" tIns="41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359718" y="4424411"/>
            <a:ext cx="3013200" cy="41400"/>
          </a:xfrm>
          <a:prstGeom prst="roundRect">
            <a:avLst>
              <a:gd fmla="val 26977" name="adj"/>
            </a:avLst>
          </a:prstGeom>
          <a:solidFill>
            <a:srgbClr val="DCFF50"/>
          </a:solidFill>
          <a:ln>
            <a:noFill/>
          </a:ln>
        </p:spPr>
        <p:txBody>
          <a:bodyPr anchorCtr="0" anchor="ctr" bIns="41375" lIns="41375" spcFirstLastPara="1" rIns="41375" wrap="square" tIns="41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1754664" y="4323154"/>
            <a:ext cx="223200" cy="223200"/>
          </a:xfrm>
          <a:prstGeom prst="roundRect">
            <a:avLst>
              <a:gd fmla="val 185373" name="adj"/>
            </a:avLst>
          </a:prstGeom>
          <a:solidFill>
            <a:srgbClr val="DCFF50"/>
          </a:solidFill>
          <a:ln>
            <a:noFill/>
          </a:ln>
        </p:spPr>
        <p:txBody>
          <a:bodyPr anchorCtr="0" anchor="ctr" bIns="41375" lIns="41375" spcFirstLastPara="1" rIns="41375" wrap="square" tIns="41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1821648" y="4378983"/>
            <a:ext cx="894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Roboto Mono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b="0" i="0" sz="700" u="none" cap="none" strike="noStrike"/>
          </a:p>
        </p:txBody>
      </p:sp>
      <p:sp>
        <p:nvSpPr>
          <p:cNvPr id="324" name="Google Shape;324;p28"/>
          <p:cNvSpPr/>
          <p:nvPr/>
        </p:nvSpPr>
        <p:spPr>
          <a:xfrm>
            <a:off x="444486" y="4620836"/>
            <a:ext cx="930300" cy="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700"/>
              <a:buFont typeface="Roboto Mono"/>
              <a:buNone/>
            </a:pPr>
            <a:r>
              <a:rPr b="0" i="0" lang="en-GB" sz="700" u="none" cap="none" strike="noStrike">
                <a:solidFill>
                  <a:srgbClr val="E5E0DF"/>
                </a:solidFill>
                <a:latin typeface="Roboto Mono"/>
                <a:ea typeface="Roboto Mono"/>
                <a:cs typeface="Roboto Mono"/>
                <a:sym typeface="Roboto Mono"/>
              </a:rPr>
              <a:t>Kieron Pollard</a:t>
            </a:r>
            <a:endParaRPr b="0" i="0" sz="700" u="none" cap="none" strike="noStrike"/>
          </a:p>
        </p:txBody>
      </p:sp>
      <p:sp>
        <p:nvSpPr>
          <p:cNvPr id="325" name="Google Shape;325;p28"/>
          <p:cNvSpPr/>
          <p:nvPr/>
        </p:nvSpPr>
        <p:spPr>
          <a:xfrm>
            <a:off x="444486" y="4781749"/>
            <a:ext cx="2843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600"/>
              <a:buFont typeface="Roboto"/>
              <a:buNone/>
            </a:pPr>
            <a:r>
              <a:rPr b="0" i="0" lang="en-GB" sz="6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12 awards</a:t>
            </a:r>
            <a:endParaRPr b="0" i="0" sz="600" u="none" cap="none" strike="noStrike"/>
          </a:p>
        </p:txBody>
      </p:sp>
      <p:sp>
        <p:nvSpPr>
          <p:cNvPr id="326" name="Google Shape;326;p28"/>
          <p:cNvSpPr/>
          <p:nvPr/>
        </p:nvSpPr>
        <p:spPr>
          <a:xfrm>
            <a:off x="3447347" y="4434758"/>
            <a:ext cx="3013200" cy="550800"/>
          </a:xfrm>
          <a:prstGeom prst="roundRect">
            <a:avLst>
              <a:gd fmla="val 9017" name="adj"/>
            </a:avLst>
          </a:prstGeom>
          <a:solidFill>
            <a:srgbClr val="212121"/>
          </a:solidFill>
          <a:ln>
            <a:noFill/>
          </a:ln>
        </p:spPr>
        <p:txBody>
          <a:bodyPr anchorCtr="0" anchor="ctr" bIns="41375" lIns="41375" spcFirstLastPara="1" rIns="41375" wrap="square" tIns="41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8"/>
          <p:cNvSpPr/>
          <p:nvPr/>
        </p:nvSpPr>
        <p:spPr>
          <a:xfrm>
            <a:off x="3447347" y="4424411"/>
            <a:ext cx="3013200" cy="41400"/>
          </a:xfrm>
          <a:prstGeom prst="roundRect">
            <a:avLst>
              <a:gd fmla="val 26977" name="adj"/>
            </a:avLst>
          </a:prstGeom>
          <a:solidFill>
            <a:srgbClr val="DCFF50"/>
          </a:solidFill>
          <a:ln>
            <a:noFill/>
          </a:ln>
        </p:spPr>
        <p:txBody>
          <a:bodyPr anchorCtr="0" anchor="ctr" bIns="41375" lIns="41375" spcFirstLastPara="1" rIns="41375" wrap="square" tIns="41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8"/>
          <p:cNvSpPr/>
          <p:nvPr/>
        </p:nvSpPr>
        <p:spPr>
          <a:xfrm>
            <a:off x="4842347" y="4323154"/>
            <a:ext cx="223200" cy="223200"/>
          </a:xfrm>
          <a:prstGeom prst="roundRect">
            <a:avLst>
              <a:gd fmla="val 185373" name="adj"/>
            </a:avLst>
          </a:prstGeom>
          <a:solidFill>
            <a:srgbClr val="DCFF50"/>
          </a:solidFill>
          <a:ln>
            <a:noFill/>
          </a:ln>
        </p:spPr>
        <p:txBody>
          <a:bodyPr anchorCtr="0" anchor="ctr" bIns="41375" lIns="41375" spcFirstLastPara="1" rIns="41375" wrap="square" tIns="41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8"/>
          <p:cNvSpPr/>
          <p:nvPr/>
        </p:nvSpPr>
        <p:spPr>
          <a:xfrm>
            <a:off x="4909331" y="4378983"/>
            <a:ext cx="894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Roboto Mono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b="0" i="0" sz="700" u="none" cap="none" strike="noStrike"/>
          </a:p>
        </p:txBody>
      </p:sp>
      <p:sp>
        <p:nvSpPr>
          <p:cNvPr id="330" name="Google Shape;330;p28"/>
          <p:cNvSpPr/>
          <p:nvPr/>
        </p:nvSpPr>
        <p:spPr>
          <a:xfrm>
            <a:off x="3532115" y="4620836"/>
            <a:ext cx="930300" cy="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700"/>
              <a:buFont typeface="Roboto Mono"/>
              <a:buNone/>
            </a:pPr>
            <a:r>
              <a:rPr b="0" i="0" lang="en-GB" sz="700" u="none" cap="none" strike="noStrike">
                <a:solidFill>
                  <a:srgbClr val="E5E0DF"/>
                </a:solidFill>
                <a:latin typeface="Roboto Mono"/>
                <a:ea typeface="Roboto Mono"/>
                <a:cs typeface="Roboto Mono"/>
                <a:sym typeface="Roboto Mono"/>
              </a:rPr>
              <a:t>Andre Russell</a:t>
            </a:r>
            <a:endParaRPr b="0" i="0" sz="700" u="none" cap="none" strike="noStrike"/>
          </a:p>
        </p:txBody>
      </p:sp>
      <p:sp>
        <p:nvSpPr>
          <p:cNvPr id="331" name="Google Shape;331;p28"/>
          <p:cNvSpPr/>
          <p:nvPr/>
        </p:nvSpPr>
        <p:spPr>
          <a:xfrm>
            <a:off x="3532115" y="4781749"/>
            <a:ext cx="2843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600"/>
              <a:buFont typeface="Roboto"/>
              <a:buNone/>
            </a:pPr>
            <a:r>
              <a:rPr b="0" i="0" lang="en-GB" sz="6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11 awards</a:t>
            </a:r>
            <a:endParaRPr b="0" i="0" sz="600" u="none" cap="none" strike="noStrike"/>
          </a:p>
        </p:txBody>
      </p:sp>
      <p:sp>
        <p:nvSpPr>
          <p:cNvPr id="332" name="Google Shape;332;p28"/>
          <p:cNvSpPr/>
          <p:nvPr/>
        </p:nvSpPr>
        <p:spPr>
          <a:xfrm>
            <a:off x="359718" y="5251270"/>
            <a:ext cx="11166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Mono"/>
              <a:buNone/>
            </a:pPr>
            <a:r>
              <a:rPr b="0" i="0" lang="en-GB" sz="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Key Insights:</a:t>
            </a:r>
            <a:endParaRPr b="0" i="0" sz="900" u="none" cap="none" strike="noStrike"/>
          </a:p>
        </p:txBody>
      </p:sp>
      <p:sp>
        <p:nvSpPr>
          <p:cNvPr id="333" name="Google Shape;333;p28"/>
          <p:cNvSpPr/>
          <p:nvPr/>
        </p:nvSpPr>
        <p:spPr>
          <a:xfrm>
            <a:off x="6715139" y="3690831"/>
            <a:ext cx="8424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Roboto"/>
              <a:buChar char="•"/>
            </a:pPr>
            <a:r>
              <a:rPr b="0" i="0" lang="en-GB" sz="8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International players dominate (60%)</a:t>
            </a:r>
            <a:endParaRPr b="0" i="0" sz="800" u="none" cap="none" strike="noStrike"/>
          </a:p>
        </p:txBody>
      </p:sp>
      <p:sp>
        <p:nvSpPr>
          <p:cNvPr id="334" name="Google Shape;334;p28"/>
          <p:cNvSpPr/>
          <p:nvPr/>
        </p:nvSpPr>
        <p:spPr>
          <a:xfrm>
            <a:off x="6715139" y="3891154"/>
            <a:ext cx="8424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Roboto"/>
              <a:buChar char="•"/>
            </a:pPr>
            <a:r>
              <a:rPr b="0" i="0" lang="en-GB" sz="8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All-rounders and batsmen lead</a:t>
            </a:r>
            <a:endParaRPr b="0" i="0" sz="800" u="none" cap="none" strike="noStrike"/>
          </a:p>
        </p:txBody>
      </p:sp>
      <p:sp>
        <p:nvSpPr>
          <p:cNvPr id="335" name="Google Shape;335;p28"/>
          <p:cNvSpPr/>
          <p:nvPr/>
        </p:nvSpPr>
        <p:spPr>
          <a:xfrm>
            <a:off x="6715139" y="4091477"/>
            <a:ext cx="8424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Roboto"/>
              <a:buChar char="•"/>
            </a:pPr>
            <a:r>
              <a:rPr b="0" i="0" lang="en-GB" sz="8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Consistency beats peak performance</a:t>
            </a:r>
            <a:endParaRPr b="0" i="0" sz="800" u="none" cap="none" strike="noStrike"/>
          </a:p>
        </p:txBody>
      </p:sp>
      <p:sp>
        <p:nvSpPr>
          <p:cNvPr id="336" name="Google Shape;336;p28"/>
          <p:cNvSpPr txBox="1"/>
          <p:nvPr/>
        </p:nvSpPr>
        <p:spPr>
          <a:xfrm>
            <a:off x="6780328" y="3308094"/>
            <a:ext cx="16785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Key Insights</a:t>
            </a:r>
            <a:endParaRPr sz="1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7" name="Google Shape;337;p28"/>
          <p:cNvSpPr/>
          <p:nvPr/>
        </p:nvSpPr>
        <p:spPr>
          <a:xfrm>
            <a:off x="6659561" y="3345339"/>
            <a:ext cx="15300" cy="977700"/>
          </a:xfrm>
          <a:prstGeom prst="rect">
            <a:avLst/>
          </a:prstGeom>
          <a:solidFill>
            <a:srgbClr val="DCFF5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28" title="Screenshot 2025-07-24 at 01.03.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9553" y="4814200"/>
            <a:ext cx="1341596" cy="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/>
          <p:nvPr/>
        </p:nvSpPr>
        <p:spPr>
          <a:xfrm>
            <a:off x="369013" y="291703"/>
            <a:ext cx="73992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ono"/>
              <a:buNone/>
            </a:pPr>
            <a:r>
              <a:rPr i="0" lang="en-GB" sz="2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Team Performance Rankings </a:t>
            </a:r>
            <a:r>
              <a:rPr i="0" lang="en-GB" sz="2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🏆</a:t>
            </a:r>
            <a:endParaRPr i="0" sz="21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5" name="Google Shape;345;p29"/>
          <p:cNvSpPr/>
          <p:nvPr/>
        </p:nvSpPr>
        <p:spPr>
          <a:xfrm>
            <a:off x="369011" y="793625"/>
            <a:ext cx="61113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52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 Mono"/>
              <a:buNone/>
            </a:pPr>
            <a:r>
              <a:rPr i="0" lang="en-GB" sz="17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Team Success Leaderboard</a:t>
            </a:r>
            <a:endParaRPr i="0" sz="17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6" name="Google Shape;346;p29"/>
          <p:cNvSpPr/>
          <p:nvPr/>
        </p:nvSpPr>
        <p:spPr>
          <a:xfrm>
            <a:off x="369019" y="1215331"/>
            <a:ext cx="19953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</a:pPr>
            <a:r>
              <a:rPr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Win Rate Champions: </a:t>
            </a:r>
            <a:r>
              <a:rPr i="0" lang="en-GB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👑</a:t>
            </a:r>
            <a:endParaRPr i="0" sz="1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7" name="Google Shape;347;p29"/>
          <p:cNvSpPr/>
          <p:nvPr/>
        </p:nvSpPr>
        <p:spPr>
          <a:xfrm>
            <a:off x="369019" y="1628626"/>
            <a:ext cx="2259600" cy="131700"/>
          </a:xfrm>
          <a:prstGeom prst="roundRect">
            <a:avLst>
              <a:gd fmla="val 12002" name="adj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9"/>
          <p:cNvSpPr/>
          <p:nvPr/>
        </p:nvSpPr>
        <p:spPr>
          <a:xfrm>
            <a:off x="369019" y="1628626"/>
            <a:ext cx="1520700" cy="131700"/>
          </a:xfrm>
          <a:prstGeom prst="roundRect">
            <a:avLst>
              <a:gd fmla="val 12002" name="adj"/>
            </a:avLst>
          </a:prstGeom>
          <a:solidFill>
            <a:srgbClr val="DCFF5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9"/>
          <p:cNvSpPr/>
          <p:nvPr/>
        </p:nvSpPr>
        <p:spPr>
          <a:xfrm>
            <a:off x="2707630" y="1628626"/>
            <a:ext cx="375600" cy="1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000"/>
              <a:buFont typeface="Roboto Mono"/>
              <a:buNone/>
            </a:pPr>
            <a:r>
              <a:rPr b="0" i="0" lang="en-GB" sz="1000" u="none" cap="none" strike="noStrike">
                <a:solidFill>
                  <a:srgbClr val="E5E0DF"/>
                </a:solidFill>
                <a:latin typeface="Roboto Mono"/>
                <a:ea typeface="Roboto Mono"/>
                <a:cs typeface="Roboto Mono"/>
                <a:sym typeface="Roboto Mono"/>
              </a:rPr>
              <a:t>67.3%</a:t>
            </a:r>
            <a:endParaRPr b="0" i="0" sz="1000" u="none" cap="none" strike="noStrike"/>
          </a:p>
        </p:txBody>
      </p:sp>
      <p:sp>
        <p:nvSpPr>
          <p:cNvPr id="350" name="Google Shape;350;p29"/>
          <p:cNvSpPr/>
          <p:nvPr/>
        </p:nvSpPr>
        <p:spPr>
          <a:xfrm>
            <a:off x="369019" y="1892126"/>
            <a:ext cx="13179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000"/>
              <a:buFont typeface="Roboto Mono"/>
              <a:buNone/>
            </a:pPr>
            <a:r>
              <a:rPr b="0" i="0" lang="en-GB" sz="1000" u="none" cap="none" strike="noStrike">
                <a:solidFill>
                  <a:srgbClr val="E5E0DF"/>
                </a:solidFill>
                <a:latin typeface="Roboto Mono"/>
                <a:ea typeface="Roboto Mono"/>
                <a:cs typeface="Roboto Mono"/>
                <a:sym typeface="Roboto Mono"/>
              </a:rPr>
              <a:t>Mumbai Indians</a:t>
            </a:r>
            <a:endParaRPr b="0" i="0" sz="1000" u="none" cap="none" strike="noStrike"/>
          </a:p>
        </p:txBody>
      </p:sp>
      <p:sp>
        <p:nvSpPr>
          <p:cNvPr id="351" name="Google Shape;351;p29"/>
          <p:cNvSpPr/>
          <p:nvPr/>
        </p:nvSpPr>
        <p:spPr>
          <a:xfrm>
            <a:off x="369019" y="2120057"/>
            <a:ext cx="27141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Roboto"/>
              <a:buNone/>
            </a:pPr>
            <a:r>
              <a:rPr b="0" i="0" lang="en-GB" sz="8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109 wins</a:t>
            </a:r>
            <a:endParaRPr b="0" i="0" sz="800" u="none" cap="none" strike="noStrike"/>
          </a:p>
        </p:txBody>
      </p:sp>
      <p:sp>
        <p:nvSpPr>
          <p:cNvPr id="352" name="Google Shape;352;p29"/>
          <p:cNvSpPr/>
          <p:nvPr/>
        </p:nvSpPr>
        <p:spPr>
          <a:xfrm>
            <a:off x="3214911" y="1628626"/>
            <a:ext cx="2259600" cy="131700"/>
          </a:xfrm>
          <a:prstGeom prst="roundRect">
            <a:avLst>
              <a:gd fmla="val 12002" name="adj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9"/>
          <p:cNvSpPr/>
          <p:nvPr/>
        </p:nvSpPr>
        <p:spPr>
          <a:xfrm>
            <a:off x="3214911" y="1628626"/>
            <a:ext cx="1486800" cy="131700"/>
          </a:xfrm>
          <a:prstGeom prst="roundRect">
            <a:avLst>
              <a:gd fmla="val 12002" name="adj"/>
            </a:avLst>
          </a:prstGeom>
          <a:solidFill>
            <a:srgbClr val="DCFF5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9"/>
          <p:cNvSpPr/>
          <p:nvPr/>
        </p:nvSpPr>
        <p:spPr>
          <a:xfrm>
            <a:off x="5553521" y="1628626"/>
            <a:ext cx="375600" cy="1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000"/>
              <a:buFont typeface="Roboto Mono"/>
              <a:buNone/>
            </a:pPr>
            <a:r>
              <a:rPr b="0" i="0" lang="en-GB" sz="1000" u="none" cap="none" strike="noStrike">
                <a:solidFill>
                  <a:srgbClr val="E5E0DF"/>
                </a:solidFill>
                <a:latin typeface="Roboto Mono"/>
                <a:ea typeface="Roboto Mono"/>
                <a:cs typeface="Roboto Mono"/>
                <a:sym typeface="Roboto Mono"/>
              </a:rPr>
              <a:t>65.8%</a:t>
            </a:r>
            <a:endParaRPr b="0" i="0" sz="1000" u="none" cap="none" strike="noStrike"/>
          </a:p>
        </p:txBody>
      </p:sp>
      <p:sp>
        <p:nvSpPr>
          <p:cNvPr id="355" name="Google Shape;355;p29"/>
          <p:cNvSpPr/>
          <p:nvPr/>
        </p:nvSpPr>
        <p:spPr>
          <a:xfrm>
            <a:off x="3214911" y="1892126"/>
            <a:ext cx="14268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000"/>
              <a:buFont typeface="Roboto Mono"/>
              <a:buNone/>
            </a:pPr>
            <a:r>
              <a:rPr b="0" i="0" lang="en-GB" sz="1000" u="none" cap="none" strike="noStrike">
                <a:solidFill>
                  <a:srgbClr val="E5E0DF"/>
                </a:solidFill>
                <a:latin typeface="Roboto Mono"/>
                <a:ea typeface="Roboto Mono"/>
                <a:cs typeface="Roboto Mono"/>
                <a:sym typeface="Roboto Mono"/>
              </a:rPr>
              <a:t>Chennai Super Kings</a:t>
            </a:r>
            <a:endParaRPr b="0" i="0" sz="1000" u="none" cap="none" strike="noStrike"/>
          </a:p>
        </p:txBody>
      </p:sp>
      <p:sp>
        <p:nvSpPr>
          <p:cNvPr id="356" name="Google Shape;356;p29"/>
          <p:cNvSpPr/>
          <p:nvPr/>
        </p:nvSpPr>
        <p:spPr>
          <a:xfrm>
            <a:off x="3214911" y="2120057"/>
            <a:ext cx="27141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Roboto"/>
              <a:buNone/>
            </a:pPr>
            <a:r>
              <a:rPr b="0" i="0" lang="en-GB" sz="8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100 wins</a:t>
            </a:r>
            <a:endParaRPr b="0" i="0" sz="800" u="none" cap="none" strike="noStrike"/>
          </a:p>
        </p:txBody>
      </p:sp>
      <p:sp>
        <p:nvSpPr>
          <p:cNvPr id="357" name="Google Shape;357;p29"/>
          <p:cNvSpPr/>
          <p:nvPr/>
        </p:nvSpPr>
        <p:spPr>
          <a:xfrm>
            <a:off x="6060802" y="1628626"/>
            <a:ext cx="2259900" cy="131700"/>
          </a:xfrm>
          <a:prstGeom prst="roundRect">
            <a:avLst>
              <a:gd fmla="val 12002" name="adj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9"/>
          <p:cNvSpPr/>
          <p:nvPr/>
        </p:nvSpPr>
        <p:spPr>
          <a:xfrm>
            <a:off x="6060802" y="1628626"/>
            <a:ext cx="1324200" cy="131700"/>
          </a:xfrm>
          <a:prstGeom prst="roundRect">
            <a:avLst>
              <a:gd fmla="val 12002" name="adj"/>
            </a:avLst>
          </a:prstGeom>
          <a:solidFill>
            <a:srgbClr val="DCFF5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9"/>
          <p:cNvSpPr/>
          <p:nvPr/>
        </p:nvSpPr>
        <p:spPr>
          <a:xfrm>
            <a:off x="8399488" y="1628626"/>
            <a:ext cx="375600" cy="1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000"/>
              <a:buFont typeface="Roboto Mono"/>
              <a:buNone/>
            </a:pPr>
            <a:r>
              <a:rPr b="0" i="0" lang="en-GB" sz="1000" u="none" cap="none" strike="noStrike">
                <a:solidFill>
                  <a:srgbClr val="E5E0DF"/>
                </a:solidFill>
                <a:latin typeface="Roboto Mono"/>
                <a:ea typeface="Roboto Mono"/>
                <a:cs typeface="Roboto Mono"/>
                <a:sym typeface="Roboto Mono"/>
              </a:rPr>
              <a:t>58.6%</a:t>
            </a:r>
            <a:endParaRPr b="0" i="0" sz="1000" u="none" cap="none" strike="noStrike"/>
          </a:p>
        </p:txBody>
      </p:sp>
      <p:sp>
        <p:nvSpPr>
          <p:cNvPr id="360" name="Google Shape;360;p29"/>
          <p:cNvSpPr/>
          <p:nvPr/>
        </p:nvSpPr>
        <p:spPr>
          <a:xfrm>
            <a:off x="6060802" y="1892126"/>
            <a:ext cx="14268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000"/>
              <a:buFont typeface="Roboto Mono"/>
              <a:buNone/>
            </a:pPr>
            <a:r>
              <a:rPr b="0" i="0" lang="en-GB" sz="1000" u="none" cap="none" strike="noStrike">
                <a:solidFill>
                  <a:srgbClr val="E5E0DF"/>
                </a:solidFill>
                <a:latin typeface="Roboto Mono"/>
                <a:ea typeface="Roboto Mono"/>
                <a:cs typeface="Roboto Mono"/>
                <a:sym typeface="Roboto Mono"/>
              </a:rPr>
              <a:t>Sunrisers Hyderabad</a:t>
            </a:r>
            <a:endParaRPr b="0" i="0" sz="1000" u="none" cap="none" strike="noStrike"/>
          </a:p>
        </p:txBody>
      </p:sp>
      <p:sp>
        <p:nvSpPr>
          <p:cNvPr id="361" name="Google Shape;361;p29"/>
          <p:cNvSpPr/>
          <p:nvPr/>
        </p:nvSpPr>
        <p:spPr>
          <a:xfrm>
            <a:off x="6060802" y="2120057"/>
            <a:ext cx="27144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Roboto"/>
              <a:buNone/>
            </a:pPr>
            <a:r>
              <a:rPr b="0" i="0" lang="en-GB" sz="8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41 wins</a:t>
            </a:r>
            <a:endParaRPr b="0" i="0" sz="800" u="none" cap="none" strike="noStrike"/>
          </a:p>
        </p:txBody>
      </p:sp>
      <p:sp>
        <p:nvSpPr>
          <p:cNvPr id="362" name="Google Shape;362;p29"/>
          <p:cNvSpPr/>
          <p:nvPr/>
        </p:nvSpPr>
        <p:spPr>
          <a:xfrm>
            <a:off x="369019" y="2605013"/>
            <a:ext cx="2259600" cy="131700"/>
          </a:xfrm>
          <a:prstGeom prst="roundRect">
            <a:avLst>
              <a:gd fmla="val 12002" name="adj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369019" y="2605013"/>
            <a:ext cx="1186200" cy="131700"/>
          </a:xfrm>
          <a:prstGeom prst="roundRect">
            <a:avLst>
              <a:gd fmla="val 12002" name="adj"/>
            </a:avLst>
          </a:prstGeom>
          <a:solidFill>
            <a:srgbClr val="DCFF5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2707630" y="2605013"/>
            <a:ext cx="375600" cy="1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000"/>
              <a:buFont typeface="Roboto Mono"/>
              <a:buNone/>
            </a:pPr>
            <a:r>
              <a:rPr b="0" i="0" lang="en-GB" sz="1000" u="none" cap="none" strike="noStrike">
                <a:solidFill>
                  <a:srgbClr val="E5E0DF"/>
                </a:solidFill>
                <a:latin typeface="Roboto Mono"/>
                <a:ea typeface="Roboto Mono"/>
                <a:cs typeface="Roboto Mono"/>
                <a:sym typeface="Roboto Mono"/>
              </a:rPr>
              <a:t>52.5%</a:t>
            </a:r>
            <a:endParaRPr b="0" i="0" sz="1000" u="none" cap="none" strike="noStrike"/>
          </a:p>
        </p:txBody>
      </p:sp>
      <p:sp>
        <p:nvSpPr>
          <p:cNvPr id="365" name="Google Shape;365;p29"/>
          <p:cNvSpPr/>
          <p:nvPr/>
        </p:nvSpPr>
        <p:spPr>
          <a:xfrm>
            <a:off x="369019" y="2868513"/>
            <a:ext cx="15768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000"/>
              <a:buFont typeface="Roboto Mono"/>
              <a:buNone/>
            </a:pPr>
            <a:r>
              <a:rPr b="0" i="0" lang="en-GB" sz="1000" u="none" cap="none" strike="noStrike">
                <a:solidFill>
                  <a:srgbClr val="E5E0DF"/>
                </a:solidFill>
                <a:latin typeface="Roboto Mono"/>
                <a:ea typeface="Roboto Mono"/>
                <a:cs typeface="Roboto Mono"/>
                <a:sym typeface="Roboto Mono"/>
              </a:rPr>
              <a:t>Kolkata Knight Riders</a:t>
            </a:r>
            <a:endParaRPr b="0" i="0" sz="1000" u="none" cap="none" strike="noStrike"/>
          </a:p>
        </p:txBody>
      </p:sp>
      <p:sp>
        <p:nvSpPr>
          <p:cNvPr id="366" name="Google Shape;366;p29"/>
          <p:cNvSpPr/>
          <p:nvPr/>
        </p:nvSpPr>
        <p:spPr>
          <a:xfrm>
            <a:off x="369019" y="3096444"/>
            <a:ext cx="27141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Roboto"/>
              <a:buNone/>
            </a:pPr>
            <a:r>
              <a:rPr b="0" i="0" lang="en-GB" sz="8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85 wins</a:t>
            </a:r>
            <a:endParaRPr b="0" i="0" sz="800" u="none" cap="none" strike="noStrike"/>
          </a:p>
        </p:txBody>
      </p:sp>
      <p:sp>
        <p:nvSpPr>
          <p:cNvPr id="367" name="Google Shape;367;p29"/>
          <p:cNvSpPr/>
          <p:nvPr/>
        </p:nvSpPr>
        <p:spPr>
          <a:xfrm>
            <a:off x="3214911" y="2605013"/>
            <a:ext cx="2259600" cy="131700"/>
          </a:xfrm>
          <a:prstGeom prst="roundRect">
            <a:avLst>
              <a:gd fmla="val 12002" name="adj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3214911" y="2605013"/>
            <a:ext cx="1161300" cy="131700"/>
          </a:xfrm>
          <a:prstGeom prst="roundRect">
            <a:avLst>
              <a:gd fmla="val 12002" name="adj"/>
            </a:avLst>
          </a:prstGeom>
          <a:solidFill>
            <a:srgbClr val="DCFF5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5553521" y="2605013"/>
            <a:ext cx="375600" cy="1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000"/>
              <a:buFont typeface="Roboto Mono"/>
              <a:buNone/>
            </a:pPr>
            <a:r>
              <a:rPr b="0" i="0" lang="en-GB" sz="1000" u="none" cap="none" strike="noStrike">
                <a:solidFill>
                  <a:srgbClr val="E5E0DF"/>
                </a:solidFill>
                <a:latin typeface="Roboto Mono"/>
                <a:ea typeface="Roboto Mono"/>
                <a:cs typeface="Roboto Mono"/>
                <a:sym typeface="Roboto Mono"/>
              </a:rPr>
              <a:t>51.4%</a:t>
            </a:r>
            <a:endParaRPr b="0" i="0" sz="1000" u="none" cap="none" strike="noStrike"/>
          </a:p>
        </p:txBody>
      </p:sp>
      <p:sp>
        <p:nvSpPr>
          <p:cNvPr id="370" name="Google Shape;370;p29"/>
          <p:cNvSpPr/>
          <p:nvPr/>
        </p:nvSpPr>
        <p:spPr>
          <a:xfrm>
            <a:off x="3214911" y="2868513"/>
            <a:ext cx="13179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000"/>
              <a:buFont typeface="Roboto Mono"/>
              <a:buNone/>
            </a:pPr>
            <a:r>
              <a:rPr b="0" i="0" lang="en-GB" sz="1000" u="none" cap="none" strike="noStrike">
                <a:solidFill>
                  <a:srgbClr val="E5E0DF"/>
                </a:solidFill>
                <a:latin typeface="Roboto Mono"/>
                <a:ea typeface="Roboto Mono"/>
                <a:cs typeface="Roboto Mono"/>
                <a:sym typeface="Roboto Mono"/>
              </a:rPr>
              <a:t>Rajasthan Royals</a:t>
            </a:r>
            <a:endParaRPr b="0" i="0" sz="1000" u="none" cap="none" strike="noStrike"/>
          </a:p>
        </p:txBody>
      </p:sp>
      <p:sp>
        <p:nvSpPr>
          <p:cNvPr id="371" name="Google Shape;371;p29"/>
          <p:cNvSpPr/>
          <p:nvPr/>
        </p:nvSpPr>
        <p:spPr>
          <a:xfrm>
            <a:off x="3214911" y="3096444"/>
            <a:ext cx="27141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Roboto"/>
              <a:buNone/>
            </a:pPr>
            <a:r>
              <a:rPr b="0" i="0" lang="en-GB" sz="8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53 wins</a:t>
            </a:r>
            <a:endParaRPr b="0" i="0" sz="800" u="none" cap="none" strike="noStrike"/>
          </a:p>
        </p:txBody>
      </p:sp>
      <p:sp>
        <p:nvSpPr>
          <p:cNvPr id="372" name="Google Shape;372;p29"/>
          <p:cNvSpPr/>
          <p:nvPr/>
        </p:nvSpPr>
        <p:spPr>
          <a:xfrm>
            <a:off x="369010" y="3423266"/>
            <a:ext cx="47448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</a:pPr>
            <a:r>
              <a:rPr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Performance Insights:</a:t>
            </a:r>
            <a:endParaRPr i="0" sz="1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3" name="Google Shape;373;p29"/>
          <p:cNvSpPr/>
          <p:nvPr/>
        </p:nvSpPr>
        <p:spPr>
          <a:xfrm>
            <a:off x="369019" y="3779118"/>
            <a:ext cx="84060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Roboto"/>
              <a:buChar char="•"/>
            </a:pPr>
            <a:r>
              <a:rPr b="0" i="0" lang="en-GB" sz="8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MI &amp; CSK: Consistent 65%+ win rates</a:t>
            </a:r>
            <a:endParaRPr b="0" i="0" sz="800" u="none" cap="none" strike="noStrike"/>
          </a:p>
        </p:txBody>
      </p:sp>
      <p:sp>
        <p:nvSpPr>
          <p:cNvPr id="374" name="Google Shape;374;p29"/>
          <p:cNvSpPr/>
          <p:nvPr/>
        </p:nvSpPr>
        <p:spPr>
          <a:xfrm>
            <a:off x="369019" y="3984650"/>
            <a:ext cx="84060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Roboto"/>
              <a:buChar char="•"/>
            </a:pPr>
            <a:r>
              <a:rPr b="0" i="0" lang="en-GB" sz="8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Top 2 teams have most balanced squads</a:t>
            </a:r>
            <a:endParaRPr b="0" i="0" sz="800" u="none" cap="none" strike="noStrike"/>
          </a:p>
        </p:txBody>
      </p:sp>
      <p:sp>
        <p:nvSpPr>
          <p:cNvPr id="375" name="Google Shape;375;p29"/>
          <p:cNvSpPr/>
          <p:nvPr/>
        </p:nvSpPr>
        <p:spPr>
          <a:xfrm>
            <a:off x="369019" y="4190181"/>
            <a:ext cx="84060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Roboto"/>
              <a:buChar char="•"/>
            </a:pPr>
            <a:r>
              <a:rPr b="0" i="0" lang="en-GB" sz="8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8 teams cluster between 45-55% win rates</a:t>
            </a:r>
            <a:endParaRPr b="0" i="0" sz="800" u="none" cap="none" strike="noStrike"/>
          </a:p>
        </p:txBody>
      </p:sp>
      <p:sp>
        <p:nvSpPr>
          <p:cNvPr id="376" name="Google Shape;376;p29"/>
          <p:cNvSpPr/>
          <p:nvPr/>
        </p:nvSpPr>
        <p:spPr>
          <a:xfrm>
            <a:off x="369019" y="4395713"/>
            <a:ext cx="84060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Roboto"/>
              <a:buChar char="•"/>
            </a:pPr>
            <a:r>
              <a:rPr b="0" i="0" lang="en-GB" sz="8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Consistency separates champions from rest</a:t>
            </a:r>
            <a:endParaRPr b="0" i="0" sz="800" u="none" cap="none" strike="noStrike"/>
          </a:p>
        </p:txBody>
      </p:sp>
      <p:sp>
        <p:nvSpPr>
          <p:cNvPr id="377" name="Google Shape;377;p29"/>
          <p:cNvSpPr/>
          <p:nvPr/>
        </p:nvSpPr>
        <p:spPr>
          <a:xfrm>
            <a:off x="369019" y="4683026"/>
            <a:ext cx="84060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Roboto"/>
              <a:buNone/>
            </a:pPr>
            <a:r>
              <a:rPr b="0" i="0" lang="en-GB" sz="8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Quality depth matters more than star power!</a:t>
            </a:r>
            <a:endParaRPr b="0" i="0" sz="800" u="none" cap="none" strike="noStrike"/>
          </a:p>
        </p:txBody>
      </p:sp>
      <p:pic>
        <p:nvPicPr>
          <p:cNvPr id="378" name="Google Shape;378;p29" title="Screenshot 2025-07-24 at 01.03.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9553" y="4814200"/>
            <a:ext cx="1341596" cy="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84" name="Google Shape;38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144847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0"/>
          <p:cNvSpPr/>
          <p:nvPr/>
        </p:nvSpPr>
        <p:spPr>
          <a:xfrm>
            <a:off x="405567" y="1767109"/>
            <a:ext cx="7314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Roboto Mono"/>
              <a:buNone/>
            </a:pPr>
            <a:r>
              <a:rPr i="0" lang="en-GB" sz="23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Venue &amp; City Analysis </a:t>
            </a:r>
            <a:r>
              <a:rPr i="0" lang="en-GB" sz="2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🏟</a:t>
            </a:r>
            <a:endParaRPr i="0" sz="23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6" name="Google Shape;386;p30"/>
          <p:cNvSpPr/>
          <p:nvPr/>
        </p:nvSpPr>
        <p:spPr>
          <a:xfrm>
            <a:off x="405569" y="2322016"/>
            <a:ext cx="5811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13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None/>
            </a:pPr>
            <a:r>
              <a:rPr i="0" lang="en-GB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Home Ground Insights</a:t>
            </a:r>
            <a:endParaRPr i="0" sz="18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7" name="Google Shape;387;p30"/>
          <p:cNvSpPr/>
          <p:nvPr/>
        </p:nvSpPr>
        <p:spPr>
          <a:xfrm>
            <a:off x="405567" y="2901328"/>
            <a:ext cx="3449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None/>
            </a:pPr>
            <a:r>
              <a:rPr i="0" lang="en-GB" sz="13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Most Popular Venues:</a:t>
            </a:r>
            <a:endParaRPr i="0" sz="13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8" name="Google Shape;388;p30"/>
          <p:cNvSpPr/>
          <p:nvPr/>
        </p:nvSpPr>
        <p:spPr>
          <a:xfrm>
            <a:off x="405557" y="3234482"/>
            <a:ext cx="40251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9550" lvl="0" marL="21590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900"/>
              <a:buFont typeface="Roboto"/>
              <a:buChar char="•"/>
            </a:pPr>
            <a:r>
              <a:rPr b="0" i="0" lang="en-GB" sz="9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Eden Gardens, Kolkata - 49 matches</a:t>
            </a:r>
            <a:endParaRPr b="0" i="0" sz="900" u="none" cap="none" strike="noStrike"/>
          </a:p>
        </p:txBody>
      </p:sp>
      <p:sp>
        <p:nvSpPr>
          <p:cNvPr id="389" name="Google Shape;389;p30"/>
          <p:cNvSpPr/>
          <p:nvPr/>
        </p:nvSpPr>
        <p:spPr>
          <a:xfrm>
            <a:off x="405557" y="3460403"/>
            <a:ext cx="40251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9550" lvl="0" marL="21590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900"/>
              <a:buFont typeface="Roboto"/>
              <a:buChar char="•"/>
            </a:pPr>
            <a:r>
              <a:rPr b="0" i="0" lang="en-GB" sz="9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M Chinnaswamy Stadium, Bangalore - 46 matches</a:t>
            </a:r>
            <a:endParaRPr b="0" i="0" sz="900" u="none" cap="none" strike="noStrike"/>
          </a:p>
        </p:txBody>
      </p:sp>
      <p:sp>
        <p:nvSpPr>
          <p:cNvPr id="390" name="Google Shape;390;p30"/>
          <p:cNvSpPr/>
          <p:nvPr/>
        </p:nvSpPr>
        <p:spPr>
          <a:xfrm>
            <a:off x="405557" y="3686324"/>
            <a:ext cx="40251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9550" lvl="0" marL="21590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900"/>
              <a:buFont typeface="Roboto"/>
              <a:buChar char="•"/>
            </a:pPr>
            <a:r>
              <a:rPr b="0" i="0" lang="en-GB" sz="9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Wankhede Stadium, Mumbai - 45 matches</a:t>
            </a:r>
            <a:endParaRPr b="0" i="0" sz="900" u="none" cap="none" strike="noStrike"/>
          </a:p>
        </p:txBody>
      </p:sp>
      <p:sp>
        <p:nvSpPr>
          <p:cNvPr id="391" name="Google Shape;391;p30"/>
          <p:cNvSpPr/>
          <p:nvPr/>
        </p:nvSpPr>
        <p:spPr>
          <a:xfrm>
            <a:off x="405557" y="3912245"/>
            <a:ext cx="40251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9550" lvl="0" marL="21590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900"/>
              <a:buFont typeface="Roboto"/>
              <a:buChar char="•"/>
            </a:pPr>
            <a:r>
              <a:rPr b="0" i="0" lang="en-GB" sz="9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Feroz Shah Kotla, Delhi - 43 matches</a:t>
            </a:r>
            <a:endParaRPr b="0" i="0" sz="900" u="none" cap="none" strike="noStrike"/>
          </a:p>
        </p:txBody>
      </p:sp>
      <p:sp>
        <p:nvSpPr>
          <p:cNvPr id="392" name="Google Shape;392;p30"/>
          <p:cNvSpPr/>
          <p:nvPr/>
        </p:nvSpPr>
        <p:spPr>
          <a:xfrm>
            <a:off x="405557" y="4138166"/>
            <a:ext cx="40251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9550" lvl="0" marL="21590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900"/>
              <a:buFont typeface="Roboto"/>
              <a:buChar char="•"/>
            </a:pPr>
            <a:r>
              <a:rPr b="0" i="0" lang="en-GB" sz="9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Rajiv Gandhi Stadium, Hyderabad - 40 matches</a:t>
            </a:r>
            <a:endParaRPr b="0" i="0" sz="900" u="none" cap="none" strike="noStrike"/>
          </a:p>
        </p:txBody>
      </p:sp>
      <p:sp>
        <p:nvSpPr>
          <p:cNvPr id="393" name="Google Shape;393;p30"/>
          <p:cNvSpPr/>
          <p:nvPr/>
        </p:nvSpPr>
        <p:spPr>
          <a:xfrm>
            <a:off x="4718082" y="2901328"/>
            <a:ext cx="3743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None/>
            </a:pPr>
            <a:r>
              <a:rPr i="0" lang="en-GB" sz="13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Host City Leaders:</a:t>
            </a:r>
            <a:endParaRPr i="0" sz="13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4" name="Google Shape;394;p30"/>
          <p:cNvSpPr/>
          <p:nvPr/>
        </p:nvSpPr>
        <p:spPr>
          <a:xfrm>
            <a:off x="4718075" y="3234482"/>
            <a:ext cx="40251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9550" lvl="0" marL="21590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900"/>
              <a:buFont typeface="Roboto"/>
              <a:buChar char="•"/>
            </a:pPr>
            <a:r>
              <a:rPr b="0" i="0" lang="en-GB" sz="9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Mumbai: 67 matches</a:t>
            </a:r>
            <a:endParaRPr b="0" i="0" sz="900" u="none" cap="none" strike="noStrike"/>
          </a:p>
        </p:txBody>
      </p:sp>
      <p:sp>
        <p:nvSpPr>
          <p:cNvPr id="395" name="Google Shape;395;p30"/>
          <p:cNvSpPr/>
          <p:nvPr/>
        </p:nvSpPr>
        <p:spPr>
          <a:xfrm>
            <a:off x="4718075" y="3460403"/>
            <a:ext cx="40251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9550" lvl="0" marL="21590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900"/>
              <a:buFont typeface="Roboto"/>
              <a:buChar char="•"/>
            </a:pPr>
            <a:r>
              <a:rPr b="0" i="0" lang="en-GB" sz="9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Kolkata: 58 matches</a:t>
            </a:r>
            <a:endParaRPr b="0" i="0" sz="900" u="none" cap="none" strike="noStrike"/>
          </a:p>
        </p:txBody>
      </p:sp>
      <p:sp>
        <p:nvSpPr>
          <p:cNvPr id="396" name="Google Shape;396;p30"/>
          <p:cNvSpPr/>
          <p:nvPr/>
        </p:nvSpPr>
        <p:spPr>
          <a:xfrm>
            <a:off x="4718075" y="3686324"/>
            <a:ext cx="40251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9550" lvl="0" marL="21590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900"/>
              <a:buFont typeface="Roboto"/>
              <a:buChar char="•"/>
            </a:pPr>
            <a:r>
              <a:rPr b="0" i="0" lang="en-GB" sz="9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Bangalore: 54 matches</a:t>
            </a:r>
            <a:endParaRPr b="0" i="0" sz="900" u="none" cap="none" strike="noStrike"/>
          </a:p>
        </p:txBody>
      </p:sp>
      <p:sp>
        <p:nvSpPr>
          <p:cNvPr id="397" name="Google Shape;397;p30"/>
          <p:cNvSpPr/>
          <p:nvPr/>
        </p:nvSpPr>
        <p:spPr>
          <a:xfrm>
            <a:off x="4718075" y="3912245"/>
            <a:ext cx="40251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9550" lvl="0" marL="21590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900"/>
              <a:buFont typeface="Roboto"/>
              <a:buChar char="•"/>
            </a:pPr>
            <a:r>
              <a:rPr b="0" i="0" lang="en-GB" sz="9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Delhi: 52 matches</a:t>
            </a:r>
            <a:endParaRPr b="0" i="0" sz="900" u="none" cap="none" strike="noStrike"/>
          </a:p>
        </p:txBody>
      </p:sp>
      <p:sp>
        <p:nvSpPr>
          <p:cNvPr id="398" name="Google Shape;398;p30"/>
          <p:cNvSpPr/>
          <p:nvPr/>
        </p:nvSpPr>
        <p:spPr>
          <a:xfrm>
            <a:off x="4718075" y="4213473"/>
            <a:ext cx="17382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None/>
            </a:pPr>
            <a:r>
              <a:rPr i="0" lang="en-GB" sz="13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Home Advantage:</a:t>
            </a:r>
            <a:endParaRPr i="0" sz="13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9" name="Google Shape;399;p30"/>
          <p:cNvSpPr/>
          <p:nvPr/>
        </p:nvSpPr>
        <p:spPr>
          <a:xfrm>
            <a:off x="4718075" y="4546625"/>
            <a:ext cx="40251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62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900"/>
              <a:buFont typeface="Roboto"/>
              <a:buNone/>
            </a:pPr>
            <a:r>
              <a:rPr b="0" i="0" lang="en-GB" sz="9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Teams win 54.2% at home</a:t>
            </a:r>
            <a:endParaRPr b="0" i="0" sz="900" u="none" cap="none" strike="noStrike"/>
          </a:p>
        </p:txBody>
      </p:sp>
      <p:pic>
        <p:nvPicPr>
          <p:cNvPr id="400" name="Google Shape;400;p30" title="Screenshot 2025-07-24 at 01.03.3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9553" y="4814200"/>
            <a:ext cx="1341596" cy="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/>
          <p:nvPr/>
        </p:nvSpPr>
        <p:spPr>
          <a:xfrm>
            <a:off x="359721" y="282625"/>
            <a:ext cx="8199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Mono"/>
              <a:buNone/>
            </a:pPr>
            <a:r>
              <a:rPr i="0" lang="en-GB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Seasonal Trends </a:t>
            </a:r>
            <a:r>
              <a:rPr i="0" lang="en-GB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📈</a:t>
            </a:r>
            <a:endParaRPr i="0" sz="20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7" name="Google Shape;407;p31"/>
          <p:cNvSpPr/>
          <p:nvPr/>
        </p:nvSpPr>
        <p:spPr>
          <a:xfrm>
            <a:off x="359720" y="767438"/>
            <a:ext cx="5544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49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Mono"/>
              <a:buNone/>
            </a:pPr>
            <a:r>
              <a:rPr i="0" lang="en-GB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IPL Evolution Over Time</a:t>
            </a:r>
            <a:endParaRPr i="0" sz="16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preencoded.png" id="408" name="Google Shape;4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046" y="1178375"/>
            <a:ext cx="5603172" cy="313773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1"/>
          <p:cNvSpPr/>
          <p:nvPr/>
        </p:nvSpPr>
        <p:spPr>
          <a:xfrm>
            <a:off x="359720" y="4420906"/>
            <a:ext cx="27729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</a:pPr>
            <a:r>
              <a:rPr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Matches per Season:</a:t>
            </a:r>
            <a:endParaRPr i="0" sz="1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0" name="Google Shape;410;p31"/>
          <p:cNvSpPr/>
          <p:nvPr/>
        </p:nvSpPr>
        <p:spPr>
          <a:xfrm>
            <a:off x="359718" y="4767751"/>
            <a:ext cx="8424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Roboto"/>
              <a:buNone/>
            </a:pPr>
            <a:r>
              <a:rPr b="0" i="0" lang="en-GB" sz="8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2008: 58 (Inaugural) → 2013: 76 (Peak) → 2020: 60 (Stable)</a:t>
            </a:r>
            <a:endParaRPr b="0" i="0" sz="800" u="none" cap="none" strike="noStrike"/>
          </a:p>
        </p:txBody>
      </p:sp>
      <p:sp>
        <p:nvSpPr>
          <p:cNvPr id="411" name="Google Shape;411;p31"/>
          <p:cNvSpPr/>
          <p:nvPr/>
        </p:nvSpPr>
        <p:spPr>
          <a:xfrm>
            <a:off x="5904280" y="1250399"/>
            <a:ext cx="15417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</a:pPr>
            <a:r>
              <a:rPr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Growth Phases:</a:t>
            </a:r>
            <a:endParaRPr i="0" sz="1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2" name="Google Shape;412;p31"/>
          <p:cNvSpPr/>
          <p:nvPr/>
        </p:nvSpPr>
        <p:spPr>
          <a:xfrm>
            <a:off x="5904280" y="1597244"/>
            <a:ext cx="8424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Roboto"/>
              <a:buChar char="•"/>
            </a:pPr>
            <a:r>
              <a:rPr b="0" i="0" lang="en-GB" sz="8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2008-2013: Expansion Era (+31% growth)</a:t>
            </a:r>
            <a:endParaRPr b="0" i="0" sz="800" u="none" cap="none" strike="noStrike"/>
          </a:p>
        </p:txBody>
      </p:sp>
      <p:sp>
        <p:nvSpPr>
          <p:cNvPr id="413" name="Google Shape;413;p31"/>
          <p:cNvSpPr/>
          <p:nvPr/>
        </p:nvSpPr>
        <p:spPr>
          <a:xfrm>
            <a:off x="5904280" y="1797566"/>
            <a:ext cx="8424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Roboto"/>
              <a:buChar char="•"/>
            </a:pPr>
            <a:r>
              <a:rPr b="0" i="0" lang="en-GB" sz="8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2014-2020: Stabilization Era (~60 matches/season)</a:t>
            </a:r>
            <a:endParaRPr b="0" i="0" sz="800" u="none" cap="none" strike="noStrike"/>
          </a:p>
        </p:txBody>
      </p:sp>
      <p:sp>
        <p:nvSpPr>
          <p:cNvPr id="414" name="Google Shape;414;p31"/>
          <p:cNvSpPr/>
          <p:nvPr/>
        </p:nvSpPr>
        <p:spPr>
          <a:xfrm>
            <a:off x="5904280" y="2409378"/>
            <a:ext cx="15417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</a:pPr>
            <a:r>
              <a:rPr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Key Observations:</a:t>
            </a:r>
            <a:endParaRPr i="0" sz="12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5" name="Google Shape;415;p31"/>
          <p:cNvSpPr/>
          <p:nvPr/>
        </p:nvSpPr>
        <p:spPr>
          <a:xfrm>
            <a:off x="5904280" y="2756223"/>
            <a:ext cx="8424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Roboto"/>
              <a:buChar char="•"/>
            </a:pPr>
            <a:r>
              <a:rPr b="0" i="0" lang="en-GB" sz="8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✓ Tournament format evolved for better balance</a:t>
            </a:r>
            <a:endParaRPr b="0" i="0" sz="800" u="none" cap="none" strike="noStrike"/>
          </a:p>
        </p:txBody>
      </p:sp>
      <p:sp>
        <p:nvSpPr>
          <p:cNvPr id="416" name="Google Shape;416;p31"/>
          <p:cNvSpPr/>
          <p:nvPr/>
        </p:nvSpPr>
        <p:spPr>
          <a:xfrm>
            <a:off x="5904280" y="2956545"/>
            <a:ext cx="8424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Roboto"/>
              <a:buChar char="•"/>
            </a:pPr>
            <a:r>
              <a:rPr b="0" i="0" lang="en-GB" sz="8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✓ Quality over quantity approach post-2014</a:t>
            </a:r>
            <a:endParaRPr b="0" i="0" sz="800" u="none" cap="none" strike="noStrike"/>
          </a:p>
        </p:txBody>
      </p:sp>
      <p:sp>
        <p:nvSpPr>
          <p:cNvPr id="417" name="Google Shape;417;p31"/>
          <p:cNvSpPr/>
          <p:nvPr/>
        </p:nvSpPr>
        <p:spPr>
          <a:xfrm>
            <a:off x="5904280" y="3156868"/>
            <a:ext cx="8424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Roboto"/>
              <a:buChar char="•"/>
            </a:pPr>
            <a:r>
              <a:rPr b="0" i="0" lang="en-GB" sz="8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✓ Consistent entertainment value maintained</a:t>
            </a:r>
            <a:endParaRPr b="0" i="0" sz="800" u="none" cap="none" strike="noStrike"/>
          </a:p>
        </p:txBody>
      </p:sp>
      <p:sp>
        <p:nvSpPr>
          <p:cNvPr id="418" name="Google Shape;418;p31"/>
          <p:cNvSpPr/>
          <p:nvPr/>
        </p:nvSpPr>
        <p:spPr>
          <a:xfrm>
            <a:off x="5904280" y="3357191"/>
            <a:ext cx="8424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Roboto"/>
              <a:buChar char="•"/>
            </a:pPr>
            <a:r>
              <a:rPr b="0" i="0" lang="en-GB" sz="8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✓ Optimal league size achieved</a:t>
            </a:r>
            <a:endParaRPr b="0" i="0" sz="800" u="none" cap="none" strike="noStrike"/>
          </a:p>
        </p:txBody>
      </p:sp>
      <p:sp>
        <p:nvSpPr>
          <p:cNvPr id="419" name="Google Shape;419;p31"/>
          <p:cNvSpPr/>
          <p:nvPr/>
        </p:nvSpPr>
        <p:spPr>
          <a:xfrm>
            <a:off x="5904280" y="3637137"/>
            <a:ext cx="8424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Roboto"/>
              <a:buNone/>
            </a:pPr>
            <a:r>
              <a:rPr b="0" i="0" lang="en-GB" sz="8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Sweet spot: ~60 matches per </a:t>
            </a:r>
            <a:r>
              <a:rPr lang="en-GB" sz="80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season</a:t>
            </a:r>
            <a:endParaRPr b="0" i="0" sz="800" u="none" cap="none" strike="noStrike">
              <a:solidFill>
                <a:srgbClr val="E5E0D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Roboto"/>
              <a:buNone/>
            </a:pPr>
            <a:r>
              <a:t/>
            </a:r>
            <a:endParaRPr sz="800">
              <a:solidFill>
                <a:srgbClr val="E5E0D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Roboto"/>
              <a:buNone/>
            </a:pPr>
            <a:r>
              <a:rPr b="0" i="0" lang="en-GB" sz="8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0" i="0" sz="800" u="none" cap="none" strike="noStrike"/>
          </a:p>
        </p:txBody>
      </p:sp>
      <p:pic>
        <p:nvPicPr>
          <p:cNvPr id="420" name="Google Shape;420;p31" title="Screenshot 2025-07-24 at 01.03.3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9553" y="4814200"/>
            <a:ext cx="1341596" cy="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