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5c0f1879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25c0f187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5ab1d8a07_1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25ab1d8a0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5ab1d8a07_1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25ab1d8a0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5ab1d8a07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25ab1d8a0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5c0f1879a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25c0f1879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ab1d8a07_1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25ab1d8a0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ommunity.tableau.com/docs/DOC-123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Store Sales - Time Series Forecasting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800"/>
              <a:t>Group-19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800"/>
              <a:t>Dhruv Prajapati AU1940192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800"/>
              <a:t>Harshil Doshi AU1940279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800"/>
              <a:t>Aaryan Mori AU1940194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800"/>
              <a:t>Dhaval Chaudhary AU1940180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0" y="0"/>
            <a:ext cx="8671016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/>
              <a:t>Oil Prices’ Correlation</a:t>
            </a:r>
            <a:endParaRPr sz="2800"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4010"/>
          <a:stretch/>
        </p:blipFill>
        <p:spPr>
          <a:xfrm>
            <a:off x="171048" y="713983"/>
            <a:ext cx="4300744" cy="337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849668"/>
            <a:ext cx="4664029" cy="311859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-679662" y="4093521"/>
            <a:ext cx="965261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correlation values are not strong but the sign of sales is negative. </a:t>
            </a:r>
            <a:endParaRPr/>
          </a:p>
          <a:p>
            <a:pPr indent="-285750" lvl="1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can derive that, if daily oil price is high, we expect that the Ecuador’s economy is bad and it means the price of product increases and sales decreases. </a:t>
            </a:r>
            <a:endParaRPr/>
          </a:p>
          <a:p>
            <a:pPr indent="-285750" lvl="1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There is a negative relationship here.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7650" y="4933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/>
              <a:t>Feature Engineering</a:t>
            </a:r>
            <a:endParaRPr sz="2800"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215882" y="1240075"/>
            <a:ext cx="8928000" cy="3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US" sz="1800">
                <a:solidFill>
                  <a:srgbClr val="000000"/>
                </a:solidFill>
              </a:rPr>
              <a:t>Feature engineering refers to select and transform the most relevant variables while creating a predictive model. 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US" sz="1800">
                <a:solidFill>
                  <a:srgbClr val="000000"/>
                </a:solidFill>
              </a:rPr>
              <a:t>We have transformed 3 features in our data with respect to holidays, date and oil price trend:</a:t>
            </a:r>
            <a:endParaRPr>
              <a:solidFill>
                <a:srgbClr val="000000"/>
              </a:solidFill>
            </a:endParaRPr>
          </a:p>
          <a:p>
            <a:pPr indent="-342900" lvl="1" marL="933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arenBoth"/>
            </a:pPr>
            <a:r>
              <a:rPr b="1" lang="en-US" sz="1600">
                <a:solidFill>
                  <a:srgbClr val="000000"/>
                </a:solidFill>
              </a:rPr>
              <a:t>Only keeping national holiday for simplicity</a:t>
            </a:r>
            <a:endParaRPr>
              <a:solidFill>
                <a:srgbClr val="000000"/>
              </a:solidFill>
            </a:endParaRPr>
          </a:p>
          <a:p>
            <a:pPr indent="-342900" lvl="1" marL="933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arenBoth"/>
            </a:pPr>
            <a:r>
              <a:rPr b="1" lang="en-US" sz="1600">
                <a:solidFill>
                  <a:srgbClr val="000000"/>
                </a:solidFill>
              </a:rPr>
              <a:t>Dropping duplicated holiday</a:t>
            </a:r>
            <a:endParaRPr>
              <a:solidFill>
                <a:srgbClr val="000000"/>
              </a:solidFill>
            </a:endParaRPr>
          </a:p>
          <a:p>
            <a:pPr indent="-342900" lvl="1" marL="933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arenBoth"/>
            </a:pPr>
            <a:r>
              <a:rPr b="1" lang="en-US" sz="1600">
                <a:solidFill>
                  <a:srgbClr val="000000"/>
                </a:solidFill>
              </a:rPr>
              <a:t>last 7 day avg oil price</a:t>
            </a:r>
            <a:endParaRPr>
              <a:solidFill>
                <a:srgbClr val="000000"/>
              </a:solidFill>
            </a:endParaRPr>
          </a:p>
          <a:p>
            <a:pPr indent="-342900" lvl="1" marL="933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arenBoth"/>
            </a:pPr>
            <a:r>
              <a:rPr b="1" lang="en-US" sz="1600">
                <a:solidFill>
                  <a:srgbClr val="000000"/>
                </a:solidFill>
              </a:rPr>
              <a:t>leave the holiday with higher avg sales, which means more important holiday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US" sz="1800">
                <a:solidFill>
                  <a:srgbClr val="000000"/>
                </a:solidFill>
              </a:rPr>
              <a:t>Then we merged our entire data and divided it into three parts for modelling:</a:t>
            </a:r>
            <a:endParaRPr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US" sz="1400">
                <a:solidFill>
                  <a:srgbClr val="000000"/>
                </a:solidFill>
              </a:rPr>
              <a:t>Train Data: 01/04/2017 to 31/07/2017</a:t>
            </a:r>
            <a:endParaRPr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Test Data: 16/8/2017 to 31/8/2017</a:t>
            </a:r>
            <a:endParaRPr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Validation Data: 1/8/2017 to 15/8/2017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7650" y="535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/>
              <a:t>Approach</a:t>
            </a:r>
            <a:endParaRPr sz="2800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125" y="1261725"/>
            <a:ext cx="5652741" cy="376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7650" y="535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/>
              <a:t>Approach</a:t>
            </a:r>
            <a:endParaRPr sz="2800"/>
          </a:p>
        </p:txBody>
      </p:sp>
      <p:sp>
        <p:nvSpPr>
          <p:cNvPr id="169" name="Google Shape;169;p25"/>
          <p:cNvSpPr txBox="1"/>
          <p:nvPr/>
        </p:nvSpPr>
        <p:spPr>
          <a:xfrm>
            <a:off x="727650" y="1416975"/>
            <a:ext cx="7963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Initially, </a:t>
            </a:r>
            <a:r>
              <a:rPr b="1" lang="en-U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have used Optuna for tuning hyper-parameters. To control the behaviour of our machine learning model.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If we don’t correctly tune our hyper-parameters, our estimated model parameters produce suboptimal results, as they don’t minimize the loss function.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After tuning hyper-parameters, we implemented our both models. We applied Root Mean Squared Log Error to minimize the loss and maximize the accuracy.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325" y="3804400"/>
            <a:ext cx="2882450" cy="10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649525" y="580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/>
              <a:t>Light GBM Model</a:t>
            </a:r>
            <a:endParaRPr sz="2800"/>
          </a:p>
        </p:txBody>
      </p:sp>
      <p:sp>
        <p:nvSpPr>
          <p:cNvPr id="176" name="Google Shape;176;p26"/>
          <p:cNvSpPr txBox="1"/>
          <p:nvPr/>
        </p:nvSpPr>
        <p:spPr>
          <a:xfrm>
            <a:off x="649525" y="1356900"/>
            <a:ext cx="80319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Light GBM is a gradient boosting framework based on the decision tree technique that may be used for ranking, classification, and a variety of other machine learning applications.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 selects the leaf that it believes will result in the most significant loss reduction.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have </a:t>
            </a:r>
            <a:r>
              <a:rPr b="1" lang="en-U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implemented</a:t>
            </a:r>
            <a:r>
              <a:rPr b="1" lang="en-U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Light GBM model and didn’t get good </a:t>
            </a:r>
            <a:r>
              <a:rPr b="1" lang="en-U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accuracy</a:t>
            </a:r>
            <a:r>
              <a:rPr b="1" lang="en-U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got RMSLE=0.3232 which is very high compared to Ridge + RF model.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2574775" y="4794650"/>
            <a:ext cx="3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https://en.wikipedia.org/wiki/LightGBM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649525" y="580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/>
              <a:t>Ridge Regression + Random Forest</a:t>
            </a:r>
            <a:endParaRPr sz="2800"/>
          </a:p>
        </p:txBody>
      </p:sp>
      <p:sp>
        <p:nvSpPr>
          <p:cNvPr id="183" name="Google Shape;183;p27"/>
          <p:cNvSpPr txBox="1"/>
          <p:nvPr/>
        </p:nvSpPr>
        <p:spPr>
          <a:xfrm>
            <a:off x="649525" y="1316550"/>
            <a:ext cx="82539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Ridge regression is a method of estimating the coefficients of multiple-regression models in scenarios where linearly independent variables are highly correlated.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Including all parameters  leads to a high level of overfitting in Linear Regression.</a:t>
            </a:r>
            <a:endParaRPr b="1" sz="18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Therefore, We have used Ridge Regression over Linear regression.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We have implemented Random Forest only for School and Office supply, and got RMSLE = 0.2395, Which is better than Light GBM.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597475" y="4765450"/>
            <a:ext cx="835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Lato"/>
                <a:ea typeface="Lato"/>
                <a:cs typeface="Lato"/>
                <a:sym typeface="Lato"/>
              </a:rPr>
              <a:t>Hilt, Donald E.; Seegrist, Donald W. (1977). Ridge, a computer program for calculating ridge regression estimates. doi:10.5962/bhl.title.68934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27650" y="535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/>
              <a:t>Results</a:t>
            </a:r>
            <a:endParaRPr sz="2800"/>
          </a:p>
        </p:txBody>
      </p:sp>
      <p:sp>
        <p:nvSpPr>
          <p:cNvPr id="190" name="Google Shape;190;p28"/>
          <p:cNvSpPr txBox="1"/>
          <p:nvPr/>
        </p:nvSpPr>
        <p:spPr>
          <a:xfrm>
            <a:off x="535550" y="1372325"/>
            <a:ext cx="738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We have annotated the days on which our model has predicted bad. The Final scatter plot is shown below: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788" y="2230125"/>
            <a:ext cx="7568426" cy="24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727650" y="535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/>
              <a:t>Conclusion</a:t>
            </a:r>
            <a:endParaRPr sz="2800"/>
          </a:p>
        </p:txBody>
      </p:sp>
      <p:sp>
        <p:nvSpPr>
          <p:cNvPr id="197" name="Google Shape;197;p29"/>
          <p:cNvSpPr txBox="1"/>
          <p:nvPr/>
        </p:nvSpPr>
        <p:spPr>
          <a:xfrm>
            <a:off x="535550" y="1372325"/>
            <a:ext cx="78807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Correlation of Sales and Oil Prices. Negative sign of Sales represent the negative relation between them.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Random forest algorithm provides a higher level of accuracy in predicting outcomes over the decision tree algorithm(Light GBM).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We obtained the lowest RMSLE value of 0.2395 through our Ridge + RF model which significantly better than Light GBM which was 0.3232.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27650" y="54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Contribution 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579125" y="1324275"/>
            <a:ext cx="8565000" cy="3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US" sz="1800"/>
              <a:t>Each member has contributed equally for the project.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-US" sz="1800"/>
              <a:t>Dhruv: Worked on EDA , Feature Engineering (Specifically on Oil Price trend), Implemented Light GBM Model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-US" sz="1800"/>
              <a:t>Harshil: Explored various research papers for implementation and worked on EDA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-US" sz="1800"/>
              <a:t>Aaryan: Worked on Feature Engineering and Ridge+RF Model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-US" sz="1800"/>
              <a:t>Dhaval: Worked on EDA for Sales over Various Time Features and Ridge+RF Model</a:t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27650" y="447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/>
              <a:t>References:</a:t>
            </a:r>
            <a:r>
              <a:rPr lang="en-US"/>
              <a:t> 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511050" y="1394650"/>
            <a:ext cx="8121900" cy="3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arenBoth"/>
            </a:pPr>
            <a:r>
              <a:rPr b="1" lang="en-US" sz="1200"/>
              <a:t>Papacharalampous G, Tyralis H., Koutsoyiannis D, ”Univariate time series forecasting of temperature and precipitation with a focus on machine learning algorithms: A multiple-case study from Greece” Water Resour. Manag. 2018, 32, 5207–5239</a:t>
            </a:r>
            <a:endParaRPr/>
          </a:p>
          <a:p>
            <a:pPr indent="-342900" lvl="0" marL="3429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arenBoth"/>
            </a:pPr>
            <a:r>
              <a:rPr b="1" lang="en-US" sz="1200"/>
              <a:t>B. Pavlyshenko, “Machine-Learning Models for Sales Time Series Forecasting,” Data, vol. 4, no. 1, p. 15, Jan. 2019, doi: 10.3390/data4010015.</a:t>
            </a:r>
            <a:endParaRPr/>
          </a:p>
          <a:p>
            <a:pPr indent="-342900" lvl="0" marL="3429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arenBoth"/>
            </a:pPr>
            <a:r>
              <a:rPr b="1" lang="en-US" sz="1200"/>
              <a:t>S. Chopra, P. Meindl Supply chain management: Strategy, planning, and operation Community.tableau.com (2016) [online] Available at </a:t>
            </a:r>
            <a:r>
              <a:rPr b="1" lang="en-US" sz="1200" u="sng">
                <a:solidFill>
                  <a:schemeClr val="hlink"/>
                </a:solidFill>
                <a:hlinkClick r:id="rId3"/>
              </a:rPr>
              <a:t>https://community.tableau.com/docs/DOC-1236</a:t>
            </a:r>
            <a:endParaRPr b="1" sz="1200"/>
          </a:p>
          <a:p>
            <a:pPr indent="-342900" lvl="0" marL="3429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arenBoth"/>
            </a:pPr>
            <a:r>
              <a:rPr b="1" lang="en-US" sz="1200"/>
              <a:t>J. Huber, A. Gossmann, H. Stuckenschmidt Clusterbased hierarchical demand forecasting for perishable goods Expert Systems with Applications, 76 (2017), pp. 140-151]</a:t>
            </a:r>
            <a:endParaRPr/>
          </a:p>
          <a:p>
            <a:pPr indent="-342900" lvl="0" marL="3429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arenBoth"/>
            </a:pPr>
            <a:r>
              <a:rPr b="1" lang="en-US" sz="1200"/>
              <a:t>H. Yang, X. Li, W. Qiang, Y. Zhao, W. Zhang, C. Tang A network traffic forecasting method based on SA optimized ARIMA–BP neural network Computer Networks, 193 (2021), Article 108102</a:t>
            </a:r>
            <a:endParaRPr/>
          </a:p>
          <a:p>
            <a:pPr indent="-342900" lvl="0" marL="3429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arenBoth"/>
            </a:pPr>
            <a:r>
              <a:rPr b="1" lang="en-US" sz="1200"/>
              <a:t>Kaggle.com. 2022. Store Sales - Time Series Forecasting Use machine learning to predict grocery sales. [online] Available at: https://www.kaggle.com/competitions/store-salestime-series-forecasting/overview.</a:t>
            </a:r>
            <a:endParaRPr b="1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4957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/>
              <a:t>Introduction</a:t>
            </a:r>
            <a:endParaRPr sz="28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8576" y="1302705"/>
            <a:ext cx="8097774" cy="2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19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US" sz="1800">
                <a:solidFill>
                  <a:schemeClr val="dk2"/>
                </a:solidFill>
              </a:rPr>
              <a:t>Every grocery store keeps the stock of a certain product according to its demand. </a:t>
            </a:r>
            <a:endParaRPr b="1">
              <a:solidFill>
                <a:schemeClr val="dk2"/>
              </a:solidFill>
            </a:endParaRPr>
          </a:p>
          <a:p>
            <a:pPr indent="-285750" lvl="0" marL="419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US" sz="1800">
                <a:solidFill>
                  <a:schemeClr val="dk2"/>
                </a:solidFill>
              </a:rPr>
              <a:t>Many factors affects the sales of the stores such as work days, holidays, events, natural calamities etc.</a:t>
            </a:r>
            <a:endParaRPr b="1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US" sz="1800">
                <a:solidFill>
                  <a:schemeClr val="dk2"/>
                </a:solidFill>
              </a:rPr>
              <a:t>As they do not have any accurate predictions of sales, many times their can be shortage of products or the theirs is a bunch of products which remained unsold.</a:t>
            </a:r>
            <a:endParaRPr b="1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US" sz="1800">
                <a:solidFill>
                  <a:schemeClr val="dk2"/>
                </a:solidFill>
              </a:rPr>
              <a:t>With the help of Historical data and various other parameters, we can predict the sales for a certain period of time.</a:t>
            </a:r>
            <a:endParaRPr b="1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US" sz="1800">
                <a:solidFill>
                  <a:schemeClr val="dk2"/>
                </a:solidFill>
              </a:rPr>
              <a:t>The data comes from an Ecuador company as known as Corporacion Favorita.</a:t>
            </a:r>
            <a:endParaRPr b="1">
              <a:solidFill>
                <a:schemeClr val="dk2"/>
              </a:solidFill>
            </a:endParaRPr>
          </a:p>
          <a:p>
            <a:pPr indent="0" lvl="0" marL="133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ctrTitle"/>
          </p:nvPr>
        </p:nvSpPr>
        <p:spPr>
          <a:xfrm>
            <a:off x="729625" y="21750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6000"/>
              <a:t>Thank You</a:t>
            </a:r>
            <a:endParaRPr sz="6000"/>
          </a:p>
        </p:txBody>
      </p:sp>
      <p:sp>
        <p:nvSpPr>
          <p:cNvPr id="215" name="Google Shape;215;p3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52951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/>
              <a:t>Problem Statement</a:t>
            </a:r>
            <a:endParaRPr sz="28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0" y="1064700"/>
            <a:ext cx="8780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-28575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US" sz="1800">
                <a:solidFill>
                  <a:schemeClr val="dk2"/>
                </a:solidFill>
              </a:rPr>
              <a:t>Sales prediction is an important part of modern business intelligence. Sales can be considered as a time series.</a:t>
            </a:r>
            <a:endParaRPr b="1">
              <a:solidFill>
                <a:schemeClr val="dk2"/>
              </a:solidFill>
            </a:endParaRPr>
          </a:p>
          <a:p>
            <a:pPr indent="-28575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US" sz="1800">
                <a:solidFill>
                  <a:schemeClr val="dk2"/>
                </a:solidFill>
              </a:rPr>
              <a:t>Time-series forecasting in simply refers to forecast or to predict the future value over a period of time.</a:t>
            </a:r>
            <a:endParaRPr b="1">
              <a:solidFill>
                <a:schemeClr val="dk2"/>
              </a:solidFill>
            </a:endParaRPr>
          </a:p>
          <a:p>
            <a:pPr indent="-28575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US" sz="1800">
                <a:solidFill>
                  <a:schemeClr val="dk2"/>
                </a:solidFill>
              </a:rPr>
              <a:t>We h</a:t>
            </a:r>
            <a:r>
              <a:rPr b="1" lang="en-US" sz="1800">
                <a:solidFill>
                  <a:schemeClr val="dk2"/>
                </a:solidFill>
              </a:rPr>
              <a:t>ave been provided with time series of gross sales of 54 Favorita grocery stores over four years.</a:t>
            </a:r>
            <a:endParaRPr b="1">
              <a:solidFill>
                <a:schemeClr val="dk2"/>
              </a:solidFill>
            </a:endParaRPr>
          </a:p>
          <a:p>
            <a:pPr indent="-28575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US" sz="1800">
                <a:solidFill>
                  <a:schemeClr val="dk2"/>
                </a:solidFill>
              </a:rPr>
              <a:t>The time series starts from 2013-01-01 and finishes in 2017-08-31.</a:t>
            </a:r>
            <a:endParaRPr b="1">
              <a:solidFill>
                <a:schemeClr val="dk2"/>
              </a:solidFill>
            </a:endParaRPr>
          </a:p>
          <a:p>
            <a:pPr indent="-28575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US" sz="1800">
                <a:solidFill>
                  <a:schemeClr val="dk2"/>
                </a:solidFill>
              </a:rPr>
              <a:t>More accurate forecasting can decrease food waste related to overstocking and improve customer satisfaction.</a:t>
            </a:r>
            <a:endParaRPr b="1">
              <a:solidFill>
                <a:schemeClr val="dk2"/>
              </a:solidFill>
            </a:endParaRPr>
          </a:p>
          <a:p>
            <a:pPr indent="-2032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2032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  <a:p>
            <a:pPr indent="-2032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0" y="1316550"/>
            <a:ext cx="8780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585650" y="0"/>
            <a:ext cx="30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5550" y="511025"/>
            <a:ext cx="7880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Existing body of works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74775" y="1428125"/>
            <a:ext cx="8041500" cy="3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US" sz="1800">
                <a:solidFill>
                  <a:schemeClr val="dk2"/>
                </a:solidFill>
              </a:rPr>
              <a:t>Motivation for choosing the problem: Personal Story</a:t>
            </a:r>
            <a:endParaRPr b="1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US" sz="1800">
                <a:solidFill>
                  <a:schemeClr val="dk2"/>
                </a:solidFill>
              </a:rPr>
              <a:t>The factor that motivated us to choose this project is that two of our group members’ father have grocery stores.</a:t>
            </a:r>
            <a:endParaRPr b="1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US" sz="1800">
                <a:solidFill>
                  <a:schemeClr val="dk2"/>
                </a:solidFill>
              </a:rPr>
              <a:t>Data Analysis</a:t>
            </a:r>
            <a:endParaRPr b="1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US" sz="1800">
                <a:solidFill>
                  <a:schemeClr val="dk2"/>
                </a:solidFill>
              </a:rPr>
              <a:t>Five types of Data for 54 stores and 33 Product Families </a:t>
            </a:r>
            <a:endParaRPr b="1">
              <a:solidFill>
                <a:schemeClr val="dk2"/>
              </a:solidFill>
            </a:endParaRPr>
          </a:p>
          <a:p>
            <a:pPr indent="0" lvl="1" marL="590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 sz="1800">
                <a:solidFill>
                  <a:schemeClr val="dk2"/>
                </a:solidFill>
              </a:rPr>
              <a:t>	</a:t>
            </a:r>
            <a:r>
              <a:rPr b="1" lang="en-US" sz="1600">
                <a:solidFill>
                  <a:schemeClr val="dk2"/>
                </a:solidFill>
              </a:rPr>
              <a:t>(1) Train (2) Stores (3) Transaction (4) Holidays and events (5) Daily Oil Price </a:t>
            </a:r>
            <a:endParaRPr b="1" sz="16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US" sz="1800">
                <a:solidFill>
                  <a:schemeClr val="dk2"/>
                </a:solidFill>
              </a:rPr>
              <a:t>Additional Notes:</a:t>
            </a:r>
            <a:endParaRPr b="1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US" sz="1600">
                <a:solidFill>
                  <a:schemeClr val="dk2"/>
                </a:solidFill>
              </a:rPr>
              <a:t>Public wages paid after every two weeks</a:t>
            </a:r>
            <a:endParaRPr b="1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US" sz="1600">
                <a:solidFill>
                  <a:schemeClr val="dk2"/>
                </a:solidFill>
              </a:rPr>
              <a:t>Earthquake on 16</a:t>
            </a:r>
            <a:r>
              <a:rPr b="1" baseline="30000" lang="en-US" sz="1600">
                <a:solidFill>
                  <a:schemeClr val="dk2"/>
                </a:solidFill>
              </a:rPr>
              <a:t>th</a:t>
            </a:r>
            <a:r>
              <a:rPr b="1" lang="en-US" sz="1600">
                <a:solidFill>
                  <a:schemeClr val="dk2"/>
                </a:solidFill>
              </a:rPr>
              <a:t> April,2016</a:t>
            </a:r>
            <a:endParaRPr b="1">
              <a:solidFill>
                <a:schemeClr val="dk2"/>
              </a:solidFill>
            </a:endParaRPr>
          </a:p>
          <a:p>
            <a:pPr indent="0" lvl="0" marL="133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7650" y="62119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Work Done So Far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01650" y="1517400"/>
            <a:ext cx="7620900" cy="3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-US" sz="1800">
                <a:solidFill>
                  <a:schemeClr val="dk2"/>
                </a:solidFill>
              </a:rPr>
              <a:t>It was a necessary job of getting a clear understanding of the data. We can derive that the store sales have grown significantly.</a:t>
            </a:r>
            <a:endParaRPr b="1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-US" sz="1800">
                <a:solidFill>
                  <a:schemeClr val="dk2"/>
                </a:solidFill>
              </a:rPr>
              <a:t>We implemented exploratory Data Analysis. We began with plotting graphs with respect to various time feature to get an understanding of overall sales trend.</a:t>
            </a:r>
            <a:endParaRPr b="1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-US" sz="1800">
                <a:solidFill>
                  <a:schemeClr val="dk2"/>
                </a:solidFill>
              </a:rPr>
              <a:t>We began with plotting graphs with respect to various time feature to get an understanding of overall sales trend. </a:t>
            </a:r>
            <a:endParaRPr b="1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-US" sz="1800">
                <a:solidFill>
                  <a:schemeClr val="dk2"/>
                </a:solidFill>
              </a:rPr>
              <a:t>We got the following graphs of the sales trend shown below: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/>
              <a:t>Exploratory Data Analysis</a:t>
            </a:r>
            <a:endParaRPr sz="2800"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854" y="807828"/>
            <a:ext cx="3931856" cy="1784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1002" y="758191"/>
            <a:ext cx="4594144" cy="1834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591" y="2828279"/>
            <a:ext cx="4412955" cy="1784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53131" y="2646213"/>
            <a:ext cx="4125327" cy="223860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 rot="-5400000">
            <a:off x="-642304" y="1436420"/>
            <a:ext cx="15649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over years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 rot="-5400000">
            <a:off x="-675364" y="3456871"/>
            <a:ext cx="15649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over 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 rot="-5400000">
            <a:off x="7930761" y="1308137"/>
            <a:ext cx="18346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over months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 rot="-5400000">
            <a:off x="7941805" y="3274007"/>
            <a:ext cx="19277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over holidays and events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627441" y="55533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/>
              <a:t>Relation between Oil, Economy and Sales</a:t>
            </a:r>
            <a:endParaRPr sz="2800"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446300" y="1550850"/>
            <a:ext cx="8361000" cy="28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US" sz="1800">
                <a:solidFill>
                  <a:schemeClr val="dk2"/>
                </a:solidFill>
              </a:rPr>
              <a:t>Ecuador is an oil-dependent country and it’s economical health is highly vulnerable to shocks in oil prices.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US" sz="1800">
                <a:solidFill>
                  <a:schemeClr val="dk2"/>
                </a:solidFill>
              </a:rPr>
              <a:t>Changing oil prices in Ecuador will cause a variance in the model.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US" sz="1800">
                <a:solidFill>
                  <a:schemeClr val="dk2"/>
                </a:solidFill>
              </a:rPr>
              <a:t>We have plotted the change in oil price over the period to analyze the trend.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US" sz="1800">
                <a:solidFill>
                  <a:schemeClr val="dk2"/>
                </a:solidFill>
              </a:rPr>
              <a:t>There are some missing data points in the daily oil data. We can treat the data by using various imputation methods. 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US" sz="1800">
                <a:solidFill>
                  <a:schemeClr val="dk2"/>
                </a:solidFill>
              </a:rPr>
              <a:t>We have used Linear Interpolation for the time series. We have plotted the correlation of oil prices with transactions and sales.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/>
              <a:t>Oil Price Trend</a:t>
            </a:r>
            <a:endParaRPr sz="2800"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9" y="535200"/>
            <a:ext cx="8671017" cy="4185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