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5" r:id="rId3"/>
    <p:sldId id="257" r:id="rId4"/>
    <p:sldId id="266" r:id="rId5"/>
    <p:sldId id="258" r:id="rId6"/>
    <p:sldId id="273" r:id="rId7"/>
    <p:sldId id="274" r:id="rId8"/>
    <p:sldId id="275" r:id="rId9"/>
    <p:sldId id="276" r:id="rId10"/>
    <p:sldId id="259" r:id="rId11"/>
    <p:sldId id="260" r:id="rId12"/>
    <p:sldId id="261" r:id="rId13"/>
    <p:sldId id="267" r:id="rId14"/>
    <p:sldId id="268" r:id="rId15"/>
    <p:sldId id="269" r:id="rId16"/>
    <p:sldId id="270" r:id="rId17"/>
  </p:sldIdLst>
  <p:sldSz cx="7556500" cy="10699750"/>
  <p:notesSz cx="7556500" cy="106997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230"/>
    <p:restoredTop sz="94657"/>
  </p:normalViewPr>
  <p:slideViewPr>
    <p:cSldViewPr>
      <p:cViewPr>
        <p:scale>
          <a:sx n="74" d="100"/>
          <a:sy n="74" d="100"/>
        </p:scale>
        <p:origin x="4104" y="-9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591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6922"/>
            <a:ext cx="6423025"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91860"/>
            <a:ext cx="5289549"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60942"/>
            <a:ext cx="3287077"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60942"/>
            <a:ext cx="3287077"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606430" y="364503"/>
            <a:ext cx="1035048" cy="34988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77825" y="427989"/>
            <a:ext cx="6800849" cy="17119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60942"/>
            <a:ext cx="6800849"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50767"/>
            <a:ext cx="2418079"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50767"/>
            <a:ext cx="1737995"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5/1/23</a:t>
            </a:fld>
            <a:endParaRPr lang="en-US"/>
          </a:p>
        </p:txBody>
      </p:sp>
      <p:sp>
        <p:nvSpPr>
          <p:cNvPr id="6" name="Holder 6"/>
          <p:cNvSpPr>
            <a:spLocks noGrp="1"/>
          </p:cNvSpPr>
          <p:nvPr>
            <p:ph type="sldNum" sz="quarter" idx="7"/>
          </p:nvPr>
        </p:nvSpPr>
        <p:spPr>
          <a:xfrm>
            <a:off x="5440680" y="9950767"/>
            <a:ext cx="1737995"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javascript-tutorial"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5.xml"/><Relationship Id="rId4" Type="http://schemas.openxmlformats.org/officeDocument/2006/relationships/hyperlink" Target="https://developer.mozilla.org/enUS/docs/Web/Guide/Introduction_to_Web_develop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003525" y="7052905"/>
            <a:ext cx="3616124" cy="1146647"/>
          </a:xfrm>
          <a:prstGeom prst="rect">
            <a:avLst/>
          </a:prstGeom>
          <a:blipFill>
            <a:blip r:embed="rId3" cstate="print"/>
            <a:stretch>
              <a:fillRect/>
            </a:stretch>
          </a:blipFill>
        </p:spPr>
        <p:txBody>
          <a:bodyPr wrap="square" lIns="0" tIns="0" rIns="0" bIns="0" rtlCol="0"/>
          <a:lstStyle/>
          <a:p>
            <a:pPr algn="ctr"/>
            <a:endParaRPr dirty="0"/>
          </a:p>
        </p:txBody>
      </p:sp>
      <p:sp>
        <p:nvSpPr>
          <p:cNvPr id="7" name="object 7"/>
          <p:cNvSpPr/>
          <p:nvPr/>
        </p:nvSpPr>
        <p:spPr>
          <a:xfrm>
            <a:off x="313943" y="304799"/>
            <a:ext cx="0" cy="10086340"/>
          </a:xfrm>
          <a:custGeom>
            <a:avLst/>
            <a:gdLst/>
            <a:ahLst/>
            <a:cxnLst/>
            <a:rect l="l" t="t" r="r" b="b"/>
            <a:pathLst>
              <a:path h="10086340">
                <a:moveTo>
                  <a:pt x="0" y="0"/>
                </a:moveTo>
                <a:lnTo>
                  <a:pt x="0" y="10085831"/>
                </a:lnTo>
              </a:path>
            </a:pathLst>
          </a:custGeom>
          <a:ln w="19557">
            <a:solidFill>
              <a:srgbClr val="000000"/>
            </a:solidFill>
          </a:ln>
        </p:spPr>
        <p:txBody>
          <a:bodyPr wrap="square" lIns="0" tIns="0" rIns="0" bIns="0" rtlCol="0"/>
          <a:lstStyle/>
          <a:p>
            <a:endParaRPr/>
          </a:p>
        </p:txBody>
      </p:sp>
      <p:sp>
        <p:nvSpPr>
          <p:cNvPr id="8" name="object 8"/>
          <p:cNvSpPr/>
          <p:nvPr/>
        </p:nvSpPr>
        <p:spPr>
          <a:xfrm>
            <a:off x="304800" y="313943"/>
            <a:ext cx="6948170" cy="0"/>
          </a:xfrm>
          <a:custGeom>
            <a:avLst/>
            <a:gdLst/>
            <a:ahLst/>
            <a:cxnLst/>
            <a:rect l="l" t="t" r="r" b="b"/>
            <a:pathLst>
              <a:path w="6948170">
                <a:moveTo>
                  <a:pt x="0" y="0"/>
                </a:moveTo>
                <a:lnTo>
                  <a:pt x="6947915" y="0"/>
                </a:lnTo>
              </a:path>
            </a:pathLst>
          </a:custGeom>
          <a:ln w="19557">
            <a:solidFill>
              <a:srgbClr val="000000"/>
            </a:solidFill>
          </a:ln>
        </p:spPr>
        <p:txBody>
          <a:bodyPr wrap="square" lIns="0" tIns="0" rIns="0" bIns="0" rtlCol="0"/>
          <a:lstStyle/>
          <a:p>
            <a:endParaRPr/>
          </a:p>
        </p:txBody>
      </p:sp>
      <p:sp>
        <p:nvSpPr>
          <p:cNvPr id="9" name="object 9"/>
          <p:cNvSpPr/>
          <p:nvPr/>
        </p:nvSpPr>
        <p:spPr>
          <a:xfrm>
            <a:off x="323087" y="346709"/>
            <a:ext cx="56515" cy="0"/>
          </a:xfrm>
          <a:custGeom>
            <a:avLst/>
            <a:gdLst/>
            <a:ahLst/>
            <a:cxnLst/>
            <a:rect l="l" t="t" r="r" b="b"/>
            <a:pathLst>
              <a:path w="56514">
                <a:moveTo>
                  <a:pt x="0" y="0"/>
                </a:moveTo>
                <a:lnTo>
                  <a:pt x="56387" y="0"/>
                </a:lnTo>
              </a:path>
            </a:pathLst>
          </a:custGeom>
          <a:ln w="48513">
            <a:solidFill>
              <a:srgbClr val="5F5F5F"/>
            </a:solidFill>
          </a:ln>
        </p:spPr>
        <p:txBody>
          <a:bodyPr wrap="square" lIns="0" tIns="0" rIns="0" bIns="0" rtlCol="0"/>
          <a:lstStyle/>
          <a:p>
            <a:endParaRPr/>
          </a:p>
        </p:txBody>
      </p:sp>
      <p:sp>
        <p:nvSpPr>
          <p:cNvPr id="10" name="object 10"/>
          <p:cNvSpPr/>
          <p:nvPr/>
        </p:nvSpPr>
        <p:spPr>
          <a:xfrm>
            <a:off x="361187" y="370331"/>
            <a:ext cx="6835140" cy="0"/>
          </a:xfrm>
          <a:custGeom>
            <a:avLst/>
            <a:gdLst/>
            <a:ahLst/>
            <a:cxnLst/>
            <a:rect l="l" t="t" r="r" b="b"/>
            <a:pathLst>
              <a:path w="6835140">
                <a:moveTo>
                  <a:pt x="0" y="0"/>
                </a:moveTo>
                <a:lnTo>
                  <a:pt x="6835139" y="0"/>
                </a:lnTo>
              </a:path>
            </a:pathLst>
          </a:custGeom>
          <a:ln w="19557">
            <a:solidFill>
              <a:srgbClr val="C0C0C0"/>
            </a:solidFill>
          </a:ln>
        </p:spPr>
        <p:txBody>
          <a:bodyPr wrap="square" lIns="0" tIns="0" rIns="0" bIns="0" rtlCol="0"/>
          <a:lstStyle/>
          <a:p>
            <a:endParaRPr/>
          </a:p>
        </p:txBody>
      </p:sp>
      <p:sp>
        <p:nvSpPr>
          <p:cNvPr id="11" name="object 11"/>
          <p:cNvSpPr/>
          <p:nvPr/>
        </p:nvSpPr>
        <p:spPr>
          <a:xfrm>
            <a:off x="379475" y="346709"/>
            <a:ext cx="6855459" cy="0"/>
          </a:xfrm>
          <a:custGeom>
            <a:avLst/>
            <a:gdLst/>
            <a:ahLst/>
            <a:cxnLst/>
            <a:rect l="l" t="t" r="r" b="b"/>
            <a:pathLst>
              <a:path w="6855459">
                <a:moveTo>
                  <a:pt x="0" y="0"/>
                </a:moveTo>
                <a:lnTo>
                  <a:pt x="6854951" y="0"/>
                </a:lnTo>
              </a:path>
            </a:pathLst>
          </a:custGeom>
          <a:ln w="48513">
            <a:solidFill>
              <a:srgbClr val="5F5F5F"/>
            </a:solidFill>
          </a:ln>
        </p:spPr>
        <p:txBody>
          <a:bodyPr wrap="square" lIns="0" tIns="0" rIns="0" bIns="0" rtlCol="0"/>
          <a:lstStyle/>
          <a:p>
            <a:endParaRPr/>
          </a:p>
        </p:txBody>
      </p:sp>
      <p:sp>
        <p:nvSpPr>
          <p:cNvPr id="12" name="object 12"/>
          <p:cNvSpPr/>
          <p:nvPr/>
        </p:nvSpPr>
        <p:spPr>
          <a:xfrm>
            <a:off x="7243571" y="304799"/>
            <a:ext cx="0" cy="10086340"/>
          </a:xfrm>
          <a:custGeom>
            <a:avLst/>
            <a:gdLst/>
            <a:ahLst/>
            <a:cxnLst/>
            <a:rect l="l" t="t" r="r" b="b"/>
            <a:pathLst>
              <a:path h="10086340">
                <a:moveTo>
                  <a:pt x="0" y="0"/>
                </a:moveTo>
                <a:lnTo>
                  <a:pt x="0" y="10085831"/>
                </a:lnTo>
              </a:path>
            </a:pathLst>
          </a:custGeom>
          <a:ln w="19557">
            <a:solidFill>
              <a:srgbClr val="000000"/>
            </a:solidFill>
          </a:ln>
        </p:spPr>
        <p:txBody>
          <a:bodyPr wrap="square" lIns="0" tIns="0" rIns="0" bIns="0" rtlCol="0"/>
          <a:lstStyle/>
          <a:p>
            <a:endParaRPr/>
          </a:p>
        </p:txBody>
      </p:sp>
      <p:sp>
        <p:nvSpPr>
          <p:cNvPr id="13" name="object 13"/>
          <p:cNvSpPr/>
          <p:nvPr/>
        </p:nvSpPr>
        <p:spPr>
          <a:xfrm>
            <a:off x="7178040" y="342137"/>
            <a:ext cx="56515" cy="0"/>
          </a:xfrm>
          <a:custGeom>
            <a:avLst/>
            <a:gdLst/>
            <a:ahLst/>
            <a:cxnLst/>
            <a:rect l="l" t="t" r="r" b="b"/>
            <a:pathLst>
              <a:path w="56515">
                <a:moveTo>
                  <a:pt x="0" y="0"/>
                </a:moveTo>
                <a:lnTo>
                  <a:pt x="56387" y="0"/>
                </a:lnTo>
              </a:path>
            </a:pathLst>
          </a:custGeom>
          <a:ln w="39369">
            <a:solidFill>
              <a:srgbClr val="5F5F5F"/>
            </a:solidFill>
          </a:ln>
        </p:spPr>
        <p:txBody>
          <a:bodyPr wrap="square" lIns="0" tIns="0" rIns="0" bIns="0" rtlCol="0"/>
          <a:lstStyle/>
          <a:p>
            <a:endParaRPr/>
          </a:p>
        </p:txBody>
      </p:sp>
      <p:sp>
        <p:nvSpPr>
          <p:cNvPr id="14" name="object 14"/>
          <p:cNvSpPr/>
          <p:nvPr/>
        </p:nvSpPr>
        <p:spPr>
          <a:xfrm>
            <a:off x="322452" y="379475"/>
            <a:ext cx="39370" cy="9936480"/>
          </a:xfrm>
          <a:custGeom>
            <a:avLst/>
            <a:gdLst/>
            <a:ahLst/>
            <a:cxnLst/>
            <a:rect l="l" t="t" r="r" b="b"/>
            <a:pathLst>
              <a:path w="39370" h="9936480">
                <a:moveTo>
                  <a:pt x="0" y="9936479"/>
                </a:moveTo>
                <a:lnTo>
                  <a:pt x="39369" y="9936479"/>
                </a:lnTo>
                <a:lnTo>
                  <a:pt x="39369" y="0"/>
                </a:lnTo>
                <a:lnTo>
                  <a:pt x="0" y="0"/>
                </a:lnTo>
                <a:lnTo>
                  <a:pt x="0" y="9936479"/>
                </a:lnTo>
                <a:close/>
              </a:path>
            </a:pathLst>
          </a:custGeom>
          <a:solidFill>
            <a:srgbClr val="5F5F5F"/>
          </a:solidFill>
        </p:spPr>
        <p:txBody>
          <a:bodyPr wrap="square" lIns="0" tIns="0" rIns="0" bIns="0" rtlCol="0"/>
          <a:lstStyle/>
          <a:p>
            <a:endParaRPr/>
          </a:p>
        </p:txBody>
      </p:sp>
      <p:sp>
        <p:nvSpPr>
          <p:cNvPr id="15" name="object 15"/>
          <p:cNvSpPr/>
          <p:nvPr/>
        </p:nvSpPr>
        <p:spPr>
          <a:xfrm>
            <a:off x="360552" y="379475"/>
            <a:ext cx="19685" cy="9936480"/>
          </a:xfrm>
          <a:custGeom>
            <a:avLst/>
            <a:gdLst/>
            <a:ahLst/>
            <a:cxnLst/>
            <a:rect l="l" t="t" r="r" b="b"/>
            <a:pathLst>
              <a:path w="19685" h="9936480">
                <a:moveTo>
                  <a:pt x="0" y="9936479"/>
                </a:moveTo>
                <a:lnTo>
                  <a:pt x="19557" y="9936479"/>
                </a:lnTo>
                <a:lnTo>
                  <a:pt x="19557" y="0"/>
                </a:lnTo>
                <a:lnTo>
                  <a:pt x="0" y="0"/>
                </a:lnTo>
                <a:lnTo>
                  <a:pt x="0" y="9936479"/>
                </a:lnTo>
                <a:close/>
              </a:path>
            </a:pathLst>
          </a:custGeom>
          <a:solidFill>
            <a:srgbClr val="C0C0C0"/>
          </a:solidFill>
        </p:spPr>
        <p:txBody>
          <a:bodyPr wrap="square" lIns="0" tIns="0" rIns="0" bIns="0" rtlCol="0"/>
          <a:lstStyle/>
          <a:p>
            <a:endParaRPr/>
          </a:p>
        </p:txBody>
      </p:sp>
      <p:sp>
        <p:nvSpPr>
          <p:cNvPr id="16" name="object 16"/>
          <p:cNvSpPr/>
          <p:nvPr/>
        </p:nvSpPr>
        <p:spPr>
          <a:xfrm>
            <a:off x="7215378" y="379475"/>
            <a:ext cx="0" cy="9936480"/>
          </a:xfrm>
          <a:custGeom>
            <a:avLst/>
            <a:gdLst/>
            <a:ahLst/>
            <a:cxnLst/>
            <a:rect l="l" t="t" r="r" b="b"/>
            <a:pathLst>
              <a:path h="9936480">
                <a:moveTo>
                  <a:pt x="0" y="0"/>
                </a:moveTo>
                <a:lnTo>
                  <a:pt x="0" y="9936479"/>
                </a:lnTo>
              </a:path>
            </a:pathLst>
          </a:custGeom>
          <a:ln w="39369">
            <a:solidFill>
              <a:srgbClr val="5F5F5F"/>
            </a:solidFill>
          </a:ln>
        </p:spPr>
        <p:txBody>
          <a:bodyPr wrap="square" lIns="0" tIns="0" rIns="0" bIns="0" rtlCol="0"/>
          <a:lstStyle/>
          <a:p>
            <a:endParaRPr/>
          </a:p>
        </p:txBody>
      </p:sp>
      <p:sp>
        <p:nvSpPr>
          <p:cNvPr id="17" name="object 17"/>
          <p:cNvSpPr/>
          <p:nvPr/>
        </p:nvSpPr>
        <p:spPr>
          <a:xfrm>
            <a:off x="7187183" y="379475"/>
            <a:ext cx="0" cy="9936480"/>
          </a:xfrm>
          <a:custGeom>
            <a:avLst/>
            <a:gdLst/>
            <a:ahLst/>
            <a:cxnLst/>
            <a:rect l="l" t="t" r="r" b="b"/>
            <a:pathLst>
              <a:path h="9936480">
                <a:moveTo>
                  <a:pt x="0" y="0"/>
                </a:moveTo>
                <a:lnTo>
                  <a:pt x="0" y="9936479"/>
                </a:lnTo>
              </a:path>
            </a:pathLst>
          </a:custGeom>
          <a:ln w="19557">
            <a:solidFill>
              <a:srgbClr val="C0C0C0"/>
            </a:solidFill>
          </a:ln>
        </p:spPr>
        <p:txBody>
          <a:bodyPr wrap="square" lIns="0" tIns="0" rIns="0" bIns="0" rtlCol="0"/>
          <a:lstStyle/>
          <a:p>
            <a:endParaRPr/>
          </a:p>
        </p:txBody>
      </p:sp>
      <p:sp>
        <p:nvSpPr>
          <p:cNvPr id="18" name="object 18"/>
          <p:cNvSpPr/>
          <p:nvPr/>
        </p:nvSpPr>
        <p:spPr>
          <a:xfrm>
            <a:off x="304800" y="10381488"/>
            <a:ext cx="6948170" cy="0"/>
          </a:xfrm>
          <a:custGeom>
            <a:avLst/>
            <a:gdLst/>
            <a:ahLst/>
            <a:cxnLst/>
            <a:rect l="l" t="t" r="r" b="b"/>
            <a:pathLst>
              <a:path w="6948170">
                <a:moveTo>
                  <a:pt x="0" y="0"/>
                </a:moveTo>
                <a:lnTo>
                  <a:pt x="6947915" y="0"/>
                </a:lnTo>
              </a:path>
            </a:pathLst>
          </a:custGeom>
          <a:ln w="19557">
            <a:solidFill>
              <a:srgbClr val="000000"/>
            </a:solidFill>
          </a:ln>
        </p:spPr>
        <p:txBody>
          <a:bodyPr wrap="square" lIns="0" tIns="0" rIns="0" bIns="0" rtlCol="0"/>
          <a:lstStyle/>
          <a:p>
            <a:endParaRPr/>
          </a:p>
        </p:txBody>
      </p:sp>
      <p:sp>
        <p:nvSpPr>
          <p:cNvPr id="19" name="object 19"/>
          <p:cNvSpPr/>
          <p:nvPr/>
        </p:nvSpPr>
        <p:spPr>
          <a:xfrm>
            <a:off x="323087" y="10348721"/>
            <a:ext cx="56515" cy="0"/>
          </a:xfrm>
          <a:custGeom>
            <a:avLst/>
            <a:gdLst/>
            <a:ahLst/>
            <a:cxnLst/>
            <a:rect l="l" t="t" r="r" b="b"/>
            <a:pathLst>
              <a:path w="56514">
                <a:moveTo>
                  <a:pt x="0" y="0"/>
                </a:moveTo>
                <a:lnTo>
                  <a:pt x="56387" y="0"/>
                </a:lnTo>
              </a:path>
            </a:pathLst>
          </a:custGeom>
          <a:ln w="48513">
            <a:solidFill>
              <a:srgbClr val="5F5F5F"/>
            </a:solidFill>
          </a:ln>
        </p:spPr>
        <p:txBody>
          <a:bodyPr wrap="square" lIns="0" tIns="0" rIns="0" bIns="0" rtlCol="0"/>
          <a:lstStyle/>
          <a:p>
            <a:endParaRPr/>
          </a:p>
        </p:txBody>
      </p:sp>
      <p:sp>
        <p:nvSpPr>
          <p:cNvPr id="20" name="object 20"/>
          <p:cNvSpPr/>
          <p:nvPr/>
        </p:nvSpPr>
        <p:spPr>
          <a:xfrm>
            <a:off x="361187" y="10325100"/>
            <a:ext cx="6835140" cy="0"/>
          </a:xfrm>
          <a:custGeom>
            <a:avLst/>
            <a:gdLst/>
            <a:ahLst/>
            <a:cxnLst/>
            <a:rect l="l" t="t" r="r" b="b"/>
            <a:pathLst>
              <a:path w="6835140">
                <a:moveTo>
                  <a:pt x="0" y="0"/>
                </a:moveTo>
                <a:lnTo>
                  <a:pt x="6835139" y="0"/>
                </a:lnTo>
              </a:path>
            </a:pathLst>
          </a:custGeom>
          <a:ln w="19557">
            <a:solidFill>
              <a:srgbClr val="C0C0C0"/>
            </a:solidFill>
          </a:ln>
        </p:spPr>
        <p:txBody>
          <a:bodyPr wrap="square" lIns="0" tIns="0" rIns="0" bIns="0" rtlCol="0"/>
          <a:lstStyle/>
          <a:p>
            <a:endParaRPr/>
          </a:p>
        </p:txBody>
      </p:sp>
      <p:sp>
        <p:nvSpPr>
          <p:cNvPr id="21" name="object 21"/>
          <p:cNvSpPr/>
          <p:nvPr/>
        </p:nvSpPr>
        <p:spPr>
          <a:xfrm>
            <a:off x="379475" y="10348721"/>
            <a:ext cx="6855459" cy="0"/>
          </a:xfrm>
          <a:custGeom>
            <a:avLst/>
            <a:gdLst/>
            <a:ahLst/>
            <a:cxnLst/>
            <a:rect l="l" t="t" r="r" b="b"/>
            <a:pathLst>
              <a:path w="6855459">
                <a:moveTo>
                  <a:pt x="0" y="0"/>
                </a:moveTo>
                <a:lnTo>
                  <a:pt x="6854951" y="0"/>
                </a:lnTo>
              </a:path>
            </a:pathLst>
          </a:custGeom>
          <a:ln w="48513">
            <a:solidFill>
              <a:srgbClr val="5F5F5F"/>
            </a:solidFill>
          </a:ln>
        </p:spPr>
        <p:txBody>
          <a:bodyPr wrap="square" lIns="0" tIns="0" rIns="0" bIns="0" rtlCol="0"/>
          <a:lstStyle/>
          <a:p>
            <a:endParaRPr/>
          </a:p>
        </p:txBody>
      </p:sp>
      <p:sp>
        <p:nvSpPr>
          <p:cNvPr id="22" name="object 22"/>
          <p:cNvSpPr/>
          <p:nvPr/>
        </p:nvSpPr>
        <p:spPr>
          <a:xfrm>
            <a:off x="7178040" y="10353293"/>
            <a:ext cx="56515" cy="0"/>
          </a:xfrm>
          <a:custGeom>
            <a:avLst/>
            <a:gdLst/>
            <a:ahLst/>
            <a:cxnLst/>
            <a:rect l="l" t="t" r="r" b="b"/>
            <a:pathLst>
              <a:path w="56515">
                <a:moveTo>
                  <a:pt x="0" y="0"/>
                </a:moveTo>
                <a:lnTo>
                  <a:pt x="56387" y="0"/>
                </a:lnTo>
              </a:path>
            </a:pathLst>
          </a:custGeom>
          <a:ln w="39369">
            <a:solidFill>
              <a:srgbClr val="5F5F5F"/>
            </a:solidFill>
          </a:ln>
        </p:spPr>
        <p:txBody>
          <a:bodyPr wrap="square" lIns="0" tIns="0" rIns="0" bIns="0" rtlCol="0"/>
          <a:lstStyle/>
          <a:p>
            <a:endParaRPr/>
          </a:p>
        </p:txBody>
      </p:sp>
      <p:sp>
        <p:nvSpPr>
          <p:cNvPr id="23" name="TextBox 22">
            <a:extLst>
              <a:ext uri="{FF2B5EF4-FFF2-40B4-BE49-F238E27FC236}">
                <a16:creationId xmlns:a16="http://schemas.microsoft.com/office/drawing/2014/main" id="{97B8ECC1-1610-E5E1-AF2F-82519AE667A5}"/>
              </a:ext>
            </a:extLst>
          </p:cNvPr>
          <p:cNvSpPr txBox="1"/>
          <p:nvPr/>
        </p:nvSpPr>
        <p:spPr>
          <a:xfrm>
            <a:off x="6115875" y="9915009"/>
            <a:ext cx="1066800" cy="369332"/>
          </a:xfrm>
          <a:prstGeom prst="rect">
            <a:avLst/>
          </a:prstGeom>
          <a:noFill/>
        </p:spPr>
        <p:txBody>
          <a:bodyPr wrap="square" rtlCol="0">
            <a:spAutoFit/>
          </a:bodyPr>
          <a:lstStyle/>
          <a:p>
            <a:r>
              <a:rPr lang="en-IN" dirty="0"/>
              <a:t>Page - 1</a:t>
            </a:r>
          </a:p>
        </p:txBody>
      </p:sp>
      <p:sp>
        <p:nvSpPr>
          <p:cNvPr id="25" name="TextBox 24">
            <a:extLst>
              <a:ext uri="{FF2B5EF4-FFF2-40B4-BE49-F238E27FC236}">
                <a16:creationId xmlns:a16="http://schemas.microsoft.com/office/drawing/2014/main" id="{E7D0B018-869C-5B03-AC8D-0CC68F960C22}"/>
              </a:ext>
            </a:extLst>
          </p:cNvPr>
          <p:cNvSpPr txBox="1"/>
          <p:nvPr/>
        </p:nvSpPr>
        <p:spPr>
          <a:xfrm>
            <a:off x="341122" y="701675"/>
            <a:ext cx="6854572" cy="6494085"/>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EXIT THE PLUG</a:t>
            </a:r>
            <a:r>
              <a:rPr lang="en-IN" sz="2800" u="sng" dirty="0">
                <a:latin typeface="Times New Roman" panose="02020603050405020304" pitchFamily="18" charset="0"/>
                <a:cs typeface="Times New Roman" panose="02020603050405020304" pitchFamily="18" charset="0"/>
              </a:rPr>
              <a:t>-</a:t>
            </a:r>
            <a:r>
              <a:rPr lang="en-IN" sz="2800" b="1" u="sng" dirty="0">
                <a:latin typeface="Times New Roman" panose="02020603050405020304" pitchFamily="18" charset="0"/>
                <a:cs typeface="Times New Roman" panose="02020603050405020304" pitchFamily="18" charset="0"/>
              </a:rPr>
              <a:t>IN</a:t>
            </a:r>
          </a:p>
          <a:p>
            <a:pPr algn="ctr"/>
            <a:endParaRPr lang="en-IN" sz="24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A MINI PROJECT REPORT</a:t>
            </a:r>
          </a:p>
          <a:p>
            <a:pPr algn="ctr"/>
            <a:endParaRPr lang="en-IN" sz="2000" b="1" dirty="0">
              <a:latin typeface="Times New Roman" panose="02020603050405020304" pitchFamily="18" charset="0"/>
              <a:cs typeface="Times New Roman" panose="02020603050405020304" pitchFamily="18" charset="0"/>
            </a:endParaRPr>
          </a:p>
          <a:p>
            <a:pPr algn="ctr"/>
            <a:r>
              <a:rPr lang="en-IN" sz="2000" b="1" i="1" dirty="0">
                <a:latin typeface="Times New Roman" panose="02020603050405020304" pitchFamily="18" charset="0"/>
                <a:cs typeface="Times New Roman" panose="02020603050405020304" pitchFamily="18" charset="0"/>
              </a:rPr>
              <a:t>Submitted by</a:t>
            </a:r>
          </a:p>
          <a:p>
            <a:pPr algn="ctr"/>
            <a:endParaRPr lang="en-IN" sz="2000" b="1" i="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Group/Team No: G22/T7</a:t>
            </a:r>
          </a:p>
          <a:p>
            <a:pPr algn="ct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Dhruv Kinger,      </a:t>
            </a:r>
            <a:r>
              <a:rPr lang="en-IN" sz="2000" i="1" dirty="0">
                <a:latin typeface="Times New Roman" panose="02020603050405020304" pitchFamily="18" charset="0"/>
                <a:cs typeface="Times New Roman" panose="02020603050405020304" pitchFamily="18" charset="0"/>
              </a:rPr>
              <a:t>2210990275</a:t>
            </a:r>
          </a:p>
          <a:p>
            <a:pPr algn="ctr"/>
            <a:r>
              <a:rPr lang="en-IN" sz="2000" b="1" dirty="0">
                <a:latin typeface="Times New Roman" panose="02020603050405020304" pitchFamily="18" charset="0"/>
                <a:cs typeface="Times New Roman" panose="02020603050405020304" pitchFamily="18" charset="0"/>
              </a:rPr>
              <a:t>Dhruv Kundrai,   </a:t>
            </a:r>
            <a:r>
              <a:rPr lang="en-IN" sz="2000" i="1" dirty="0">
                <a:latin typeface="Times New Roman" panose="02020603050405020304" pitchFamily="18" charset="0"/>
                <a:cs typeface="Times New Roman" panose="02020603050405020304" pitchFamily="18" charset="0"/>
              </a:rPr>
              <a:t>2210990276</a:t>
            </a:r>
          </a:p>
          <a:p>
            <a:pPr algn="ctr"/>
            <a:r>
              <a:rPr lang="en-IN" sz="2000" b="1" dirty="0">
                <a:latin typeface="Times New Roman" panose="02020603050405020304" pitchFamily="18" charset="0"/>
                <a:cs typeface="Times New Roman" panose="02020603050405020304" pitchFamily="18" charset="0"/>
              </a:rPr>
              <a:t>Dhruv Sehgal,       </a:t>
            </a:r>
            <a:r>
              <a:rPr lang="en-IN" sz="2000" i="1" dirty="0">
                <a:latin typeface="Times New Roman" panose="02020603050405020304" pitchFamily="18" charset="0"/>
                <a:cs typeface="Times New Roman" panose="02020603050405020304" pitchFamily="18" charset="0"/>
              </a:rPr>
              <a:t>2210990277</a:t>
            </a:r>
          </a:p>
          <a:p>
            <a:pPr algn="ctr"/>
            <a:r>
              <a:rPr lang="en-IN" sz="2000" b="1" dirty="0">
                <a:latin typeface="Times New Roman" panose="02020603050405020304" pitchFamily="18" charset="0"/>
                <a:cs typeface="Times New Roman" panose="02020603050405020304" pitchFamily="18" charset="0"/>
              </a:rPr>
              <a:t>Dhruv Shukla,      </a:t>
            </a:r>
            <a:r>
              <a:rPr lang="en-IN" sz="2000" i="1" dirty="0">
                <a:latin typeface="Times New Roman" panose="02020603050405020304" pitchFamily="18" charset="0"/>
                <a:cs typeface="Times New Roman" panose="02020603050405020304" pitchFamily="18" charset="0"/>
              </a:rPr>
              <a:t>2210990278</a:t>
            </a:r>
          </a:p>
          <a:p>
            <a:pPr algn="ctr"/>
            <a:endParaRPr lang="en-IN" sz="2000" b="1" dirty="0">
              <a:latin typeface="Times New Roman" panose="02020603050405020304" pitchFamily="18" charset="0"/>
              <a:cs typeface="Times New Roman" panose="02020603050405020304" pitchFamily="18" charset="0"/>
            </a:endParaRPr>
          </a:p>
          <a:p>
            <a:pPr algn="ctr"/>
            <a:r>
              <a:rPr lang="en-IN" sz="2000" b="1" i="1" dirty="0">
                <a:latin typeface="Times New Roman" panose="02020603050405020304" pitchFamily="18" charset="0"/>
                <a:cs typeface="Times New Roman" panose="02020603050405020304" pitchFamily="18" charset="0"/>
              </a:rPr>
              <a:t>in partial fulfilment for the</a:t>
            </a:r>
          </a:p>
          <a:p>
            <a:pPr algn="ctr"/>
            <a:r>
              <a:rPr lang="en-IN" sz="2000" b="1" i="1" dirty="0">
                <a:latin typeface="Times New Roman" panose="02020603050405020304" pitchFamily="18" charset="0"/>
                <a:cs typeface="Times New Roman" panose="02020603050405020304" pitchFamily="18" charset="0"/>
              </a:rPr>
              <a:t>award of the degree of</a:t>
            </a:r>
          </a:p>
          <a:p>
            <a:pPr algn="ctr"/>
            <a:endParaRPr lang="en-IN" sz="2000" b="1" i="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BACHELOR OF ENGINEERING</a:t>
            </a:r>
          </a:p>
          <a:p>
            <a:pPr algn="ctr"/>
            <a:r>
              <a:rPr lang="en-IN" sz="2000" b="1" i="1" dirty="0">
                <a:latin typeface="Times New Roman" panose="02020603050405020304" pitchFamily="18" charset="0"/>
                <a:cs typeface="Times New Roman" panose="02020603050405020304" pitchFamily="18" charset="0"/>
              </a:rPr>
              <a:t>in</a:t>
            </a:r>
          </a:p>
          <a:p>
            <a:pPr algn="ctr"/>
            <a:r>
              <a:rPr lang="en-IN" sz="2000" b="1" dirty="0">
                <a:latin typeface="Times New Roman" panose="02020603050405020304" pitchFamily="18" charset="0"/>
                <a:cs typeface="Times New Roman" panose="02020603050405020304" pitchFamily="18" charset="0"/>
              </a:rPr>
              <a:t>Computer Science And Engineering</a:t>
            </a:r>
          </a:p>
          <a:p>
            <a:pPr algn="ctr"/>
            <a:endParaRPr lang="en-IN" sz="2400"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EDB504FD-7311-F18F-52F9-790FBF8A7692}"/>
              </a:ext>
            </a:extLst>
          </p:cNvPr>
          <p:cNvSpPr txBox="1"/>
          <p:nvPr/>
        </p:nvSpPr>
        <p:spPr>
          <a:xfrm>
            <a:off x="351662" y="8414061"/>
            <a:ext cx="6807962" cy="2031325"/>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CHITKARA UNIVERSITY</a:t>
            </a:r>
          </a:p>
          <a:p>
            <a:pPr algn="ctr"/>
            <a:endParaRPr lang="en-IN" b="1" dirty="0">
              <a:latin typeface="Times New Roman" panose="02020603050405020304" pitchFamily="18" charset="0"/>
              <a:cs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rPr>
              <a:t>CHANDIGARH-PATIALA NATIONAL HIGHWAY</a:t>
            </a:r>
            <a:endParaRPr lang="en-IN" sz="1800" dirty="0">
              <a:effectLst/>
              <a:latin typeface="Times New Roman" panose="02020603050405020304" pitchFamily="18" charset="0"/>
              <a:ea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rPr>
              <a:t>RAJPURA (PATIALA) PUNJAB-140401 (INDIA)</a:t>
            </a:r>
          </a:p>
          <a:p>
            <a:pPr algn="ctr"/>
            <a:endParaRPr lang="en-US" b="1" dirty="0">
              <a:solidFill>
                <a:srgbClr val="000000"/>
              </a:solidFill>
              <a:latin typeface="Times New Roman" panose="02020603050405020304" pitchFamily="18" charset="0"/>
              <a:ea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rPr>
              <a:t>April, 2023</a:t>
            </a:r>
            <a:endParaRPr lang="en-IN" sz="1800"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- 10</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ACEFCCC1-7A2A-87E6-DF47-252D8AC99467}"/>
              </a:ext>
            </a:extLst>
          </p:cNvPr>
          <p:cNvSpPr txBox="1"/>
          <p:nvPr/>
        </p:nvSpPr>
        <p:spPr>
          <a:xfrm>
            <a:off x="273050" y="1031979"/>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PROBLEM STATEMENT</a:t>
            </a:r>
            <a:endParaRPr lang="en-IN"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FF0BDFA-3DBD-CB49-A324-E0B5AFC587EA}"/>
              </a:ext>
            </a:extLst>
          </p:cNvPr>
          <p:cNvSpPr txBox="1"/>
          <p:nvPr/>
        </p:nvSpPr>
        <p:spPr>
          <a:xfrm>
            <a:off x="501650" y="2315624"/>
            <a:ext cx="6553200" cy="7434728"/>
          </a:xfrm>
          <a:prstGeom prst="rect">
            <a:avLst/>
          </a:prstGeom>
          <a:noFill/>
        </p:spPr>
        <p:txBody>
          <a:bodyPr wrap="square" rtlCol="0">
            <a:spAutoFit/>
          </a:bodyPr>
          <a:lstStyle/>
          <a:p>
            <a:pPr algn="just">
              <a:lnSpc>
                <a:spcPct val="150000"/>
              </a:lnSpc>
            </a:pPr>
            <a:r>
              <a:rPr lang="en-US" sz="1600" b="0" i="0" dirty="0">
                <a:effectLst/>
                <a:latin typeface="Times New Roman" panose="02020603050405020304" pitchFamily="18" charset="0"/>
                <a:cs typeface="Times New Roman" panose="02020603050405020304" pitchFamily="18" charset="0"/>
              </a:rPr>
              <a:t>The retention of visitors is a critical issue for many websites. Many visitors tend to leave a site quickly, resulting in low engagement and conversion rates. To address this issue, exit plugins or widgets are increasingly being used to keep visitors engaged and increase conversion rates.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An exit plugin is a tool that is triggered when a visitor attempts to exit a website, and it displays an attractive offer or prompt to the visitor, with the aim of keeping them on the site. Despite the effectiveness of exit plugins, designing an effective and visually appealing plugin requires a combination of technical skills and design expertise. Many website owners do not have the resources or expertise to design such plugins themselves.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Therefore, this project aims to develop an exit widget or plugin using HTML, CSS, and JavaScript that is both visually appealing and technically efficient.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The project will explore the technical and design aspects of creating an exit plugin that is optimized for different devices and browsers while also engaging users with attractive offers or prompts.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347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- 11</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F50173FB-1B55-8778-6DD7-0CDBE48F34B5}"/>
              </a:ext>
            </a:extLst>
          </p:cNvPr>
          <p:cNvSpPr txBox="1"/>
          <p:nvPr/>
        </p:nvSpPr>
        <p:spPr>
          <a:xfrm>
            <a:off x="273050" y="1031979"/>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TECHNICAL DETAILS</a:t>
            </a:r>
            <a:endParaRPr lang="en-IN"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93286E-AC7E-15D7-0FD9-F68C9161B7B9}"/>
              </a:ext>
            </a:extLst>
          </p:cNvPr>
          <p:cNvSpPr txBox="1"/>
          <p:nvPr/>
        </p:nvSpPr>
        <p:spPr>
          <a:xfrm>
            <a:off x="501650" y="1715111"/>
            <a:ext cx="6553200" cy="8542723"/>
          </a:xfrm>
          <a:prstGeom prst="rect">
            <a:avLst/>
          </a:prstGeom>
          <a:noFill/>
        </p:spPr>
        <p:txBody>
          <a:bodyPr wrap="square" rtlCol="0">
            <a:sp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The technical details of this project involve :-</a:t>
            </a:r>
          </a:p>
          <a:p>
            <a:pPr algn="just">
              <a:lnSpc>
                <a:spcPct val="150000"/>
              </a:lnSpc>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1) Languages and Tools: </a:t>
            </a:r>
          </a:p>
          <a:p>
            <a:pPr algn="just">
              <a:lnSpc>
                <a:spcPct val="150000"/>
              </a:lnSpc>
            </a:pPr>
            <a:r>
              <a:rPr lang="en-US" sz="1600" b="0" i="0" dirty="0">
                <a:effectLst/>
                <a:latin typeface="Times New Roman" panose="02020603050405020304" pitchFamily="18" charset="0"/>
                <a:cs typeface="Times New Roman" panose="02020603050405020304" pitchFamily="18" charset="0"/>
              </a:rPr>
              <a:t>The project utilizes the following foundational languages and tools for web development:</a:t>
            </a:r>
          </a:p>
          <a:p>
            <a:pPr marL="285750" indent="-285750" algn="just">
              <a:lnSpc>
                <a:spcPct val="150000"/>
              </a:lnSpc>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HTML</a:t>
            </a:r>
            <a:r>
              <a:rPr lang="en-US" sz="1600" b="0" i="0" dirty="0">
                <a:effectLst/>
                <a:latin typeface="Times New Roman" panose="02020603050405020304" pitchFamily="18" charset="0"/>
                <a:cs typeface="Times New Roman" panose="02020603050405020304" pitchFamily="18" charset="0"/>
              </a:rPr>
              <a:t>: to create the structure and content of the web page</a:t>
            </a:r>
          </a:p>
          <a:p>
            <a:pPr marL="285750" indent="-285750" algn="just">
              <a:lnSpc>
                <a:spcPct val="150000"/>
              </a:lnSpc>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CSS</a:t>
            </a:r>
            <a:r>
              <a:rPr lang="en-US" sz="1600" b="0" i="0" dirty="0">
                <a:effectLst/>
                <a:latin typeface="Times New Roman" panose="02020603050405020304" pitchFamily="18" charset="0"/>
                <a:cs typeface="Times New Roman" panose="02020603050405020304" pitchFamily="18" charset="0"/>
              </a:rPr>
              <a:t>: to style and design the web page</a:t>
            </a:r>
          </a:p>
          <a:p>
            <a:pPr marL="285750" indent="-285750" algn="just">
              <a:lnSpc>
                <a:spcPct val="150000"/>
              </a:lnSpc>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JavaScript</a:t>
            </a:r>
            <a:r>
              <a:rPr lang="en-US" sz="1600" b="0" i="0" dirty="0">
                <a:effectLst/>
                <a:latin typeface="Times New Roman" panose="02020603050405020304" pitchFamily="18" charset="0"/>
                <a:cs typeface="Times New Roman" panose="02020603050405020304" pitchFamily="18" charset="0"/>
              </a:rPr>
              <a:t>: to add interactivity and functionality to the web page</a:t>
            </a:r>
          </a:p>
          <a:p>
            <a:pPr marL="285750" indent="-285750" algn="just">
              <a:lnSpc>
                <a:spcPct val="150000"/>
              </a:lnSpc>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Text</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editor</a:t>
            </a:r>
            <a:r>
              <a:rPr lang="en-US" sz="1600" b="0" i="0" dirty="0">
                <a:effectLst/>
                <a:latin typeface="Times New Roman" panose="02020603050405020304" pitchFamily="18" charset="0"/>
                <a:cs typeface="Times New Roman" panose="02020603050405020304" pitchFamily="18" charset="0"/>
              </a:rPr>
              <a:t>: to write and edit the code</a:t>
            </a:r>
          </a:p>
          <a:p>
            <a:pPr marL="285750" indent="-285750" algn="just">
              <a:lnSpc>
                <a:spcPct val="150000"/>
              </a:lnSpc>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Web</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browser</a:t>
            </a:r>
            <a:r>
              <a:rPr lang="en-US" sz="1600" b="0" i="0" dirty="0">
                <a:effectLst/>
                <a:latin typeface="Times New Roman" panose="02020603050405020304" pitchFamily="18" charset="0"/>
                <a:cs typeface="Times New Roman" panose="02020603050405020304" pitchFamily="18" charset="0"/>
              </a:rPr>
              <a:t>: to test and view the web page</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2) </a:t>
            </a:r>
            <a:r>
              <a:rPr lang="en-IN" sz="1600" b="1" i="0" dirty="0">
                <a:effectLst/>
                <a:latin typeface="Times New Roman" panose="02020603050405020304" pitchFamily="18" charset="0"/>
                <a:cs typeface="Times New Roman" panose="02020603050405020304" pitchFamily="18" charset="0"/>
              </a:rPr>
              <a:t>Plugin Functionality:</a:t>
            </a:r>
          </a:p>
          <a:p>
            <a:pPr algn="just">
              <a:lnSpc>
                <a:spcPct val="150000"/>
              </a:lnSpc>
            </a:pPr>
            <a:r>
              <a:rPr lang="en-US" sz="1600" b="0" i="0" dirty="0">
                <a:effectLst/>
                <a:latin typeface="Times New Roman" panose="02020603050405020304" pitchFamily="18" charset="0"/>
                <a:cs typeface="Times New Roman" panose="02020603050405020304" pitchFamily="18" charset="0"/>
              </a:rPr>
              <a:t>The exit plugin will be designed to display a pop-up window when the user attempts to exit the website. The pop-up will contain a message or offer to entice the user to stay on the website.</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i="0" dirty="0">
                <a:effectLst/>
                <a:latin typeface="Times New Roman" panose="02020603050405020304" pitchFamily="18" charset="0"/>
                <a:cs typeface="Times New Roman" panose="02020603050405020304" pitchFamily="18" charset="0"/>
              </a:rPr>
              <a:t>3) </a:t>
            </a:r>
            <a:r>
              <a:rPr lang="en-IN" sz="1600" b="1" i="0" dirty="0">
                <a:effectLst/>
                <a:latin typeface="Times New Roman" panose="02020603050405020304" pitchFamily="18" charset="0"/>
                <a:cs typeface="Times New Roman" panose="02020603050405020304" pitchFamily="18" charset="0"/>
              </a:rPr>
              <a:t>Plugin Design:</a:t>
            </a:r>
          </a:p>
          <a:p>
            <a:pPr algn="just">
              <a:lnSpc>
                <a:spcPct val="150000"/>
              </a:lnSpc>
            </a:pPr>
            <a:r>
              <a:rPr lang="en-US" sz="1600" b="0" i="0" dirty="0">
                <a:effectLst/>
                <a:latin typeface="Times New Roman" panose="02020603050405020304" pitchFamily="18" charset="0"/>
                <a:cs typeface="Times New Roman" panose="02020603050405020304" pitchFamily="18" charset="0"/>
              </a:rPr>
              <a:t>The plugin design will be kept simple and minimalistic, with a focus on usability and effectiveness. The design will incorporate basic principles of color theory, typography, and layout.</a:t>
            </a:r>
            <a:endParaRPr lang="en-US" sz="1600" b="1" i="0" dirty="0">
              <a:effectLst/>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74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- 12</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FFDBFC13-5EC8-023C-1317-66C6CE6FAE6D}"/>
              </a:ext>
            </a:extLst>
          </p:cNvPr>
          <p:cNvSpPr txBox="1"/>
          <p:nvPr/>
        </p:nvSpPr>
        <p:spPr>
          <a:xfrm>
            <a:off x="273050" y="1031979"/>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KEY FEATURES</a:t>
            </a:r>
            <a:endParaRPr lang="en-IN"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B3DDDB8-25B4-8B67-76B5-D84469634AB0}"/>
              </a:ext>
            </a:extLst>
          </p:cNvPr>
          <p:cNvSpPr txBox="1"/>
          <p:nvPr/>
        </p:nvSpPr>
        <p:spPr>
          <a:xfrm>
            <a:off x="501650" y="1913983"/>
            <a:ext cx="6553200" cy="9281387"/>
          </a:xfrm>
          <a:prstGeom prst="rect">
            <a:avLst/>
          </a:prstGeom>
          <a:noFill/>
        </p:spPr>
        <p:txBody>
          <a:bodyPr wrap="square" rtlCol="0">
            <a:spAutoFit/>
          </a:bodyPr>
          <a:lstStyle/>
          <a:p>
            <a:pPr algn="just">
              <a:lnSpc>
                <a:spcPct val="150000"/>
              </a:lnSpc>
            </a:pPr>
            <a:endParaRPr lang="en-IN" sz="1600" i="0" dirty="0">
              <a:effectLst/>
              <a:latin typeface="Times New Roman" panose="02020603050405020304" pitchFamily="18" charset="0"/>
              <a:cs typeface="Times New Roman" panose="02020603050405020304" pitchFamily="18" charset="0"/>
            </a:endParaRPr>
          </a:p>
          <a:p>
            <a:pPr algn="just">
              <a:lnSpc>
                <a:spcPct val="150000"/>
              </a:lnSpc>
            </a:pPr>
            <a:r>
              <a:rPr lang="en-IN" sz="1600" i="0" dirty="0">
                <a:effectLst/>
                <a:latin typeface="Times New Roman" panose="02020603050405020304" pitchFamily="18" charset="0"/>
                <a:cs typeface="Times New Roman" panose="02020603050405020304" pitchFamily="18" charset="0"/>
              </a:rPr>
              <a:t>A few key-features of this project are listed below:</a:t>
            </a:r>
          </a:p>
          <a:p>
            <a:pPr algn="just">
              <a:lnSpc>
                <a:spcPct val="150000"/>
              </a:lnSpc>
            </a:pPr>
            <a:endParaRPr lang="en-IN" sz="1600" dirty="0">
              <a:latin typeface="Times New Roman" panose="02020603050405020304" pitchFamily="18" charset="0"/>
              <a:cs typeface="Times New Roman" panose="02020603050405020304" pitchFamily="18" charset="0"/>
            </a:endParaRPr>
          </a:p>
          <a:p>
            <a:pPr marL="342900" indent="-342900" algn="just">
              <a:lnSpc>
                <a:spcPct val="150000"/>
              </a:lnSpc>
              <a:buAutoNum type="arabicParenR"/>
            </a:pPr>
            <a:r>
              <a:rPr lang="en-US" sz="1600" b="1" i="0" dirty="0">
                <a:effectLst/>
                <a:latin typeface="Times New Roman" panose="02020603050405020304" pitchFamily="18" charset="0"/>
                <a:cs typeface="Times New Roman" panose="02020603050405020304" pitchFamily="18" charset="0"/>
              </a:rPr>
              <a:t>Design of an exit widget/plugin: </a:t>
            </a:r>
            <a:r>
              <a:rPr lang="en-US" sz="1600" b="0" i="0" dirty="0">
                <a:effectLst/>
                <a:latin typeface="Times New Roman" panose="02020603050405020304" pitchFamily="18" charset="0"/>
                <a:cs typeface="Times New Roman" panose="02020603050405020304" pitchFamily="18" charset="0"/>
              </a:rPr>
              <a:t>The project focuses on the design and development of an exit plugin that is commonly used on websites and webpages to show pop-ups to the user when they attempt to exit the site/page.</a:t>
            </a:r>
          </a:p>
          <a:p>
            <a:pPr marL="342900" indent="-342900" algn="just">
              <a:lnSpc>
                <a:spcPct val="150000"/>
              </a:lnSpc>
              <a:buAutoNum type="arabicParenR"/>
            </a:pPr>
            <a:endParaRPr lang="en-US" sz="16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sz="1600" b="1" i="0" dirty="0">
                <a:effectLst/>
                <a:latin typeface="Times New Roman" panose="02020603050405020304" pitchFamily="18" charset="0"/>
                <a:cs typeface="Times New Roman" panose="02020603050405020304" pitchFamily="18" charset="0"/>
              </a:rPr>
              <a:t>Use of foundational web development languages: </a:t>
            </a:r>
            <a:r>
              <a:rPr lang="en-US" sz="1600" b="0" i="0" dirty="0">
                <a:effectLst/>
                <a:latin typeface="Times New Roman" panose="02020603050405020304" pitchFamily="18" charset="0"/>
                <a:cs typeface="Times New Roman" panose="02020603050405020304" pitchFamily="18" charset="0"/>
              </a:rPr>
              <a:t>The project will utilize HTML, CSS, and JavaScript, which are the foundational languages for web development.</a:t>
            </a:r>
          </a:p>
          <a:p>
            <a:pPr marL="342900" indent="-342900" algn="just">
              <a:lnSpc>
                <a:spcPct val="150000"/>
              </a:lnSpc>
              <a:buFontTx/>
              <a:buAutoNum type="arabicParenR"/>
            </a:pPr>
            <a:endParaRPr lang="en-US" sz="16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sz="1600" b="1" i="0" dirty="0">
                <a:effectLst/>
                <a:latin typeface="Times New Roman" panose="02020603050405020304" pitchFamily="18" charset="0"/>
                <a:cs typeface="Times New Roman" panose="02020603050405020304" pitchFamily="18" charset="0"/>
              </a:rPr>
              <a:t>Incorporation of libraries and tools: </a:t>
            </a:r>
            <a:r>
              <a:rPr lang="en-US" sz="1600" b="0" i="0" dirty="0">
                <a:effectLst/>
                <a:latin typeface="Times New Roman" panose="02020603050405020304" pitchFamily="18" charset="0"/>
                <a:cs typeface="Times New Roman" panose="02020603050405020304" pitchFamily="18" charset="0"/>
              </a:rPr>
              <a:t>The project will use tools and libraries such as a text editor (Visual Studio Code), web browser for testing, and jQuery for styling and interactivity.</a:t>
            </a:r>
          </a:p>
          <a:p>
            <a:pPr marL="342900" indent="-342900" algn="just">
              <a:lnSpc>
                <a:spcPct val="150000"/>
              </a:lnSpc>
              <a:buFontTx/>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r>
              <a:rPr lang="en-US" sz="1600" b="1" i="0" dirty="0">
                <a:effectLst/>
                <a:latin typeface="Times New Roman" panose="02020603050405020304" pitchFamily="18" charset="0"/>
                <a:cs typeface="Times New Roman" panose="02020603050405020304" pitchFamily="18" charset="0"/>
              </a:rPr>
              <a:t>Analytics tracking: </a:t>
            </a:r>
            <a:r>
              <a:rPr lang="en-US" sz="1600" b="0" i="0" dirty="0">
                <a:effectLst/>
                <a:latin typeface="Times New Roman" panose="02020603050405020304" pitchFamily="18" charset="0"/>
                <a:cs typeface="Times New Roman" panose="02020603050405020304" pitchFamily="18" charset="0"/>
              </a:rPr>
              <a:t>The plugin could integrate with analytics tools such as Google Analytics to track the performance of the pop-up window and offer insights into user behavior.</a:t>
            </a:r>
          </a:p>
          <a:p>
            <a:pPr marL="342900" indent="-342900" algn="just">
              <a:lnSpc>
                <a:spcPct val="150000"/>
              </a:lnSpc>
              <a:buFontTx/>
              <a:buAutoNum type="arabicParenR"/>
            </a:pPr>
            <a:endParaRPr lang="en-US" sz="1600" b="0" i="0" dirty="0">
              <a:effectLst/>
              <a:latin typeface="Times New Roman" panose="02020603050405020304" pitchFamily="18" charset="0"/>
              <a:cs typeface="Times New Roman" panose="02020603050405020304" pitchFamily="18" charset="0"/>
            </a:endParaRPr>
          </a:p>
          <a:p>
            <a:pPr marL="342900" indent="-342900" algn="just">
              <a:lnSpc>
                <a:spcPct val="150000"/>
              </a:lnSpc>
              <a:buAutoNum type="arabicParenR"/>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endParaRPr lang="en-IN" sz="1600" i="0" dirty="0">
              <a:effectLst/>
              <a:latin typeface="Times New Roman" panose="02020603050405020304" pitchFamily="18" charset="0"/>
              <a:cs typeface="Times New Roman" panose="02020603050405020304" pitchFamily="18" charset="0"/>
            </a:endParaRPr>
          </a:p>
          <a:p>
            <a:pPr algn="just">
              <a:lnSpc>
                <a:spcPct val="150000"/>
              </a:lnSpc>
            </a:pPr>
            <a:endParaRPr lang="en-US" sz="1600" i="0" dirty="0">
              <a:effectLst/>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8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- 13</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FFDBFC13-5EC8-023C-1317-66C6CE6FAE6D}"/>
              </a:ext>
            </a:extLst>
          </p:cNvPr>
          <p:cNvSpPr txBox="1"/>
          <p:nvPr/>
        </p:nvSpPr>
        <p:spPr>
          <a:xfrm>
            <a:off x="273050" y="1031979"/>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PROJECT ADVANTAGES</a:t>
            </a:r>
            <a:endParaRPr lang="en-IN"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B3DDDB8-25B4-8B67-76B5-D84469634AB0}"/>
              </a:ext>
            </a:extLst>
          </p:cNvPr>
          <p:cNvSpPr txBox="1"/>
          <p:nvPr/>
        </p:nvSpPr>
        <p:spPr>
          <a:xfrm>
            <a:off x="501650" y="1913983"/>
            <a:ext cx="6553200" cy="12236042"/>
          </a:xfrm>
          <a:prstGeom prst="rect">
            <a:avLst/>
          </a:prstGeom>
          <a:noFill/>
        </p:spPr>
        <p:txBody>
          <a:bodyPr wrap="square" rtlCol="0">
            <a:spAutoFit/>
          </a:bodyPr>
          <a:lstStyle/>
          <a:p>
            <a:pPr algn="just">
              <a:lnSpc>
                <a:spcPct val="150000"/>
              </a:lnSpc>
            </a:pPr>
            <a:r>
              <a:rPr lang="en-IN" sz="1600" i="0" dirty="0">
                <a:effectLst/>
                <a:latin typeface="Times New Roman" panose="02020603050405020304" pitchFamily="18" charset="0"/>
                <a:cs typeface="Times New Roman" panose="02020603050405020304" pitchFamily="18" charset="0"/>
              </a:rPr>
              <a:t>The project has several advantages, a few of them are listed below:</a:t>
            </a:r>
          </a:p>
          <a:p>
            <a:pPr algn="just">
              <a:lnSpc>
                <a:spcPct val="150000"/>
              </a:lnSpc>
            </a:pPr>
            <a:endParaRPr lang="en-IN" sz="1600" b="1"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r>
              <a:rPr lang="en-US" sz="1600" b="1" i="0" dirty="0">
                <a:effectLst/>
                <a:latin typeface="Times New Roman" panose="02020603050405020304" pitchFamily="18" charset="0"/>
                <a:cs typeface="Times New Roman" panose="02020603050405020304" pitchFamily="18" charset="0"/>
              </a:rPr>
              <a:t>Improved user engagement: </a:t>
            </a:r>
            <a:r>
              <a:rPr lang="en-US" sz="1600" b="0" i="0" dirty="0">
                <a:effectLst/>
                <a:latin typeface="Times New Roman" panose="02020603050405020304" pitchFamily="18" charset="0"/>
                <a:cs typeface="Times New Roman" panose="02020603050405020304" pitchFamily="18" charset="0"/>
              </a:rPr>
              <a:t>By using an exit plugin, the website owner can increase user engagement by offering an attractive offer or message, which may persuade the user to stay on the website.</a:t>
            </a:r>
          </a:p>
          <a:p>
            <a:pPr marL="342900" indent="-342900" algn="just">
              <a:lnSpc>
                <a:spcPct val="150000"/>
              </a:lnSpc>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r>
              <a:rPr lang="en-US" sz="1600" b="1" i="0" dirty="0">
                <a:effectLst/>
                <a:latin typeface="Times New Roman" panose="02020603050405020304" pitchFamily="18" charset="0"/>
                <a:cs typeface="Times New Roman" panose="02020603050405020304" pitchFamily="18" charset="0"/>
              </a:rPr>
              <a:t>Cost-effective: </a:t>
            </a:r>
            <a:r>
              <a:rPr lang="en-US" sz="1600" b="0" i="0" dirty="0">
                <a:effectLst/>
                <a:latin typeface="Times New Roman" panose="02020603050405020304" pitchFamily="18" charset="0"/>
                <a:cs typeface="Times New Roman" panose="02020603050405020304" pitchFamily="18" charset="0"/>
              </a:rPr>
              <a:t>The project is cost-effective as it only requires the use of foundational web development languages like HTML, CSS, and JavaScript.</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r>
              <a:rPr lang="en-US" sz="1600" b="1" i="0" dirty="0">
                <a:effectLst/>
                <a:latin typeface="Times New Roman" panose="02020603050405020304" pitchFamily="18" charset="0"/>
                <a:cs typeface="Times New Roman" panose="02020603050405020304" pitchFamily="18" charset="0"/>
              </a:rPr>
              <a:t>Improved conversion rates: </a:t>
            </a:r>
            <a:r>
              <a:rPr lang="en-US" sz="1600" b="0" i="0" dirty="0">
                <a:effectLst/>
                <a:latin typeface="Times New Roman" panose="02020603050405020304" pitchFamily="18" charset="0"/>
                <a:cs typeface="Times New Roman" panose="02020603050405020304" pitchFamily="18" charset="0"/>
              </a:rPr>
              <a:t>The project can improve conversion rates as users may be more likely to make a purchase or take the desired action when presented with an enticing offer or message.</a:t>
            </a:r>
          </a:p>
          <a:p>
            <a:pPr marL="342900" indent="-342900" algn="just">
              <a:lnSpc>
                <a:spcPct val="150000"/>
              </a:lnSpc>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r>
              <a:rPr lang="en-US" sz="1600" b="1" i="0" dirty="0">
                <a:effectLst/>
                <a:latin typeface="Times New Roman" panose="02020603050405020304" pitchFamily="18" charset="0"/>
                <a:cs typeface="Times New Roman" panose="02020603050405020304" pitchFamily="18" charset="0"/>
              </a:rPr>
              <a:t>User-friendly: </a:t>
            </a:r>
            <a:r>
              <a:rPr lang="en-US" sz="1600" b="0" i="0" dirty="0">
                <a:effectLst/>
                <a:latin typeface="Times New Roman" panose="02020603050405020304" pitchFamily="18" charset="0"/>
                <a:cs typeface="Times New Roman" panose="02020603050405020304" pitchFamily="18" charset="0"/>
              </a:rPr>
              <a:t>The plugin is designed to be user-friendly, with a simple and minimalistic design that focuses on usability and effectiveness.</a:t>
            </a:r>
          </a:p>
          <a:p>
            <a:pPr marL="342900" indent="-342900" algn="just">
              <a:lnSpc>
                <a:spcPct val="150000"/>
              </a:lnSpc>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r>
              <a:rPr lang="en-US" sz="1600" b="1" i="0" dirty="0">
                <a:effectLst/>
                <a:latin typeface="Times New Roman" panose="02020603050405020304" pitchFamily="18" charset="0"/>
                <a:cs typeface="Times New Roman" panose="02020603050405020304" pitchFamily="18" charset="0"/>
              </a:rPr>
              <a:t>Potential for future development: </a:t>
            </a:r>
            <a:r>
              <a:rPr lang="en-US" sz="1600" b="0" i="0" dirty="0">
                <a:effectLst/>
                <a:latin typeface="Times New Roman" panose="02020603050405020304" pitchFamily="18" charset="0"/>
                <a:cs typeface="Times New Roman" panose="02020603050405020304" pitchFamily="18" charset="0"/>
              </a:rPr>
              <a:t>The project may identify opportunities for future development, such as the addition of more advanced features or integration with third-party tools or platforms.</a:t>
            </a:r>
          </a:p>
          <a:p>
            <a:pPr marL="342900" indent="-342900" algn="just">
              <a:lnSpc>
                <a:spcPct val="150000"/>
              </a:lnSpc>
              <a:buFont typeface="+mj-lt"/>
              <a:buAutoNum type="arabicParenR"/>
            </a:pPr>
            <a:endParaRPr lang="en-US" sz="16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endParaRPr lang="en-US" sz="16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endParaRPr lang="en-US" sz="16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endParaRPr lang="en-US" sz="16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endParaRPr lang="en-US" sz="16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endParaRPr lang="en-US" sz="1600" b="1" i="0" dirty="0">
              <a:effectLst/>
              <a:latin typeface="Times New Roman" panose="02020603050405020304" pitchFamily="18" charset="0"/>
              <a:cs typeface="Times New Roman" panose="02020603050405020304" pitchFamily="18" charset="0"/>
            </a:endParaRPr>
          </a:p>
          <a:p>
            <a:pPr marL="342900" indent="-342900" algn="just">
              <a:lnSpc>
                <a:spcPct val="150000"/>
              </a:lnSpc>
              <a:buFontTx/>
              <a:buAutoNum type="arabicParenR"/>
            </a:pPr>
            <a:endParaRPr lang="en-US" sz="1600" b="0" i="0" dirty="0">
              <a:effectLst/>
              <a:latin typeface="Times New Roman" panose="02020603050405020304" pitchFamily="18" charset="0"/>
              <a:cs typeface="Times New Roman" panose="02020603050405020304" pitchFamily="18" charset="0"/>
            </a:endParaRPr>
          </a:p>
          <a:p>
            <a:pPr marL="342900" indent="-342900" algn="just">
              <a:lnSpc>
                <a:spcPct val="150000"/>
              </a:lnSpc>
              <a:buAutoNum type="arabicParenR"/>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endParaRPr lang="en-IN" sz="1600" i="0" dirty="0">
              <a:effectLst/>
              <a:latin typeface="Times New Roman" panose="02020603050405020304" pitchFamily="18" charset="0"/>
              <a:cs typeface="Times New Roman" panose="02020603050405020304" pitchFamily="18" charset="0"/>
            </a:endParaRPr>
          </a:p>
          <a:p>
            <a:pPr algn="just">
              <a:lnSpc>
                <a:spcPct val="150000"/>
              </a:lnSpc>
            </a:pPr>
            <a:endParaRPr lang="en-US" sz="1600" i="0" dirty="0">
              <a:effectLst/>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542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- 14</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FFDBFC13-5EC8-023C-1317-66C6CE6FAE6D}"/>
              </a:ext>
            </a:extLst>
          </p:cNvPr>
          <p:cNvSpPr txBox="1"/>
          <p:nvPr/>
        </p:nvSpPr>
        <p:spPr>
          <a:xfrm>
            <a:off x="273050" y="1031979"/>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RESULT</a:t>
            </a:r>
            <a:endParaRPr lang="en-IN"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B3DDDB8-25B4-8B67-76B5-D84469634AB0}"/>
              </a:ext>
            </a:extLst>
          </p:cNvPr>
          <p:cNvSpPr txBox="1"/>
          <p:nvPr/>
        </p:nvSpPr>
        <p:spPr>
          <a:xfrm>
            <a:off x="501650" y="2146840"/>
            <a:ext cx="6553200" cy="6700809"/>
          </a:xfrm>
          <a:prstGeom prst="rect">
            <a:avLst/>
          </a:prstGeom>
          <a:noFill/>
        </p:spPr>
        <p:txBody>
          <a:bodyPr wrap="square" rtlCol="0">
            <a:spAutoFit/>
          </a:bodyPr>
          <a:lstStyle/>
          <a:p>
            <a:pPr algn="just">
              <a:lnSpc>
                <a:spcPct val="150000"/>
              </a:lnSpc>
            </a:pPr>
            <a:r>
              <a:rPr lang="en-US" sz="1600" b="0" i="0" dirty="0">
                <a:effectLst/>
                <a:latin typeface="Times New Roman" panose="02020603050405020304" pitchFamily="18" charset="0"/>
                <a:cs typeface="Times New Roman" panose="02020603050405020304" pitchFamily="18" charset="0"/>
              </a:rPr>
              <a:t>The exit plugin that was designed and implemented as part of this project was intended to be a tool to help retain potential customers who may be about to leave a website or webpage. </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The layout was intentionally kept simple and clean, so as not to overwhelm the user, while the content was designed to be attention-grabbing and exciting. The use of colors and graphics helped draw the user's attention to the plugin.</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The team implemented the exit plugin using JavaScript and CSS.</a:t>
            </a:r>
          </a:p>
          <a:p>
            <a:pPr marL="285750" indent="-285750" algn="just">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JavaScript code was used to detect when the user attempted to exit the site/page.</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t>
            </a:r>
            <a:r>
              <a:rPr lang="en-US" sz="1600" b="0" i="0" dirty="0">
                <a:effectLst/>
                <a:latin typeface="Times New Roman" panose="02020603050405020304" pitchFamily="18" charset="0"/>
                <a:cs typeface="Times New Roman" panose="02020603050405020304" pitchFamily="18" charset="0"/>
              </a:rPr>
              <a:t>he CSS code was used to style the widget and its content.</a:t>
            </a:r>
          </a:p>
          <a:p>
            <a:pPr marL="285750"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Overall, the final result of the project was a functional and visually appealing exit plugin that appeared when a user attempted to exit the site/page. The plugin contained exciting offers and incentives designed to encourage the user to stay on the site/page.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71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- 15</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FFDBFC13-5EC8-023C-1317-66C6CE6FAE6D}"/>
              </a:ext>
            </a:extLst>
          </p:cNvPr>
          <p:cNvSpPr txBox="1"/>
          <p:nvPr/>
        </p:nvSpPr>
        <p:spPr>
          <a:xfrm>
            <a:off x="273050" y="1031979"/>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B3DDDB8-25B4-8B67-76B5-D84469634AB0}"/>
              </a:ext>
            </a:extLst>
          </p:cNvPr>
          <p:cNvSpPr txBox="1"/>
          <p:nvPr/>
        </p:nvSpPr>
        <p:spPr>
          <a:xfrm>
            <a:off x="501650" y="2146840"/>
            <a:ext cx="6553200" cy="7070141"/>
          </a:xfrm>
          <a:prstGeom prst="rect">
            <a:avLst/>
          </a:prstGeom>
          <a:noFill/>
        </p:spPr>
        <p:txBody>
          <a:bodyPr wrap="square" rtlCol="0">
            <a:spAutoFit/>
          </a:bodyPr>
          <a:lstStyle/>
          <a:p>
            <a:pPr algn="just">
              <a:lnSpc>
                <a:spcPct val="150000"/>
              </a:lnSpc>
            </a:pPr>
            <a:r>
              <a:rPr lang="en-US" sz="1600" b="0" i="0" dirty="0">
                <a:effectLst/>
                <a:latin typeface="Times New Roman" panose="02020603050405020304" pitchFamily="18" charset="0"/>
                <a:cs typeface="Times New Roman" panose="02020603050405020304" pitchFamily="18" charset="0"/>
              </a:rPr>
              <a:t>In conclusion, the design and development of an exit widget or plugin offers a great opportunity to explore web development and user experience design concepts. This beginner-level project enables learners to apply their knowledge of HTML, CSS, and JavaScript, as well as to experiment with tools and libraries like jQuery or Bootstrap.</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By focusing on usability, responsiveness, and minimalistic design, this project provides practical insights into how exit pop-ups can effectively engage website visitors and enhance their experience. Additionally, the project allows learners to work collaboratively, communicate effectively, and problem-solve creatively, which are essential skills for any aspiring developer or designer.</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Overall, this project can serve as a foundation for more advanced projects and can inspire learners to explore new frontiers in web development and design.</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a:t>
            </a:r>
            <a:r>
              <a:rPr lang="en-US" sz="1600" b="0" i="0" dirty="0">
                <a:effectLst/>
                <a:latin typeface="Times New Roman" panose="02020603050405020304" pitchFamily="18" charset="0"/>
                <a:cs typeface="Times New Roman" panose="02020603050405020304" pitchFamily="18" charset="0"/>
              </a:rPr>
              <a:t>he exit widget or plugin project has significant potential for future growth and development. The project can be expanded to integrate with other tools or platforms to enhance its functionality and usability.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601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- 16</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FFDBFC13-5EC8-023C-1317-66C6CE6FAE6D}"/>
              </a:ext>
            </a:extLst>
          </p:cNvPr>
          <p:cNvSpPr txBox="1"/>
          <p:nvPr/>
        </p:nvSpPr>
        <p:spPr>
          <a:xfrm>
            <a:off x="273050" y="1031979"/>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REFERENCES</a:t>
            </a:r>
            <a:endParaRPr lang="en-IN"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823A7D-965B-D7F4-85FC-A91E29DC1291}"/>
              </a:ext>
            </a:extLst>
          </p:cNvPr>
          <p:cNvSpPr txBox="1"/>
          <p:nvPr/>
        </p:nvSpPr>
        <p:spPr>
          <a:xfrm>
            <a:off x="532131" y="2027556"/>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18D0D9A-D62D-991D-1487-8A24856D25F9}"/>
              </a:ext>
            </a:extLst>
          </p:cNvPr>
          <p:cNvSpPr txBox="1"/>
          <p:nvPr/>
        </p:nvSpPr>
        <p:spPr>
          <a:xfrm>
            <a:off x="501650" y="2146840"/>
            <a:ext cx="6553200" cy="4849404"/>
          </a:xfrm>
          <a:prstGeom prst="rect">
            <a:avLst/>
          </a:prstGeom>
          <a:noFill/>
        </p:spPr>
        <p:txBody>
          <a:bodyPr wrap="square" rtlCol="0">
            <a:spAutoFit/>
          </a:bodyPr>
          <a:lstStyle/>
          <a:p>
            <a:pPr algn="just">
              <a:lnSpc>
                <a:spcPct val="150000"/>
              </a:lnSpc>
            </a:pPr>
            <a:r>
              <a:rPr lang="en-US" sz="1600" b="0" i="0" dirty="0">
                <a:effectLst/>
                <a:latin typeface="Times New Roman" panose="02020603050405020304" pitchFamily="18" charset="0"/>
                <a:cs typeface="Times New Roman" panose="02020603050405020304" pitchFamily="18" charset="0"/>
              </a:rPr>
              <a:t>The following references were consulted in the development of this project  on Exit Plugins: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342900" indent="-342900" algn="just">
              <a:lnSpc>
                <a:spcPct val="200000"/>
              </a:lnSpc>
              <a:buFont typeface="+mj-lt"/>
              <a:buAutoNum type="arabicParenR"/>
            </a:pPr>
            <a:r>
              <a:rPr lang="en-US" sz="1600" b="1" dirty="0">
                <a:latin typeface="Times New Roman" panose="02020603050405020304" pitchFamily="18" charset="0"/>
                <a:cs typeface="Times New Roman" panose="02020603050405020304" pitchFamily="18" charset="0"/>
              </a:rPr>
              <a:t>w3Schools</a:t>
            </a:r>
            <a:r>
              <a:rPr lang="en-US"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hlinkClick r:id="rId2"/>
              </a:rPr>
              <a:t>https://www.w3schools.com/html/</a:t>
            </a:r>
            <a:endParaRPr lang="en-US" sz="1600" dirty="0">
              <a:latin typeface="Times New Roman" panose="02020603050405020304" pitchFamily="18" charset="0"/>
              <a:cs typeface="Times New Roman" panose="02020603050405020304" pitchFamily="18" charset="0"/>
            </a:endParaRPr>
          </a:p>
          <a:p>
            <a:pPr marL="342900" indent="-342900" algn="just">
              <a:lnSpc>
                <a:spcPct val="200000"/>
              </a:lnSpc>
              <a:buFont typeface="+mj-lt"/>
              <a:buAutoNum type="arabicParenR"/>
            </a:pPr>
            <a:r>
              <a:rPr lang="en-US" sz="1600" b="1" dirty="0">
                <a:latin typeface="Times New Roman" panose="02020603050405020304" pitchFamily="18" charset="0"/>
                <a:cs typeface="Times New Roman" panose="02020603050405020304" pitchFamily="18" charset="0"/>
              </a:rPr>
              <a:t>javaTpoint</a:t>
            </a:r>
            <a:r>
              <a:rPr lang="en-US"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hlinkClick r:id="rId3"/>
              </a:rPr>
              <a:t>https://www.javatpoint.com/javascript-tutorial</a:t>
            </a:r>
            <a:endParaRPr lang="en-US" sz="1600" dirty="0">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arenR"/>
            </a:pPr>
            <a:r>
              <a:rPr lang="en-US" sz="1600" b="1" dirty="0">
                <a:latin typeface="Times New Roman" panose="02020603050405020304" pitchFamily="18" charset="0"/>
                <a:cs typeface="Times New Roman" panose="02020603050405020304" pitchFamily="18" charset="0"/>
              </a:rPr>
              <a:t>Developer Mozilla </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4"/>
              </a:rPr>
              <a:t>https://developer.mozilla.org/enUS/docs/Web/Guide/Introduction_to_Web_development</a:t>
            </a:r>
            <a:endParaRPr lang="en-US" sz="1600" dirty="0">
              <a:latin typeface="Times New Roman" panose="02020603050405020304" pitchFamily="18" charset="0"/>
              <a:cs typeface="Times New Roman" panose="02020603050405020304" pitchFamily="18" charset="0"/>
            </a:endParaRPr>
          </a:p>
          <a:p>
            <a:pPr algn="just">
              <a:lnSpc>
                <a:spcPct val="200000"/>
              </a:lnSpc>
            </a:pPr>
            <a:endParaRPr lang="en-US" sz="1600" b="1" dirty="0">
              <a:latin typeface="Times New Roman" panose="02020603050405020304" pitchFamily="18" charset="0"/>
              <a:cs typeface="Times New Roman" panose="02020603050405020304" pitchFamily="18" charset="0"/>
            </a:endParaRPr>
          </a:p>
          <a:p>
            <a:pPr>
              <a:lnSpc>
                <a:spcPct val="150000"/>
              </a:lnSpc>
            </a:pPr>
            <a:endParaRPr lang="en-US" sz="16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aren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78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- 2</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E8806959-CBD9-A8EF-1052-7BA3DE27C717}"/>
              </a:ext>
            </a:extLst>
          </p:cNvPr>
          <p:cNvSpPr txBox="1"/>
          <p:nvPr/>
        </p:nvSpPr>
        <p:spPr>
          <a:xfrm>
            <a:off x="273050" y="930275"/>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ABSTRACT</a:t>
            </a:r>
            <a:endParaRPr lang="en-IN" sz="36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C60671-21D6-AD78-C7FB-52471B49DF72}"/>
              </a:ext>
            </a:extLst>
          </p:cNvPr>
          <p:cNvSpPr txBox="1"/>
          <p:nvPr/>
        </p:nvSpPr>
        <p:spPr>
          <a:xfrm>
            <a:off x="501650" y="1879759"/>
            <a:ext cx="6553200" cy="6977808"/>
          </a:xfrm>
          <a:prstGeom prst="rect">
            <a:avLst/>
          </a:prstGeom>
          <a:noFill/>
        </p:spPr>
        <p:txBody>
          <a:bodyPr wrap="square" rtlCol="0">
            <a:spAutoFit/>
          </a:bodyPr>
          <a:lstStyle/>
          <a:p>
            <a:pPr algn="just">
              <a:lnSpc>
                <a:spcPct val="150000"/>
              </a:lnSpc>
            </a:pPr>
            <a:r>
              <a:rPr lang="en-US" sz="1600" b="0" i="0" dirty="0">
                <a:effectLst/>
                <a:latin typeface="Times New Roman" panose="02020603050405020304" pitchFamily="18" charset="0"/>
                <a:cs typeface="Times New Roman" panose="02020603050405020304" pitchFamily="18" charset="0"/>
              </a:rPr>
              <a:t>This project report outlines the design and implementation of an exit widget or plugin for websites and webpages. The exit plugin is a pop-up that appears when a user attempts to leave a site or page and can be used to provide offers or incentives to encourage users to stay or take a specific action. The goal of this project was to design and implement an effective exit plugin that could be easily integrated into any website or webpage.</a:t>
            </a: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The design process began with requirements gathering, including identifying the key features and functionality required for the exit plugin. A user interface design was then created using HTML, CSS, and JavaScript to provide a visually appealing and user-friendly interface. The HTML code was used to structure the content of the plugin, while the CSS was used to style the interface and make it more visually appealing. The JavaScript code was used to add functionality to the plugin, such as detecting when the user attempted to leave the site or page and displaying the exit plugin.</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The plugin was developed to be responsive and compatible with all major web browsers. The functionality and usability of the plugin were tested extensively to ensure that it was effective and user-friendly.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27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- 3</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6" name="TextBox 5">
            <a:extLst>
              <a:ext uri="{FF2B5EF4-FFF2-40B4-BE49-F238E27FC236}">
                <a16:creationId xmlns:a16="http://schemas.microsoft.com/office/drawing/2014/main" id="{CE6AF680-60B2-2029-032F-F4184FAFBF95}"/>
              </a:ext>
            </a:extLst>
          </p:cNvPr>
          <p:cNvSpPr txBox="1"/>
          <p:nvPr/>
        </p:nvSpPr>
        <p:spPr>
          <a:xfrm>
            <a:off x="273050" y="1006475"/>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TABLE OF CONTENTS</a:t>
            </a:r>
          </a:p>
        </p:txBody>
      </p:sp>
      <p:graphicFrame>
        <p:nvGraphicFramePr>
          <p:cNvPr id="7" name="Table 7">
            <a:extLst>
              <a:ext uri="{FF2B5EF4-FFF2-40B4-BE49-F238E27FC236}">
                <a16:creationId xmlns:a16="http://schemas.microsoft.com/office/drawing/2014/main" id="{25F1A3A8-2AA9-60A6-0EA7-31C36E7EA300}"/>
              </a:ext>
            </a:extLst>
          </p:cNvPr>
          <p:cNvGraphicFramePr>
            <a:graphicFrameLocks noGrp="1"/>
          </p:cNvGraphicFramePr>
          <p:nvPr>
            <p:extLst>
              <p:ext uri="{D42A27DB-BD31-4B8C-83A1-F6EECF244321}">
                <p14:modId xmlns:p14="http://schemas.microsoft.com/office/powerpoint/2010/main" val="3205693862"/>
              </p:ext>
            </p:extLst>
          </p:nvPr>
        </p:nvGraphicFramePr>
        <p:xfrm>
          <a:off x="1209517" y="2338946"/>
          <a:ext cx="5137466" cy="3946641"/>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1009900466"/>
                    </a:ext>
                  </a:extLst>
                </a:gridCol>
                <a:gridCol w="2596187">
                  <a:extLst>
                    <a:ext uri="{9D8B030D-6E8A-4147-A177-3AD203B41FA5}">
                      <a16:colId xmlns:a16="http://schemas.microsoft.com/office/drawing/2014/main" val="2992692196"/>
                    </a:ext>
                  </a:extLst>
                </a:gridCol>
                <a:gridCol w="1703079">
                  <a:extLst>
                    <a:ext uri="{9D8B030D-6E8A-4147-A177-3AD203B41FA5}">
                      <a16:colId xmlns:a16="http://schemas.microsoft.com/office/drawing/2014/main" val="2093092155"/>
                    </a:ext>
                  </a:extLst>
                </a:gridCol>
              </a:tblGrid>
              <a:tr h="533400">
                <a:tc>
                  <a:txBody>
                    <a:bodyPr/>
                    <a:lstStyle/>
                    <a:p>
                      <a:pPr>
                        <a:lnSpc>
                          <a:spcPct val="150000"/>
                        </a:lnSpc>
                      </a:pPr>
                      <a:r>
                        <a:rPr lang="en-IN" b="1" dirty="0">
                          <a:latin typeface="Times New Roman" panose="02020603050405020304" pitchFamily="18" charset="0"/>
                          <a:cs typeface="Times New Roman" panose="02020603050405020304" pitchFamily="18" charset="0"/>
                        </a:rPr>
                        <a:t>S. No.</a:t>
                      </a:r>
                    </a:p>
                  </a:txBody>
                  <a:tcPr/>
                </a:tc>
                <a:tc>
                  <a:txBody>
                    <a:bodyPr/>
                    <a:lstStyle/>
                    <a:p>
                      <a:pPr algn="ctr">
                        <a:lnSpc>
                          <a:spcPct val="150000"/>
                        </a:lnSpc>
                      </a:pPr>
                      <a:r>
                        <a:rPr lang="en-IN" b="1" dirty="0">
                          <a:latin typeface="Times New Roman" panose="02020603050405020304" pitchFamily="18" charset="0"/>
                          <a:cs typeface="Times New Roman" panose="02020603050405020304" pitchFamily="18" charset="0"/>
                        </a:rPr>
                        <a:t>SECTION</a:t>
                      </a:r>
                    </a:p>
                  </a:txBody>
                  <a:tcPr/>
                </a:tc>
                <a:tc>
                  <a:txBody>
                    <a:bodyPr/>
                    <a:lstStyle/>
                    <a:p>
                      <a:pPr algn="ctr">
                        <a:lnSpc>
                          <a:spcPct val="150000"/>
                        </a:lnSpc>
                      </a:pPr>
                      <a:r>
                        <a:rPr lang="en-IN" b="1"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val="437145316"/>
                  </a:ext>
                </a:extLst>
              </a:tr>
              <a:tr h="379249">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Acknowledgement</a:t>
                      </a:r>
                    </a:p>
                  </a:txBody>
                  <a:tcPr/>
                </a:tc>
                <a:tc>
                  <a:txBody>
                    <a:bodyPr/>
                    <a:lstStyle/>
                    <a:p>
                      <a:pPr algn="ctr"/>
                      <a:r>
                        <a:rPr lang="en-IN"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572279558"/>
                  </a:ext>
                </a:extLst>
              </a:tr>
              <a:tr h="379249">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Introduction</a:t>
                      </a:r>
                    </a:p>
                  </a:txBody>
                  <a:tcPr/>
                </a:tc>
                <a:tc>
                  <a:txBody>
                    <a:bodyPr/>
                    <a:lstStyle/>
                    <a:p>
                      <a:pPr algn="ctr"/>
                      <a:r>
                        <a:rPr lang="en-IN" dirty="0">
                          <a:latin typeface="Times New Roman" panose="02020603050405020304" pitchFamily="18" charset="0"/>
                          <a:cs typeface="Times New Roman" panose="02020603050405020304" pitchFamily="18" charset="0"/>
                        </a:rPr>
                        <a:t>5 - 9</a:t>
                      </a:r>
                    </a:p>
                  </a:txBody>
                  <a:tcPr/>
                </a:tc>
                <a:extLst>
                  <a:ext uri="{0D108BD9-81ED-4DB2-BD59-A6C34878D82A}">
                    <a16:rowId xmlns:a16="http://schemas.microsoft.com/office/drawing/2014/main" val="3320575015"/>
                  </a:ext>
                </a:extLst>
              </a:tr>
              <a:tr h="379249">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Problem Statement</a:t>
                      </a:r>
                    </a:p>
                  </a:txBody>
                  <a:tcPr/>
                </a:tc>
                <a:tc>
                  <a:txBody>
                    <a:bodyPr/>
                    <a:lstStyle/>
                    <a:p>
                      <a:pPr algn="ctr"/>
                      <a:r>
                        <a:rPr lang="en-IN"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432594659"/>
                  </a:ext>
                </a:extLst>
              </a:tr>
              <a:tr h="379249">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Technical Details</a:t>
                      </a:r>
                    </a:p>
                  </a:txBody>
                  <a:tcPr/>
                </a:tc>
                <a:tc>
                  <a:txBody>
                    <a:bodyPr/>
                    <a:lstStyle/>
                    <a:p>
                      <a:pPr algn="ctr"/>
                      <a:r>
                        <a:rPr lang="en-IN"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3555823127"/>
                  </a:ext>
                </a:extLst>
              </a:tr>
              <a:tr h="379249">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r>
                        <a:rPr lang="en-IN" dirty="0">
                          <a:latin typeface="Times New Roman" panose="02020603050405020304" pitchFamily="18" charset="0"/>
                          <a:cs typeface="Times New Roman" panose="02020603050405020304" pitchFamily="18" charset="0"/>
                        </a:rPr>
                        <a:t>Key Features</a:t>
                      </a:r>
                    </a:p>
                  </a:txBody>
                  <a:tcPr/>
                </a:tc>
                <a:tc>
                  <a:txBody>
                    <a:bodyPr/>
                    <a:lstStyle/>
                    <a:p>
                      <a:pPr algn="ctr"/>
                      <a:r>
                        <a:rPr lang="en-IN"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2830039753"/>
                  </a:ext>
                </a:extLst>
              </a:tr>
              <a:tr h="379249">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r>
                        <a:rPr lang="en-IN" dirty="0">
                          <a:latin typeface="Times New Roman" panose="02020603050405020304" pitchFamily="18" charset="0"/>
                          <a:cs typeface="Times New Roman" panose="02020603050405020304" pitchFamily="18" charset="0"/>
                        </a:rPr>
                        <a:t>Project Advantages</a:t>
                      </a:r>
                    </a:p>
                  </a:txBody>
                  <a:tcPr/>
                </a:tc>
                <a:tc>
                  <a:txBody>
                    <a:bodyPr/>
                    <a:lstStyle/>
                    <a:p>
                      <a:pPr algn="ctr"/>
                      <a:r>
                        <a:rPr lang="en-IN"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2334947919"/>
                  </a:ext>
                </a:extLst>
              </a:tr>
              <a:tr h="379249">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r>
                        <a:rPr lang="en-IN" dirty="0">
                          <a:latin typeface="Times New Roman" panose="02020603050405020304" pitchFamily="18" charset="0"/>
                          <a:cs typeface="Times New Roman" panose="02020603050405020304" pitchFamily="18" charset="0"/>
                        </a:rPr>
                        <a:t>Result</a:t>
                      </a:r>
                    </a:p>
                  </a:txBody>
                  <a:tcPr/>
                </a:tc>
                <a:tc>
                  <a:txBody>
                    <a:bodyPr/>
                    <a:lstStyle/>
                    <a:p>
                      <a:pPr algn="ctr"/>
                      <a:r>
                        <a:rPr lang="en-IN"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321701953"/>
                  </a:ext>
                </a:extLst>
              </a:tr>
              <a:tr h="379249">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r>
                        <a:rPr lang="en-IN" dirty="0">
                          <a:latin typeface="Times New Roman" panose="02020603050405020304" pitchFamily="18" charset="0"/>
                          <a:cs typeface="Times New Roman" panose="02020603050405020304" pitchFamily="18" charset="0"/>
                        </a:rPr>
                        <a:t>Conclusion</a:t>
                      </a:r>
                    </a:p>
                  </a:txBody>
                  <a:tcPr/>
                </a:tc>
                <a:tc>
                  <a:txBody>
                    <a:bodyPr/>
                    <a:lstStyle/>
                    <a:p>
                      <a:pPr algn="ctr"/>
                      <a:r>
                        <a:rPr lang="en-IN"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339003479"/>
                  </a:ext>
                </a:extLst>
              </a:tr>
              <a:tr h="379249">
                <a:tc>
                  <a:txBody>
                    <a:bodyPr/>
                    <a:lstStyle/>
                    <a:p>
                      <a:pPr algn="ctr"/>
                      <a:r>
                        <a:rPr lang="en-IN" dirty="0">
                          <a:latin typeface="Times New Roman" panose="02020603050405020304" pitchFamily="18" charset="0"/>
                          <a:cs typeface="Times New Roman" panose="02020603050405020304" pitchFamily="18" charset="0"/>
                        </a:rPr>
                        <a:t>9.</a:t>
                      </a:r>
                    </a:p>
                  </a:txBody>
                  <a:tcPr/>
                </a:tc>
                <a:tc>
                  <a:txBody>
                    <a:bodyPr/>
                    <a:lstStyle/>
                    <a:p>
                      <a:r>
                        <a:rPr lang="en-IN" dirty="0">
                          <a:latin typeface="Times New Roman" panose="02020603050405020304" pitchFamily="18" charset="0"/>
                          <a:cs typeface="Times New Roman" panose="02020603050405020304" pitchFamily="18" charset="0"/>
                        </a:rPr>
                        <a:t>References</a:t>
                      </a:r>
                    </a:p>
                  </a:txBody>
                  <a:tcPr/>
                </a:tc>
                <a:tc>
                  <a:txBody>
                    <a:bodyPr/>
                    <a:lstStyle/>
                    <a:p>
                      <a:pPr algn="ctr"/>
                      <a:r>
                        <a:rPr lang="en-IN" dirty="0">
                          <a:latin typeface="Times New Roman" panose="02020603050405020304" pitchFamily="18" charset="0"/>
                          <a:cs typeface="Times New Roman" panose="02020603050405020304" pitchFamily="18" charset="0"/>
                        </a:rPr>
                        <a:t>16</a:t>
                      </a:r>
                    </a:p>
                  </a:txBody>
                  <a:tcPr/>
                </a:tc>
                <a:extLst>
                  <a:ext uri="{0D108BD9-81ED-4DB2-BD59-A6C34878D82A}">
                    <a16:rowId xmlns:a16="http://schemas.microsoft.com/office/drawing/2014/main" val="843105746"/>
                  </a:ext>
                </a:extLst>
              </a:tr>
            </a:tbl>
          </a:graphicData>
        </a:graphic>
      </p:graphicFrame>
    </p:spTree>
    <p:extLst>
      <p:ext uri="{BB962C8B-B14F-4D97-AF65-F5344CB8AC3E}">
        <p14:creationId xmlns:p14="http://schemas.microsoft.com/office/powerpoint/2010/main" val="263592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- 4</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74E43748-241E-8DAF-7A17-25E40A820D03}"/>
              </a:ext>
            </a:extLst>
          </p:cNvPr>
          <p:cNvSpPr txBox="1"/>
          <p:nvPr/>
        </p:nvSpPr>
        <p:spPr>
          <a:xfrm>
            <a:off x="273050" y="802203"/>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ACKNOWLEDGEMENT</a:t>
            </a:r>
            <a:endParaRPr lang="en-IN"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B936B76-EE19-8EDD-EC45-25802FE3591D}"/>
              </a:ext>
            </a:extLst>
          </p:cNvPr>
          <p:cNvSpPr txBox="1"/>
          <p:nvPr/>
        </p:nvSpPr>
        <p:spPr>
          <a:xfrm>
            <a:off x="501650" y="1914861"/>
            <a:ext cx="6553200" cy="6700809"/>
          </a:xfrm>
          <a:prstGeom prst="rect">
            <a:avLst/>
          </a:prstGeom>
          <a:noFill/>
        </p:spPr>
        <p:txBody>
          <a:bodyPr wrap="square" rtlCol="0">
            <a:spAutoFit/>
          </a:bodyPr>
          <a:lstStyle/>
          <a:p>
            <a:pPr algn="just">
              <a:lnSpc>
                <a:spcPct val="150000"/>
              </a:lnSpc>
            </a:pPr>
            <a:r>
              <a:rPr lang="en-US" sz="1600" b="0" i="0" dirty="0">
                <a:effectLst/>
                <a:latin typeface="Times New Roman" panose="02020603050405020304" pitchFamily="18" charset="0"/>
                <a:cs typeface="Times New Roman" panose="02020603050405020304" pitchFamily="18" charset="0"/>
              </a:rPr>
              <a:t>I would like to take this opportunity to express my heartfelt gratitude to everyone who has supported and helped me during the course of this project.</a:t>
            </a:r>
          </a:p>
          <a:p>
            <a:pPr algn="just">
              <a:lnSpc>
                <a:spcPct val="150000"/>
              </a:lnSpc>
            </a:pPr>
            <a:r>
              <a:rPr lang="en-US" sz="1600" b="0" i="0" dirty="0">
                <a:effectLst/>
                <a:latin typeface="Times New Roman" panose="02020603050405020304" pitchFamily="18" charset="0"/>
                <a:cs typeface="Times New Roman" panose="02020603050405020304" pitchFamily="18" charset="0"/>
              </a:rPr>
              <a:t>First and foremost, I would like to thank </a:t>
            </a:r>
            <a:r>
              <a:rPr lang="en-US" sz="1600" b="1" i="0" dirty="0">
                <a:effectLst/>
                <a:latin typeface="Times New Roman" panose="02020603050405020304" pitchFamily="18" charset="0"/>
                <a:cs typeface="Times New Roman" panose="02020603050405020304" pitchFamily="18" charset="0"/>
              </a:rPr>
              <a:t>Chitkara University</a:t>
            </a:r>
            <a:r>
              <a:rPr lang="en-US" sz="1600" b="0" i="0" dirty="0">
                <a:effectLst/>
                <a:latin typeface="Times New Roman" panose="02020603050405020304" pitchFamily="18" charset="0"/>
                <a:cs typeface="Times New Roman" panose="02020603050405020304" pitchFamily="18" charset="0"/>
              </a:rPr>
              <a:t> for providing me with the opportunity to pursue this project and for their guidance and support throughout the duration of this project.</a:t>
            </a:r>
          </a:p>
          <a:p>
            <a:pPr algn="just">
              <a:lnSpc>
                <a:spcPct val="150000"/>
              </a:lnSpc>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I would also like to express my sincere thanks to </a:t>
            </a:r>
            <a:r>
              <a:rPr lang="en-US" sz="1600" b="1" i="0" dirty="0">
                <a:effectLst/>
                <a:latin typeface="Times New Roman" panose="02020603050405020304" pitchFamily="18" charset="0"/>
                <a:cs typeface="Times New Roman" panose="02020603050405020304" pitchFamily="18" charset="0"/>
              </a:rPr>
              <a:t>Associate Professor</a:t>
            </a:r>
            <a:r>
              <a:rPr lang="en-US" sz="1600" b="0" i="0" dirty="0">
                <a:effectLst/>
                <a:latin typeface="Times New Roman" panose="02020603050405020304" pitchFamily="18" charset="0"/>
                <a:cs typeface="Times New Roman" panose="02020603050405020304" pitchFamily="18" charset="0"/>
              </a:rPr>
              <a:t>, </a:t>
            </a:r>
            <a:r>
              <a:rPr lang="en-US" sz="1600" b="0" i="1" dirty="0">
                <a:effectLst/>
                <a:latin typeface="Times New Roman" panose="02020603050405020304" pitchFamily="18" charset="0"/>
                <a:cs typeface="Times New Roman" panose="02020603050405020304" pitchFamily="18" charset="0"/>
              </a:rPr>
              <a:t>Dr. Monika Sethi</a:t>
            </a:r>
            <a:r>
              <a:rPr lang="en-US" sz="1600" b="0" i="0" dirty="0">
                <a:effectLst/>
                <a:latin typeface="Times New Roman" panose="02020603050405020304" pitchFamily="18" charset="0"/>
                <a:cs typeface="Times New Roman" panose="02020603050405020304" pitchFamily="18" charset="0"/>
              </a:rPr>
              <a:t>, for her constant encouragement, guidance, and valuable inputs throughout the project. Her insights and suggestions were crucial in shaping the direction of this project.</a:t>
            </a:r>
          </a:p>
          <a:p>
            <a:pPr algn="just">
              <a:lnSpc>
                <a:spcPct val="150000"/>
              </a:lnSpc>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Additionally, I would like to thank all the faculty members of the Department of Computer Science for their invaluable support and encouragement throughout the project.</a:t>
            </a:r>
          </a:p>
          <a:p>
            <a:pPr algn="just">
              <a:lnSpc>
                <a:spcPct val="150000"/>
              </a:lnSpc>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Last but not least, I would like to express my sincere thanks to my team members who worked tirelessly on this project. Their dedication and hard work made this project a success..</a:t>
            </a:r>
          </a:p>
        </p:txBody>
      </p:sp>
    </p:spTree>
    <p:extLst>
      <p:ext uri="{BB962C8B-B14F-4D97-AF65-F5344CB8AC3E}">
        <p14:creationId xmlns:p14="http://schemas.microsoft.com/office/powerpoint/2010/main" val="351267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- 5</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4" name="TextBox 3">
            <a:extLst>
              <a:ext uri="{FF2B5EF4-FFF2-40B4-BE49-F238E27FC236}">
                <a16:creationId xmlns:a16="http://schemas.microsoft.com/office/drawing/2014/main" id="{74E43748-241E-8DAF-7A17-25E40A820D03}"/>
              </a:ext>
            </a:extLst>
          </p:cNvPr>
          <p:cNvSpPr txBox="1"/>
          <p:nvPr/>
        </p:nvSpPr>
        <p:spPr>
          <a:xfrm>
            <a:off x="273050" y="802203"/>
            <a:ext cx="7010400" cy="584775"/>
          </a:xfrm>
          <a:prstGeom prst="rect">
            <a:avLst/>
          </a:prstGeom>
          <a:noFill/>
        </p:spPr>
        <p:txBody>
          <a:bodyPr wrap="square" rtlCol="0">
            <a:spAutoFit/>
          </a:bodyPr>
          <a:lstStyle/>
          <a:p>
            <a:pPr algn="ctr"/>
            <a:r>
              <a:rPr lang="en-IN" sz="3200" b="1" u="sng" dirty="0">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30E706D-72E7-96F5-B75E-4E6604C5433E}"/>
              </a:ext>
            </a:extLst>
          </p:cNvPr>
          <p:cNvSpPr txBox="1"/>
          <p:nvPr/>
        </p:nvSpPr>
        <p:spPr>
          <a:xfrm>
            <a:off x="501650" y="1930101"/>
            <a:ext cx="6553200" cy="780405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The Importance of Website Engagement:</a:t>
            </a:r>
          </a:p>
          <a:p>
            <a:pPr lvl="1" algn="just">
              <a:lnSpc>
                <a:spcPct val="150000"/>
              </a:lnSpc>
            </a:pPr>
            <a:r>
              <a:rPr lang="en-US" sz="1600" i="0" dirty="0">
                <a:effectLst/>
                <a:latin typeface="Times New Roman" panose="02020603050405020304" pitchFamily="18" charset="0"/>
                <a:cs typeface="Times New Roman" panose="02020603050405020304" pitchFamily="18" charset="0"/>
              </a:rPr>
              <a:t>With the increasing importance of the internet in our daily lives, websites have become a critical tool for businesses to reach their customers. However, with so many websites available, it can be challenging to keep visitors engaged and interested. Therefore, it is crucial to design and implement strategies that enhance the user experience and keep visitors engaged.</a:t>
            </a:r>
            <a:endParaRPr lang="en-US" sz="1600" dirty="0">
              <a:latin typeface="Times New Roman" panose="02020603050405020304" pitchFamily="18" charset="0"/>
              <a:cs typeface="Times New Roman" panose="02020603050405020304" pitchFamily="18" charset="0"/>
            </a:endParaRPr>
          </a:p>
          <a:p>
            <a:pPr lvl="1"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The Role of Web Widgets in Improving Engagement: </a:t>
            </a:r>
          </a:p>
          <a:p>
            <a:pPr lvl="1" algn="just">
              <a:lnSpc>
                <a:spcPct val="150000"/>
              </a:lnSpc>
            </a:pPr>
            <a:r>
              <a:rPr lang="en-US" sz="1600" dirty="0">
                <a:latin typeface="Times New Roman" panose="02020603050405020304" pitchFamily="18" charset="0"/>
                <a:cs typeface="Times New Roman" panose="02020603050405020304" pitchFamily="18" charset="0"/>
              </a:rPr>
              <a:t>Web widgets are small applications or tools that can be embedded into a website to provide additional functionality or features. Web widgets play an important role in improving website engagement by providing interactive and engaging elements that keep visitors on the site for longer.</a:t>
            </a:r>
          </a:p>
          <a:p>
            <a:pPr lvl="1"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Introduction to Exit Plugins: </a:t>
            </a:r>
          </a:p>
          <a:p>
            <a:pPr lvl="1" algn="just">
              <a:lnSpc>
                <a:spcPct val="150000"/>
              </a:lnSpc>
            </a:pPr>
            <a:r>
              <a:rPr lang="en-US" sz="1600" dirty="0">
                <a:latin typeface="Times New Roman" panose="02020603050405020304" pitchFamily="18" charset="0"/>
                <a:cs typeface="Times New Roman" panose="02020603050405020304" pitchFamily="18" charset="0"/>
              </a:rPr>
              <a:t>Exit plugins are web widgets that appear as a pop-up when a user attempts to leave a website or webpage. These plugins are designed to keep visitors on the site and provide an incentive for them to take a specific action, such as subscribing to a newsletter or making a purchase.</a:t>
            </a:r>
          </a:p>
        </p:txBody>
      </p:sp>
    </p:spTree>
    <p:extLst>
      <p:ext uri="{BB962C8B-B14F-4D97-AF65-F5344CB8AC3E}">
        <p14:creationId xmlns:p14="http://schemas.microsoft.com/office/powerpoint/2010/main" val="262230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- 6</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6" name="TextBox 5">
            <a:extLst>
              <a:ext uri="{FF2B5EF4-FFF2-40B4-BE49-F238E27FC236}">
                <a16:creationId xmlns:a16="http://schemas.microsoft.com/office/drawing/2014/main" id="{230E706D-72E7-96F5-B75E-4E6604C5433E}"/>
              </a:ext>
            </a:extLst>
          </p:cNvPr>
          <p:cNvSpPr txBox="1"/>
          <p:nvPr/>
        </p:nvSpPr>
        <p:spPr>
          <a:xfrm>
            <a:off x="501650" y="1311275"/>
            <a:ext cx="6553200" cy="743472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b="1" i="0" dirty="0">
                <a:effectLst/>
                <a:latin typeface="Times New Roman" panose="02020603050405020304" pitchFamily="18" charset="0"/>
                <a:cs typeface="Times New Roman" panose="02020603050405020304" pitchFamily="18" charset="0"/>
              </a:rPr>
              <a:t>The Need for Effective Exit Plugins: </a:t>
            </a:r>
          </a:p>
          <a:p>
            <a:pPr lvl="1" algn="just">
              <a:lnSpc>
                <a:spcPct val="150000"/>
              </a:lnSpc>
            </a:pPr>
            <a:r>
              <a:rPr lang="en-US" sz="1600" i="0" dirty="0">
                <a:effectLst/>
                <a:latin typeface="Times New Roman" panose="02020603050405020304" pitchFamily="18" charset="0"/>
                <a:cs typeface="Times New Roman" panose="02020603050405020304" pitchFamily="18" charset="0"/>
              </a:rPr>
              <a:t>While exit plugins can be effective in improving website engagement, it is crucial to design and implement effective exit plugins that are user-friendly and provide value to the visitor. Poorly designed exit plugins can be annoying and lead to a negative user experience, resulting in visitors leaving the site altogether. </a:t>
            </a:r>
          </a:p>
          <a:p>
            <a:pPr lvl="1" algn="just">
              <a:lnSpc>
                <a:spcPct val="150000"/>
              </a:lnSpc>
            </a:pPr>
            <a:endParaRPr lang="en-US" sz="1600" dirty="0">
              <a:latin typeface="Times New Roman" panose="02020603050405020304" pitchFamily="18" charset="0"/>
              <a:cs typeface="Times New Roman" panose="02020603050405020304" pitchFamily="18" charset="0"/>
            </a:endParaRPr>
          </a:p>
          <a:p>
            <a:pPr lvl="1" algn="just">
              <a:lnSpc>
                <a:spcPct val="150000"/>
              </a:lnSpc>
            </a:pPr>
            <a:r>
              <a:rPr lang="en-US" sz="1600" i="0" dirty="0">
                <a:effectLst/>
                <a:latin typeface="Times New Roman" panose="02020603050405020304" pitchFamily="18" charset="0"/>
                <a:cs typeface="Times New Roman" panose="02020603050405020304" pitchFamily="18" charset="0"/>
              </a:rPr>
              <a:t>Therefore, effective exit plugins should be designed with the user in mind and provide a clear and concise message.</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Overview of the Project's Objectives : </a:t>
            </a:r>
          </a:p>
          <a:p>
            <a:pPr lvl="1" algn="just">
              <a:lnSpc>
                <a:spcPct val="150000"/>
              </a:lnSpc>
            </a:pPr>
            <a:r>
              <a:rPr lang="en-US" sz="1600" dirty="0">
                <a:latin typeface="Times New Roman" panose="02020603050405020304" pitchFamily="18" charset="0"/>
                <a:cs typeface="Times New Roman" panose="02020603050405020304" pitchFamily="18" charset="0"/>
              </a:rPr>
              <a:t>The objective of this project is to design and implement an effective exit plugin using modern web development technologies such as HTML, CSS, and JavaScript. The project will involve gathering requirements, creating a user interface design, and implementing the exit plugin. </a:t>
            </a:r>
          </a:p>
          <a:p>
            <a:pPr lvl="1"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Scope of the Project:</a:t>
            </a:r>
          </a:p>
          <a:p>
            <a:pPr lvl="1" algn="just">
              <a:lnSpc>
                <a:spcPct val="150000"/>
              </a:lnSpc>
            </a:pPr>
            <a:r>
              <a:rPr lang="en-US" sz="1600" dirty="0">
                <a:latin typeface="Times New Roman" panose="02020603050405020304" pitchFamily="18" charset="0"/>
                <a:cs typeface="Times New Roman" panose="02020603050405020304" pitchFamily="18" charset="0"/>
              </a:rPr>
              <a:t>The scope of the project includes testing the plugin’s functionality and usability to ensure that it provides value to the user and meets the project’s objectives.</a:t>
            </a:r>
          </a:p>
        </p:txBody>
      </p:sp>
    </p:spTree>
    <p:extLst>
      <p:ext uri="{BB962C8B-B14F-4D97-AF65-F5344CB8AC3E}">
        <p14:creationId xmlns:p14="http://schemas.microsoft.com/office/powerpoint/2010/main" val="6956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07798"/>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- 7</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6" name="TextBox 5">
            <a:extLst>
              <a:ext uri="{FF2B5EF4-FFF2-40B4-BE49-F238E27FC236}">
                <a16:creationId xmlns:a16="http://schemas.microsoft.com/office/drawing/2014/main" id="{230E706D-72E7-96F5-B75E-4E6604C5433E}"/>
              </a:ext>
            </a:extLst>
          </p:cNvPr>
          <p:cNvSpPr txBox="1"/>
          <p:nvPr/>
        </p:nvSpPr>
        <p:spPr>
          <a:xfrm>
            <a:off x="501650" y="1136284"/>
            <a:ext cx="6553200" cy="891205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Common features and Design considerations for exit plugins</a:t>
            </a: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Effective Exit Plugins have several common features and design considerations that should be taken into account, including:</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 Targeting: </a:t>
            </a:r>
          </a:p>
          <a:p>
            <a:pPr lvl="1">
              <a:lnSpc>
                <a:spcPct val="150000"/>
              </a:lnSpc>
            </a:pPr>
            <a:r>
              <a:rPr lang="en-US" sz="1600" b="0" i="0" dirty="0">
                <a:effectLst/>
                <a:latin typeface="Times New Roman" panose="02020603050405020304" pitchFamily="18" charset="0"/>
                <a:cs typeface="Times New Roman" panose="02020603050405020304" pitchFamily="18" charset="0"/>
              </a:rPr>
              <a:t>Exit Plugins should be targeted to specific visitors based on their behavior on the website, such as the pages they have viewed or the items they have added to their shopping cart. This can help ensure that the offer presented in the Exit Plugin is relevant and valuable to the user.</a:t>
            </a:r>
          </a:p>
          <a:p>
            <a:pPr lvl="1">
              <a:lnSpc>
                <a:spcPct val="150000"/>
              </a:lnSpc>
            </a:pPr>
            <a:endParaRPr lang="en-US" sz="16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 Timing: </a:t>
            </a:r>
          </a:p>
          <a:p>
            <a:pPr lvl="1">
              <a:lnSpc>
                <a:spcPct val="150000"/>
              </a:lnSpc>
            </a:pPr>
            <a:r>
              <a:rPr lang="en-US" sz="1600" b="0" i="0" dirty="0">
                <a:effectLst/>
                <a:latin typeface="Times New Roman" panose="02020603050405020304" pitchFamily="18" charset="0"/>
                <a:cs typeface="Times New Roman" panose="02020603050405020304" pitchFamily="18" charset="0"/>
              </a:rPr>
              <a:t>The timing of the Exit Plugin is crucial. It should appear at the right time, ideally just as the user is about to leave the page, and not too soon or too late. This can be determined by analyzing the user's behavior on the website and setting up trigger points for the Exit Plugin.</a:t>
            </a:r>
          </a:p>
          <a:p>
            <a:pPr lvl="1">
              <a:lnSpc>
                <a:spcPct val="150000"/>
              </a:lnSpc>
            </a:pPr>
            <a:endParaRPr lang="en-US" sz="16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 Messaging: </a:t>
            </a:r>
          </a:p>
          <a:p>
            <a:pPr lvl="1">
              <a:lnSpc>
                <a:spcPct val="150000"/>
              </a:lnSpc>
            </a:pPr>
            <a:r>
              <a:rPr lang="en-US" sz="1600" b="0" i="0" dirty="0">
                <a:effectLst/>
                <a:latin typeface="Times New Roman" panose="02020603050405020304" pitchFamily="18" charset="0"/>
                <a:cs typeface="Times New Roman" panose="02020603050405020304" pitchFamily="18" charset="0"/>
              </a:rPr>
              <a:t>The messaging in the Exit Plugin should be clear, concise, and focused on the value proposition of the offer. It should also create a sense of urgency and encourage the user to take action.</a:t>
            </a:r>
          </a:p>
          <a:p>
            <a:pPr lvl="1">
              <a:lnSpc>
                <a:spcPct val="150000"/>
              </a:lnSpc>
            </a:pPr>
            <a:endParaRPr lang="en-US" sz="1600" b="0" i="0" dirty="0">
              <a:effectLst/>
              <a:latin typeface="Times New Roman" panose="02020603050405020304" pitchFamily="18" charset="0"/>
              <a:cs typeface="Times New Roman" panose="02020603050405020304" pitchFamily="18" charset="0"/>
            </a:endParaRPr>
          </a:p>
          <a:p>
            <a:pPr algn="l">
              <a:lnSpc>
                <a:spcPct val="150000"/>
              </a:lnSpc>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62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- 8</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6" name="TextBox 5">
            <a:extLst>
              <a:ext uri="{FF2B5EF4-FFF2-40B4-BE49-F238E27FC236}">
                <a16:creationId xmlns:a16="http://schemas.microsoft.com/office/drawing/2014/main" id="{230E706D-72E7-96F5-B75E-4E6604C5433E}"/>
              </a:ext>
            </a:extLst>
          </p:cNvPr>
          <p:cNvSpPr txBox="1"/>
          <p:nvPr/>
        </p:nvSpPr>
        <p:spPr>
          <a:xfrm>
            <a:off x="501650" y="1136284"/>
            <a:ext cx="6553200" cy="9281387"/>
          </a:xfrm>
          <a:prstGeom prst="rect">
            <a:avLst/>
          </a:prstGeom>
          <a:noFill/>
        </p:spPr>
        <p:txBody>
          <a:bodyPr wrap="square" rtlCol="0">
            <a:spAutoFit/>
          </a:bodyPr>
          <a:lstStyle/>
          <a:p>
            <a:pPr algn="just">
              <a:lnSpc>
                <a:spcPct val="150000"/>
              </a:lnSpc>
            </a:pPr>
            <a:r>
              <a:rPr lang="en-US" sz="1600" b="1" i="0" dirty="0">
                <a:effectLst/>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Visual Design:</a:t>
            </a:r>
          </a:p>
          <a:p>
            <a:pPr lvl="1" algn="just">
              <a:lnSpc>
                <a:spcPct val="150000"/>
              </a:lnSpc>
            </a:pPr>
            <a:r>
              <a:rPr lang="en-US" sz="1600" b="0" i="0" dirty="0">
                <a:effectLst/>
                <a:latin typeface="Times New Roman" panose="02020603050405020304" pitchFamily="18" charset="0"/>
                <a:cs typeface="Times New Roman" panose="02020603050405020304" pitchFamily="18" charset="0"/>
              </a:rPr>
              <a:t>The visual design of the Exit Plugin should be eye-catching and visually appealing, but not overly obtrusive or distracting. It should be consistent with the overall design of the website and make use of clear and legible fonts.</a:t>
            </a:r>
          </a:p>
          <a:p>
            <a:pPr lvl="1"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5. </a:t>
            </a:r>
            <a:r>
              <a:rPr lang="en-US" sz="1600" b="1" i="0" dirty="0">
                <a:effectLst/>
                <a:latin typeface="Times New Roman" panose="02020603050405020304" pitchFamily="18" charset="0"/>
                <a:cs typeface="Times New Roman" panose="02020603050405020304" pitchFamily="18" charset="0"/>
              </a:rPr>
              <a:t>Respect User's privacy: </a:t>
            </a:r>
          </a:p>
          <a:p>
            <a:pPr lvl="1" algn="just">
              <a:lnSpc>
                <a:spcPct val="150000"/>
              </a:lnSpc>
            </a:pPr>
            <a:r>
              <a:rPr lang="en-US" sz="1600" b="0" i="0" dirty="0">
                <a:effectLst/>
                <a:latin typeface="Times New Roman" panose="02020603050405020304" pitchFamily="18" charset="0"/>
                <a:cs typeface="Times New Roman" panose="02020603050405020304" pitchFamily="18" charset="0"/>
              </a:rPr>
              <a:t>It is important to respect the user's privacy and not collect any unnecessary data through the Exit Plugin. Users should also be given the option to opt-out or disable the Exit Plugin if they do not wish to see it.</a:t>
            </a:r>
          </a:p>
          <a:p>
            <a:pPr lvl="1"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6. </a:t>
            </a:r>
            <a:r>
              <a:rPr lang="en-US" sz="1600" b="1" i="0" dirty="0">
                <a:effectLst/>
                <a:latin typeface="Times New Roman" panose="02020603050405020304" pitchFamily="18" charset="0"/>
                <a:cs typeface="Times New Roman" panose="02020603050405020304" pitchFamily="18" charset="0"/>
              </a:rPr>
              <a:t>Customization: </a:t>
            </a:r>
          </a:p>
          <a:p>
            <a:pPr lvl="1" algn="just">
              <a:lnSpc>
                <a:spcPct val="150000"/>
              </a:lnSpc>
            </a:pPr>
            <a:r>
              <a:rPr lang="en-US" sz="1600" b="0" i="0" dirty="0">
                <a:effectLst/>
                <a:latin typeface="Times New Roman" panose="02020603050405020304" pitchFamily="18" charset="0"/>
                <a:cs typeface="Times New Roman" panose="02020603050405020304" pitchFamily="18" charset="0"/>
              </a:rPr>
              <a:t>Exit Plugins should be customizable to fit the branding and design of the website. This can include custom colors, fonts, and images.</a:t>
            </a:r>
          </a:p>
          <a:p>
            <a:pPr lvl="1"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b="1" i="0" dirty="0">
                <a:effectLst/>
                <a:latin typeface="Times New Roman" panose="02020603050405020304" pitchFamily="18" charset="0"/>
                <a:cs typeface="Times New Roman" panose="02020603050405020304" pitchFamily="18" charset="0"/>
              </a:rPr>
              <a:t>7. Personalization:</a:t>
            </a:r>
            <a:r>
              <a:rPr lang="en-US" sz="1600" b="0" i="0" dirty="0">
                <a:solidFill>
                  <a:srgbClr val="D1D5DB"/>
                </a:solidFill>
                <a:effectLst/>
                <a:latin typeface="Söhne"/>
              </a:rPr>
              <a:t>.</a:t>
            </a:r>
          </a:p>
          <a:p>
            <a:pPr lvl="1" algn="just">
              <a:lnSpc>
                <a:spcPct val="150000"/>
              </a:lnSpc>
            </a:pPr>
            <a:r>
              <a:rPr lang="en-US" sz="1600" b="0" i="0" dirty="0">
                <a:effectLst/>
                <a:latin typeface="Times New Roman" panose="02020603050405020304" pitchFamily="18" charset="0"/>
                <a:cs typeface="Times New Roman" panose="02020603050405020304" pitchFamily="18" charset="0"/>
              </a:rPr>
              <a:t>Personalizing the Exit Plugin based on the user's preferences, behavior, or location can make it more relevant and engaging. This can involve using dynamic content, such as displaying the user's name or showing products or services related to their previous browsing history.</a:t>
            </a:r>
          </a:p>
          <a:p>
            <a:pPr algn="just">
              <a:lnSpc>
                <a:spcPct val="150000"/>
              </a:lnSpc>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pPr>
            <a:endParaRPr lang="en-US" sz="1600" b="1" i="0" dirty="0">
              <a:effectLst/>
              <a:latin typeface="Times New Roman" panose="02020603050405020304" pitchFamily="18" charset="0"/>
              <a:cs typeface="Times New Roman" panose="02020603050405020304" pitchFamily="18" charset="0"/>
            </a:endParaRPr>
          </a:p>
          <a:p>
            <a:pPr algn="just">
              <a:lnSpc>
                <a:spcPct val="150000"/>
              </a:lnSpc>
            </a:pPr>
            <a:endParaRPr lang="en-US" sz="1600" b="1" i="0" dirty="0">
              <a:effectLst/>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37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E12D63-E95E-322B-A32B-50E6E673E21B}"/>
              </a:ext>
            </a:extLst>
          </p:cNvPr>
          <p:cNvSpPr/>
          <p:nvPr/>
        </p:nvSpPr>
        <p:spPr>
          <a:xfrm>
            <a:off x="273050" y="244475"/>
            <a:ext cx="7010400" cy="10134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E78F495-F6C1-CAD5-6848-1DB082C9A938}"/>
              </a:ext>
            </a:extLst>
          </p:cNvPr>
          <p:cNvSpPr txBox="1"/>
          <p:nvPr/>
        </p:nvSpPr>
        <p:spPr>
          <a:xfrm>
            <a:off x="273050" y="10017661"/>
            <a:ext cx="70104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Front End Engineering – 1                       22CS004                                        Page - 9</a:t>
            </a:r>
          </a:p>
          <a:p>
            <a:r>
              <a:rPr lang="en-IN" sz="16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07661EA-8B1B-8801-72BC-E0B4361779B3}"/>
              </a:ext>
            </a:extLst>
          </p:cNvPr>
          <p:cNvSpPr txBox="1"/>
          <p:nvPr/>
        </p:nvSpPr>
        <p:spPr>
          <a:xfrm>
            <a:off x="4861560" y="336550"/>
            <a:ext cx="2650490" cy="338554"/>
          </a:xfrm>
          <a:prstGeom prst="rect">
            <a:avLst/>
          </a:prstGeom>
          <a:noFill/>
        </p:spPr>
        <p:txBody>
          <a:bodyPr wrap="square" rtlCol="0">
            <a:spAutoFit/>
          </a:bodyPr>
          <a:lstStyle/>
          <a:p>
            <a:r>
              <a:rPr lang="en-IN" sz="1600" b="1" dirty="0"/>
              <a:t>Group/Team no: </a:t>
            </a:r>
            <a:r>
              <a:rPr lang="en-IN" sz="1600" dirty="0"/>
              <a:t>G22 / T7</a:t>
            </a:r>
          </a:p>
        </p:txBody>
      </p:sp>
      <p:sp>
        <p:nvSpPr>
          <p:cNvPr id="6" name="TextBox 5">
            <a:extLst>
              <a:ext uri="{FF2B5EF4-FFF2-40B4-BE49-F238E27FC236}">
                <a16:creationId xmlns:a16="http://schemas.microsoft.com/office/drawing/2014/main" id="{230E706D-72E7-96F5-B75E-4E6604C5433E}"/>
              </a:ext>
            </a:extLst>
          </p:cNvPr>
          <p:cNvSpPr txBox="1"/>
          <p:nvPr/>
        </p:nvSpPr>
        <p:spPr>
          <a:xfrm>
            <a:off x="501650" y="784260"/>
            <a:ext cx="6553200" cy="92813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Benefits of Exit Plugins:</a:t>
            </a: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sz="1600" b="0" i="0" dirty="0">
                <a:effectLst/>
                <a:latin typeface="Times New Roman" panose="02020603050405020304" pitchFamily="18" charset="0"/>
                <a:cs typeface="Times New Roman" panose="02020603050405020304" pitchFamily="18" charset="0"/>
              </a:rPr>
              <a:t>Exit Plugins offer several benefits to businesses and organizations, including:</a:t>
            </a:r>
          </a:p>
          <a:p>
            <a:pPr algn="just">
              <a:lnSpc>
                <a:spcPct val="150000"/>
              </a:lnSpc>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 Increased conversion rates: </a:t>
            </a:r>
            <a:r>
              <a:rPr lang="en-US" sz="1600" b="0" i="0" dirty="0">
                <a:effectLst/>
                <a:latin typeface="Times New Roman" panose="02020603050405020304" pitchFamily="18" charset="0"/>
                <a:cs typeface="Times New Roman" panose="02020603050405020304" pitchFamily="18" charset="0"/>
              </a:rPr>
              <a:t>Exit Plugins can be used to offer discounts, promotions, or other incentives to visitors who are about to leave the page. By offering these incentives, businesses can encourage visitors to take specific actions, such as making a purchase or signing up for a newsletter, which can help improve conversion rates.</a:t>
            </a:r>
          </a:p>
          <a:p>
            <a:pPr lvl="1" algn="just">
              <a:lnSpc>
                <a:spcPct val="150000"/>
              </a:lnSpc>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 Reduced bounce rates: </a:t>
            </a:r>
            <a:r>
              <a:rPr lang="en-US" sz="1600" b="0" i="0" dirty="0">
                <a:effectLst/>
                <a:latin typeface="Times New Roman" panose="02020603050405020304" pitchFamily="18" charset="0"/>
                <a:cs typeface="Times New Roman" panose="02020603050405020304" pitchFamily="18" charset="0"/>
              </a:rPr>
              <a:t>Bounce rates refer to the percentage of visitors who leave a website after only visiting one page. Exit Plugins can help reduce bounce rates by encouraging visitors to stay on the website longer and engage with the content.</a:t>
            </a:r>
          </a:p>
          <a:p>
            <a:pPr lvl="1" algn="just">
              <a:lnSpc>
                <a:spcPct val="150000"/>
              </a:lnSpc>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 Improved engagement: </a:t>
            </a:r>
            <a:r>
              <a:rPr lang="en-US" sz="1600" b="0" i="0" dirty="0">
                <a:effectLst/>
                <a:latin typeface="Times New Roman" panose="02020603050405020304" pitchFamily="18" charset="0"/>
                <a:cs typeface="Times New Roman" panose="02020603050405020304" pitchFamily="18" charset="0"/>
              </a:rPr>
              <a:t>By offering relevant and valuable promotions or incentives, Exit Plugins can help increase visitor engagement on the website. This can lead to increased time spent on the website, more page views, and a higher likelihood of repeat visits.</a:t>
            </a:r>
          </a:p>
          <a:p>
            <a:pPr lvl="1" algn="just">
              <a:lnSpc>
                <a:spcPct val="150000"/>
              </a:lnSpc>
              <a:buFont typeface="+mj-lt"/>
              <a:buAutoNum type="arabicPeriod"/>
            </a:pPr>
            <a:endParaRPr lang="en-US" sz="16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600" b="1" i="0" dirty="0">
                <a:effectLst/>
                <a:latin typeface="Times New Roman" panose="02020603050405020304" pitchFamily="18" charset="0"/>
                <a:cs typeface="Times New Roman" panose="02020603050405020304" pitchFamily="18" charset="0"/>
              </a:rPr>
              <a:t> Data collection: </a:t>
            </a:r>
            <a:r>
              <a:rPr lang="en-US" sz="1600" b="0" i="0" dirty="0">
                <a:effectLst/>
                <a:latin typeface="Times New Roman" panose="02020603050405020304" pitchFamily="18" charset="0"/>
                <a:cs typeface="Times New Roman" panose="02020603050405020304" pitchFamily="18" charset="0"/>
              </a:rPr>
              <a:t>Exit Plugins can be used to collect valuable data from visitors, such as email addresses, preferences, and other demographic information. This data can be used to improve marketing efforts and better target future promotions or offers.</a:t>
            </a:r>
          </a:p>
          <a:p>
            <a:pPr algn="just">
              <a:lnSpc>
                <a:spcPct val="150000"/>
              </a:lnSpc>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028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TotalTime>
  <Words>2791</Words>
  <Application>Microsoft Macintosh PowerPoint</Application>
  <PresentationFormat>Custom</PresentationFormat>
  <Paragraphs>260</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Dhruv Kinger</cp:lastModifiedBy>
  <cp:revision>10</cp:revision>
  <dcterms:created xsi:type="dcterms:W3CDTF">2023-02-05T12:12:20Z</dcterms:created>
  <dcterms:modified xsi:type="dcterms:W3CDTF">2023-05-01T12:37:31Z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2023-02-05T00:00:00Z</vt:filetime>
  </property>
  <property fmtid="{D5CDD505-2E9C-101B-9397-08002B2CF9AE}" pid="3" name="LastSaved">
    <vt:filetime>2023-02-05T00:00:00Z</vt:filetime>
  </property>
</Properties>
</file>