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9" r:id="rId4"/>
    <p:sldId id="258" r:id="rId5"/>
    <p:sldId id="259" r:id="rId6"/>
    <p:sldId id="270" r:id="rId7"/>
    <p:sldId id="271" r:id="rId8"/>
    <p:sldId id="272" r:id="rId9"/>
    <p:sldId id="273" r:id="rId10"/>
    <p:sldId id="274" r:id="rId11"/>
    <p:sldId id="275" r:id="rId12"/>
    <p:sldId id="268" r:id="rId13"/>
  </p:sldIdLst>
  <p:sldSz cx="9144000" cy="6858000" type="screen4x3"/>
  <p:notesSz cx="7559675" cy="10691813"/>
  <p:embeddedFontLs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6yIuBnEOPoAgJjiGCT4rsQepT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51" Type="http://schemas.openxmlformats.org/officeDocument/2006/relationships/theme" Target="theme/theme1.xml"/><Relationship Id="rId3" Type="http://schemas.openxmlformats.org/officeDocument/2006/relationships/slide" Target="slides/slide2.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770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95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6241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81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01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030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069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l-heart-disease-prediction-using-logistic-regress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640056" y="2942846"/>
            <a:ext cx="3571459" cy="168357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400"/>
              </a:spcBef>
              <a:spcAft>
                <a:spcPts val="0"/>
              </a:spcAft>
              <a:buClr>
                <a:srgbClr val="000000"/>
              </a:buClr>
              <a:buSzPts val="2000"/>
              <a:buFont typeface="Arial"/>
              <a:buNone/>
            </a:pPr>
            <a:r>
              <a:rPr lang="en-US" sz="2400" b="1" u="sng" dirty="0">
                <a:solidFill>
                  <a:schemeClr val="tx1"/>
                </a:solidFill>
                <a:latin typeface="Times New Roman"/>
                <a:ea typeface="Times New Roman"/>
                <a:cs typeface="Times New Roman"/>
                <a:sym typeface="Times New Roman"/>
              </a:rPr>
              <a:t>Submitted by:</a:t>
            </a:r>
          </a:p>
          <a:p>
            <a:pPr marL="0" marR="0" lvl="0" indent="0" rtl="0">
              <a:lnSpc>
                <a:spcPct val="100000"/>
              </a:lnSpc>
              <a:spcBef>
                <a:spcPts val="400"/>
              </a:spcBef>
              <a:spcAft>
                <a:spcPts val="0"/>
              </a:spcAft>
              <a:buClr>
                <a:srgbClr val="000000"/>
              </a:buClr>
              <a:buSzPts val="2000"/>
              <a:buFont typeface="Arial"/>
              <a:buNone/>
            </a:pPr>
            <a:r>
              <a:rPr lang="en-US" sz="2000" b="1" i="0" u="none" strike="noStrike" cap="none" dirty="0">
                <a:solidFill>
                  <a:schemeClr val="tx1"/>
                </a:solidFill>
                <a:latin typeface="Times New Roman"/>
                <a:ea typeface="Times New Roman"/>
                <a:cs typeface="Times New Roman"/>
                <a:sym typeface="Times New Roman"/>
              </a:rPr>
              <a:t>Dhruv Sehgal (2210990277)</a:t>
            </a:r>
          </a:p>
          <a:p>
            <a:pPr>
              <a:spcBef>
                <a:spcPts val="400"/>
              </a:spcBef>
              <a:buSzPts val="2000"/>
            </a:pPr>
            <a:r>
              <a:rPr lang="en-US" sz="2000" b="1" dirty="0">
                <a:solidFill>
                  <a:schemeClr val="tx1"/>
                </a:solidFill>
                <a:latin typeface="Times New Roman"/>
                <a:ea typeface="Times New Roman"/>
                <a:cs typeface="Times New Roman"/>
                <a:sym typeface="Times New Roman"/>
              </a:rPr>
              <a:t>Devansh Mittal </a:t>
            </a:r>
            <a:r>
              <a:rPr lang="en-US" sz="2000" b="1" i="0" u="none" strike="noStrike" cap="none" dirty="0">
                <a:solidFill>
                  <a:schemeClr val="tx1"/>
                </a:solidFill>
                <a:latin typeface="Times New Roman"/>
                <a:ea typeface="Times New Roman"/>
                <a:cs typeface="Times New Roman"/>
                <a:sym typeface="Times New Roman"/>
              </a:rPr>
              <a:t>(2210990260)</a:t>
            </a:r>
            <a:endParaRPr lang="en-US" sz="2000" b="1" dirty="0">
              <a:solidFill>
                <a:schemeClr val="tx1"/>
              </a:solidFill>
              <a:latin typeface="Times New Roman"/>
              <a:ea typeface="Times New Roman"/>
              <a:cs typeface="Times New Roman"/>
              <a:sym typeface="Times New Roman"/>
            </a:endParaRPr>
          </a:p>
          <a:p>
            <a:pPr>
              <a:spcBef>
                <a:spcPts val="400"/>
              </a:spcBef>
              <a:buSzPts val="2000"/>
            </a:pPr>
            <a:r>
              <a:rPr lang="en-US" sz="2000" b="1" i="0" u="none" strike="noStrike" cap="none" dirty="0">
                <a:solidFill>
                  <a:schemeClr val="tx1"/>
                </a:solidFill>
                <a:latin typeface="Times New Roman"/>
                <a:ea typeface="Times New Roman"/>
                <a:cs typeface="Times New Roman"/>
                <a:sym typeface="Times New Roman"/>
              </a:rPr>
              <a:t>Dhruv </a:t>
            </a:r>
            <a:r>
              <a:rPr lang="en-US" sz="2000" b="1" i="0" u="none" strike="noStrike" cap="none" dirty="0" err="1">
                <a:solidFill>
                  <a:schemeClr val="tx1"/>
                </a:solidFill>
                <a:latin typeface="Times New Roman"/>
                <a:ea typeface="Times New Roman"/>
                <a:cs typeface="Times New Roman"/>
                <a:sym typeface="Times New Roman"/>
              </a:rPr>
              <a:t>Kinger</a:t>
            </a:r>
            <a:r>
              <a:rPr lang="en-US" sz="2000" b="1" i="0" u="none" strike="noStrike" cap="none" dirty="0">
                <a:solidFill>
                  <a:schemeClr val="tx1"/>
                </a:solidFill>
                <a:latin typeface="Times New Roman"/>
                <a:ea typeface="Times New Roman"/>
                <a:cs typeface="Times New Roman"/>
                <a:sym typeface="Times New Roman"/>
              </a:rPr>
              <a:t> (2210990275)</a:t>
            </a:r>
          </a:p>
          <a:p>
            <a:pPr>
              <a:spcBef>
                <a:spcPts val="400"/>
              </a:spcBef>
              <a:buSzPts val="2000"/>
            </a:pPr>
            <a:r>
              <a:rPr lang="en-US" sz="2000" b="1" dirty="0">
                <a:solidFill>
                  <a:schemeClr val="tx1"/>
                </a:solidFill>
                <a:latin typeface="Times New Roman"/>
                <a:ea typeface="Times New Roman"/>
                <a:cs typeface="Times New Roman"/>
                <a:sym typeface="Times New Roman"/>
              </a:rPr>
              <a:t>Devang Saini </a:t>
            </a:r>
            <a:r>
              <a:rPr lang="en-US" sz="2000" b="1" i="0" u="none" strike="noStrike" cap="none" dirty="0">
                <a:solidFill>
                  <a:schemeClr val="tx1"/>
                </a:solidFill>
                <a:latin typeface="Times New Roman"/>
                <a:ea typeface="Times New Roman"/>
                <a:cs typeface="Times New Roman"/>
                <a:sym typeface="Times New Roman"/>
              </a:rPr>
              <a:t>(2210990257)</a:t>
            </a: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tx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400" dirty="0"/>
          </a:p>
          <a:p>
            <a:pPr marL="0" marR="0" lvl="0" indent="0" algn="ctr" rtl="0">
              <a:lnSpc>
                <a:spcPct val="100000"/>
              </a:lnSpc>
              <a:spcBef>
                <a:spcPts val="400"/>
              </a:spcBef>
              <a:spcAft>
                <a:spcPts val="0"/>
              </a:spcAft>
              <a:buClr>
                <a:srgbClr val="000000"/>
              </a:buClr>
              <a:buSzPts val="2000"/>
              <a:buFont typeface="Arial"/>
              <a:buNone/>
            </a:pPr>
            <a:endParaRPr sz="4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019427" y="1574530"/>
            <a:ext cx="7105145" cy="10053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dirty="0">
                <a:solidFill>
                  <a:schemeClr val="dk1"/>
                </a:solidFill>
                <a:latin typeface="Times New Roman"/>
                <a:cs typeface="Times New Roman"/>
                <a:sym typeface="Times New Roman"/>
              </a:rPr>
              <a:t>Artificial Intelligence and Machine Learning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22CS015</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3E7E812-C7EF-2AD0-6C5C-3678559A0C61}"/>
              </a:ext>
            </a:extLst>
          </p:cNvPr>
          <p:cNvSpPr txBox="1"/>
          <p:nvPr/>
        </p:nvSpPr>
        <p:spPr>
          <a:xfrm>
            <a:off x="6047326" y="3272915"/>
            <a:ext cx="3096674" cy="820738"/>
          </a:xfrm>
          <a:prstGeom prst="rect">
            <a:avLst/>
          </a:prstGeom>
          <a:noFill/>
        </p:spPr>
        <p:txBody>
          <a:bodyPr wrap="square" rtlCol="0">
            <a:spAutoFit/>
          </a:bodyPr>
          <a:lstStyle/>
          <a:p>
            <a:pPr marL="0" marR="0" lvl="0" indent="0" defTabSz="914400" rtl="0" eaLnBrk="1" fontAlgn="auto" latinLnBrk="0" hangingPunct="1">
              <a:lnSpc>
                <a:spcPct val="100000"/>
              </a:lnSpc>
              <a:spcBef>
                <a:spcPts val="400"/>
              </a:spcBef>
              <a:spcAft>
                <a:spcPts val="0"/>
              </a:spcAft>
              <a:buClr>
                <a:srgbClr val="000000"/>
              </a:buClr>
              <a:buSzPts val="2000"/>
              <a:buFont typeface="Arial"/>
              <a:buNone/>
              <a:tabLst/>
              <a:defRPr/>
            </a:pPr>
            <a:r>
              <a:rPr lang="en-US" sz="2400" b="1" u="sng" dirty="0">
                <a:latin typeface="Times New Roman"/>
                <a:ea typeface="Times New Roman"/>
                <a:cs typeface="Times New Roman"/>
                <a:sym typeface="Times New Roman"/>
              </a:rPr>
              <a:t>Submitted to:</a:t>
            </a:r>
          </a:p>
          <a:p>
            <a:pPr marL="0" marR="0" lvl="0" indent="0" defTabSz="914400" rtl="0" eaLnBrk="1" fontAlgn="auto" latinLnBrk="0" hangingPunct="1">
              <a:lnSpc>
                <a:spcPct val="100000"/>
              </a:lnSpc>
              <a:spcBef>
                <a:spcPts val="400"/>
              </a:spcBef>
              <a:spcAft>
                <a:spcPts val="0"/>
              </a:spcAft>
              <a:buClr>
                <a:srgbClr val="000000"/>
              </a:buClr>
              <a:buSzPts val="2000"/>
              <a:buFont typeface="Arial"/>
              <a:buNone/>
              <a:tabLst/>
              <a:defRPr/>
            </a:pPr>
            <a:r>
              <a:rPr kumimoji="0" lang="en-US" sz="2000" b="1" i="0"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Mr. </a:t>
            </a:r>
            <a:r>
              <a:rPr lang="en-US" sz="2000" b="1" dirty="0">
                <a:latin typeface="Times New Roman"/>
                <a:ea typeface="Times New Roman"/>
                <a:cs typeface="Times New Roman"/>
                <a:sym typeface="Times New Roman"/>
              </a:rPr>
              <a:t>Tushar </a:t>
            </a:r>
            <a:r>
              <a:rPr lang="en-US" sz="2000" b="1" dirty="0" err="1">
                <a:latin typeface="Times New Roman"/>
                <a:ea typeface="Times New Roman"/>
                <a:cs typeface="Times New Roman"/>
                <a:sym typeface="Times New Roman"/>
              </a:rPr>
              <a:t>Khitoliya</a:t>
            </a:r>
            <a:endParaRPr kumimoji="0" lang="en-US" sz="2000" b="1" i="0"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D9813A48-910F-7294-9F99-BEC4B8E98221}"/>
              </a:ext>
            </a:extLst>
          </p:cNvPr>
          <p:cNvSpPr txBox="1"/>
          <p:nvPr/>
        </p:nvSpPr>
        <p:spPr>
          <a:xfrm>
            <a:off x="1551842" y="5698868"/>
            <a:ext cx="6040316" cy="646331"/>
          </a:xfrm>
          <a:prstGeom prst="rect">
            <a:avLst/>
          </a:prstGeom>
          <a:noFill/>
        </p:spPr>
        <p:txBody>
          <a:bodyPr wrap="square" rtlCol="0">
            <a:spAutoFit/>
          </a:bodyPr>
          <a:lstStyle/>
          <a:p>
            <a:pPr algn="ctr"/>
            <a:r>
              <a:rPr lang="en-US" sz="1800"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US" sz="1800" dirty="0" err="1">
                <a:solidFill>
                  <a:srgbClr val="FF0000"/>
                </a:solidFill>
                <a:latin typeface="Times New Roman" panose="02020603050405020304" pitchFamily="18" charset="0"/>
                <a:cs typeface="Times New Roman" panose="02020603050405020304" pitchFamily="18" charset="0"/>
              </a:rPr>
              <a:t>Chitkara</a:t>
            </a:r>
            <a:r>
              <a:rPr lang="en-US" sz="1800" dirty="0">
                <a:solidFill>
                  <a:srgbClr val="FF0000"/>
                </a:solidFill>
                <a:latin typeface="Times New Roman" panose="02020603050405020304" pitchFamily="18" charset="0"/>
                <a:cs typeface="Times New Roman" panose="02020603050405020304" pitchFamily="18" charset="0"/>
              </a:rPr>
              <a:t> University, Punjab</a:t>
            </a:r>
            <a:endParaRPr lang="en-IN"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dirty="0">
                <a:latin typeface="Times New Roman" panose="02020603050405020304" pitchFamily="18" charset="0"/>
                <a:ea typeface="Nunito"/>
                <a:cs typeface="Times New Roman" panose="02020603050405020304" pitchFamily="18" charset="0"/>
                <a:sym typeface="Nunito"/>
              </a:rPr>
              <a:t>Conclusion</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84A6C1-8657-A7DA-4C65-F09B39B36D57}"/>
              </a:ext>
            </a:extLst>
          </p:cNvPr>
          <p:cNvSpPr txBox="1"/>
          <p:nvPr/>
        </p:nvSpPr>
        <p:spPr>
          <a:xfrm>
            <a:off x="153865" y="1336119"/>
            <a:ext cx="8836270" cy="418576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This presentation explored the potential of using machine learning, specifically logistic regression, to predict heart disease. We investigated a dataset containing patient information and their heart disease status.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Key Takeaways:</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logistic regression model was trained to identify patterns between patient features and the presence of heart disease.</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model's performance was evaluated using metrics to assess its ability to classify patients with and without heart disease.</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trained model can be used to predict the probability of heart disease for new patients based on their characteristics.</a:t>
            </a:r>
          </a:p>
          <a:p>
            <a:endParaRPr lang="en-IN" dirty="0"/>
          </a:p>
        </p:txBody>
      </p:sp>
    </p:spTree>
    <p:extLst>
      <p:ext uri="{BB962C8B-B14F-4D97-AF65-F5344CB8AC3E}">
        <p14:creationId xmlns:p14="http://schemas.microsoft.com/office/powerpoint/2010/main" val="232207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References</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84A6C1-8657-A7DA-4C65-F09B39B36D57}"/>
              </a:ext>
            </a:extLst>
          </p:cNvPr>
          <p:cNvSpPr txBox="1"/>
          <p:nvPr/>
        </p:nvSpPr>
        <p:spPr>
          <a:xfrm>
            <a:off x="153865" y="1439650"/>
            <a:ext cx="8836270" cy="12003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Geeks for Geeks: </a:t>
            </a:r>
            <a:r>
              <a:rPr lang="en-US" sz="1800" dirty="0">
                <a:latin typeface="Times New Roman" panose="02020603050405020304" pitchFamily="18" charset="0"/>
                <a:cs typeface="Times New Roman" panose="02020603050405020304" pitchFamily="18" charset="0"/>
                <a:hlinkClick r:id="rId3"/>
              </a:rPr>
              <a:t>https://www.geeksforgeeks.org/ml-heart-disease-prediction-using-logistic-regression/</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Youtube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https://www.youtube.com/watch?v=F_9gGyCs3YY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79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43"/>
          <p:cNvSpPr txBox="1">
            <a:spLocks noGrp="1"/>
          </p:cNvSpPr>
          <p:nvPr>
            <p:ph type="body" idx="1"/>
          </p:nvPr>
        </p:nvSpPr>
        <p:spPr>
          <a:xfrm>
            <a:off x="1582615" y="2725353"/>
            <a:ext cx="5978769" cy="1407293"/>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9600" dirty="0">
                <a:latin typeface="Times New Roman"/>
                <a:ea typeface="Times New Roman"/>
                <a:cs typeface="Times New Roman"/>
                <a:sym typeface="Times New Roman"/>
              </a:rPr>
              <a:t>Thank You</a:t>
            </a:r>
            <a:endParaRPr sz="96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88355" y="433084"/>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strike="noStrike" cap="none" dirty="0">
                <a:solidFill>
                  <a:srgbClr val="000000"/>
                </a:solidFill>
                <a:latin typeface="Times New Roman"/>
                <a:ea typeface="Arial"/>
                <a:cs typeface="Times New Roman"/>
                <a:sym typeface="Times New Roman"/>
              </a:rPr>
              <a:t>About</a:t>
            </a:r>
            <a:r>
              <a:rPr lang="en-US" sz="3200" b="1" i="0" u="none" strike="noStrike" cap="none" dirty="0">
                <a:solidFill>
                  <a:srgbClr val="000000"/>
                </a:solidFill>
                <a:latin typeface="Times New Roman"/>
                <a:ea typeface="Arial"/>
                <a:cs typeface="Times New Roman"/>
                <a:sym typeface="Times New Roman"/>
              </a:rPr>
              <a:t> </a:t>
            </a:r>
            <a:endParaRPr sz="3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642550" y="721984"/>
            <a:ext cx="7718926"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588963" y="1093016"/>
            <a:ext cx="7826100" cy="5043000"/>
          </a:xfrm>
          <a:prstGeom prst="rect">
            <a:avLst/>
          </a:prstGeom>
          <a:noFill/>
          <a:ln>
            <a:noFill/>
          </a:ln>
        </p:spPr>
        <p:txBody>
          <a:bodyPr spcFirstLastPara="1" wrap="square" lIns="0" tIns="0" rIns="0" bIns="0" anchor="t" anchorCtr="0">
            <a:noAutofit/>
          </a:bodyPr>
          <a:lstStyle/>
          <a:p>
            <a:pPr marL="342900" lvl="0" indent="-165100" rtl="0">
              <a:lnSpc>
                <a:spcPct val="150000"/>
              </a:lnSpc>
              <a:spcBef>
                <a:spcPts val="0"/>
              </a:spcBef>
              <a:spcAft>
                <a:spcPts val="0"/>
              </a:spcAft>
              <a:buSzPts val="2800"/>
              <a:buNone/>
            </a:pPr>
            <a:r>
              <a:rPr lang="en-US" sz="2800" b="1" u="sng" dirty="0">
                <a:latin typeface="Times New Roman"/>
                <a:ea typeface="Times New Roman"/>
                <a:cs typeface="Times New Roman"/>
                <a:sym typeface="Times New Roman"/>
              </a:rPr>
              <a:t>Heart Disease Detection using Machine Learning</a:t>
            </a:r>
          </a:p>
          <a:p>
            <a:pPr marL="342900" lvl="0" indent="-165100" algn="just" rtl="0">
              <a:lnSpc>
                <a:spcPct val="100000"/>
              </a:lnSpc>
              <a:spcBef>
                <a:spcPts val="0"/>
              </a:spcBef>
              <a:spcAft>
                <a:spcPts val="0"/>
              </a:spcAft>
              <a:buSzPts val="2800"/>
              <a:buNone/>
            </a:pPr>
            <a:endParaRPr lang="en-US" sz="2000" b="1" dirty="0">
              <a:latin typeface="Times New Roman"/>
              <a:ea typeface="Times New Roman"/>
              <a:cs typeface="Times New Roman"/>
              <a:sym typeface="Times New Roman"/>
            </a:endParaRPr>
          </a:p>
          <a:p>
            <a:pPr marL="342900" lvl="0" indent="-165100" rtl="0">
              <a:lnSpc>
                <a:spcPct val="100000"/>
              </a:lnSpc>
              <a:spcBef>
                <a:spcPts val="0"/>
              </a:spcBef>
              <a:spcAft>
                <a:spcPts val="0"/>
              </a:spcAft>
              <a:buSzPts val="2800"/>
              <a:buNone/>
            </a:pPr>
            <a:r>
              <a:rPr lang="en-US" sz="2000" b="1" dirty="0">
                <a:latin typeface="Times New Roman"/>
                <a:ea typeface="Times New Roman"/>
                <a:cs typeface="Times New Roman"/>
                <a:sym typeface="Times New Roman"/>
              </a:rPr>
              <a:t>What is Machine Learning: </a:t>
            </a:r>
            <a:r>
              <a:rPr lang="en-US" sz="1800" dirty="0">
                <a:latin typeface="Times New Roman" panose="02020603050405020304" pitchFamily="18" charset="0"/>
                <a:ea typeface="Tahoma" panose="020B0604030504040204" pitchFamily="34" charset="0"/>
                <a:cs typeface="Times New Roman" panose="02020603050405020304" pitchFamily="18" charset="0"/>
              </a:rPr>
              <a:t>Machine learning is a field of artificial intelligence focused on developing algorithms that can learn from data without explicit programming. Imagine a computer program that improves at a task, like recognizing faces in photos, the more examples it sees. Machine learning algorithms do this by analyzing data, identifying patterns, and making predictions based on those patterns. It's like teaching a computer to learn from experience.</a:t>
            </a:r>
          </a:p>
          <a:p>
            <a:pPr marL="342900" lvl="0" indent="-165100" rtl="0">
              <a:lnSpc>
                <a:spcPct val="100000"/>
              </a:lnSpc>
              <a:spcBef>
                <a:spcPts val="0"/>
              </a:spcBef>
              <a:spcAft>
                <a:spcPts val="0"/>
              </a:spcAft>
              <a:buSzPts val="2800"/>
              <a:buNone/>
            </a:pPr>
            <a:endParaRPr lang="en-US"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L="342900" lvl="0" indent="-165100" rtl="0">
              <a:lnSpc>
                <a:spcPct val="100000"/>
              </a:lnSpc>
              <a:spcBef>
                <a:spcPts val="0"/>
              </a:spcBef>
              <a:spcAft>
                <a:spcPts val="0"/>
              </a:spcAft>
              <a:buSzPts val="2800"/>
              <a:buNone/>
            </a:pPr>
            <a:r>
              <a:rPr lang="en-US" sz="1800" b="1" dirty="0">
                <a:latin typeface="Times New Roman" panose="02020603050405020304" pitchFamily="18" charset="0"/>
                <a:ea typeface="Tahoma" panose="020B0604030504040204" pitchFamily="34" charset="0"/>
                <a:cs typeface="Times New Roman" panose="02020603050405020304" pitchFamily="18" charset="0"/>
                <a:sym typeface="Times New Roman"/>
              </a:rPr>
              <a:t>Use of Machine Learning in Healthcare System: </a:t>
            </a:r>
            <a:r>
              <a:rPr lang="en-US" sz="1800" dirty="0">
                <a:latin typeface="Times New Roman" panose="02020603050405020304" pitchFamily="18" charset="0"/>
                <a:cs typeface="Times New Roman" panose="02020603050405020304" pitchFamily="18" charset="0"/>
              </a:rPr>
              <a:t>Machine learning is playing a growing role in healthcare. By analyzing vast amounts of patient data, algorithms can spot hidden patterns and predict risks for diseases, recommend treatment options, and even help with drug discovery. This can improve accuracy in diagnosis, personalize treatment plans, and potentially lead to earlier interventions and better patient outcomes.</a:t>
            </a:r>
            <a:endParaRPr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342900" lvl="0" indent="-16510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r>
              <a:rPr lang="en-US" sz="2000" i="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Font typeface="Times New Roman"/>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88355" y="433084"/>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Arial"/>
                <a:cs typeface="Times New Roman"/>
                <a:sym typeface="Times New Roman"/>
              </a:rPr>
              <a:t> </a:t>
            </a:r>
            <a:endParaRPr sz="3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642550" y="721984"/>
            <a:ext cx="7718926"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588963" y="1093016"/>
            <a:ext cx="7826100" cy="504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en-US" sz="1800" dirty="0">
                <a:latin typeface="Times New Roman" panose="02020603050405020304" pitchFamily="18" charset="0"/>
                <a:cs typeface="Times New Roman" panose="02020603050405020304" pitchFamily="18" charset="0"/>
              </a:rPr>
              <a:t>Machine learning can analyze a patient's medical history, test results, and lifestyle habits to identify patterns linked to heart disease. These patterns can help predict a person's risk of developing the condition. By analyzing vast amounts of data, machine learning can potentially identify hidden risk factors and even suggest preventive measures.</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lvl="0" indent="-16510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r>
              <a:rPr lang="en-US" sz="2000" i="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Font typeface="Times New Roman"/>
              <a:buNone/>
            </a:pPr>
            <a:endParaRPr sz="2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1EF3937-9934-48D8-95BA-19F202FF2889}"/>
              </a:ext>
            </a:extLst>
          </p:cNvPr>
          <p:cNvPicPr>
            <a:picLocks noChangeAspect="1"/>
          </p:cNvPicPr>
          <p:nvPr/>
        </p:nvPicPr>
        <p:blipFill>
          <a:blip r:embed="rId3"/>
          <a:stretch>
            <a:fillRect/>
          </a:stretch>
        </p:blipFill>
        <p:spPr>
          <a:xfrm>
            <a:off x="535909" y="2746843"/>
            <a:ext cx="7932207" cy="3457947"/>
          </a:xfrm>
          <a:prstGeom prst="rect">
            <a:avLst/>
          </a:prstGeom>
        </p:spPr>
      </p:pic>
    </p:spTree>
    <p:extLst>
      <p:ext uri="{BB962C8B-B14F-4D97-AF65-F5344CB8AC3E}">
        <p14:creationId xmlns:p14="http://schemas.microsoft.com/office/powerpoint/2010/main" val="345619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49470" y="237392"/>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i="0" dirty="0">
                <a:solidFill>
                  <a:schemeClr val="dk1"/>
                </a:solidFill>
                <a:latin typeface="Nunito"/>
                <a:ea typeface="Nunito"/>
                <a:cs typeface="Nunito"/>
                <a:sym typeface="Nunito"/>
              </a:rPr>
              <a:t> </a:t>
            </a:r>
            <a:r>
              <a:rPr lang="en-US" sz="3200" b="1" dirty="0">
                <a:ea typeface="Nunito"/>
              </a:rPr>
              <a:t>Key Functionalities</a:t>
            </a:r>
            <a:endParaRPr sz="3200" dirty="0">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0E2D28A1-D352-BC29-EDA6-3DFBD5321B90}"/>
              </a:ext>
            </a:extLst>
          </p:cNvPr>
          <p:cNvSpPr>
            <a:spLocks noGrp="1" noChangeArrowheads="1"/>
          </p:cNvSpPr>
          <p:nvPr>
            <p:ph type="body" idx="1"/>
          </p:nvPr>
        </p:nvSpPr>
        <p:spPr bwMode="auto">
          <a:xfrm>
            <a:off x="646234" y="1780373"/>
            <a:ext cx="78515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C0A78A42-1036-BFB2-2E91-DB8103277AC1}"/>
              </a:ext>
            </a:extLst>
          </p:cNvPr>
          <p:cNvSpPr>
            <a:spLocks noChangeArrowheads="1"/>
          </p:cNvSpPr>
          <p:nvPr/>
        </p:nvSpPr>
        <p:spPr bwMode="auto">
          <a:xfrm>
            <a:off x="149470" y="995543"/>
            <a:ext cx="93286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Exploration and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Examining and cleaning patient data to prepare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for machine learning algorithms.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a machine learning model (e.g., logistic regression) on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to learn the relationship between patient features and heart disease.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on New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the trained model to predict the likelihood of heart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disease for new patients based on their characteristics.</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AB2EC0DC-1611-5812-80BE-4BF62EB24D58}"/>
              </a:ext>
            </a:extLst>
          </p:cNvPr>
          <p:cNvPicPr>
            <a:picLocks noChangeAspect="1"/>
          </p:cNvPicPr>
          <p:nvPr/>
        </p:nvPicPr>
        <p:blipFill rotWithShape="1">
          <a:blip r:embed="rId3"/>
          <a:srcRect l="3031" r="30707"/>
          <a:stretch/>
        </p:blipFill>
        <p:spPr>
          <a:xfrm>
            <a:off x="998849" y="3637444"/>
            <a:ext cx="7146302" cy="26203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Data Acquisition</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a:off x="89476" y="833875"/>
            <a:ext cx="8965046" cy="331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The specific dataset we used from Kaggle for this project contains information about patients and their heart disease status. It includes: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Patient Characteristics:</a:t>
            </a:r>
            <a:r>
              <a:rPr lang="en-US" dirty="0">
                <a:latin typeface="Times New Roman" panose="02020603050405020304" pitchFamily="18" charset="0"/>
                <a:cs typeface="Times New Roman" panose="02020603050405020304" pitchFamily="18" charset="0"/>
              </a:rPr>
              <a:t> Features like age, gender, blood pressure, cholesterol levels, blood sugar levels, chest pain type, thallium stress test,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Medical History:</a:t>
            </a:r>
            <a:r>
              <a:rPr lang="en-US" dirty="0">
                <a:latin typeface="Times New Roman" panose="02020603050405020304" pitchFamily="18" charset="0"/>
                <a:cs typeface="Times New Roman" panose="02020603050405020304" pitchFamily="18" charset="0"/>
              </a:rPr>
              <a:t> Information about previous diagnoses or procedures related to heart disease.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Target Variable:</a:t>
            </a:r>
            <a:r>
              <a:rPr lang="en-US" dirty="0">
                <a:latin typeface="Times New Roman" panose="02020603050405020304" pitchFamily="18" charset="0"/>
                <a:cs typeface="Times New Roman" panose="02020603050405020304" pitchFamily="18" charset="0"/>
              </a:rPr>
              <a:t> An indicator variable denoting the presence (positive) or absence (negative) of heart disease in the patient.</a:t>
            </a:r>
          </a:p>
          <a:p>
            <a:pPr marL="114300" indent="0">
              <a:buNone/>
            </a:pPr>
            <a:r>
              <a:rPr lang="en-US" dirty="0">
                <a:latin typeface="Times New Roman" panose="02020603050405020304" pitchFamily="18" charset="0"/>
                <a:cs typeface="Times New Roman" panose="02020603050405020304" pitchFamily="18" charset="0"/>
              </a:rPr>
              <a:t>This dataset provides the foundation for training a machine learning model to identify patterns between patient characteristics and heart disease risk.</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1A9AB4-4E15-5C34-154D-80C2DBDC7056}"/>
              </a:ext>
            </a:extLst>
          </p:cNvPr>
          <p:cNvPicPr>
            <a:picLocks noChangeAspect="1"/>
          </p:cNvPicPr>
          <p:nvPr/>
        </p:nvPicPr>
        <p:blipFill rotWithShape="1">
          <a:blip r:embed="rId3"/>
          <a:srcRect t="13846" r="48968"/>
          <a:stretch/>
        </p:blipFill>
        <p:spPr>
          <a:xfrm>
            <a:off x="-3378" y="3765834"/>
            <a:ext cx="4078529" cy="2872358"/>
          </a:xfrm>
          <a:prstGeom prst="rect">
            <a:avLst/>
          </a:prstGeom>
        </p:spPr>
      </p:pic>
      <p:pic>
        <p:nvPicPr>
          <p:cNvPr id="8" name="Picture 7">
            <a:extLst>
              <a:ext uri="{FF2B5EF4-FFF2-40B4-BE49-F238E27FC236}">
                <a16:creationId xmlns:a16="http://schemas.microsoft.com/office/drawing/2014/main" id="{8A66336E-CA3D-149C-B2AE-9200EE257E4D}"/>
              </a:ext>
            </a:extLst>
          </p:cNvPr>
          <p:cNvPicPr>
            <a:picLocks noChangeAspect="1"/>
          </p:cNvPicPr>
          <p:nvPr/>
        </p:nvPicPr>
        <p:blipFill>
          <a:blip r:embed="rId4"/>
          <a:stretch>
            <a:fillRect/>
          </a:stretch>
        </p:blipFill>
        <p:spPr>
          <a:xfrm>
            <a:off x="4602199" y="3872915"/>
            <a:ext cx="4174836" cy="26581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Data </a:t>
            </a:r>
            <a:r>
              <a:rPr lang="en-US" sz="3200" b="1" dirty="0">
                <a:latin typeface="Times New Roman" panose="02020603050405020304" pitchFamily="18" charset="0"/>
                <a:ea typeface="Nunito"/>
                <a:cs typeface="Times New Roman" panose="02020603050405020304" pitchFamily="18" charset="0"/>
                <a:sym typeface="Nunito"/>
              </a:rPr>
              <a:t>Preprocessing</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a:off x="0" y="1227709"/>
            <a:ext cx="9143999" cy="389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r>
              <a:rPr lang="en-US" sz="1800" dirty="0">
                <a:latin typeface="Times New Roman" panose="02020603050405020304" pitchFamily="18" charset="0"/>
                <a:cs typeface="Times New Roman" panose="02020603050405020304" pitchFamily="18" charset="0"/>
              </a:rPr>
              <a:t>Data preprocessing is the initial step in preparing raw data for use in machine learning algorithms. It's like cleaning and organizing your ingredients before you start cooking.</a:t>
            </a:r>
          </a:p>
          <a:p>
            <a:pPr marL="114300" indent="0">
              <a:buNone/>
            </a:pPr>
            <a:r>
              <a:rPr lang="en-US" sz="1800" dirty="0">
                <a:latin typeface="Times New Roman" panose="02020603050405020304" pitchFamily="18" charset="0"/>
                <a:cs typeface="Times New Roman" panose="02020603050405020304" pitchFamily="18" charset="0"/>
              </a:rPr>
              <a:t>Here's why it's important: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Improves Data Quality:</a:t>
            </a:r>
            <a:r>
              <a:rPr lang="en-US" sz="1800" dirty="0">
                <a:latin typeface="Times New Roman" panose="02020603050405020304" pitchFamily="18" charset="0"/>
                <a:cs typeface="Times New Roman" panose="02020603050405020304" pitchFamily="18" charset="0"/>
              </a:rPr>
              <a:t> Preprocessing helps address issues like missing values, inconsistencies, and errors in the data. This ensures the model is trained on high-quality information.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Enhances Model Performance:</a:t>
            </a:r>
            <a:r>
              <a:rPr lang="en-US" sz="1800" dirty="0">
                <a:latin typeface="Times New Roman" panose="02020603050405020304" pitchFamily="18" charset="0"/>
                <a:cs typeface="Times New Roman" panose="02020603050405020304" pitchFamily="18" charset="0"/>
              </a:rPr>
              <a:t> Clean and structured data allows the machine learning algorithm to learn more effectively from the patterns and relationships within the data. This can lead to better predictions and more accurate results.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Ensures Efficiency:</a:t>
            </a:r>
            <a:r>
              <a:rPr lang="en-US" sz="1800" dirty="0">
                <a:latin typeface="Times New Roman" panose="02020603050405020304" pitchFamily="18" charset="0"/>
                <a:cs typeface="Times New Roman" panose="02020603050405020304" pitchFamily="18" charset="0"/>
              </a:rPr>
              <a:t> Preprocessed data is easier for the algorithm to process, reducing training time and computational resources needed.</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26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dirty="0">
                <a:latin typeface="Times New Roman" panose="02020603050405020304" pitchFamily="18" charset="0"/>
                <a:ea typeface="Nunito"/>
                <a:cs typeface="Times New Roman" panose="02020603050405020304" pitchFamily="18" charset="0"/>
                <a:sym typeface="Nunito"/>
              </a:rPr>
              <a:t>Model Building</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a:off x="1" y="1133848"/>
            <a:ext cx="9143999" cy="520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r>
              <a:rPr lang="en-US" sz="2000" b="1" dirty="0">
                <a:latin typeface="Times New Roman" panose="02020603050405020304" pitchFamily="18" charset="0"/>
                <a:cs typeface="Times New Roman" panose="02020603050405020304" pitchFamily="18" charset="0"/>
              </a:rPr>
              <a:t>Logistic Regression for Heart Disease Prediction</a:t>
            </a:r>
          </a:p>
          <a:p>
            <a:pPr marL="114300" indent="0">
              <a:buNone/>
            </a:pPr>
            <a:r>
              <a:rPr lang="en-US" sz="1800" dirty="0">
                <a:latin typeface="Times New Roman" panose="02020603050405020304" pitchFamily="18" charset="0"/>
                <a:cs typeface="Times New Roman" panose="02020603050405020304" pitchFamily="18" charset="0"/>
              </a:rPr>
              <a:t>Logistic regression is a machine learning algorithm commonly used for </a:t>
            </a:r>
            <a:r>
              <a:rPr lang="en-US" sz="1800" b="1" dirty="0">
                <a:latin typeface="Times New Roman" panose="02020603050405020304" pitchFamily="18" charset="0"/>
                <a:cs typeface="Times New Roman" panose="02020603050405020304" pitchFamily="18" charset="0"/>
              </a:rPr>
              <a:t>classification problems</a:t>
            </a:r>
            <a:r>
              <a:rPr lang="en-US" sz="1800" dirty="0">
                <a:latin typeface="Times New Roman" panose="02020603050405020304" pitchFamily="18" charset="0"/>
                <a:cs typeface="Times New Roman" panose="02020603050405020304" pitchFamily="18" charset="0"/>
              </a:rPr>
              <a:t> where the target variable can have two or more discrete categories. In the case of heart disease prediction, the target variable is likely binary: presence (positive) or absence (negative) of heart disease.</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r>
              <a:rPr lang="en-US" sz="2000" dirty="0">
                <a:latin typeface="Times New Roman" panose="02020603050405020304" pitchFamily="18" charset="0"/>
                <a:cs typeface="Times New Roman" panose="02020603050405020304" pitchFamily="18" charset="0"/>
              </a:rPr>
              <a:t>How logistic regression works for classification:</a:t>
            </a:r>
          </a:p>
          <a:p>
            <a:pPr>
              <a:buFont typeface="+mj-lt"/>
              <a:buAutoNum type="arabicPeriod"/>
            </a:pPr>
            <a:r>
              <a:rPr lang="en-US" sz="1800" b="1" dirty="0">
                <a:latin typeface="Times New Roman" panose="02020603050405020304" pitchFamily="18" charset="0"/>
                <a:cs typeface="Times New Roman" panose="02020603050405020304" pitchFamily="18" charset="0"/>
              </a:rPr>
              <a:t>Model with Sigmoid Function:</a:t>
            </a:r>
            <a:r>
              <a:rPr lang="en-US" sz="1800" dirty="0">
                <a:latin typeface="Times New Roman" panose="02020603050405020304" pitchFamily="18" charset="0"/>
                <a:cs typeface="Times New Roman" panose="02020603050405020304" pitchFamily="18" charset="0"/>
              </a:rPr>
              <a:t> Logistic regression builds a mathematical model that takes patient features (age, blood pressure, etc.) as input and uses a special function called the sigmoid function to output a probability value between 0 and 1.</a:t>
            </a:r>
          </a:p>
          <a:p>
            <a:pPr>
              <a:buFont typeface="+mj-lt"/>
              <a:buAutoNum type="arabicPeriod"/>
            </a:pPr>
            <a:r>
              <a:rPr lang="en-US" sz="1800" b="1" dirty="0">
                <a:latin typeface="Times New Roman" panose="02020603050405020304" pitchFamily="18" charset="0"/>
                <a:cs typeface="Times New Roman" panose="02020603050405020304" pitchFamily="18" charset="0"/>
              </a:rPr>
              <a:t>Learning from Data:</a:t>
            </a:r>
            <a:r>
              <a:rPr lang="en-US" sz="1800" dirty="0">
                <a:latin typeface="Times New Roman" panose="02020603050405020304" pitchFamily="18" charset="0"/>
                <a:cs typeface="Times New Roman" panose="02020603050405020304" pitchFamily="18" charset="0"/>
              </a:rPr>
              <a:t> During training, the model is presented with patient data points where features are linked to the actual presence or absence of heart disease. The model adjusts its internal coefficients (weights) to minimize the error between its predicted probabilities and the actual labels (positive or negative for heart disease).</a:t>
            </a:r>
          </a:p>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35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dirty="0">
                <a:latin typeface="Times New Roman" panose="02020603050405020304" pitchFamily="18" charset="0"/>
                <a:ea typeface="Nunito"/>
                <a:cs typeface="Times New Roman" panose="02020603050405020304" pitchFamily="18" charset="0"/>
                <a:sym typeface="Nunito"/>
              </a:rPr>
              <a:t>Model Training</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EA8CA9A-8534-AA7C-041A-DCECCDE8DDF8}"/>
              </a:ext>
            </a:extLst>
          </p:cNvPr>
          <p:cNvSpPr>
            <a:spLocks noChangeArrowheads="1"/>
          </p:cNvSpPr>
          <p:nvPr/>
        </p:nvSpPr>
        <p:spPr bwMode="auto">
          <a:xfrm rot="10800000" flipV="1">
            <a:off x="83526" y="1166842"/>
            <a:ext cx="897694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Splitting the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is divided into two parts: training data and testing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Data for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training data contains patient features and their corresponding labels (presence or absence of heart disease).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algorithm builds a mathematical model using the features as input.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Probabilities: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calculates a probability between 0 and 1 for each patient in the training data, indicating the likelihood of heart disease based on their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Calculation: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compares its predicted probabilities to the actual labels (positive or negative for heart disease) in the training data. This calculates the error (difference) between predictions and reality.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Coefficient Adjustment: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iteratively adjusts its internal coefficients (weights) for each feature to minimize the overall error.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from Errors: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minimizing errors on the training data, the model learns the relationships between features and heart disease.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Stopping Criteria: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training process continues until a stopping criteria is met, such as a certain number of iterations or a sufficiently low error rate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016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Prediction</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EA8CA9A-8534-AA7C-041A-DCECCDE8DDF8}"/>
              </a:ext>
            </a:extLst>
          </p:cNvPr>
          <p:cNvSpPr>
            <a:spLocks noChangeArrowheads="1"/>
          </p:cNvSpPr>
          <p:nvPr/>
        </p:nvSpPr>
        <p:spPr bwMode="auto">
          <a:xfrm rot="10800000" flipV="1">
            <a:off x="41763" y="1306333"/>
            <a:ext cx="90604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Times New Roman" panose="02020603050405020304" pitchFamily="18" charset="0"/>
                <a:cs typeface="Times New Roman" panose="02020603050405020304" pitchFamily="18" charset="0"/>
              </a:rPr>
              <a:t>Once trained on the data containing patient features and their corresponding heart disease labels, the logistic regression model can be used to predict the likelihood of heart disease for new patients. Here's how it works:</a:t>
            </a:r>
          </a:p>
          <a:p>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 New Patient Data:</a:t>
            </a:r>
            <a:r>
              <a:rPr lang="en-US" sz="1800" dirty="0">
                <a:latin typeface="Times New Roman" panose="02020603050405020304" pitchFamily="18" charset="0"/>
                <a:cs typeface="Times New Roman" panose="02020603050405020304" pitchFamily="18" charset="0"/>
              </a:rPr>
              <a:t> Information about a new patient, including their characteristics (age, blood pressure, etc.), is fed into the model.</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 Probability Calculation:</a:t>
            </a:r>
            <a:r>
              <a:rPr lang="en-US" sz="1800" dirty="0">
                <a:latin typeface="Times New Roman" panose="02020603050405020304" pitchFamily="18" charset="0"/>
                <a:cs typeface="Times New Roman" panose="02020603050405020304" pitchFamily="18" charset="0"/>
              </a:rPr>
              <a:t> The model uses the trained weights (coefficients) and the new patient's features to calculate a probability value between 0 and 1.</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 Interpretation of Probability:</a:t>
            </a:r>
            <a:r>
              <a:rPr lang="en-US" sz="1800" dirty="0">
                <a:latin typeface="Times New Roman" panose="02020603050405020304" pitchFamily="18" charset="0"/>
                <a:cs typeface="Times New Roman" panose="02020603050405020304" pitchFamily="18" charset="0"/>
              </a:rPr>
              <a:t> This probability represents the estimated likelihood of the new patient having heart disease based on the model's analysis of their features and the patterns learned from the training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955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1226</Words>
  <Application>Microsoft Office PowerPoint</Application>
  <PresentationFormat>On-screen Show (4:3)</PresentationFormat>
  <Paragraphs>118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Nunito</vt:lpstr>
      <vt:lpstr>Times New Roman</vt:lpstr>
      <vt:lpstr>Calibri</vt:lpstr>
      <vt:lpstr>Office Theme</vt:lpstr>
      <vt:lpstr>PowerPoint Presentation</vt:lpstr>
      <vt:lpstr>PowerPoint Presentation</vt:lpstr>
      <vt:lpstr>PowerPoint Presentation</vt:lpstr>
      <vt:lpstr> Key Functionalities</vt:lpstr>
      <vt:lpstr> Data Acquisition </vt:lpstr>
      <vt:lpstr> Data Preprocessing </vt:lpstr>
      <vt:lpstr> Model Building </vt:lpstr>
      <vt:lpstr> Model Training </vt:lpstr>
      <vt:lpstr> Prediction </vt:lpstr>
      <vt:lpstr> Conclusion </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Devansh Mittal</cp:lastModifiedBy>
  <cp:revision>5</cp:revision>
  <dcterms:created xsi:type="dcterms:W3CDTF">2010-04-09T07:36:15Z</dcterms:created>
  <dcterms:modified xsi:type="dcterms:W3CDTF">2024-05-14T12:46:40Z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