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86" r:id="rId6"/>
    <p:sldId id="287" r:id="rId7"/>
    <p:sldId id="288" r:id="rId8"/>
    <p:sldId id="289" r:id="rId9"/>
    <p:sldId id="290" r:id="rId10"/>
    <p:sldId id="29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0" d="100"/>
          <a:sy n="80" d="100"/>
        </p:scale>
        <p:origin x="58"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12/26/2021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12/26/2021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12/26/2021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12/26/2021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12/26/2021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12/26/2021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12/26/2021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12/26/2021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12/26/2021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12/26/2021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French</a:t>
            </a:r>
            <a:br>
              <a:rPr lang="en-US" sz="4400" dirty="0">
                <a:solidFill>
                  <a:schemeClr val="tx1"/>
                </a:solidFill>
              </a:rPr>
            </a:br>
            <a:r>
              <a:rPr lang="en-US" sz="4400" dirty="0">
                <a:solidFill>
                  <a:schemeClr val="tx1"/>
                </a:solidFill>
              </a:rPr>
              <a:t>Revolution</a:t>
            </a:r>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246192" y="516835"/>
            <a:ext cx="3558437" cy="5772840"/>
          </a:xfrm>
        </p:spPr>
        <p:txBody>
          <a:bodyPr anchor="ctr">
            <a:normAutofit/>
          </a:bodyPr>
          <a:lstStyle/>
          <a:p>
            <a:r>
              <a:rPr lang="en-US" sz="3600" dirty="0">
                <a:solidFill>
                  <a:schemeClr val="bg1"/>
                </a:solidFill>
              </a:rPr>
              <a:t>The Revolution</a:t>
            </a:r>
            <a:br>
              <a:rPr lang="en-US" sz="3600" dirty="0">
                <a:solidFill>
                  <a:schemeClr val="bg1"/>
                </a:solidFill>
              </a:rPr>
            </a:br>
            <a:r>
              <a:rPr lang="en-US" sz="3600" dirty="0">
                <a:solidFill>
                  <a:schemeClr val="bg1"/>
                </a:solidFill>
              </a:rPr>
              <a:t>and Everyday Life</a:t>
            </a:r>
          </a:p>
        </p:txBody>
      </p:sp>
      <p:sp>
        <p:nvSpPr>
          <p:cNvPr id="5" name="TextBox 4">
            <a:extLst>
              <a:ext uri="{FF2B5EF4-FFF2-40B4-BE49-F238E27FC236}">
                <a16:creationId xmlns:a16="http://schemas.microsoft.com/office/drawing/2014/main" id="{C40CB361-4392-44B3-BC6A-6E63DE556043}"/>
              </a:ext>
            </a:extLst>
          </p:cNvPr>
          <p:cNvSpPr txBox="1"/>
          <p:nvPr/>
        </p:nvSpPr>
        <p:spPr>
          <a:xfrm>
            <a:off x="4291314" y="516835"/>
            <a:ext cx="5558539" cy="523220"/>
          </a:xfrm>
          <a:prstGeom prst="rect">
            <a:avLst/>
          </a:prstGeom>
          <a:noFill/>
        </p:spPr>
        <p:txBody>
          <a:bodyPr wrap="square" rtlCol="0">
            <a:spAutoFit/>
          </a:bodyPr>
          <a:lstStyle/>
          <a:p>
            <a:r>
              <a:rPr lang="en-IN" sz="2800" b="1" dirty="0">
                <a:latin typeface="Aharoni" panose="02010803020104030203" pitchFamily="2" charset="-79"/>
                <a:cs typeface="Aharoni" panose="02010803020104030203" pitchFamily="2" charset="-79"/>
              </a:rPr>
              <a:t>Impact of revolution on France</a:t>
            </a:r>
          </a:p>
        </p:txBody>
      </p:sp>
      <p:sp>
        <p:nvSpPr>
          <p:cNvPr id="6" name="TextBox 5">
            <a:extLst>
              <a:ext uri="{FF2B5EF4-FFF2-40B4-BE49-F238E27FC236}">
                <a16:creationId xmlns:a16="http://schemas.microsoft.com/office/drawing/2014/main" id="{2DCE4A85-1D31-4CDC-9D96-FCD41C363B63}"/>
              </a:ext>
            </a:extLst>
          </p:cNvPr>
          <p:cNvSpPr txBox="1"/>
          <p:nvPr/>
        </p:nvSpPr>
        <p:spPr>
          <a:xfrm>
            <a:off x="4291314" y="1459832"/>
            <a:ext cx="7531718" cy="4801314"/>
          </a:xfrm>
          <a:prstGeom prst="rect">
            <a:avLst/>
          </a:prstGeom>
          <a:noFill/>
        </p:spPr>
        <p:txBody>
          <a:bodyPr wrap="square" rtlCol="0">
            <a:spAutoFit/>
          </a:bodyPr>
          <a:lstStyle/>
          <a:p>
            <a:pPr marL="342900" indent="-342900">
              <a:buFont typeface="+mj-lt"/>
              <a:buAutoNum type="arabicPeriod"/>
            </a:pPr>
            <a:r>
              <a:rPr lang="en-US" dirty="0"/>
              <a:t>One important law that came into effect soon after the storming of the Bastille in the summers of 1789 was the abolition of censorship. In the old regime all written material and cultural activities could be only published or performed only after they had been approved by the censors of the king.</a:t>
            </a:r>
            <a:br>
              <a:rPr lang="en-US" dirty="0"/>
            </a:br>
            <a:endParaRPr lang="en-US" dirty="0"/>
          </a:p>
          <a:p>
            <a:pPr marL="342900" indent="-342900">
              <a:buFont typeface="+mj-lt"/>
              <a:buAutoNum type="arabicPeriod"/>
            </a:pPr>
            <a:r>
              <a:rPr lang="en-US" dirty="0"/>
              <a:t>Now the Declaration of Rights of man and citizen proclaimed freedom of speech and expression to be a natural right. Newspaper, pamphlet, books and printed pictures flooded the towns of France from where they travelled rapidly to the country side. They all described and discussed the events and changes taken place in France.</a:t>
            </a:r>
            <a:br>
              <a:rPr lang="en-US" dirty="0"/>
            </a:br>
            <a:endParaRPr lang="en-US" dirty="0"/>
          </a:p>
          <a:p>
            <a:pPr marL="342900" indent="-342900">
              <a:buFont typeface="+mj-lt"/>
              <a:buAutoNum type="arabicPeriod"/>
            </a:pPr>
            <a:r>
              <a:rPr lang="en-US" dirty="0"/>
              <a:t>Freedom of press also meant that opposing views of events could be expressed. Each side sought to convince the other of its position through the medium of print.</a:t>
            </a:r>
            <a:br>
              <a:rPr lang="en-US" dirty="0"/>
            </a:br>
            <a:endParaRPr lang="en-US" dirty="0"/>
          </a:p>
          <a:p>
            <a:pPr marL="342900" indent="-342900">
              <a:buFont typeface="+mj-lt"/>
              <a:buAutoNum type="arabicPeriod"/>
            </a:pPr>
            <a:r>
              <a:rPr lang="en-US" dirty="0"/>
              <a:t>Plays, songs and festive processions attracted large number of people.</a:t>
            </a:r>
            <a:endParaRPr lang="en-IN" dirty="0"/>
          </a:p>
        </p:txBody>
      </p:sp>
    </p:spTree>
    <p:extLst>
      <p:ext uri="{BB962C8B-B14F-4D97-AF65-F5344CB8AC3E}">
        <p14:creationId xmlns:p14="http://schemas.microsoft.com/office/powerpoint/2010/main" val="1292513021"/>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246192" y="516835"/>
            <a:ext cx="3558437" cy="5772840"/>
          </a:xfrm>
        </p:spPr>
        <p:txBody>
          <a:bodyPr anchor="ctr">
            <a:normAutofit/>
          </a:bodyPr>
          <a:lstStyle/>
          <a:p>
            <a:r>
              <a:rPr lang="en-US" sz="3600" dirty="0">
                <a:solidFill>
                  <a:schemeClr val="bg1"/>
                </a:solidFill>
              </a:rPr>
              <a:t>Impact of the</a:t>
            </a:r>
            <a:br>
              <a:rPr lang="en-US" sz="3600" dirty="0">
                <a:solidFill>
                  <a:schemeClr val="bg1"/>
                </a:solidFill>
              </a:rPr>
            </a:br>
            <a:r>
              <a:rPr lang="en-US" sz="3600" dirty="0">
                <a:solidFill>
                  <a:schemeClr val="bg1"/>
                </a:solidFill>
              </a:rPr>
              <a:t>Revolution on the World</a:t>
            </a:r>
          </a:p>
        </p:txBody>
      </p:sp>
      <p:sp>
        <p:nvSpPr>
          <p:cNvPr id="5" name="TextBox 4">
            <a:extLst>
              <a:ext uri="{FF2B5EF4-FFF2-40B4-BE49-F238E27FC236}">
                <a16:creationId xmlns:a16="http://schemas.microsoft.com/office/drawing/2014/main" id="{C40CB361-4392-44B3-BC6A-6E63DE556043}"/>
              </a:ext>
            </a:extLst>
          </p:cNvPr>
          <p:cNvSpPr txBox="1"/>
          <p:nvPr/>
        </p:nvSpPr>
        <p:spPr>
          <a:xfrm>
            <a:off x="4291314" y="516835"/>
            <a:ext cx="5558539" cy="523220"/>
          </a:xfrm>
          <a:prstGeom prst="rect">
            <a:avLst/>
          </a:prstGeom>
          <a:noFill/>
        </p:spPr>
        <p:txBody>
          <a:bodyPr wrap="square" rtlCol="0">
            <a:spAutoFit/>
          </a:bodyPr>
          <a:lstStyle/>
          <a:p>
            <a:r>
              <a:rPr lang="en-IN" sz="2800" b="1" dirty="0">
                <a:latin typeface="Aharoni" panose="02010803020104030203" pitchFamily="2" charset="-79"/>
                <a:cs typeface="Aharoni" panose="02010803020104030203" pitchFamily="2" charset="-79"/>
              </a:rPr>
              <a:t>Impact of revolution on World</a:t>
            </a:r>
          </a:p>
        </p:txBody>
      </p:sp>
      <p:sp>
        <p:nvSpPr>
          <p:cNvPr id="6" name="TextBox 5">
            <a:extLst>
              <a:ext uri="{FF2B5EF4-FFF2-40B4-BE49-F238E27FC236}">
                <a16:creationId xmlns:a16="http://schemas.microsoft.com/office/drawing/2014/main" id="{2DCE4A85-1D31-4CDC-9D96-FCD41C363B63}"/>
              </a:ext>
            </a:extLst>
          </p:cNvPr>
          <p:cNvSpPr txBox="1"/>
          <p:nvPr/>
        </p:nvSpPr>
        <p:spPr>
          <a:xfrm>
            <a:off x="4291314" y="1726162"/>
            <a:ext cx="7531718" cy="3693319"/>
          </a:xfrm>
          <a:prstGeom prst="rect">
            <a:avLst/>
          </a:prstGeom>
          <a:noFill/>
        </p:spPr>
        <p:txBody>
          <a:bodyPr wrap="square" rtlCol="0">
            <a:spAutoFit/>
          </a:bodyPr>
          <a:lstStyle/>
          <a:p>
            <a:pPr marL="342900" indent="-342900">
              <a:buFont typeface="+mj-lt"/>
              <a:buAutoNum type="arabicPeriod"/>
            </a:pPr>
            <a:r>
              <a:rPr lang="en-US" dirty="0"/>
              <a:t>The French Revolution is a milestone in the history of mankind.</a:t>
            </a:r>
            <a:br>
              <a:rPr lang="en-US" dirty="0"/>
            </a:br>
            <a:endParaRPr lang="en-US" dirty="0"/>
          </a:p>
          <a:p>
            <a:pPr marL="342900" indent="-342900">
              <a:buFont typeface="+mj-lt"/>
              <a:buAutoNum type="arabicPeriod"/>
            </a:pPr>
            <a:r>
              <a:rPr lang="en-US" dirty="0"/>
              <a:t>It inspired revolutionary movements in almost every country of Europe and South America.</a:t>
            </a:r>
            <a:br>
              <a:rPr lang="en-US" dirty="0"/>
            </a:br>
            <a:endParaRPr lang="en-US" dirty="0"/>
          </a:p>
          <a:p>
            <a:pPr marL="342900" indent="-342900">
              <a:buFont typeface="+mj-lt"/>
              <a:buAutoNum type="arabicPeriod"/>
            </a:pPr>
            <a:r>
              <a:rPr lang="en-US" dirty="0"/>
              <a:t>The social and political changes that took place in different parts of Europe can be traced to the French Revolution.</a:t>
            </a:r>
            <a:br>
              <a:rPr lang="en-US" dirty="0"/>
            </a:br>
            <a:endParaRPr lang="en-US" dirty="0"/>
          </a:p>
          <a:p>
            <a:pPr marL="342900" indent="-342900">
              <a:buFont typeface="+mj-lt"/>
              <a:buAutoNum type="arabicPeriod"/>
            </a:pPr>
            <a:r>
              <a:rPr lang="en-US" dirty="0"/>
              <a:t>When France occupied many areas of Europe, then spread new ideas among the people of the occupied areas.</a:t>
            </a:r>
          </a:p>
          <a:p>
            <a:pPr marL="342900" indent="-342900">
              <a:buFont typeface="+mj-lt"/>
              <a:buAutoNum type="arabicPeriod"/>
            </a:pPr>
            <a:endParaRPr lang="en-US" dirty="0"/>
          </a:p>
          <a:p>
            <a:pPr marL="342900" indent="-342900">
              <a:buFont typeface="+mj-lt"/>
              <a:buAutoNum type="arabicPeriod"/>
            </a:pPr>
            <a:r>
              <a:rPr lang="en-US" dirty="0"/>
              <a:t>The greatest effect was the starting of mass movements all over the world and instilling a spirit of nationalism among the people.</a:t>
            </a:r>
            <a:endParaRPr lang="en-IN" dirty="0"/>
          </a:p>
        </p:txBody>
      </p:sp>
    </p:spTree>
    <p:extLst>
      <p:ext uri="{BB962C8B-B14F-4D97-AF65-F5344CB8AC3E}">
        <p14:creationId xmlns:p14="http://schemas.microsoft.com/office/powerpoint/2010/main" val="221373045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246192" y="516835"/>
            <a:ext cx="3482429" cy="5772840"/>
          </a:xfrm>
        </p:spPr>
        <p:txBody>
          <a:bodyPr anchor="ctr">
            <a:normAutofit/>
          </a:bodyPr>
          <a:lstStyle/>
          <a:p>
            <a:r>
              <a:rPr lang="en-US" sz="2400" dirty="0">
                <a:solidFill>
                  <a:schemeClr val="bg1"/>
                </a:solidFill>
              </a:rPr>
              <a:t>Napoleon Bonaparte</a:t>
            </a:r>
            <a:br>
              <a:rPr lang="en-US" sz="3600" dirty="0">
                <a:solidFill>
                  <a:schemeClr val="bg1"/>
                </a:solidFill>
              </a:rPr>
            </a:br>
            <a:r>
              <a:rPr lang="en-US" sz="2800" dirty="0">
                <a:solidFill>
                  <a:schemeClr val="bg1"/>
                </a:solidFill>
              </a:rPr>
              <a:t>(1769-1821)</a:t>
            </a:r>
            <a:br>
              <a:rPr lang="en-US" sz="2800" dirty="0">
                <a:solidFill>
                  <a:schemeClr val="bg1"/>
                </a:solidFill>
              </a:rPr>
            </a:br>
            <a:br>
              <a:rPr lang="en-US" sz="3600" dirty="0">
                <a:solidFill>
                  <a:schemeClr val="bg1"/>
                </a:solidFill>
              </a:rPr>
            </a:br>
            <a:r>
              <a:rPr lang="en-US" sz="3600" dirty="0">
                <a:solidFill>
                  <a:schemeClr val="bg1"/>
                </a:solidFill>
              </a:rPr>
              <a:t>&amp; </a:t>
            </a:r>
            <a:br>
              <a:rPr lang="en-US" sz="3600" dirty="0">
                <a:solidFill>
                  <a:schemeClr val="bg1"/>
                </a:solidFill>
              </a:rPr>
            </a:br>
            <a:br>
              <a:rPr lang="en-US" sz="3600" dirty="0">
                <a:solidFill>
                  <a:schemeClr val="bg1"/>
                </a:solidFill>
              </a:rPr>
            </a:br>
            <a:r>
              <a:rPr lang="en-US" sz="2400" dirty="0">
                <a:solidFill>
                  <a:schemeClr val="bg1"/>
                </a:solidFill>
              </a:rPr>
              <a:t>The Civil Code</a:t>
            </a:r>
            <a:br>
              <a:rPr lang="en-US" sz="3600" dirty="0">
                <a:solidFill>
                  <a:schemeClr val="bg1"/>
                </a:solidFill>
              </a:rPr>
            </a:br>
            <a:r>
              <a:rPr lang="en-US" sz="2800" dirty="0">
                <a:solidFill>
                  <a:schemeClr val="bg1"/>
                </a:solidFill>
              </a:rPr>
              <a:t>(1804)</a:t>
            </a:r>
            <a:endParaRPr lang="en-US" sz="3600" dirty="0">
              <a:solidFill>
                <a:schemeClr val="bg1"/>
              </a:solidFill>
            </a:endParaRPr>
          </a:p>
        </p:txBody>
      </p:sp>
      <p:sp>
        <p:nvSpPr>
          <p:cNvPr id="5" name="TextBox 4">
            <a:extLst>
              <a:ext uri="{FF2B5EF4-FFF2-40B4-BE49-F238E27FC236}">
                <a16:creationId xmlns:a16="http://schemas.microsoft.com/office/drawing/2014/main" id="{C40CB361-4392-44B3-BC6A-6E63DE556043}"/>
              </a:ext>
            </a:extLst>
          </p:cNvPr>
          <p:cNvSpPr txBox="1"/>
          <p:nvPr/>
        </p:nvSpPr>
        <p:spPr>
          <a:xfrm>
            <a:off x="4291314" y="516835"/>
            <a:ext cx="5558539" cy="523220"/>
          </a:xfrm>
          <a:prstGeom prst="rect">
            <a:avLst/>
          </a:prstGeom>
          <a:noFill/>
        </p:spPr>
        <p:txBody>
          <a:bodyPr wrap="square" rtlCol="0">
            <a:spAutoFit/>
          </a:bodyPr>
          <a:lstStyle/>
          <a:p>
            <a:r>
              <a:rPr lang="en-IN" sz="2800" b="1" dirty="0">
                <a:latin typeface="Aharoni" panose="02010803020104030203" pitchFamily="2" charset="-79"/>
                <a:cs typeface="Aharoni" panose="02010803020104030203" pitchFamily="2" charset="-79"/>
              </a:rPr>
              <a:t>Napoleon Bonaparte</a:t>
            </a:r>
          </a:p>
        </p:txBody>
      </p:sp>
      <p:sp>
        <p:nvSpPr>
          <p:cNvPr id="6" name="TextBox 5">
            <a:extLst>
              <a:ext uri="{FF2B5EF4-FFF2-40B4-BE49-F238E27FC236}">
                <a16:creationId xmlns:a16="http://schemas.microsoft.com/office/drawing/2014/main" id="{2DCE4A85-1D31-4CDC-9D96-FCD41C363B63}"/>
              </a:ext>
            </a:extLst>
          </p:cNvPr>
          <p:cNvSpPr txBox="1"/>
          <p:nvPr/>
        </p:nvSpPr>
        <p:spPr>
          <a:xfrm>
            <a:off x="4291314" y="1317789"/>
            <a:ext cx="7531718" cy="1938992"/>
          </a:xfrm>
          <a:prstGeom prst="rect">
            <a:avLst/>
          </a:prstGeom>
          <a:noFill/>
        </p:spPr>
        <p:txBody>
          <a:bodyPr wrap="square" rtlCol="0">
            <a:spAutoFit/>
          </a:bodyPr>
          <a:lstStyle/>
          <a:p>
            <a:r>
              <a:rPr lang="en-IN" sz="2000" dirty="0"/>
              <a:t>Napoleon Bonaparte was a French military leader and emperor who conquered much of Europe in the early 19</a:t>
            </a:r>
            <a:r>
              <a:rPr lang="en-IN" sz="2000" baseline="30000" dirty="0"/>
              <a:t>th</a:t>
            </a:r>
            <a:r>
              <a:rPr lang="en-IN" sz="2000" dirty="0"/>
              <a:t> century. Born on the island of Corsica, Napoleon rapidly rose through the ranks of the military during the French revolution (1789-1799). After seizing political power in France in a 1799 </a:t>
            </a:r>
            <a:r>
              <a:rPr lang="en-IN" sz="2000" dirty="0" err="1"/>
              <a:t>cocep</a:t>
            </a:r>
            <a:r>
              <a:rPr lang="en-IN" sz="2000" dirty="0"/>
              <a:t> </a:t>
            </a:r>
            <a:r>
              <a:rPr lang="en-IN" sz="2000" dirty="0" err="1"/>
              <a:t>d’etat</a:t>
            </a:r>
            <a:r>
              <a:rPr lang="en-IN" sz="2000" dirty="0"/>
              <a:t>, he crowned himself emperor in 1804. </a:t>
            </a:r>
          </a:p>
        </p:txBody>
      </p:sp>
      <p:sp>
        <p:nvSpPr>
          <p:cNvPr id="3" name="TextBox 2">
            <a:extLst>
              <a:ext uri="{FF2B5EF4-FFF2-40B4-BE49-F238E27FC236}">
                <a16:creationId xmlns:a16="http://schemas.microsoft.com/office/drawing/2014/main" id="{1088B5C0-4E9E-4558-81CB-D13430BE3CE3}"/>
              </a:ext>
            </a:extLst>
          </p:cNvPr>
          <p:cNvSpPr txBox="1"/>
          <p:nvPr/>
        </p:nvSpPr>
        <p:spPr>
          <a:xfrm>
            <a:off x="4291314" y="3891846"/>
            <a:ext cx="7654494" cy="461665"/>
          </a:xfrm>
          <a:prstGeom prst="rect">
            <a:avLst/>
          </a:prstGeom>
          <a:noFill/>
        </p:spPr>
        <p:txBody>
          <a:bodyPr wrap="square" rtlCol="0">
            <a:spAutoFit/>
          </a:bodyPr>
          <a:lstStyle/>
          <a:p>
            <a:r>
              <a:rPr lang="en-IN" sz="2400" b="1" dirty="0">
                <a:latin typeface="Aharoni" panose="02010803020104030203" pitchFamily="2" charset="-79"/>
                <a:cs typeface="Aharoni" panose="02010803020104030203" pitchFamily="2" charset="-79"/>
              </a:rPr>
              <a:t>The Civil Code of 1804</a:t>
            </a:r>
          </a:p>
        </p:txBody>
      </p:sp>
      <p:sp>
        <p:nvSpPr>
          <p:cNvPr id="4" name="TextBox 3">
            <a:extLst>
              <a:ext uri="{FF2B5EF4-FFF2-40B4-BE49-F238E27FC236}">
                <a16:creationId xmlns:a16="http://schemas.microsoft.com/office/drawing/2014/main" id="{101645A5-DC76-4111-ADC8-00540F54B568}"/>
              </a:ext>
            </a:extLst>
          </p:cNvPr>
          <p:cNvSpPr txBox="1"/>
          <p:nvPr/>
        </p:nvSpPr>
        <p:spPr>
          <a:xfrm>
            <a:off x="4229926" y="4724603"/>
            <a:ext cx="7654494" cy="1631216"/>
          </a:xfrm>
          <a:prstGeom prst="rect">
            <a:avLst/>
          </a:prstGeom>
          <a:noFill/>
        </p:spPr>
        <p:txBody>
          <a:bodyPr wrap="square" rtlCol="0">
            <a:spAutoFit/>
          </a:bodyPr>
          <a:lstStyle/>
          <a:p>
            <a:pPr marL="342900" indent="-342900">
              <a:buFont typeface="+mj-lt"/>
              <a:buAutoNum type="arabicPeriod"/>
            </a:pPr>
            <a:r>
              <a:rPr lang="en-IN" sz="2000" dirty="0"/>
              <a:t>Feudal system was abolished.</a:t>
            </a:r>
          </a:p>
          <a:p>
            <a:pPr marL="342900" indent="-342900">
              <a:buFont typeface="+mj-lt"/>
              <a:buAutoNum type="arabicPeriod"/>
            </a:pPr>
            <a:r>
              <a:rPr lang="en-IN" sz="2000" dirty="0"/>
              <a:t>Equality before the law was established.</a:t>
            </a:r>
          </a:p>
          <a:p>
            <a:pPr marL="342900" indent="-342900">
              <a:buFont typeface="+mj-lt"/>
              <a:buAutoNum type="arabicPeriod"/>
            </a:pPr>
            <a:r>
              <a:rPr lang="en-IN" sz="2000" dirty="0"/>
              <a:t>Right to property was given.</a:t>
            </a:r>
          </a:p>
          <a:p>
            <a:pPr marL="342900" indent="-342900">
              <a:buFont typeface="+mj-lt"/>
              <a:buAutoNum type="arabicPeriod"/>
            </a:pPr>
            <a:r>
              <a:rPr lang="en-IN" sz="2000" dirty="0"/>
              <a:t>Serfdoms and manorial does was abolished.</a:t>
            </a:r>
          </a:p>
          <a:p>
            <a:pPr marL="342900" indent="-342900">
              <a:buFont typeface="+mj-lt"/>
              <a:buAutoNum type="arabicPeriod"/>
            </a:pPr>
            <a:r>
              <a:rPr lang="en-IN" sz="2000" dirty="0"/>
              <a:t>Abolished all privileges based on birth.</a:t>
            </a:r>
          </a:p>
        </p:txBody>
      </p:sp>
      <p:pic>
        <p:nvPicPr>
          <p:cNvPr id="1026" name="Picture 2" descr="Napoleon Bonaparte - Quotes, Death &amp;amp; Facts - Biography">
            <a:extLst>
              <a:ext uri="{FF2B5EF4-FFF2-40B4-BE49-F238E27FC236}">
                <a16:creationId xmlns:a16="http://schemas.microsoft.com/office/drawing/2014/main" id="{F4A810B8-DF65-4367-A8E0-AD99984B02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2683" y="3534515"/>
            <a:ext cx="2143125" cy="2952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0276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246192" y="516835"/>
            <a:ext cx="3482429" cy="5772840"/>
          </a:xfrm>
        </p:spPr>
        <p:txBody>
          <a:bodyPr anchor="ctr">
            <a:normAutofit/>
          </a:bodyPr>
          <a:lstStyle/>
          <a:p>
            <a:r>
              <a:rPr lang="en-US" sz="3200" dirty="0">
                <a:solidFill>
                  <a:schemeClr val="bg1"/>
                </a:solidFill>
              </a:rPr>
              <a:t>Rise and Fall of Napoleon</a:t>
            </a:r>
            <a:endParaRPr lang="en-US" sz="4400" dirty="0">
              <a:solidFill>
                <a:schemeClr val="bg1"/>
              </a:solidFill>
            </a:endParaRPr>
          </a:p>
        </p:txBody>
      </p:sp>
      <p:sp>
        <p:nvSpPr>
          <p:cNvPr id="5" name="TextBox 4">
            <a:extLst>
              <a:ext uri="{FF2B5EF4-FFF2-40B4-BE49-F238E27FC236}">
                <a16:creationId xmlns:a16="http://schemas.microsoft.com/office/drawing/2014/main" id="{C40CB361-4392-44B3-BC6A-6E63DE556043}"/>
              </a:ext>
            </a:extLst>
          </p:cNvPr>
          <p:cNvSpPr txBox="1"/>
          <p:nvPr/>
        </p:nvSpPr>
        <p:spPr>
          <a:xfrm>
            <a:off x="4291314" y="516835"/>
            <a:ext cx="5558539" cy="523220"/>
          </a:xfrm>
          <a:prstGeom prst="rect">
            <a:avLst/>
          </a:prstGeom>
          <a:noFill/>
        </p:spPr>
        <p:txBody>
          <a:bodyPr wrap="square" rtlCol="0">
            <a:spAutoFit/>
          </a:bodyPr>
          <a:lstStyle/>
          <a:p>
            <a:r>
              <a:rPr lang="en-IN" sz="2800" b="1" dirty="0">
                <a:latin typeface="Aharoni" panose="02010803020104030203" pitchFamily="2" charset="-79"/>
                <a:cs typeface="Aharoni" panose="02010803020104030203" pitchFamily="2" charset="-79"/>
              </a:rPr>
              <a:t>Rise and Fall of Napoleon</a:t>
            </a:r>
          </a:p>
        </p:txBody>
      </p:sp>
      <p:sp>
        <p:nvSpPr>
          <p:cNvPr id="6" name="TextBox 5">
            <a:extLst>
              <a:ext uri="{FF2B5EF4-FFF2-40B4-BE49-F238E27FC236}">
                <a16:creationId xmlns:a16="http://schemas.microsoft.com/office/drawing/2014/main" id="{2DCE4A85-1D31-4CDC-9D96-FCD41C363B63}"/>
              </a:ext>
            </a:extLst>
          </p:cNvPr>
          <p:cNvSpPr txBox="1"/>
          <p:nvPr/>
        </p:nvSpPr>
        <p:spPr>
          <a:xfrm>
            <a:off x="4291314" y="1317789"/>
            <a:ext cx="7531718" cy="1015663"/>
          </a:xfrm>
          <a:prstGeom prst="rect">
            <a:avLst/>
          </a:prstGeom>
          <a:noFill/>
        </p:spPr>
        <p:txBody>
          <a:bodyPr wrap="square" rtlCol="0">
            <a:spAutoFit/>
          </a:bodyPr>
          <a:lstStyle/>
          <a:p>
            <a:r>
              <a:rPr lang="en-US" sz="2000" b="1" dirty="0"/>
              <a:t>The instability and clashes between the directory and legislative councils gave rise to Napoleon. In 1804 Napoleon Bonaparte crowned himself the Emperor of France.</a:t>
            </a:r>
            <a:endParaRPr lang="en-IN" sz="2000" b="1" dirty="0"/>
          </a:p>
        </p:txBody>
      </p:sp>
      <p:sp>
        <p:nvSpPr>
          <p:cNvPr id="4" name="TextBox 3">
            <a:extLst>
              <a:ext uri="{FF2B5EF4-FFF2-40B4-BE49-F238E27FC236}">
                <a16:creationId xmlns:a16="http://schemas.microsoft.com/office/drawing/2014/main" id="{101645A5-DC76-4111-ADC8-00540F54B568}"/>
              </a:ext>
            </a:extLst>
          </p:cNvPr>
          <p:cNvSpPr txBox="1"/>
          <p:nvPr/>
        </p:nvSpPr>
        <p:spPr>
          <a:xfrm>
            <a:off x="4229926" y="2817925"/>
            <a:ext cx="7654494" cy="3693319"/>
          </a:xfrm>
          <a:prstGeom prst="rect">
            <a:avLst/>
          </a:prstGeom>
          <a:noFill/>
        </p:spPr>
        <p:txBody>
          <a:bodyPr wrap="square" rtlCol="0">
            <a:spAutoFit/>
          </a:bodyPr>
          <a:lstStyle/>
          <a:p>
            <a:pPr marL="342900" indent="-342900">
              <a:buFont typeface="+mj-lt"/>
              <a:buAutoNum type="arabicPeriod"/>
            </a:pPr>
            <a:r>
              <a:rPr lang="en-US" dirty="0">
                <a:latin typeface="Poppins" panose="00000500000000000000" pitchFamily="2" charset="0"/>
                <a:cs typeface="Poppins" panose="00000500000000000000" pitchFamily="2" charset="0"/>
              </a:rPr>
              <a:t>He set out to conquer neighboring European countries dispossessing dynasties and creating kingdoms where he placed his family members.</a:t>
            </a:r>
            <a:br>
              <a:rPr lang="en-US" dirty="0">
                <a:latin typeface="Poppins" panose="00000500000000000000" pitchFamily="2" charset="0"/>
                <a:cs typeface="Poppins" panose="00000500000000000000" pitchFamily="2" charset="0"/>
              </a:rPr>
            </a:br>
            <a:endParaRPr lang="en-US" dirty="0">
              <a:latin typeface="Poppins" panose="00000500000000000000" pitchFamily="2" charset="0"/>
              <a:cs typeface="Poppins" panose="00000500000000000000" pitchFamily="2" charset="0"/>
            </a:endParaRPr>
          </a:p>
          <a:p>
            <a:pPr marL="342900" indent="-342900">
              <a:buFont typeface="+mj-lt"/>
              <a:buAutoNum type="arabicPeriod"/>
            </a:pPr>
            <a:r>
              <a:rPr lang="en-US" dirty="0">
                <a:latin typeface="Poppins" panose="00000500000000000000" pitchFamily="2" charset="0"/>
                <a:cs typeface="Poppins" panose="00000500000000000000" pitchFamily="2" charset="0"/>
              </a:rPr>
              <a:t>He introduced many reforms such as the protection of private property and a uniform system of weights and measures provided by decimal system.</a:t>
            </a:r>
            <a:br>
              <a:rPr lang="en-US" dirty="0">
                <a:latin typeface="Poppins" panose="00000500000000000000" pitchFamily="2" charset="0"/>
                <a:cs typeface="Poppins" panose="00000500000000000000" pitchFamily="2" charset="0"/>
              </a:rPr>
            </a:br>
            <a:endParaRPr lang="en-US" dirty="0">
              <a:latin typeface="Poppins" panose="00000500000000000000" pitchFamily="2" charset="0"/>
              <a:cs typeface="Poppins" panose="00000500000000000000" pitchFamily="2" charset="0"/>
            </a:endParaRPr>
          </a:p>
          <a:p>
            <a:pPr marL="342900" indent="-342900">
              <a:buFont typeface="+mj-lt"/>
              <a:buAutoNum type="arabicPeriod"/>
            </a:pPr>
            <a:r>
              <a:rPr lang="en-US" dirty="0">
                <a:latin typeface="Poppins" panose="00000500000000000000" pitchFamily="2" charset="0"/>
                <a:cs typeface="Poppins" panose="00000500000000000000" pitchFamily="2" charset="0"/>
              </a:rPr>
              <a:t>Initially many saw Napoleon as a liberator but soon his armies came to be viewed everywhere as an invading force.</a:t>
            </a:r>
            <a:r>
              <a:rPr lang="en-IN" dirty="0">
                <a:latin typeface="Poppins" panose="00000500000000000000" pitchFamily="2" charset="0"/>
                <a:cs typeface="Poppins" panose="00000500000000000000" pitchFamily="2" charset="0"/>
              </a:rPr>
              <a:t>Serfdoms and manorial does was abolished.</a:t>
            </a:r>
            <a:br>
              <a:rPr lang="en-IN" dirty="0">
                <a:latin typeface="Poppins" panose="00000500000000000000" pitchFamily="2" charset="0"/>
                <a:cs typeface="Poppins" panose="00000500000000000000" pitchFamily="2" charset="0"/>
              </a:rPr>
            </a:br>
            <a:endParaRPr lang="en-IN" dirty="0">
              <a:latin typeface="Poppins" panose="00000500000000000000" pitchFamily="2" charset="0"/>
              <a:cs typeface="Poppins" panose="00000500000000000000" pitchFamily="2" charset="0"/>
            </a:endParaRPr>
          </a:p>
          <a:p>
            <a:pPr marL="342900" indent="-342900">
              <a:buFont typeface="+mj-lt"/>
              <a:buAutoNum type="arabicPeriod"/>
            </a:pPr>
            <a:r>
              <a:rPr lang="en-US" dirty="0">
                <a:latin typeface="Poppins" panose="00000500000000000000" pitchFamily="2" charset="0"/>
                <a:cs typeface="Poppins" panose="00000500000000000000" pitchFamily="2" charset="0"/>
              </a:rPr>
              <a:t>He was finally defeated at waterloo in 1815.</a:t>
            </a:r>
            <a:endParaRPr lang="en-IN"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929326504"/>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246192" y="516835"/>
            <a:ext cx="3676154" cy="5772840"/>
          </a:xfrm>
        </p:spPr>
        <p:txBody>
          <a:bodyPr anchor="ctr">
            <a:normAutofit/>
          </a:bodyPr>
          <a:lstStyle/>
          <a:p>
            <a:r>
              <a:rPr lang="en-US" sz="3200" dirty="0">
                <a:solidFill>
                  <a:schemeClr val="bg1"/>
                </a:solidFill>
              </a:rPr>
              <a:t>What inspiration did Indians get form French revolution?</a:t>
            </a:r>
            <a:endParaRPr lang="en-US" sz="4400" dirty="0">
              <a:solidFill>
                <a:schemeClr val="bg1"/>
              </a:solidFill>
            </a:endParaRPr>
          </a:p>
        </p:txBody>
      </p:sp>
      <p:sp>
        <p:nvSpPr>
          <p:cNvPr id="5" name="TextBox 4">
            <a:extLst>
              <a:ext uri="{FF2B5EF4-FFF2-40B4-BE49-F238E27FC236}">
                <a16:creationId xmlns:a16="http://schemas.microsoft.com/office/drawing/2014/main" id="{C40CB361-4392-44B3-BC6A-6E63DE556043}"/>
              </a:ext>
            </a:extLst>
          </p:cNvPr>
          <p:cNvSpPr txBox="1"/>
          <p:nvPr/>
        </p:nvSpPr>
        <p:spPr>
          <a:xfrm>
            <a:off x="4291314" y="516835"/>
            <a:ext cx="6777739" cy="954107"/>
          </a:xfrm>
          <a:prstGeom prst="rect">
            <a:avLst/>
          </a:prstGeom>
          <a:noFill/>
        </p:spPr>
        <p:txBody>
          <a:bodyPr wrap="square" rtlCol="0">
            <a:spAutoFit/>
          </a:bodyPr>
          <a:lstStyle/>
          <a:p>
            <a:r>
              <a:rPr lang="en-IN" sz="2800" b="1" dirty="0">
                <a:latin typeface="Aharoni" panose="02010803020104030203" pitchFamily="2" charset="-79"/>
                <a:cs typeface="Aharoni" panose="02010803020104030203" pitchFamily="2" charset="-79"/>
              </a:rPr>
              <a:t>What inspiration did Indians get from French Revolution?</a:t>
            </a:r>
          </a:p>
        </p:txBody>
      </p:sp>
      <p:sp>
        <p:nvSpPr>
          <p:cNvPr id="4" name="TextBox 3">
            <a:extLst>
              <a:ext uri="{FF2B5EF4-FFF2-40B4-BE49-F238E27FC236}">
                <a16:creationId xmlns:a16="http://schemas.microsoft.com/office/drawing/2014/main" id="{101645A5-DC76-4111-ADC8-00540F54B568}"/>
              </a:ext>
            </a:extLst>
          </p:cNvPr>
          <p:cNvSpPr txBox="1"/>
          <p:nvPr/>
        </p:nvSpPr>
        <p:spPr>
          <a:xfrm>
            <a:off x="4261776" y="1987777"/>
            <a:ext cx="7654494" cy="1754326"/>
          </a:xfrm>
          <a:prstGeom prst="rect">
            <a:avLst/>
          </a:prstGeom>
          <a:noFill/>
        </p:spPr>
        <p:txBody>
          <a:bodyPr wrap="square" rtlCol="0">
            <a:spAutoFit/>
          </a:bodyPr>
          <a:lstStyle/>
          <a:p>
            <a:r>
              <a:rPr lang="en-IN" b="1" dirty="0">
                <a:latin typeface="Poppins" panose="00000500000000000000" pitchFamily="2" charset="0"/>
                <a:cs typeface="Poppins" panose="00000500000000000000" pitchFamily="2" charset="0"/>
              </a:rPr>
              <a:t>Raja Ram Mohan Roy</a:t>
            </a:r>
            <a:r>
              <a:rPr lang="en-IN" dirty="0">
                <a:latin typeface="Poppins" panose="00000500000000000000" pitchFamily="2" charset="0"/>
                <a:cs typeface="Poppins" panose="00000500000000000000" pitchFamily="2" charset="0"/>
              </a:rPr>
              <a:t>, the father of Indian renaissance and </a:t>
            </a:r>
            <a:r>
              <a:rPr lang="en-IN" b="1" dirty="0" err="1">
                <a:latin typeface="Poppins" panose="00000500000000000000" pitchFamily="2" charset="0"/>
                <a:cs typeface="Poppins" panose="00000500000000000000" pitchFamily="2" charset="0"/>
              </a:rPr>
              <a:t>Tipu</a:t>
            </a:r>
            <a:r>
              <a:rPr lang="en-IN" b="1" dirty="0">
                <a:latin typeface="Poppins" panose="00000500000000000000" pitchFamily="2" charset="0"/>
                <a:cs typeface="Poppins" panose="00000500000000000000" pitchFamily="2" charset="0"/>
              </a:rPr>
              <a:t> Sultan</a:t>
            </a:r>
            <a:r>
              <a:rPr lang="en-IN" dirty="0">
                <a:latin typeface="Poppins" panose="00000500000000000000" pitchFamily="2" charset="0"/>
                <a:cs typeface="Poppins" panose="00000500000000000000" pitchFamily="2" charset="0"/>
              </a:rPr>
              <a:t>, the king of </a:t>
            </a:r>
            <a:r>
              <a:rPr lang="en-IN" b="1" dirty="0">
                <a:latin typeface="Poppins" panose="00000500000000000000" pitchFamily="2" charset="0"/>
                <a:cs typeface="Poppins" panose="00000500000000000000" pitchFamily="2" charset="0"/>
              </a:rPr>
              <a:t>Mysore</a:t>
            </a:r>
            <a:r>
              <a:rPr lang="en-IN" dirty="0">
                <a:latin typeface="Poppins" panose="00000500000000000000" pitchFamily="2" charset="0"/>
                <a:cs typeface="Poppins" panose="00000500000000000000" pitchFamily="2" charset="0"/>
              </a:rPr>
              <a:t> were Indian individuals who responded to the ideas coming from revolutionary France.</a:t>
            </a:r>
          </a:p>
          <a:p>
            <a:endParaRPr lang="en-IN" dirty="0">
              <a:latin typeface="Poppins" panose="00000500000000000000" pitchFamily="2" charset="0"/>
              <a:cs typeface="Poppins" panose="00000500000000000000" pitchFamily="2" charset="0"/>
            </a:endParaRPr>
          </a:p>
          <a:p>
            <a:r>
              <a:rPr lang="en-IN" dirty="0">
                <a:latin typeface="Poppins" panose="00000500000000000000" pitchFamily="2" charset="0"/>
                <a:cs typeface="Poppins" panose="00000500000000000000" pitchFamily="2" charset="0"/>
              </a:rPr>
              <a:t>These two Indian leaders were inspired by the ideals of nationalism and social equality of French Revolution.</a:t>
            </a:r>
          </a:p>
        </p:txBody>
      </p:sp>
      <p:pic>
        <p:nvPicPr>
          <p:cNvPr id="2050" name="Picture 2" descr="Raja Ram Mohan Roy: &amp;#39;The apostle of a religious revival&amp;#39; | Who Is News,The  Indian Express">
            <a:extLst>
              <a:ext uri="{FF2B5EF4-FFF2-40B4-BE49-F238E27FC236}">
                <a16:creationId xmlns:a16="http://schemas.microsoft.com/office/drawing/2014/main" id="{E642D1F0-7279-4579-AFDE-04267DF165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8586" y="4571410"/>
            <a:ext cx="3051597" cy="16966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ipu Sultan - Wikipedia">
            <a:extLst>
              <a:ext uri="{FF2B5EF4-FFF2-40B4-BE49-F238E27FC236}">
                <a16:creationId xmlns:a16="http://schemas.microsoft.com/office/drawing/2014/main" id="{41B9648B-99DE-48E5-AF57-F5C3D65D6B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9754" y="4101165"/>
            <a:ext cx="1629299" cy="220175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5C59CBC-5602-4EA3-88AD-8820E54A7C33}"/>
              </a:ext>
            </a:extLst>
          </p:cNvPr>
          <p:cNvSpPr txBox="1"/>
          <p:nvPr/>
        </p:nvSpPr>
        <p:spPr>
          <a:xfrm>
            <a:off x="5229946" y="6307424"/>
            <a:ext cx="2450237" cy="307777"/>
          </a:xfrm>
          <a:prstGeom prst="rect">
            <a:avLst/>
          </a:prstGeom>
          <a:noFill/>
        </p:spPr>
        <p:txBody>
          <a:bodyPr wrap="square" rtlCol="0">
            <a:spAutoFit/>
          </a:bodyPr>
          <a:lstStyle/>
          <a:p>
            <a:r>
              <a:rPr lang="en-IN" sz="1400" dirty="0">
                <a:solidFill>
                  <a:schemeClr val="tx1">
                    <a:lumMod val="65000"/>
                    <a:lumOff val="35000"/>
                  </a:schemeClr>
                </a:solidFill>
              </a:rPr>
              <a:t>Raja Ram Mohan Roy</a:t>
            </a:r>
          </a:p>
        </p:txBody>
      </p:sp>
      <p:sp>
        <p:nvSpPr>
          <p:cNvPr id="8" name="TextBox 7">
            <a:extLst>
              <a:ext uri="{FF2B5EF4-FFF2-40B4-BE49-F238E27FC236}">
                <a16:creationId xmlns:a16="http://schemas.microsoft.com/office/drawing/2014/main" id="{41212F7D-CCC1-4236-82A9-92A12891A10F}"/>
              </a:ext>
            </a:extLst>
          </p:cNvPr>
          <p:cNvSpPr txBox="1"/>
          <p:nvPr/>
        </p:nvSpPr>
        <p:spPr>
          <a:xfrm>
            <a:off x="9800946" y="6289675"/>
            <a:ext cx="1331651" cy="307777"/>
          </a:xfrm>
          <a:prstGeom prst="rect">
            <a:avLst/>
          </a:prstGeom>
          <a:noFill/>
        </p:spPr>
        <p:txBody>
          <a:bodyPr wrap="square" rtlCol="0">
            <a:spAutoFit/>
          </a:bodyPr>
          <a:lstStyle/>
          <a:p>
            <a:r>
              <a:rPr lang="en-IN" sz="1400" dirty="0" err="1">
                <a:solidFill>
                  <a:schemeClr val="tx1">
                    <a:lumMod val="65000"/>
                    <a:lumOff val="35000"/>
                  </a:schemeClr>
                </a:solidFill>
              </a:rPr>
              <a:t>Tipu</a:t>
            </a:r>
            <a:r>
              <a:rPr lang="en-IN" sz="1400" dirty="0">
                <a:solidFill>
                  <a:schemeClr val="tx1">
                    <a:lumMod val="65000"/>
                    <a:lumOff val="35000"/>
                  </a:schemeClr>
                </a:solidFill>
              </a:rPr>
              <a:t> Sultan</a:t>
            </a:r>
          </a:p>
        </p:txBody>
      </p:sp>
    </p:spTree>
    <p:extLst>
      <p:ext uri="{BB962C8B-B14F-4D97-AF65-F5344CB8AC3E}">
        <p14:creationId xmlns:p14="http://schemas.microsoft.com/office/powerpoint/2010/main" val="4275742182"/>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7" name="Straight Connector 13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9" name="Rectangle 138">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18 Delicious Ways to Say Thank You">
            <a:extLst>
              <a:ext uri="{FF2B5EF4-FFF2-40B4-BE49-F238E27FC236}">
                <a16:creationId xmlns:a16="http://schemas.microsoft.com/office/drawing/2014/main" id="{B36B80C5-5E22-440B-9EA5-F5A397D10D9E}"/>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97280" y="758952"/>
            <a:ext cx="10058400" cy="3566160"/>
          </a:xfrm>
        </p:spPr>
        <p:txBody>
          <a:bodyPr vert="horz" lIns="91440" tIns="45720" rIns="91440" bIns="45720" rtlCol="0" anchor="b">
            <a:normAutofit/>
          </a:bodyPr>
          <a:lstStyle/>
          <a:p>
            <a:r>
              <a:rPr lang="en-US" sz="8000">
                <a:solidFill>
                  <a:srgbClr val="FFFFFF"/>
                </a:solidFill>
              </a:rPr>
              <a:t>THE END</a:t>
            </a:r>
          </a:p>
        </p:txBody>
      </p:sp>
      <p:cxnSp>
        <p:nvCxnSpPr>
          <p:cNvPr id="141" name="Straight Connector 140">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3"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836245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{51EC6CE7-9E8F-4AC8-8181-A0771C490BEE}tf11429527_win32</Template>
  <TotalTime>41</TotalTime>
  <Words>591</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Aharoni</vt:lpstr>
      <vt:lpstr>Arial</vt:lpstr>
      <vt:lpstr>Bookman Old Style</vt:lpstr>
      <vt:lpstr>Calibri</vt:lpstr>
      <vt:lpstr>Franklin Gothic Book</vt:lpstr>
      <vt:lpstr>Poppins</vt:lpstr>
      <vt:lpstr>1_RetrospectVTI</vt:lpstr>
      <vt:lpstr>French Revolution</vt:lpstr>
      <vt:lpstr>The Revolution and Everyday Life</vt:lpstr>
      <vt:lpstr>Impact of the Revolution on the World</vt:lpstr>
      <vt:lpstr>Napoleon Bonaparte (1769-1821)  &amp;   The Civil Code (1804)</vt:lpstr>
      <vt:lpstr>Rise and Fall of Napoleon</vt:lpstr>
      <vt:lpstr>What inspiration did Indians get form French revolution?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French Revolution</dc:title>
  <dc:creator>Dhruv Singh</dc:creator>
  <cp:lastModifiedBy>Dhruv Singh</cp:lastModifiedBy>
  <cp:revision>1</cp:revision>
  <dcterms:created xsi:type="dcterms:W3CDTF">2021-12-26T14:23:24Z</dcterms:created>
  <dcterms:modified xsi:type="dcterms:W3CDTF">2021-12-26T15:05:07Z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