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1"/>
  </p:sldMasterIdLst>
  <p:sldIdLst>
    <p:sldId id="256" r:id="rId2"/>
    <p:sldId id="257" r:id="rId3"/>
    <p:sldId id="258" r:id="rId4"/>
    <p:sldId id="259" r:id="rId5"/>
    <p:sldId id="260" r:id="rId6"/>
    <p:sldId id="261" r:id="rId7"/>
    <p:sldId id="262" r:id="rId8"/>
    <p:sldId id="263" r:id="rId9"/>
    <p:sldId id="264" r:id="rId10"/>
    <p:sldId id="267" r:id="rId11"/>
    <p:sldId id="268" r:id="rId12"/>
    <p:sldId id="26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91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6213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2212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03833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0413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501261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12/22/2021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14989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12/22/2021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60106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801186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6876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7981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2426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85768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48968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96027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3956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6392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6993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12/22/2021</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8694068"/>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C7609-9B30-9E46-9415-DA77F575B22A}"/>
              </a:ext>
            </a:extLst>
          </p:cNvPr>
          <p:cNvSpPr>
            <a:spLocks noGrp="1"/>
          </p:cNvSpPr>
          <p:nvPr>
            <p:ph type="ctrTitle"/>
          </p:nvPr>
        </p:nvSpPr>
        <p:spPr>
          <a:xfrm>
            <a:off x="1838739" y="248479"/>
            <a:ext cx="9321386" cy="2867055"/>
          </a:xfrm>
        </p:spPr>
        <p:txBody>
          <a:bodyPr>
            <a:normAutofit/>
          </a:bodyPr>
          <a:lstStyle/>
          <a:p>
            <a:r>
              <a:rPr lang="en-IN" sz="6000" dirty="0"/>
              <a:t>Genetic disorder</a:t>
            </a:r>
            <a:endParaRPr lang="en-US" sz="6000" dirty="0"/>
          </a:p>
        </p:txBody>
      </p:sp>
      <p:sp>
        <p:nvSpPr>
          <p:cNvPr id="3" name="Subtitle 2">
            <a:extLst>
              <a:ext uri="{FF2B5EF4-FFF2-40B4-BE49-F238E27FC236}">
                <a16:creationId xmlns:a16="http://schemas.microsoft.com/office/drawing/2014/main" id="{AC3CBCA4-2B6A-C747-AD0A-426B2128B7DB}"/>
              </a:ext>
            </a:extLst>
          </p:cNvPr>
          <p:cNvSpPr>
            <a:spLocks noGrp="1"/>
          </p:cNvSpPr>
          <p:nvPr>
            <p:ph type="subTitle" idx="1"/>
          </p:nvPr>
        </p:nvSpPr>
        <p:spPr>
          <a:xfrm>
            <a:off x="-364435" y="3742466"/>
            <a:ext cx="12556435" cy="2306616"/>
          </a:xfrm>
        </p:spPr>
        <p:txBody>
          <a:bodyPr>
            <a:noAutofit/>
          </a:bodyPr>
          <a:lstStyle/>
          <a:p>
            <a:r>
              <a:rPr lang="en-IN" sz="6000" dirty="0"/>
              <a:t>Down syndrome </a:t>
            </a:r>
          </a:p>
          <a:p>
            <a:r>
              <a:rPr lang="en-IN" sz="4000" dirty="0"/>
              <a:t>Presented by : Shreya, </a:t>
            </a:r>
            <a:r>
              <a:rPr lang="en-IN" sz="4000" dirty="0" err="1"/>
              <a:t>Pragnya</a:t>
            </a:r>
            <a:r>
              <a:rPr lang="en-IN" sz="4000" dirty="0"/>
              <a:t>, Rohit and </a:t>
            </a:r>
            <a:r>
              <a:rPr lang="en-IN" sz="4000" dirty="0" err="1"/>
              <a:t>Raunak</a:t>
            </a:r>
            <a:endParaRPr lang="en-IN" sz="4000" dirty="0"/>
          </a:p>
        </p:txBody>
      </p:sp>
    </p:spTree>
    <p:extLst>
      <p:ext uri="{BB962C8B-B14F-4D97-AF65-F5344CB8AC3E}">
        <p14:creationId xmlns:p14="http://schemas.microsoft.com/office/powerpoint/2010/main" val="21299549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0"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800" decel="100000"/>
                                        <p:tgtEl>
                                          <p:spTgt spid="3">
                                            <p:txEl>
                                              <p:pRg st="0" end="0"/>
                                            </p:txEl>
                                          </p:spTgt>
                                        </p:tgtEl>
                                      </p:cBhvr>
                                    </p:animEffect>
                                    <p:anim calcmode="lin" valueType="num">
                                      <p:cBhvr>
                                        <p:cTn id="26" dur="800" decel="100000" fill="hold"/>
                                        <p:tgtEl>
                                          <p:spTgt spid="3">
                                            <p:txEl>
                                              <p:pRg st="0" end="0"/>
                                            </p:txEl>
                                          </p:spTgt>
                                        </p:tgtEl>
                                        <p:attrNameLst>
                                          <p:attrName>style.rotation</p:attrName>
                                        </p:attrNameLst>
                                      </p:cBhvr>
                                      <p:tavLst>
                                        <p:tav tm="0">
                                          <p:val>
                                            <p:fltVal val="-90"/>
                                          </p:val>
                                        </p:tav>
                                        <p:tav tm="100000">
                                          <p:val>
                                            <p:fltVal val="0"/>
                                          </p:val>
                                        </p:tav>
                                      </p:tavLst>
                                    </p:anim>
                                    <p:anim calcmode="lin" valueType="num">
                                      <p:cBhvr>
                                        <p:cTn id="27" dur="800" decel="100000" fill="hold"/>
                                        <p:tgtEl>
                                          <p:spTgt spid="3">
                                            <p:txEl>
                                              <p:pRg st="0" end="0"/>
                                            </p:txEl>
                                          </p:spTgt>
                                        </p:tgtEl>
                                        <p:attrNameLst>
                                          <p:attrName>ppt_x</p:attrName>
                                        </p:attrNameLst>
                                      </p:cBhvr>
                                      <p:tavLst>
                                        <p:tav tm="0">
                                          <p:val>
                                            <p:strVal val="#ppt_x+0.4"/>
                                          </p:val>
                                        </p:tav>
                                        <p:tav tm="100000">
                                          <p:val>
                                            <p:strVal val="#ppt_x-0.05"/>
                                          </p:val>
                                        </p:tav>
                                      </p:tavLst>
                                    </p:anim>
                                    <p:anim calcmode="lin" valueType="num">
                                      <p:cBhvr>
                                        <p:cTn id="28" dur="800" decel="100000" fill="hold"/>
                                        <p:tgtEl>
                                          <p:spTgt spid="3">
                                            <p:txEl>
                                              <p:pRg st="0" end="0"/>
                                            </p:txEl>
                                          </p:spTgt>
                                        </p:tgtEl>
                                        <p:attrNameLst>
                                          <p:attrName>ppt_y</p:attrName>
                                        </p:attrNameLst>
                                      </p:cBhvr>
                                      <p:tavLst>
                                        <p:tav tm="0">
                                          <p:val>
                                            <p:strVal val="#ppt_y-0.4"/>
                                          </p:val>
                                        </p:tav>
                                        <p:tav tm="100000">
                                          <p:val>
                                            <p:strVal val="#ppt_y+0.1"/>
                                          </p:val>
                                        </p:tav>
                                      </p:tavLst>
                                    </p:anim>
                                    <p:anim calcmode="lin" valueType="num">
                                      <p:cBhvr>
                                        <p:cTn id="29" dur="200" accel="100000" fill="hold">
                                          <p:stCondLst>
                                            <p:cond delay="800"/>
                                          </p:stCondLst>
                                        </p:cTn>
                                        <p:tgtEl>
                                          <p:spTgt spid="3">
                                            <p:txEl>
                                              <p:pRg st="0" end="0"/>
                                            </p:txEl>
                                          </p:spTgt>
                                        </p:tgtEl>
                                        <p:attrNameLst>
                                          <p:attrName>ppt_x</p:attrName>
                                        </p:attrNameLst>
                                      </p:cBhvr>
                                      <p:tavLst>
                                        <p:tav tm="0">
                                          <p:val>
                                            <p:strVal val="#ppt_x-0.05"/>
                                          </p:val>
                                        </p:tav>
                                        <p:tav tm="100000">
                                          <p:val>
                                            <p:strVal val="#ppt_x"/>
                                          </p:val>
                                        </p:tav>
                                      </p:tavLst>
                                    </p:anim>
                                    <p:anim calcmode="lin" valueType="num">
                                      <p:cBhvr>
                                        <p:cTn id="30" dur="200" accel="100000" fill="hold">
                                          <p:stCondLst>
                                            <p:cond delay="800"/>
                                          </p:stCondLst>
                                        </p:cTn>
                                        <p:tgtEl>
                                          <p:spTgt spid="3">
                                            <p:txEl>
                                              <p:pRg st="0" end="0"/>
                                            </p:txEl>
                                          </p:spTgt>
                                        </p:tgtEl>
                                        <p:attrNameLst>
                                          <p:attrName>ppt_y</p:attrName>
                                        </p:attrNameLst>
                                      </p:cBhvr>
                                      <p:tavLst>
                                        <p:tav tm="0">
                                          <p:val>
                                            <p:strVal val="#ppt_y+0.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0" presetClass="entr" presetSubtype="0" fill="hold" grpId="0" nodeType="click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animEffect transition="in" filter="fade">
                                      <p:cBhvr>
                                        <p:cTn id="35" dur="800" decel="100000"/>
                                        <p:tgtEl>
                                          <p:spTgt spid="3">
                                            <p:txEl>
                                              <p:pRg st="1" end="1"/>
                                            </p:txEl>
                                          </p:spTgt>
                                        </p:tgtEl>
                                      </p:cBhvr>
                                    </p:animEffect>
                                    <p:anim calcmode="lin" valueType="num">
                                      <p:cBhvr>
                                        <p:cTn id="36" dur="800" decel="100000" fill="hold"/>
                                        <p:tgtEl>
                                          <p:spTgt spid="3">
                                            <p:txEl>
                                              <p:pRg st="1" end="1"/>
                                            </p:txEl>
                                          </p:spTgt>
                                        </p:tgtEl>
                                        <p:attrNameLst>
                                          <p:attrName>style.rotation</p:attrName>
                                        </p:attrNameLst>
                                      </p:cBhvr>
                                      <p:tavLst>
                                        <p:tav tm="0">
                                          <p:val>
                                            <p:fltVal val="-90"/>
                                          </p:val>
                                        </p:tav>
                                        <p:tav tm="100000">
                                          <p:val>
                                            <p:fltVal val="0"/>
                                          </p:val>
                                        </p:tav>
                                      </p:tavLst>
                                    </p:anim>
                                    <p:anim calcmode="lin" valueType="num">
                                      <p:cBhvr>
                                        <p:cTn id="37" dur="800" decel="100000" fill="hold"/>
                                        <p:tgtEl>
                                          <p:spTgt spid="3">
                                            <p:txEl>
                                              <p:pRg st="1" end="1"/>
                                            </p:txEl>
                                          </p:spTgt>
                                        </p:tgtEl>
                                        <p:attrNameLst>
                                          <p:attrName>ppt_x</p:attrName>
                                        </p:attrNameLst>
                                      </p:cBhvr>
                                      <p:tavLst>
                                        <p:tav tm="0">
                                          <p:val>
                                            <p:strVal val="#ppt_x+0.4"/>
                                          </p:val>
                                        </p:tav>
                                        <p:tav tm="100000">
                                          <p:val>
                                            <p:strVal val="#ppt_x-0.05"/>
                                          </p:val>
                                        </p:tav>
                                      </p:tavLst>
                                    </p:anim>
                                    <p:anim calcmode="lin" valueType="num">
                                      <p:cBhvr>
                                        <p:cTn id="38" dur="800" decel="100000" fill="hold"/>
                                        <p:tgtEl>
                                          <p:spTgt spid="3">
                                            <p:txEl>
                                              <p:pRg st="1" end="1"/>
                                            </p:txEl>
                                          </p:spTgt>
                                        </p:tgtEl>
                                        <p:attrNameLst>
                                          <p:attrName>ppt_y</p:attrName>
                                        </p:attrNameLst>
                                      </p:cBhvr>
                                      <p:tavLst>
                                        <p:tav tm="0">
                                          <p:val>
                                            <p:strVal val="#ppt_y-0.4"/>
                                          </p:val>
                                        </p:tav>
                                        <p:tav tm="100000">
                                          <p:val>
                                            <p:strVal val="#ppt_y+0.1"/>
                                          </p:val>
                                        </p:tav>
                                      </p:tavLst>
                                    </p:anim>
                                    <p:anim calcmode="lin" valueType="num">
                                      <p:cBhvr>
                                        <p:cTn id="39" dur="200" accel="100000" fill="hold">
                                          <p:stCondLst>
                                            <p:cond delay="800"/>
                                          </p:stCondLst>
                                        </p:cTn>
                                        <p:tgtEl>
                                          <p:spTgt spid="3">
                                            <p:txEl>
                                              <p:pRg st="1" end="1"/>
                                            </p:txEl>
                                          </p:spTgt>
                                        </p:tgtEl>
                                        <p:attrNameLst>
                                          <p:attrName>ppt_x</p:attrName>
                                        </p:attrNameLst>
                                      </p:cBhvr>
                                      <p:tavLst>
                                        <p:tav tm="0">
                                          <p:val>
                                            <p:strVal val="#ppt_x-0.05"/>
                                          </p:val>
                                        </p:tav>
                                        <p:tav tm="100000">
                                          <p:val>
                                            <p:strVal val="#ppt_x"/>
                                          </p:val>
                                        </p:tav>
                                      </p:tavLst>
                                    </p:anim>
                                    <p:anim calcmode="lin" valueType="num">
                                      <p:cBhvr>
                                        <p:cTn id="40" dur="200" accel="100000" fill="hold">
                                          <p:stCondLst>
                                            <p:cond delay="800"/>
                                          </p:stCondLst>
                                        </p:cTn>
                                        <p:tgtEl>
                                          <p:spTgt spid="3">
                                            <p:txEl>
                                              <p:pRg st="1" end="1"/>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A36E3-75E6-4FD1-B25B-F245CCC2C352}"/>
              </a:ext>
            </a:extLst>
          </p:cNvPr>
          <p:cNvSpPr>
            <a:spLocks noGrp="1"/>
          </p:cNvSpPr>
          <p:nvPr>
            <p:ph type="title"/>
          </p:nvPr>
        </p:nvSpPr>
        <p:spPr>
          <a:xfrm>
            <a:off x="913794" y="255111"/>
            <a:ext cx="10353761" cy="1326321"/>
          </a:xfrm>
        </p:spPr>
        <p:txBody>
          <a:bodyPr/>
          <a:lstStyle/>
          <a:p>
            <a:r>
              <a:rPr lang="en-IN" dirty="0"/>
              <a:t>Causes</a:t>
            </a:r>
          </a:p>
        </p:txBody>
      </p:sp>
      <p:sp>
        <p:nvSpPr>
          <p:cNvPr id="3" name="Content Placeholder 2">
            <a:extLst>
              <a:ext uri="{FF2B5EF4-FFF2-40B4-BE49-F238E27FC236}">
                <a16:creationId xmlns:a16="http://schemas.microsoft.com/office/drawing/2014/main" id="{5B4D7E81-048A-4E05-AB17-AF82EDF7AE56}"/>
              </a:ext>
            </a:extLst>
          </p:cNvPr>
          <p:cNvSpPr>
            <a:spLocks noGrp="1"/>
          </p:cNvSpPr>
          <p:nvPr>
            <p:ph idx="1"/>
          </p:nvPr>
        </p:nvSpPr>
        <p:spPr>
          <a:xfrm>
            <a:off x="913793" y="1373920"/>
            <a:ext cx="10353762" cy="5276569"/>
          </a:xfrm>
        </p:spPr>
        <p:txBody>
          <a:bodyPr>
            <a:noAutofit/>
          </a:bodyPr>
          <a:lstStyle/>
          <a:p>
            <a:pPr algn="just"/>
            <a:r>
              <a:rPr lang="en-IN" sz="2800" dirty="0"/>
              <a:t>Human cells normally contain 23 pairs of chromosomes. One chromosome in each pair comes from the father, the other from the mother. Down syndrome results when abnormal cell division involving chromosome 21 occurs. These cell division abnormalities result in an extra partial or full chromosome 21. This extra genetic material is responsible for the characteristic features and developmental problems of Down syndrome. Any one of three genetic variations can cause Down syndrome: Trisomy 21, Mosaic Down syndrome and Translocation Down syndrome</a:t>
            </a:r>
          </a:p>
        </p:txBody>
      </p:sp>
    </p:spTree>
    <p:extLst>
      <p:ext uri="{BB962C8B-B14F-4D97-AF65-F5344CB8AC3E}">
        <p14:creationId xmlns:p14="http://schemas.microsoft.com/office/powerpoint/2010/main" val="3382979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CD4CD-9075-4C70-9012-0F1324709B98}"/>
              </a:ext>
            </a:extLst>
          </p:cNvPr>
          <p:cNvSpPr>
            <a:spLocks noGrp="1"/>
          </p:cNvSpPr>
          <p:nvPr>
            <p:ph type="title"/>
          </p:nvPr>
        </p:nvSpPr>
        <p:spPr>
          <a:xfrm>
            <a:off x="913795" y="403639"/>
            <a:ext cx="10353761" cy="1326321"/>
          </a:xfrm>
        </p:spPr>
        <p:txBody>
          <a:bodyPr/>
          <a:lstStyle/>
          <a:p>
            <a:r>
              <a:rPr lang="en-IN" dirty="0"/>
              <a:t>Treatment</a:t>
            </a:r>
          </a:p>
        </p:txBody>
      </p:sp>
      <p:sp>
        <p:nvSpPr>
          <p:cNvPr id="3" name="Content Placeholder 2">
            <a:extLst>
              <a:ext uri="{FF2B5EF4-FFF2-40B4-BE49-F238E27FC236}">
                <a16:creationId xmlns:a16="http://schemas.microsoft.com/office/drawing/2014/main" id="{66896455-5C04-48BA-B411-457FCE004215}"/>
              </a:ext>
            </a:extLst>
          </p:cNvPr>
          <p:cNvSpPr>
            <a:spLocks noGrp="1"/>
          </p:cNvSpPr>
          <p:nvPr>
            <p:ph idx="1"/>
          </p:nvPr>
        </p:nvSpPr>
        <p:spPr>
          <a:xfrm>
            <a:off x="913794" y="1567727"/>
            <a:ext cx="10353762" cy="4724401"/>
          </a:xfrm>
        </p:spPr>
        <p:txBody>
          <a:bodyPr>
            <a:noAutofit/>
          </a:bodyPr>
          <a:lstStyle/>
          <a:p>
            <a:pPr algn="just"/>
            <a:r>
              <a:rPr lang="en-IN" sz="2800" dirty="0"/>
              <a:t>A variety of therapies can be used in early intervention programs and throughout a person's life to promote the greatest possible development, independence, and productivity. Some of these therapies are listed below.</a:t>
            </a:r>
          </a:p>
          <a:p>
            <a:pPr algn="just"/>
            <a:r>
              <a:rPr lang="en-IN" sz="2800" dirty="0"/>
              <a:t>Physical therapy </a:t>
            </a:r>
          </a:p>
          <a:p>
            <a:pPr algn="just"/>
            <a:r>
              <a:rPr lang="en-IN" sz="2800" dirty="0"/>
              <a:t>Speech-language therapy </a:t>
            </a:r>
          </a:p>
          <a:p>
            <a:pPr algn="just"/>
            <a:r>
              <a:rPr lang="en-IN" sz="2800" dirty="0"/>
              <a:t>Occupational therapy</a:t>
            </a:r>
          </a:p>
          <a:p>
            <a:pPr algn="just"/>
            <a:r>
              <a:rPr lang="en-IN" sz="2800" dirty="0"/>
              <a:t>Emotional and behavioural therapies</a:t>
            </a:r>
          </a:p>
        </p:txBody>
      </p:sp>
    </p:spTree>
    <p:extLst>
      <p:ext uri="{BB962C8B-B14F-4D97-AF65-F5344CB8AC3E}">
        <p14:creationId xmlns:p14="http://schemas.microsoft.com/office/powerpoint/2010/main" val="2453232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B2F01-9519-854E-BAEE-2141AB8EACAA}"/>
              </a:ext>
            </a:extLst>
          </p:cNvPr>
          <p:cNvSpPr>
            <a:spLocks noGrp="1"/>
          </p:cNvSpPr>
          <p:nvPr>
            <p:ph type="title"/>
          </p:nvPr>
        </p:nvSpPr>
        <p:spPr>
          <a:xfrm>
            <a:off x="4263888" y="0"/>
            <a:ext cx="10131425" cy="1456267"/>
          </a:xfrm>
        </p:spPr>
        <p:txBody>
          <a:bodyPr/>
          <a:lstStyle/>
          <a:p>
            <a:r>
              <a:rPr lang="en-IN"/>
              <a:t>Prevention</a:t>
            </a:r>
            <a:endParaRPr lang="en-US"/>
          </a:p>
        </p:txBody>
      </p:sp>
      <p:sp>
        <p:nvSpPr>
          <p:cNvPr id="3" name="Content Placeholder 2">
            <a:extLst>
              <a:ext uri="{FF2B5EF4-FFF2-40B4-BE49-F238E27FC236}">
                <a16:creationId xmlns:a16="http://schemas.microsoft.com/office/drawing/2014/main" id="{7DC6C87E-A538-2348-9761-6B25D9F0A28C}"/>
              </a:ext>
            </a:extLst>
          </p:cNvPr>
          <p:cNvSpPr>
            <a:spLocks noGrp="1"/>
          </p:cNvSpPr>
          <p:nvPr>
            <p:ph idx="1"/>
          </p:nvPr>
        </p:nvSpPr>
        <p:spPr>
          <a:xfrm>
            <a:off x="272846" y="973393"/>
            <a:ext cx="10131425" cy="6002594"/>
          </a:xfrm>
        </p:spPr>
        <p:txBody>
          <a:bodyPr>
            <a:normAutofit lnSpcReduction="10000"/>
          </a:bodyPr>
          <a:lstStyle/>
          <a:p>
            <a:pPr algn="just"/>
            <a:r>
              <a:rPr lang="en-IN" sz="3200" dirty="0"/>
              <a:t>There’s no way to prevent Down syndrome. If a woman is at high risk of having a child with Down syndrome or already have one child with Down syndrome, she may want to consult a genetic counsellor before becoming pregnant.
A genetic counsellor can help to understand her chances of having a child with Down syndrome. He or she can also explain the prenatal tests that are available and help explain the pros and cons of testing.</a:t>
            </a:r>
            <a:endParaRPr lang="en-US" sz="3200" dirty="0"/>
          </a:p>
        </p:txBody>
      </p:sp>
    </p:spTree>
    <p:extLst>
      <p:ext uri="{BB962C8B-B14F-4D97-AF65-F5344CB8AC3E}">
        <p14:creationId xmlns:p14="http://schemas.microsoft.com/office/powerpoint/2010/main" val="312447326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10" fill="hold" grpId="1"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p:cTn id="15"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E16D93C1-F7F7-4CAE-AB7E-A9D91F81C7BA}"/>
              </a:ext>
            </a:extLst>
          </p:cNvPr>
          <p:cNvPicPr>
            <a:picLocks noChangeAspect="1"/>
          </p:cNvPicPr>
          <p:nvPr/>
        </p:nvPicPr>
        <p:blipFill rotWithShape="1">
          <a:blip r:embed="rId3"/>
          <a:srcRect t="23263" b="20205"/>
          <a:stretch/>
        </p:blipFill>
        <p:spPr>
          <a:xfrm>
            <a:off x="20" y="10"/>
            <a:ext cx="12191980" cy="6857990"/>
          </a:xfrm>
          <a:prstGeom prst="rect">
            <a:avLst/>
          </a:prstGeom>
        </p:spPr>
      </p:pic>
    </p:spTree>
    <p:extLst>
      <p:ext uri="{BB962C8B-B14F-4D97-AF65-F5344CB8AC3E}">
        <p14:creationId xmlns:p14="http://schemas.microsoft.com/office/powerpoint/2010/main" val="35408197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775BB-0793-434F-9B23-EBE64FB32789}"/>
              </a:ext>
            </a:extLst>
          </p:cNvPr>
          <p:cNvSpPr>
            <a:spLocks noGrp="1"/>
          </p:cNvSpPr>
          <p:nvPr>
            <p:ph type="title"/>
          </p:nvPr>
        </p:nvSpPr>
        <p:spPr/>
        <p:txBody>
          <a:bodyPr>
            <a:normAutofit/>
          </a:bodyPr>
          <a:lstStyle/>
          <a:p>
            <a:r>
              <a:rPr lang="en-IN" sz="4400" dirty="0"/>
              <a:t>                     Genetic disorder</a:t>
            </a:r>
            <a:endParaRPr lang="en-US" sz="4400" dirty="0"/>
          </a:p>
        </p:txBody>
      </p:sp>
      <p:sp>
        <p:nvSpPr>
          <p:cNvPr id="3" name="Content Placeholder 2">
            <a:extLst>
              <a:ext uri="{FF2B5EF4-FFF2-40B4-BE49-F238E27FC236}">
                <a16:creationId xmlns:a16="http://schemas.microsoft.com/office/drawing/2014/main" id="{89AF9B26-08DB-DB4C-A696-DB0BBDB149AD}"/>
              </a:ext>
            </a:extLst>
          </p:cNvPr>
          <p:cNvSpPr>
            <a:spLocks noGrp="1"/>
          </p:cNvSpPr>
          <p:nvPr>
            <p:ph idx="1"/>
          </p:nvPr>
        </p:nvSpPr>
        <p:spPr>
          <a:xfrm>
            <a:off x="110614" y="1714364"/>
            <a:ext cx="7263580" cy="4534036"/>
          </a:xfrm>
        </p:spPr>
        <p:txBody>
          <a:bodyPr>
            <a:noAutofit/>
          </a:bodyPr>
          <a:lstStyle/>
          <a:p>
            <a:pPr algn="just"/>
            <a:r>
              <a:rPr lang="en-IN" sz="4400" dirty="0"/>
              <a:t>A genetic disorder is a disease caused in whole or in part by a change in the DNA sequence away from the normal sequence.</a:t>
            </a:r>
            <a:endParaRPr lang="en-US" sz="4400" dirty="0"/>
          </a:p>
        </p:txBody>
      </p:sp>
      <p:pic>
        <p:nvPicPr>
          <p:cNvPr id="5" name="Picture 4" descr="Diagram&#10;&#10;Description automatically generated">
            <a:extLst>
              <a:ext uri="{FF2B5EF4-FFF2-40B4-BE49-F238E27FC236}">
                <a16:creationId xmlns:a16="http://schemas.microsoft.com/office/drawing/2014/main" id="{D8D95EC1-5CA7-435B-9535-641F0E5B4387}"/>
              </a:ext>
            </a:extLst>
          </p:cNvPr>
          <p:cNvPicPr>
            <a:picLocks noChangeAspect="1"/>
          </p:cNvPicPr>
          <p:nvPr/>
        </p:nvPicPr>
        <p:blipFill>
          <a:blip r:embed="rId2"/>
          <a:stretch>
            <a:fillRect/>
          </a:stretch>
        </p:blipFill>
        <p:spPr>
          <a:xfrm>
            <a:off x="7698658" y="2029187"/>
            <a:ext cx="4382728" cy="4219213"/>
          </a:xfrm>
          <a:prstGeom prst="rect">
            <a:avLst/>
          </a:prstGeom>
        </p:spPr>
      </p:pic>
    </p:spTree>
    <p:extLst>
      <p:ext uri="{BB962C8B-B14F-4D97-AF65-F5344CB8AC3E}">
        <p14:creationId xmlns:p14="http://schemas.microsoft.com/office/powerpoint/2010/main" val="31106717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92F04-2C22-1F45-B842-4A1276948DF9}"/>
              </a:ext>
            </a:extLst>
          </p:cNvPr>
          <p:cNvSpPr>
            <a:spLocks noGrp="1"/>
          </p:cNvSpPr>
          <p:nvPr>
            <p:ph type="title"/>
          </p:nvPr>
        </p:nvSpPr>
        <p:spPr>
          <a:xfrm flipV="1">
            <a:off x="3435627" y="-5251173"/>
            <a:ext cx="10131425" cy="3309730"/>
          </a:xfrm>
        </p:spPr>
        <p:txBody>
          <a:bodyPr/>
          <a:lstStyle/>
          <a:p>
            <a:endParaRPr lang="en-US"/>
          </a:p>
        </p:txBody>
      </p:sp>
      <p:sp>
        <p:nvSpPr>
          <p:cNvPr id="3" name="Content Placeholder 2">
            <a:extLst>
              <a:ext uri="{FF2B5EF4-FFF2-40B4-BE49-F238E27FC236}">
                <a16:creationId xmlns:a16="http://schemas.microsoft.com/office/drawing/2014/main" id="{44660BC9-0499-FB4C-9AE5-A7706C19AD47}"/>
              </a:ext>
            </a:extLst>
          </p:cNvPr>
          <p:cNvSpPr>
            <a:spLocks noGrp="1"/>
          </p:cNvSpPr>
          <p:nvPr>
            <p:ph idx="1"/>
          </p:nvPr>
        </p:nvSpPr>
        <p:spPr>
          <a:xfrm>
            <a:off x="685801" y="397565"/>
            <a:ext cx="10131425" cy="6211957"/>
          </a:xfrm>
        </p:spPr>
        <p:txBody>
          <a:bodyPr>
            <a:normAutofit fontScale="77500" lnSpcReduction="20000"/>
          </a:bodyPr>
          <a:lstStyle/>
          <a:p>
            <a:pPr algn="just"/>
            <a:r>
              <a:rPr lang="en-IN" sz="5200" dirty="0"/>
              <a:t>Genetic disorders can be caused by :- </a:t>
            </a:r>
          </a:p>
          <a:p>
            <a:pPr marL="0" indent="0" algn="just">
              <a:buNone/>
            </a:pPr>
            <a:r>
              <a:rPr lang="en-IN" sz="4400" dirty="0"/>
              <a:t>a) Mutation in one gene (</a:t>
            </a:r>
            <a:r>
              <a:rPr lang="en-IN" sz="4400" dirty="0" err="1"/>
              <a:t>monogentic</a:t>
            </a:r>
            <a:r>
              <a:rPr lang="en-IN" sz="4400" dirty="0"/>
              <a:t> disorder) </a:t>
            </a:r>
          </a:p>
          <a:p>
            <a:pPr marL="0" indent="0" algn="just">
              <a:buNone/>
            </a:pPr>
            <a:r>
              <a:rPr lang="en-IN" sz="4400" dirty="0"/>
              <a:t>b) Mutations in multiple genes (multifactorial inheritance disorder) </a:t>
            </a:r>
          </a:p>
          <a:p>
            <a:pPr marL="0" indent="0" algn="just">
              <a:buNone/>
            </a:pPr>
            <a:r>
              <a:rPr lang="en-IN" sz="4400" dirty="0"/>
              <a:t>c) A combination of gene mutations and environmental factors </a:t>
            </a:r>
          </a:p>
          <a:p>
            <a:pPr marL="0" indent="0" algn="just">
              <a:buNone/>
            </a:pPr>
            <a:r>
              <a:rPr lang="en-IN" sz="4400" dirty="0"/>
              <a:t>d) By damage to chromosomes (changes in the number or structure of entire chromosomes, the structures that carry genes).</a:t>
            </a:r>
            <a:endParaRPr lang="en-US" sz="4400" dirty="0"/>
          </a:p>
        </p:txBody>
      </p:sp>
    </p:spTree>
    <p:extLst>
      <p:ext uri="{BB962C8B-B14F-4D97-AF65-F5344CB8AC3E}">
        <p14:creationId xmlns:p14="http://schemas.microsoft.com/office/powerpoint/2010/main" val="38661737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heel(1)">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heel(1)">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heel(1)">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heel(1)">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E5979-E8D8-994C-9AE6-DEF67C7EB55A}"/>
              </a:ext>
            </a:extLst>
          </p:cNvPr>
          <p:cNvSpPr>
            <a:spLocks noGrp="1"/>
          </p:cNvSpPr>
          <p:nvPr>
            <p:ph type="title"/>
          </p:nvPr>
        </p:nvSpPr>
        <p:spPr/>
        <p:txBody>
          <a:bodyPr/>
          <a:lstStyle/>
          <a:p>
            <a:r>
              <a:rPr lang="en-IN"/>
              <a:t>Examples include:</a:t>
            </a:r>
            <a:endParaRPr lang="en-US"/>
          </a:p>
        </p:txBody>
      </p:sp>
      <p:sp>
        <p:nvSpPr>
          <p:cNvPr id="3" name="Content Placeholder 2">
            <a:extLst>
              <a:ext uri="{FF2B5EF4-FFF2-40B4-BE49-F238E27FC236}">
                <a16:creationId xmlns:a16="http://schemas.microsoft.com/office/drawing/2014/main" id="{51392163-458A-0641-8D91-16E3807D7B45}"/>
              </a:ext>
            </a:extLst>
          </p:cNvPr>
          <p:cNvSpPr>
            <a:spLocks noGrp="1"/>
          </p:cNvSpPr>
          <p:nvPr>
            <p:ph idx="1"/>
          </p:nvPr>
        </p:nvSpPr>
        <p:spPr/>
        <p:txBody>
          <a:bodyPr>
            <a:normAutofit fontScale="85000" lnSpcReduction="10000"/>
          </a:bodyPr>
          <a:lstStyle/>
          <a:p>
            <a:r>
              <a:rPr lang="en-IN" sz="4400" dirty="0"/>
              <a:t>Down Syndrome
Thalassemia
Cystic Fibrosis
Tay-Sachs disease
Sickle Cell </a:t>
            </a:r>
            <a:r>
              <a:rPr lang="en-IN" sz="4400" dirty="0" err="1"/>
              <a:t>Anemia</a:t>
            </a:r>
            <a:endParaRPr lang="en-US" sz="4400" dirty="0"/>
          </a:p>
        </p:txBody>
      </p:sp>
    </p:spTree>
    <p:extLst>
      <p:ext uri="{BB962C8B-B14F-4D97-AF65-F5344CB8AC3E}">
        <p14:creationId xmlns:p14="http://schemas.microsoft.com/office/powerpoint/2010/main" val="19584468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anim calcmode="lin" valueType="num">
                                      <p:cBhvr>
                                        <p:cTn id="13"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14"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4E759-C538-F44D-93A3-13BD9D0BB50F}"/>
              </a:ext>
            </a:extLst>
          </p:cNvPr>
          <p:cNvSpPr>
            <a:spLocks noGrp="1"/>
          </p:cNvSpPr>
          <p:nvPr>
            <p:ph type="title"/>
          </p:nvPr>
        </p:nvSpPr>
        <p:spPr>
          <a:xfrm>
            <a:off x="1030287" y="0"/>
            <a:ext cx="10131425" cy="1532467"/>
          </a:xfrm>
        </p:spPr>
        <p:txBody>
          <a:bodyPr>
            <a:normAutofit/>
          </a:bodyPr>
          <a:lstStyle/>
          <a:p>
            <a:r>
              <a:rPr lang="en-IN" sz="4000"/>
              <a:t>                        Down syndrome</a:t>
            </a:r>
            <a:endParaRPr lang="en-US" sz="4000"/>
          </a:p>
        </p:txBody>
      </p:sp>
      <p:sp>
        <p:nvSpPr>
          <p:cNvPr id="3" name="Content Placeholder 2">
            <a:extLst>
              <a:ext uri="{FF2B5EF4-FFF2-40B4-BE49-F238E27FC236}">
                <a16:creationId xmlns:a16="http://schemas.microsoft.com/office/drawing/2014/main" id="{1B7C3936-684F-DF43-9745-2559636060D9}"/>
              </a:ext>
            </a:extLst>
          </p:cNvPr>
          <p:cNvSpPr>
            <a:spLocks noGrp="1"/>
          </p:cNvSpPr>
          <p:nvPr>
            <p:ph idx="1"/>
          </p:nvPr>
        </p:nvSpPr>
        <p:spPr>
          <a:xfrm>
            <a:off x="176976" y="1168673"/>
            <a:ext cx="8281219" cy="4937159"/>
          </a:xfrm>
        </p:spPr>
        <p:txBody>
          <a:bodyPr>
            <a:noAutofit/>
          </a:bodyPr>
          <a:lstStyle/>
          <a:p>
            <a:pPr marL="0" indent="0" algn="just">
              <a:buNone/>
            </a:pPr>
            <a:r>
              <a:rPr lang="en-IN" sz="3600" dirty="0"/>
              <a:t>Down syndrome is a genetic disorder caused when abnormal cell division results in an extra full or partial copy of chromosome 21. This extra genetic material causes the developmental changes and physical features of Down syndrome.</a:t>
            </a:r>
            <a:endParaRPr lang="en-US" sz="3600" dirty="0"/>
          </a:p>
        </p:txBody>
      </p:sp>
      <p:pic>
        <p:nvPicPr>
          <p:cNvPr id="6" name="Picture 5" descr="Graphical user interface, application&#10;&#10;Description automatically generated">
            <a:extLst>
              <a:ext uri="{FF2B5EF4-FFF2-40B4-BE49-F238E27FC236}">
                <a16:creationId xmlns:a16="http://schemas.microsoft.com/office/drawing/2014/main" id="{27A86BCE-B5F5-4F20-81C1-901A8117363B}"/>
              </a:ext>
            </a:extLst>
          </p:cNvPr>
          <p:cNvPicPr>
            <a:picLocks noChangeAspect="1"/>
          </p:cNvPicPr>
          <p:nvPr/>
        </p:nvPicPr>
        <p:blipFill>
          <a:blip r:embed="rId2"/>
          <a:stretch>
            <a:fillRect/>
          </a:stretch>
        </p:blipFill>
        <p:spPr>
          <a:xfrm>
            <a:off x="8754166" y="1302493"/>
            <a:ext cx="3177280" cy="5033314"/>
          </a:xfrm>
          <a:prstGeom prst="rect">
            <a:avLst/>
          </a:prstGeom>
        </p:spPr>
      </p:pic>
    </p:spTree>
    <p:extLst>
      <p:ext uri="{BB962C8B-B14F-4D97-AF65-F5344CB8AC3E}">
        <p14:creationId xmlns:p14="http://schemas.microsoft.com/office/powerpoint/2010/main" val="41348799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3A640-8091-1A42-9875-238B0F459B42}"/>
              </a:ext>
            </a:extLst>
          </p:cNvPr>
          <p:cNvSpPr>
            <a:spLocks noGrp="1"/>
          </p:cNvSpPr>
          <p:nvPr>
            <p:ph type="title"/>
          </p:nvPr>
        </p:nvSpPr>
        <p:spPr>
          <a:xfrm flipV="1">
            <a:off x="685801" y="-3776869"/>
            <a:ext cx="10131425" cy="761999"/>
          </a:xfrm>
        </p:spPr>
        <p:txBody>
          <a:bodyPr/>
          <a:lstStyle/>
          <a:p>
            <a:endParaRPr lang="en-US"/>
          </a:p>
        </p:txBody>
      </p:sp>
      <p:sp>
        <p:nvSpPr>
          <p:cNvPr id="3" name="Content Placeholder 2">
            <a:extLst>
              <a:ext uri="{FF2B5EF4-FFF2-40B4-BE49-F238E27FC236}">
                <a16:creationId xmlns:a16="http://schemas.microsoft.com/office/drawing/2014/main" id="{DA6C3A4E-3264-D94C-83A2-7E4F9079ABDB}"/>
              </a:ext>
            </a:extLst>
          </p:cNvPr>
          <p:cNvSpPr>
            <a:spLocks noGrp="1"/>
          </p:cNvSpPr>
          <p:nvPr>
            <p:ph idx="1"/>
          </p:nvPr>
        </p:nvSpPr>
        <p:spPr>
          <a:xfrm>
            <a:off x="685800" y="781878"/>
            <a:ext cx="10131425" cy="5294243"/>
          </a:xfrm>
        </p:spPr>
        <p:txBody>
          <a:bodyPr>
            <a:normAutofit lnSpcReduction="10000"/>
          </a:bodyPr>
          <a:lstStyle/>
          <a:p>
            <a:pPr marL="0" indent="0" algn="just">
              <a:buNone/>
            </a:pPr>
            <a:r>
              <a:rPr lang="en-IN" sz="3600" dirty="0"/>
              <a:t>Down syndrome varies in severity among individuals, causing lifelong intellectual disability and developmental delays. It’s the most common genetic chromosomal disorder and cause of learning disabilities in children. It also commonly causes other medical abnormalities, including heart and gastrointestinal disorders.</a:t>
            </a:r>
            <a:endParaRPr lang="en-US" sz="3600" dirty="0"/>
          </a:p>
        </p:txBody>
      </p:sp>
    </p:spTree>
    <p:extLst>
      <p:ext uri="{BB962C8B-B14F-4D97-AF65-F5344CB8AC3E}">
        <p14:creationId xmlns:p14="http://schemas.microsoft.com/office/powerpoint/2010/main" val="38723150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BEC99-7B0F-6044-A541-AFE32C205669}"/>
              </a:ext>
            </a:extLst>
          </p:cNvPr>
          <p:cNvSpPr>
            <a:spLocks noGrp="1"/>
          </p:cNvSpPr>
          <p:nvPr>
            <p:ph type="title"/>
          </p:nvPr>
        </p:nvSpPr>
        <p:spPr>
          <a:xfrm>
            <a:off x="4760844" y="-430695"/>
            <a:ext cx="10131425" cy="1878496"/>
          </a:xfrm>
        </p:spPr>
        <p:txBody>
          <a:bodyPr/>
          <a:lstStyle/>
          <a:p>
            <a:r>
              <a:rPr lang="en-IN"/>
              <a:t>Symptoms</a:t>
            </a:r>
            <a:endParaRPr lang="en-US"/>
          </a:p>
        </p:txBody>
      </p:sp>
      <p:sp>
        <p:nvSpPr>
          <p:cNvPr id="3" name="Content Placeholder 2">
            <a:extLst>
              <a:ext uri="{FF2B5EF4-FFF2-40B4-BE49-F238E27FC236}">
                <a16:creationId xmlns:a16="http://schemas.microsoft.com/office/drawing/2014/main" id="{AADC3460-0EE3-3F40-B270-07D28B844F84}"/>
              </a:ext>
            </a:extLst>
          </p:cNvPr>
          <p:cNvSpPr>
            <a:spLocks noGrp="1"/>
          </p:cNvSpPr>
          <p:nvPr>
            <p:ph idx="1"/>
          </p:nvPr>
        </p:nvSpPr>
        <p:spPr>
          <a:xfrm>
            <a:off x="479324" y="508553"/>
            <a:ext cx="6960028" cy="5926392"/>
          </a:xfrm>
        </p:spPr>
        <p:txBody>
          <a:bodyPr>
            <a:normAutofit fontScale="92500" lnSpcReduction="20000"/>
          </a:bodyPr>
          <a:lstStyle/>
          <a:p>
            <a:r>
              <a:rPr lang="en-IN" sz="2400" dirty="0"/>
              <a:t>Flattened face
Small head
Short neck
Protruding tongue
Upward slanting eye lids (palpebral fissures)
Unusually shaped or small ears
Poor muscle tone
Broad, short hands with a single crease in the palm
Relatively short fingers and small hands and feet
Excessive flexibility
Tiny white spots on the </a:t>
            </a:r>
            <a:r>
              <a:rPr lang="en-IN" sz="2400" dirty="0" err="1"/>
              <a:t>colored</a:t>
            </a:r>
            <a:r>
              <a:rPr lang="en-IN" sz="2400" dirty="0"/>
              <a:t> part (iris) of the eye called </a:t>
            </a:r>
            <a:r>
              <a:rPr lang="en-IN" sz="2400" dirty="0" err="1"/>
              <a:t>Brushfield’s</a:t>
            </a:r>
            <a:r>
              <a:rPr lang="en-IN" sz="2400" dirty="0"/>
              <a:t> spots
Short height</a:t>
            </a:r>
            <a:endParaRPr lang="en-US" sz="2400" dirty="0"/>
          </a:p>
        </p:txBody>
      </p:sp>
      <p:pic>
        <p:nvPicPr>
          <p:cNvPr id="7" name="Picture 6" descr="Diagram&#10;&#10;Description automatically generated">
            <a:extLst>
              <a:ext uri="{FF2B5EF4-FFF2-40B4-BE49-F238E27FC236}">
                <a16:creationId xmlns:a16="http://schemas.microsoft.com/office/drawing/2014/main" id="{4B3FA032-CF53-4CEC-86B5-001470DB9D99}"/>
              </a:ext>
            </a:extLst>
          </p:cNvPr>
          <p:cNvPicPr>
            <a:picLocks noChangeAspect="1"/>
          </p:cNvPicPr>
          <p:nvPr/>
        </p:nvPicPr>
        <p:blipFill>
          <a:blip r:embed="rId2"/>
          <a:stretch>
            <a:fillRect/>
          </a:stretch>
        </p:blipFill>
        <p:spPr>
          <a:xfrm>
            <a:off x="7439352" y="855405"/>
            <a:ext cx="4681509" cy="5147189"/>
          </a:xfrm>
          <a:prstGeom prst="rect">
            <a:avLst/>
          </a:prstGeom>
        </p:spPr>
      </p:pic>
    </p:spTree>
    <p:extLst>
      <p:ext uri="{BB962C8B-B14F-4D97-AF65-F5344CB8AC3E}">
        <p14:creationId xmlns:p14="http://schemas.microsoft.com/office/powerpoint/2010/main" val="203399787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2B32A-808A-414F-9DAB-4AD5BFFF9F01}"/>
              </a:ext>
            </a:extLst>
          </p:cNvPr>
          <p:cNvSpPr>
            <a:spLocks noGrp="1"/>
          </p:cNvSpPr>
          <p:nvPr>
            <p:ph type="title"/>
          </p:nvPr>
        </p:nvSpPr>
        <p:spPr/>
        <p:txBody>
          <a:bodyPr/>
          <a:lstStyle/>
          <a:p>
            <a:r>
              <a:rPr lang="en-IN"/>
              <a:t>Intellectual disabilities</a:t>
            </a:r>
            <a:endParaRPr lang="en-US"/>
          </a:p>
        </p:txBody>
      </p:sp>
      <p:sp>
        <p:nvSpPr>
          <p:cNvPr id="3" name="Content Placeholder 2">
            <a:extLst>
              <a:ext uri="{FF2B5EF4-FFF2-40B4-BE49-F238E27FC236}">
                <a16:creationId xmlns:a16="http://schemas.microsoft.com/office/drawing/2014/main" id="{47EA440A-0B4F-2A4E-8FB6-CB28B905854A}"/>
              </a:ext>
            </a:extLst>
          </p:cNvPr>
          <p:cNvSpPr>
            <a:spLocks noGrp="1"/>
          </p:cNvSpPr>
          <p:nvPr>
            <p:ph idx="1"/>
          </p:nvPr>
        </p:nvSpPr>
        <p:spPr>
          <a:xfrm>
            <a:off x="1557185" y="2849989"/>
            <a:ext cx="9077630" cy="2444681"/>
          </a:xfrm>
        </p:spPr>
        <p:txBody>
          <a:bodyPr>
            <a:normAutofit/>
          </a:bodyPr>
          <a:lstStyle/>
          <a:p>
            <a:pPr algn="just"/>
            <a:r>
              <a:rPr lang="en-IN" sz="2800" dirty="0"/>
              <a:t>Most children with down have mild to moderate cognitive impairment. Language is delayed, and both short and long-term memory is affected.</a:t>
            </a:r>
            <a:endParaRPr lang="en-US" sz="2800" dirty="0"/>
          </a:p>
        </p:txBody>
      </p:sp>
    </p:spTree>
    <p:extLst>
      <p:ext uri="{BB962C8B-B14F-4D97-AF65-F5344CB8AC3E}">
        <p14:creationId xmlns:p14="http://schemas.microsoft.com/office/powerpoint/2010/main" val="348205705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style.rotation</p:attrName>
                                        </p:attrNameLst>
                                      </p:cBhvr>
                                      <p:tavLst>
                                        <p:tav tm="0">
                                          <p:val>
                                            <p:fltVal val="720"/>
                                          </p:val>
                                        </p:tav>
                                        <p:tav tm="100000">
                                          <p:val>
                                            <p:fltVal val="0"/>
                                          </p:val>
                                        </p:tav>
                                      </p:tavLst>
                                    </p:anim>
                                    <p:anim calcmode="lin" valueType="num">
                                      <p:cBhvr>
                                        <p:cTn id="9" dur="2000" fill="hold"/>
                                        <p:tgtEl>
                                          <p:spTgt spid="2"/>
                                        </p:tgtEl>
                                        <p:attrNameLst>
                                          <p:attrName>ppt_h</p:attrName>
                                        </p:attrNameLst>
                                      </p:cBhvr>
                                      <p:tavLst>
                                        <p:tav tm="0">
                                          <p:val>
                                            <p:fltVal val="0"/>
                                          </p:val>
                                        </p:tav>
                                        <p:tav tm="100000">
                                          <p:val>
                                            <p:strVal val="#ppt_h"/>
                                          </p:val>
                                        </p:tav>
                                      </p:tavLst>
                                    </p:anim>
                                    <p:anim calcmode="lin" valueType="num">
                                      <p:cBhvr>
                                        <p:cTn id="10" dur="2000" fill="hold"/>
                                        <p:tgtEl>
                                          <p:spTgt spid="2"/>
                                        </p:tgtEl>
                                        <p:attrNameLst>
                                          <p:attrName>ppt_w</p:attrName>
                                        </p:attrNameLst>
                                      </p:cBhvr>
                                      <p:tavLst>
                                        <p:tav tm="0">
                                          <p:val>
                                            <p:fltVal val="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55"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p:cTn id="15"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16"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17"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E5F12-D358-404C-8A88-B8A371BE5F6B}"/>
              </a:ext>
            </a:extLst>
          </p:cNvPr>
          <p:cNvSpPr>
            <a:spLocks noGrp="1"/>
          </p:cNvSpPr>
          <p:nvPr>
            <p:ph type="title"/>
          </p:nvPr>
        </p:nvSpPr>
        <p:spPr>
          <a:xfrm>
            <a:off x="3518453" y="212035"/>
            <a:ext cx="10131425" cy="1456267"/>
          </a:xfrm>
        </p:spPr>
        <p:txBody>
          <a:bodyPr/>
          <a:lstStyle/>
          <a:p>
            <a:r>
              <a:rPr lang="en-IN" dirty="0"/>
              <a:t>Complications</a:t>
            </a:r>
            <a:endParaRPr lang="en-US" dirty="0"/>
          </a:p>
        </p:txBody>
      </p:sp>
      <p:sp>
        <p:nvSpPr>
          <p:cNvPr id="3" name="Content Placeholder 2">
            <a:extLst>
              <a:ext uri="{FF2B5EF4-FFF2-40B4-BE49-F238E27FC236}">
                <a16:creationId xmlns:a16="http://schemas.microsoft.com/office/drawing/2014/main" id="{F0BF43DF-723E-404B-8205-B90F228909B2}"/>
              </a:ext>
            </a:extLst>
          </p:cNvPr>
          <p:cNvSpPr>
            <a:spLocks noGrp="1"/>
          </p:cNvSpPr>
          <p:nvPr>
            <p:ph idx="1"/>
          </p:nvPr>
        </p:nvSpPr>
        <p:spPr>
          <a:xfrm>
            <a:off x="346588" y="1209367"/>
            <a:ext cx="9534831" cy="5161935"/>
          </a:xfrm>
        </p:spPr>
        <p:txBody>
          <a:bodyPr>
            <a:normAutofit fontScale="85000" lnSpcReduction="10000"/>
          </a:bodyPr>
          <a:lstStyle/>
          <a:p>
            <a:pPr algn="just"/>
            <a:r>
              <a:rPr lang="en-IN" sz="3200" dirty="0"/>
              <a:t>People with Down syndrome can have a variety of complications, some of which become more prominent as they get older. These complications can include:
Heart defects.</a:t>
            </a:r>
          </a:p>
          <a:p>
            <a:pPr algn="just"/>
            <a:r>
              <a:rPr lang="en-IN" sz="3200" dirty="0"/>
              <a:t>Gastrointestinal defects</a:t>
            </a:r>
          </a:p>
          <a:p>
            <a:pPr algn="just"/>
            <a:r>
              <a:rPr lang="en-IN" sz="3200" dirty="0"/>
              <a:t>Immune disorder</a:t>
            </a:r>
          </a:p>
          <a:p>
            <a:pPr algn="just"/>
            <a:r>
              <a:rPr lang="en-IN" sz="3200" dirty="0"/>
              <a:t>Sleep </a:t>
            </a:r>
            <a:r>
              <a:rPr lang="en-IN" sz="3200" dirty="0" err="1"/>
              <a:t>apnea</a:t>
            </a:r>
            <a:endParaRPr lang="en-IN" sz="3200" dirty="0"/>
          </a:p>
          <a:p>
            <a:pPr algn="just"/>
            <a:r>
              <a:rPr lang="en-IN" sz="3200" dirty="0"/>
              <a:t>Obesity</a:t>
            </a:r>
          </a:p>
          <a:p>
            <a:pPr algn="just"/>
            <a:r>
              <a:rPr lang="en-IN" sz="3200" dirty="0"/>
              <a:t>Spinal problem</a:t>
            </a:r>
            <a:endParaRPr lang="en-US" sz="3200" dirty="0"/>
          </a:p>
        </p:txBody>
      </p:sp>
    </p:spTree>
    <p:extLst>
      <p:ext uri="{BB962C8B-B14F-4D97-AF65-F5344CB8AC3E}">
        <p14:creationId xmlns:p14="http://schemas.microsoft.com/office/powerpoint/2010/main" val="2520883531"/>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xit" presetSubtype="0" fill="hold" grpId="0" nodeType="clickEffect">
                                  <p:stCondLst>
                                    <p:cond delay="0"/>
                                  </p:stCondLst>
                                  <p:childTnLst>
                                    <p:anim calcmode="lin" valueType="num">
                                      <p:cBhvr>
                                        <p:cTn id="6" dur="1000"/>
                                        <p:tgtEl>
                                          <p:spTgt spid="2"/>
                                        </p:tgtEl>
                                        <p:attrNameLst>
                                          <p:attrName>ppt_w</p:attrName>
                                        </p:attrNameLst>
                                      </p:cBhvr>
                                      <p:tavLst>
                                        <p:tav tm="0">
                                          <p:val>
                                            <p:strVal val="ppt_w"/>
                                          </p:val>
                                        </p:tav>
                                        <p:tav tm="100000">
                                          <p:val>
                                            <p:fltVal val="0"/>
                                          </p:val>
                                        </p:tav>
                                      </p:tavLst>
                                    </p:anim>
                                    <p:anim calcmode="lin" valueType="num">
                                      <p:cBhvr>
                                        <p:cTn id="7" dur="1000"/>
                                        <p:tgtEl>
                                          <p:spTgt spid="2"/>
                                        </p:tgtEl>
                                        <p:attrNameLst>
                                          <p:attrName>ppt_h</p:attrName>
                                        </p:attrNameLst>
                                      </p:cBhvr>
                                      <p:tavLst>
                                        <p:tav tm="0">
                                          <p:val>
                                            <p:strVal val="ppt_h"/>
                                          </p:val>
                                        </p:tav>
                                        <p:tav tm="100000">
                                          <p:val>
                                            <p:fltVal val="0"/>
                                          </p:val>
                                        </p:tav>
                                      </p:tavLst>
                                    </p:anim>
                                    <p:anim calcmode="lin" valueType="num">
                                      <p:cBhvr>
                                        <p:cTn id="8" dur="1000"/>
                                        <p:tgtEl>
                                          <p:spTgt spid="2"/>
                                        </p:tgtEl>
                                        <p:attrNameLst>
                                          <p:attrName>ppt_x</p:attrName>
                                        </p:attrNameLst>
                                      </p:cBhvr>
                                      <p:tavLst>
                                        <p:tav tm="0">
                                          <p:val>
                                            <p:strVal val="ppt_x"/>
                                          </p:val>
                                        </p:tav>
                                        <p:tav tm="5000">
                                          <p:val>
                                            <p:strVal val="ppt_x+-0.0500*(ppt_x*0.9511+(1-ppt_y)*0.3090)"/>
                                          </p:val>
                                        </p:tav>
                                        <p:tav tm="10000">
                                          <p:val>
                                            <p:strVal val="ppt_x+-0.1000*(ppt_x*0.8090+(1-ppt_y)*0.5878)"/>
                                          </p:val>
                                        </p:tav>
                                        <p:tav tm="15000">
                                          <p:val>
                                            <p:strVal val="ppt_x+-0.1500*(ppt_x*0.5878+(1-ppt_y)*0.8090)"/>
                                          </p:val>
                                        </p:tav>
                                        <p:tav tm="20000">
                                          <p:val>
                                            <p:strVal val="ppt_x+-0.2000*(ppt_x*0.3090+(1-ppt_y)*0.9511)"/>
                                          </p:val>
                                        </p:tav>
                                        <p:tav tm="25000">
                                          <p:val>
                                            <p:strVal val="ppt_x+-0.2500*(ppt_x*-0.0000+(1-ppt_y)*1.0000)"/>
                                          </p:val>
                                        </p:tav>
                                        <p:tav tm="30000">
                                          <p:val>
                                            <p:strVal val="ppt_x+-0.3000*(ppt_x*-0.3090+(1-ppt_y)*0.9511)"/>
                                          </p:val>
                                        </p:tav>
                                        <p:tav tm="35000">
                                          <p:val>
                                            <p:strVal val="ppt_x+-0.3500*(ppt_x*-0.5878+(1-ppt_y)*0.8090)"/>
                                          </p:val>
                                        </p:tav>
                                        <p:tav tm="40000">
                                          <p:val>
                                            <p:strVal val="ppt_x+-0.4000*(ppt_x*-0.8090+(1-ppt_y)*0.5878)"/>
                                          </p:val>
                                        </p:tav>
                                        <p:tav tm="45000">
                                          <p:val>
                                            <p:strVal val="ppt_x+-0.4500*(ppt_x*-0.9511+(1-ppt_y)*0.3090)"/>
                                          </p:val>
                                        </p:tav>
                                        <p:tav tm="50000">
                                          <p:val>
                                            <p:strVal val="ppt_x+-0.5000*(ppt_x*-1.0000+(1-ppt_y)*-0.0000)"/>
                                          </p:val>
                                        </p:tav>
                                        <p:tav tm="55000">
                                          <p:val>
                                            <p:strVal val="ppt_x+-0.5500*(ppt_x*-0.9511+(1-ppt_y)*-0.3090)"/>
                                          </p:val>
                                        </p:tav>
                                        <p:tav tm="60000">
                                          <p:val>
                                            <p:strVal val="ppt_x+-0.6000*(ppt_x*-0.8090+(1-ppt_y)*-0.5878)"/>
                                          </p:val>
                                        </p:tav>
                                        <p:tav tm="65000">
                                          <p:val>
                                            <p:strVal val="ppt_x+-0.6500*(ppt_x*-0.5878+(1-ppt_y)*-0.8090)"/>
                                          </p:val>
                                        </p:tav>
                                        <p:tav tm="70000">
                                          <p:val>
                                            <p:strVal val="ppt_x+-0.7000*(ppt_x*-0.3090+(1-ppt_y)*-0.9511)"/>
                                          </p:val>
                                        </p:tav>
                                        <p:tav tm="75000">
                                          <p:val>
                                            <p:strVal val="ppt_x+-0.7500*(ppt_x*0.0000+(1-ppt_y)*-1.0000)"/>
                                          </p:val>
                                        </p:tav>
                                        <p:tav tm="80000">
                                          <p:val>
                                            <p:strVal val="ppt_x+-0.8000*(ppt_x*0.3090+(1-ppt_y)*-0.9511)"/>
                                          </p:val>
                                        </p:tav>
                                        <p:tav tm="85000">
                                          <p:val>
                                            <p:strVal val="ppt_x+-0.8500*(ppt_x*0.5878+(1-ppt_y)*-0.8090)"/>
                                          </p:val>
                                        </p:tav>
                                        <p:tav tm="90000">
                                          <p:val>
                                            <p:strVal val="ppt_x+-0.9000*(ppt_x*0.8090+(1-ppt_y)*-0.5878)"/>
                                          </p:val>
                                        </p:tav>
                                        <p:tav tm="95000">
                                          <p:val>
                                            <p:strVal val="ppt_x+-0.9500*(ppt_x*0.9511+(1-ppt_y)*-0.3090)"/>
                                          </p:val>
                                        </p:tav>
                                        <p:tav tm="100000">
                                          <p:val>
                                            <p:strVal val="ppt_x+-1.0000*(ppt_x*1.0000+(1-ppt_y)*0.0000)"/>
                                          </p:val>
                                        </p:tav>
                                      </p:tavLst>
                                    </p:anim>
                                    <p:anim calcmode="lin" valueType="num">
                                      <p:cBhvr>
                                        <p:cTn id="9" dur="1000"/>
                                        <p:tgtEl>
                                          <p:spTgt spid="2"/>
                                        </p:tgtEl>
                                        <p:attrNameLst>
                                          <p:attrName>ppt_y</p:attrName>
                                        </p:attrNameLst>
                                      </p:cBhvr>
                                      <p:tavLst>
                                        <p:tav tm="0">
                                          <p:val>
                                            <p:strVal val="ppt_y"/>
                                          </p:val>
                                        </p:tav>
                                        <p:tav tm="5000">
                                          <p:val>
                                            <p:strVal val="ppt_y+-0.0500*(ppt_x*0.3090-(1-ppt_y)*0.9511)"/>
                                          </p:val>
                                        </p:tav>
                                        <p:tav tm="10000">
                                          <p:val>
                                            <p:strVal val="ppt_y+-0.1000*(ppt_x*0.5878-(1-ppt_y)*0.8090)"/>
                                          </p:val>
                                        </p:tav>
                                        <p:tav tm="15000">
                                          <p:val>
                                            <p:strVal val="ppt_y+-0.1500*(ppt_x*0.8090-(1-ppt_y)*0.5878)"/>
                                          </p:val>
                                        </p:tav>
                                        <p:tav tm="20000">
                                          <p:val>
                                            <p:strVal val="ppt_y+-0.2000*(ppt_x*0.9511-(1-ppt_y)*0.3090)"/>
                                          </p:val>
                                        </p:tav>
                                        <p:tav tm="25000">
                                          <p:val>
                                            <p:strVal val="ppt_y+-0.2500*(ppt_x*1.0000-(1-ppt_y)*-0.0000)"/>
                                          </p:val>
                                        </p:tav>
                                        <p:tav tm="30000">
                                          <p:val>
                                            <p:strVal val="ppt_y+-0.3000*(ppt_x*0.9511-(1-ppt_y)*-0.3090)"/>
                                          </p:val>
                                        </p:tav>
                                        <p:tav tm="35000">
                                          <p:val>
                                            <p:strVal val="ppt_y+-0.3500*(ppt_x*0.8090-(1-ppt_y)*-0.5878)"/>
                                          </p:val>
                                        </p:tav>
                                        <p:tav tm="40000">
                                          <p:val>
                                            <p:strVal val="ppt_y+-0.4000*(ppt_x*0.5878-(1-ppt_y)*-0.8090)"/>
                                          </p:val>
                                        </p:tav>
                                        <p:tav tm="45000">
                                          <p:val>
                                            <p:strVal val="ppt_y+-0.4500*(ppt_x*0.3090-(1-ppt_y)*-0.9511)"/>
                                          </p:val>
                                        </p:tav>
                                        <p:tav tm="50000">
                                          <p:val>
                                            <p:strVal val="ppt_y+-0.5000*(ppt_x*-0.0000-(1-ppt_y)*-1.0000)"/>
                                          </p:val>
                                        </p:tav>
                                        <p:tav tm="55000">
                                          <p:val>
                                            <p:strVal val="ppt_y+-0.5500*(ppt_x*-0.3090-(1-ppt_y)*-0.9511)"/>
                                          </p:val>
                                        </p:tav>
                                        <p:tav tm="60000">
                                          <p:val>
                                            <p:strVal val="ppt_y+-0.6000*(ppt_x*-0.5878-(1-ppt_y)*-0.8090)"/>
                                          </p:val>
                                        </p:tav>
                                        <p:tav tm="65000">
                                          <p:val>
                                            <p:strVal val="ppt_y+-0.6500*(ppt_x*-0.8090-(1-ppt_y)*-0.5878)"/>
                                          </p:val>
                                        </p:tav>
                                        <p:tav tm="70000">
                                          <p:val>
                                            <p:strVal val="ppt_y+-0.7000*(ppt_x*-0.9511-(1-ppt_y)*-0.3090)"/>
                                          </p:val>
                                        </p:tav>
                                        <p:tav tm="75000">
                                          <p:val>
                                            <p:strVal val="ppt_y+-0.7500*(ppt_x*-1.0000-(1-ppt_y)*0.0000)"/>
                                          </p:val>
                                        </p:tav>
                                        <p:tav tm="80000">
                                          <p:val>
                                            <p:strVal val="ppt_y+-0.8000*(ppt_x*-0.9511-(1-ppt_y)*0.3090)"/>
                                          </p:val>
                                        </p:tav>
                                        <p:tav tm="85000">
                                          <p:val>
                                            <p:strVal val="ppt_y+-0.8500*(ppt_x*-0.8090-(1-ppt_y)*0.5878)"/>
                                          </p:val>
                                        </p:tav>
                                        <p:tav tm="90000">
                                          <p:val>
                                            <p:strVal val="ppt_y+-0.9000*(ppt_x*-0.5878-(1-ppt_y)*0.8090)"/>
                                          </p:val>
                                        </p:tav>
                                        <p:tav tm="95000">
                                          <p:val>
                                            <p:strVal val="ppt_y+-0.9500*(ppt_x*-0.3090-(1-ppt_y)*0.9511)"/>
                                          </p:val>
                                        </p:tav>
                                        <p:tav tm="100000">
                                          <p:val>
                                            <p:strVal val="ppt_y+-1.0000*(ppt_x*0.0000-(1-ppt_y)*1.0000)"/>
                                          </p:val>
                                        </p:tav>
                                      </p:tavLst>
                                    </p:anim>
                                    <p:set>
                                      <p:cBhvr>
                                        <p:cTn id="10" dur="1" fill="hold">
                                          <p:stCondLst>
                                            <p:cond delay="999"/>
                                          </p:stCondLst>
                                        </p:cTn>
                                        <p:tgtEl>
                                          <p:spTgt spid="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p:cTn id="15"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 calcmode="lin" valueType="num">
                                      <p:cBhvr>
                                        <p:cTn id="23"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6" dur="1000"/>
                                        <p:tgtEl>
                                          <p:spTgt spid="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p:cTn id="31"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34" dur="1000"/>
                                        <p:tgtEl>
                                          <p:spTgt spid="3">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anim calcmode="lin" valueType="num">
                                      <p:cBhvr>
                                        <p:cTn id="39"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40"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41"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42" dur="1000"/>
                                        <p:tgtEl>
                                          <p:spTgt spid="3">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anim calcmode="lin" valueType="num">
                                      <p:cBhvr>
                                        <p:cTn id="47"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8"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9"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50" dur="1000"/>
                                        <p:tgtEl>
                                          <p:spTgt spid="3">
                                            <p:txEl>
                                              <p:pRg st="4" end="4"/>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childTnLst>
                                    <p:set>
                                      <p:cBhvr>
                                        <p:cTn id="54" dur="1" fill="hold">
                                          <p:stCondLst>
                                            <p:cond delay="0"/>
                                          </p:stCondLst>
                                        </p:cTn>
                                        <p:tgtEl>
                                          <p:spTgt spid="3">
                                            <p:txEl>
                                              <p:pRg st="5" end="5"/>
                                            </p:txEl>
                                          </p:spTgt>
                                        </p:tgtEl>
                                        <p:attrNameLst>
                                          <p:attrName>style.visibility</p:attrName>
                                        </p:attrNameLst>
                                      </p:cBhvr>
                                      <p:to>
                                        <p:strVal val="visible"/>
                                      </p:to>
                                    </p:set>
                                    <p:anim calcmode="lin" valueType="num">
                                      <p:cBhvr>
                                        <p:cTn id="55"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56"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57"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58"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61</TotalTime>
  <Words>569</Words>
  <Application>Microsoft Office PowerPoint</Application>
  <PresentationFormat>Widescreen</PresentationFormat>
  <Paragraphs>36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Bookman Old Style</vt:lpstr>
      <vt:lpstr>Rockwell</vt:lpstr>
      <vt:lpstr>Damask</vt:lpstr>
      <vt:lpstr>Genetic disorder</vt:lpstr>
      <vt:lpstr>                     Genetic disorder</vt:lpstr>
      <vt:lpstr>PowerPoint Presentation</vt:lpstr>
      <vt:lpstr>Examples include:</vt:lpstr>
      <vt:lpstr>                        Down syndrome</vt:lpstr>
      <vt:lpstr>PowerPoint Presentation</vt:lpstr>
      <vt:lpstr>Symptoms</vt:lpstr>
      <vt:lpstr>Intellectual disabilities</vt:lpstr>
      <vt:lpstr>Complications</vt:lpstr>
      <vt:lpstr>Causes</vt:lpstr>
      <vt:lpstr>Treatment</vt:lpstr>
      <vt:lpstr>Prevention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Genetic disorder</dc:title>
  <dc:creator>Unknown User</dc:creator>
  <cp:lastModifiedBy>Sahoo, Bhimsen</cp:lastModifiedBy>
  <cp:revision>7</cp:revision>
  <dcterms:created xsi:type="dcterms:W3CDTF">2021-12-22T11:49:23Z</dcterms:created>
  <dcterms:modified xsi:type="dcterms:W3CDTF">2021-12-22T16:47:43Z</dcterms:modified>
</cp:coreProperties>
</file>