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21-08-2017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82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21-08-2017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41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21-08-2017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86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21-08-2017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21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21-08-2017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21-08-2017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93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21-08-2017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95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21-08-2017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02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21-08-2017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39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21-08-2017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21-08-2017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0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A5FF1-2DCC-4C3E-9D13-6E98EF5063CB}" type="datetimeFigureOut">
              <a:rPr lang="en-IN" smtClean="0"/>
              <a:t>21-08-2017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14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Algorithm for Implementation of a Fuzzy System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83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4320"/>
            <a:ext cx="8928992" cy="946408"/>
          </a:xfrm>
        </p:spPr>
        <p:txBody>
          <a:bodyPr>
            <a:normAutofit fontScale="90000"/>
          </a:bodyPr>
          <a:lstStyle/>
          <a:p>
            <a:r>
              <a:rPr lang="en-IN" sz="3100" dirty="0" smtClean="0"/>
              <a:t>Explanation of how a 2-D FAM accommodates the 3</a:t>
            </a:r>
            <a:r>
              <a:rPr lang="en-IN" sz="3100" baseline="30000" dirty="0" smtClean="0"/>
              <a:t>rd</a:t>
            </a:r>
            <a:r>
              <a:rPr lang="en-IN" sz="3100" dirty="0" smtClean="0"/>
              <a:t> input </a:t>
            </a:r>
            <a:r>
              <a:rPr lang="en-IN" sz="3100" dirty="0" err="1" smtClean="0"/>
              <a:t>var</a:t>
            </a:r>
            <a:endParaRPr lang="en-IN" sz="31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980728"/>
            <a:ext cx="8928992" cy="5877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The third input </a:t>
            </a:r>
            <a:r>
              <a:rPr lang="en-IN" sz="2200" dirty="0" err="1" smtClean="0">
                <a:latin typeface="Trebuchet MS" panose="020B0603020202020204" pitchFamily="34" charset="0"/>
              </a:rPr>
              <a:t>var</a:t>
            </a:r>
            <a:r>
              <a:rPr lang="en-IN" sz="2200" dirty="0" smtClean="0">
                <a:latin typeface="Trebuchet MS" panose="020B0603020202020204" pitchFamily="34" charset="0"/>
              </a:rPr>
              <a:t> is composed of only 3 fuzzy sets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The base values in the FAM (previous slide) denote the value of the output fuzzy set activated when the 3</a:t>
            </a:r>
            <a:r>
              <a:rPr lang="en-IN" sz="2200" baseline="30000" dirty="0" smtClean="0">
                <a:latin typeface="Trebuchet MS" panose="020B0603020202020204" pitchFamily="34" charset="0"/>
              </a:rPr>
              <a:t>rd</a:t>
            </a:r>
            <a:r>
              <a:rPr lang="en-IN" sz="2200" dirty="0" smtClean="0">
                <a:latin typeface="Trebuchet MS" panose="020B0603020202020204" pitchFamily="34" charset="0"/>
              </a:rPr>
              <a:t> </a:t>
            </a:r>
            <a:r>
              <a:rPr lang="en-IN" sz="2200" dirty="0" err="1" smtClean="0">
                <a:latin typeface="Trebuchet MS" panose="020B0603020202020204" pitchFamily="34" charset="0"/>
              </a:rPr>
              <a:t>var</a:t>
            </a:r>
            <a:r>
              <a:rPr lang="en-IN" sz="2200" dirty="0" smtClean="0">
                <a:latin typeface="Trebuchet MS" panose="020B0603020202020204" pitchFamily="34" charset="0"/>
              </a:rPr>
              <a:t> is in its first fuzzy set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The two indices with a plus are not strictly indices, they are the value by which the base value is to be incremented to provide the activated output fuzzy set when the 3</a:t>
            </a:r>
            <a:r>
              <a:rPr lang="en-IN" sz="2200" baseline="30000" dirty="0" smtClean="0">
                <a:latin typeface="Trebuchet MS" panose="020B0603020202020204" pitchFamily="34" charset="0"/>
              </a:rPr>
              <a:t>rd</a:t>
            </a:r>
            <a:r>
              <a:rPr lang="en-IN" sz="2200" dirty="0" smtClean="0">
                <a:latin typeface="Trebuchet MS" panose="020B0603020202020204" pitchFamily="34" charset="0"/>
              </a:rPr>
              <a:t> </a:t>
            </a:r>
            <a:r>
              <a:rPr lang="en-IN" sz="2200" dirty="0" err="1" smtClean="0">
                <a:latin typeface="Trebuchet MS" panose="020B0603020202020204" pitchFamily="34" charset="0"/>
              </a:rPr>
              <a:t>var</a:t>
            </a:r>
            <a:r>
              <a:rPr lang="en-IN" sz="2200" dirty="0" smtClean="0">
                <a:latin typeface="Trebuchet MS" panose="020B0603020202020204" pitchFamily="34" charset="0"/>
              </a:rPr>
              <a:t> is in its 2</a:t>
            </a:r>
            <a:r>
              <a:rPr lang="en-IN" sz="2200" baseline="30000" dirty="0" smtClean="0">
                <a:latin typeface="Trebuchet MS" panose="020B0603020202020204" pitchFamily="34" charset="0"/>
              </a:rPr>
              <a:t>nd</a:t>
            </a:r>
            <a:r>
              <a:rPr lang="en-IN" sz="2200" dirty="0" smtClean="0">
                <a:latin typeface="Trebuchet MS" panose="020B0603020202020204" pitchFamily="34" charset="0"/>
              </a:rPr>
              <a:t> or 3</a:t>
            </a:r>
            <a:r>
              <a:rPr lang="en-IN" sz="2200" baseline="30000" dirty="0" smtClean="0">
                <a:latin typeface="Trebuchet MS" panose="020B0603020202020204" pitchFamily="34" charset="0"/>
              </a:rPr>
              <a:t>rd</a:t>
            </a:r>
            <a:r>
              <a:rPr lang="en-IN" sz="2200" dirty="0" smtClean="0">
                <a:latin typeface="Trebuchet MS" panose="020B0603020202020204" pitchFamily="34" charset="0"/>
              </a:rPr>
              <a:t> fuzzy set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You may notice that the total never adds up to more than 9, the total number of output fuzzy sets. </a:t>
            </a:r>
          </a:p>
        </p:txBody>
      </p:sp>
    </p:spTree>
    <p:extLst>
      <p:ext uri="{BB962C8B-B14F-4D97-AF65-F5344CB8AC3E}">
        <p14:creationId xmlns:p14="http://schemas.microsoft.com/office/powerpoint/2010/main" val="105004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952"/>
            <a:ext cx="8229600" cy="70609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Algorithm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87727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u="sng" dirty="0" smtClean="0">
                <a:latin typeface="Trebuchet MS" panose="020B0603020202020204" pitchFamily="34" charset="0"/>
              </a:rPr>
              <a:t>Step 1</a:t>
            </a:r>
            <a:r>
              <a:rPr lang="en-IN" sz="2200" dirty="0" smtClean="0">
                <a:latin typeface="Trebuchet MS" panose="020B0603020202020204" pitchFamily="34" charset="0"/>
              </a:rPr>
              <a:t>: Get the number of input variables for your system as well as the range of each input variable and the output variable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u="sng" dirty="0" smtClean="0">
                <a:latin typeface="Trebuchet MS" panose="020B0603020202020204" pitchFamily="34" charset="0"/>
              </a:rPr>
              <a:t>Step 2</a:t>
            </a:r>
            <a:r>
              <a:rPr lang="en-IN" sz="2200" dirty="0" smtClean="0">
                <a:latin typeface="Trebuchet MS" panose="020B0603020202020204" pitchFamily="34" charset="0"/>
              </a:rPr>
              <a:t>: Normalize each variable between -1 to +1 linearly (ideally) using                          where </a:t>
            </a:r>
            <a:r>
              <a:rPr lang="en-IN" sz="2200" i="1" dirty="0" smtClean="0">
                <a:latin typeface="Trebuchet MS" panose="020B0603020202020204" pitchFamily="34" charset="0"/>
              </a:rPr>
              <a:t>x</a:t>
            </a:r>
            <a:r>
              <a:rPr lang="en-IN" sz="2200" i="1" baseline="-25000" dirty="0" smtClean="0">
                <a:latin typeface="Trebuchet MS" panose="020B0603020202020204" pitchFamily="34" charset="0"/>
              </a:rPr>
              <a:t>i</a:t>
            </a:r>
            <a:r>
              <a:rPr lang="en-IN" sz="2200" dirty="0" smtClean="0">
                <a:latin typeface="Trebuchet MS" panose="020B0603020202020204" pitchFamily="34" charset="0"/>
              </a:rPr>
              <a:t> and </a:t>
            </a:r>
            <a:r>
              <a:rPr lang="en-IN" sz="2200" i="1" dirty="0" smtClean="0">
                <a:latin typeface="Trebuchet MS" panose="020B0603020202020204" pitchFamily="34" charset="0"/>
              </a:rPr>
              <a:t>X</a:t>
            </a:r>
            <a:r>
              <a:rPr lang="en-IN" sz="2200" i="1" baseline="-25000" dirty="0" smtClean="0">
                <a:latin typeface="Trebuchet MS" panose="020B0603020202020204" pitchFamily="34" charset="0"/>
              </a:rPr>
              <a:t>i</a:t>
            </a:r>
            <a:r>
              <a:rPr lang="en-IN" sz="2200" dirty="0" smtClean="0">
                <a:latin typeface="Trebuchet MS" panose="020B0603020202020204" pitchFamily="34" charset="0"/>
              </a:rPr>
              <a:t> are the original and normalized variables for variable </a:t>
            </a:r>
            <a:r>
              <a:rPr lang="en-IN" sz="2200" i="1" dirty="0" err="1" smtClean="0">
                <a:latin typeface="Trebuchet MS" panose="020B0603020202020204" pitchFamily="34" charset="0"/>
              </a:rPr>
              <a:t>i</a:t>
            </a:r>
            <a:r>
              <a:rPr lang="en-IN" sz="2200" dirty="0" smtClean="0">
                <a:latin typeface="Trebuchet MS" panose="020B0603020202020204" pitchFamily="34" charset="0"/>
              </a:rPr>
              <a:t>, and </a:t>
            </a:r>
            <a:r>
              <a:rPr lang="en-IN" sz="2200" i="1" dirty="0" err="1" smtClean="0">
                <a:latin typeface="Trebuchet MS" panose="020B0603020202020204" pitchFamily="34" charset="0"/>
              </a:rPr>
              <a:t>u</a:t>
            </a:r>
            <a:r>
              <a:rPr lang="en-IN" sz="2200" i="1" baseline="-25000" dirty="0" err="1" smtClean="0">
                <a:latin typeface="Trebuchet MS" panose="020B0603020202020204" pitchFamily="34" charset="0"/>
              </a:rPr>
              <a:t>i</a:t>
            </a:r>
            <a:r>
              <a:rPr lang="en-IN" sz="2200" dirty="0" smtClean="0">
                <a:latin typeface="Trebuchet MS" panose="020B0603020202020204" pitchFamily="34" charset="0"/>
              </a:rPr>
              <a:t> and </a:t>
            </a:r>
            <a:r>
              <a:rPr lang="en-IN" sz="2200" i="1" dirty="0" smtClean="0">
                <a:latin typeface="Trebuchet MS" panose="020B0603020202020204" pitchFamily="34" charset="0"/>
              </a:rPr>
              <a:t>l</a:t>
            </a:r>
            <a:r>
              <a:rPr lang="en-IN" sz="2200" i="1" baseline="-25000" dirty="0" smtClean="0">
                <a:latin typeface="Trebuchet MS" panose="020B0603020202020204" pitchFamily="34" charset="0"/>
              </a:rPr>
              <a:t>i</a:t>
            </a:r>
            <a:r>
              <a:rPr lang="en-IN" sz="2200" dirty="0" smtClean="0">
                <a:latin typeface="Trebuchet MS" panose="020B0603020202020204" pitchFamily="34" charset="0"/>
              </a:rPr>
              <a:t> are corresponding upper and lower bounds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u="sng" dirty="0" smtClean="0">
                <a:latin typeface="Trebuchet MS" panose="020B0603020202020204" pitchFamily="34" charset="0"/>
              </a:rPr>
              <a:t>Step </a:t>
            </a:r>
            <a:r>
              <a:rPr lang="en-IN" sz="2200" u="sng" dirty="0">
                <a:latin typeface="Trebuchet MS" panose="020B0603020202020204" pitchFamily="34" charset="0"/>
              </a:rPr>
              <a:t>3</a:t>
            </a:r>
            <a:r>
              <a:rPr lang="en-IN" sz="2200" dirty="0" smtClean="0">
                <a:latin typeface="Trebuchet MS" panose="020B0603020202020204" pitchFamily="34" charset="0"/>
              </a:rPr>
              <a:t>: Decide on the number of fuzzy sets that you will use to granulate each input as well as the output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u="sng" dirty="0" smtClean="0">
                <a:latin typeface="Trebuchet MS" panose="020B0603020202020204" pitchFamily="34" charset="0"/>
              </a:rPr>
              <a:t>Step 4</a:t>
            </a:r>
            <a:r>
              <a:rPr lang="en-IN" sz="2200" dirty="0" smtClean="0">
                <a:latin typeface="Trebuchet MS" panose="020B0603020202020204" pitchFamily="34" charset="0"/>
              </a:rPr>
              <a:t>: Decide on the type and distribution of fuzzy sets for each input and output variable, i.e. centroid and span (boundaries)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u="sng" dirty="0" smtClean="0">
                <a:latin typeface="Trebuchet MS" panose="020B0603020202020204" pitchFamily="34" charset="0"/>
              </a:rPr>
              <a:t>Step 5</a:t>
            </a:r>
            <a:r>
              <a:rPr lang="en-IN" sz="2200" dirty="0" smtClean="0">
                <a:latin typeface="Trebuchet MS" panose="020B0603020202020204" pitchFamily="34" charset="0"/>
              </a:rPr>
              <a:t>: Formulate the Fuzzy Associative Matrix (FAM : also called Fuzzy Inference Engine)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457323"/>
              </p:ext>
            </p:extLst>
          </p:nvPr>
        </p:nvGraphicFramePr>
        <p:xfrm>
          <a:off x="1403640" y="2409832"/>
          <a:ext cx="1843776" cy="67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1536480" imgH="558720" progId="Equation.DSMT4">
                  <p:embed/>
                </p:oleObj>
              </mc:Choice>
              <mc:Fallback>
                <p:oleObj name="Equation" r:id="rId3" imgW="15364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0" y="2409832"/>
                        <a:ext cx="1843776" cy="67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296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04664"/>
          </a:xfrm>
        </p:spPr>
        <p:txBody>
          <a:bodyPr>
            <a:noAutofit/>
          </a:bodyPr>
          <a:lstStyle/>
          <a:p>
            <a:r>
              <a:rPr lang="en-IN" sz="3200" dirty="0" smtClean="0"/>
              <a:t>Algorithm (cont’d)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68" y="548680"/>
            <a:ext cx="8820472" cy="619268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u="sng" dirty="0" smtClean="0">
                <a:latin typeface="Trebuchet MS" panose="020B0603020202020204" pitchFamily="34" charset="0"/>
              </a:rPr>
              <a:t>Step 6</a:t>
            </a:r>
            <a:r>
              <a:rPr lang="en-IN" sz="2200" dirty="0" smtClean="0">
                <a:latin typeface="Trebuchet MS" panose="020B0603020202020204" pitchFamily="34" charset="0"/>
              </a:rPr>
              <a:t>: Given a crisp input vector (numbers), first, </a:t>
            </a:r>
            <a:r>
              <a:rPr lang="en-IN" sz="2200" dirty="0" err="1" smtClean="0">
                <a:latin typeface="Trebuchet MS" panose="020B0603020202020204" pitchFamily="34" charset="0"/>
              </a:rPr>
              <a:t>fuzzify</a:t>
            </a:r>
            <a:r>
              <a:rPr lang="en-IN" sz="2200" dirty="0" smtClean="0">
                <a:latin typeface="Trebuchet MS" panose="020B0603020202020204" pitchFamily="34" charset="0"/>
              </a:rPr>
              <a:t> all variables; i.e. decide on degree of belonging of each </a:t>
            </a:r>
            <a:r>
              <a:rPr lang="en-IN" sz="2200" dirty="0" err="1" smtClean="0">
                <a:latin typeface="Trebuchet MS" panose="020B0603020202020204" pitchFamily="34" charset="0"/>
              </a:rPr>
              <a:t>var</a:t>
            </a:r>
            <a:r>
              <a:rPr lang="en-IN" sz="2200" dirty="0" smtClean="0">
                <a:latin typeface="Trebuchet MS" panose="020B0603020202020204" pitchFamily="34" charset="0"/>
              </a:rPr>
              <a:t> to each fuzzy set spanning the range of that </a:t>
            </a:r>
            <a:r>
              <a:rPr lang="en-IN" sz="2200" dirty="0" err="1" smtClean="0">
                <a:latin typeface="Trebuchet MS" panose="020B0603020202020204" pitchFamily="34" charset="0"/>
              </a:rPr>
              <a:t>var</a:t>
            </a: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u="sng" dirty="0" smtClean="0">
                <a:latin typeface="Trebuchet MS" panose="020B0603020202020204" pitchFamily="34" charset="0"/>
              </a:rPr>
              <a:t>Step 7</a:t>
            </a:r>
            <a:r>
              <a:rPr lang="en-IN" sz="2200" dirty="0" smtClean="0">
                <a:latin typeface="Trebuchet MS" panose="020B0603020202020204" pitchFamily="34" charset="0"/>
              </a:rPr>
              <a:t>: Calculate the degree of activation of each cell of the FAM by the product rule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u="sng" dirty="0" smtClean="0">
                <a:latin typeface="Trebuchet MS" panose="020B0603020202020204" pitchFamily="34" charset="0"/>
              </a:rPr>
              <a:t>Step 8</a:t>
            </a:r>
            <a:r>
              <a:rPr lang="en-IN" sz="2200" dirty="0" smtClean="0">
                <a:latin typeface="Trebuchet MS" panose="020B0603020202020204" pitchFamily="34" charset="0"/>
              </a:rPr>
              <a:t>: </a:t>
            </a:r>
            <a:r>
              <a:rPr lang="en-IN" sz="2200" dirty="0" err="1" smtClean="0">
                <a:latin typeface="Trebuchet MS" panose="020B0603020202020204" pitchFamily="34" charset="0"/>
              </a:rPr>
              <a:t>Defuzzify</a:t>
            </a:r>
            <a:r>
              <a:rPr lang="en-IN" sz="2200" dirty="0" smtClean="0">
                <a:latin typeface="Trebuchet MS" panose="020B0603020202020204" pitchFamily="34" charset="0"/>
              </a:rPr>
              <a:t> to obtain the </a:t>
            </a:r>
            <a:r>
              <a:rPr lang="en-IN" sz="2200" dirty="0">
                <a:latin typeface="Trebuchet MS" panose="020B0603020202020204" pitchFamily="34" charset="0"/>
              </a:rPr>
              <a:t>c</a:t>
            </a:r>
            <a:r>
              <a:rPr lang="en-IN" sz="2200" dirty="0" smtClean="0">
                <a:latin typeface="Trebuchet MS" panose="020B0603020202020204" pitchFamily="34" charset="0"/>
              </a:rPr>
              <a:t>risp output: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endParaRPr lang="en-IN" sz="1800" dirty="0" smtClean="0">
              <a:latin typeface="Trebuchet MS" panose="020B0603020202020204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 lvl="3"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dirty="0" smtClean="0">
                <a:latin typeface="Trebuchet MS" panose="020B0603020202020204" pitchFamily="34" charset="0"/>
              </a:rPr>
              <a:t>where </a:t>
            </a:r>
            <a:r>
              <a:rPr lang="en-IN" i="1" dirty="0" err="1" smtClean="0">
                <a:latin typeface="Trebuchet MS" panose="020B0603020202020204" pitchFamily="34" charset="0"/>
              </a:rPr>
              <a:t>w</a:t>
            </a:r>
            <a:r>
              <a:rPr lang="en-IN" i="1" baseline="-25000" dirty="0" err="1" smtClean="0">
                <a:latin typeface="Trebuchet MS" panose="020B0603020202020204" pitchFamily="34" charset="0"/>
              </a:rPr>
              <a:t>k</a:t>
            </a:r>
            <a:r>
              <a:rPr lang="en-IN" dirty="0" smtClean="0">
                <a:latin typeface="Trebuchet MS" panose="020B0603020202020204" pitchFamily="34" charset="0"/>
              </a:rPr>
              <a:t> is the weight, i.e. degree of activation, of cell </a:t>
            </a:r>
            <a:r>
              <a:rPr lang="en-IN" i="1" dirty="0" smtClean="0">
                <a:latin typeface="Trebuchet MS" panose="020B0603020202020204" pitchFamily="34" charset="0"/>
              </a:rPr>
              <a:t>k</a:t>
            </a:r>
            <a:r>
              <a:rPr lang="en-IN" dirty="0" smtClean="0">
                <a:latin typeface="Trebuchet MS" panose="020B0603020202020204" pitchFamily="34" charset="0"/>
              </a:rPr>
              <a:t> where </a:t>
            </a:r>
            <a:r>
              <a:rPr lang="en-IN" i="1" dirty="0" smtClean="0">
                <a:latin typeface="Trebuchet MS" panose="020B0603020202020204" pitchFamily="34" charset="0"/>
              </a:rPr>
              <a:t>k</a:t>
            </a:r>
            <a:r>
              <a:rPr lang="en-IN" dirty="0" smtClean="0">
                <a:latin typeface="Trebuchet MS" panose="020B0603020202020204" pitchFamily="34" charset="0"/>
              </a:rPr>
              <a:t> is the single running variable </a:t>
            </a:r>
            <a:r>
              <a:rPr lang="en-IN" dirty="0">
                <a:latin typeface="Trebuchet MS" panose="020B0603020202020204" pitchFamily="34" charset="0"/>
              </a:rPr>
              <a:t>o</a:t>
            </a:r>
            <a:r>
              <a:rPr lang="en-IN" dirty="0" smtClean="0">
                <a:latin typeface="Trebuchet MS" panose="020B0603020202020204" pitchFamily="34" charset="0"/>
              </a:rPr>
              <a:t>ver all cells</a:t>
            </a:r>
          </a:p>
          <a:p>
            <a:pPr lvl="4"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i="1" dirty="0" smtClean="0">
                <a:latin typeface="Trebuchet MS" panose="020B0603020202020204" pitchFamily="34" charset="0"/>
              </a:rPr>
              <a:t>k </a:t>
            </a:r>
            <a:r>
              <a:rPr lang="en-IN" i="1" dirty="0" smtClean="0">
                <a:latin typeface="Trebuchet MS" panose="020B0603020202020204" pitchFamily="34" charset="0"/>
                <a:sym typeface="Symbol"/>
              </a:rPr>
              <a:t></a:t>
            </a:r>
            <a:r>
              <a:rPr lang="en-IN" i="1" dirty="0" smtClean="0">
                <a:latin typeface="Trebuchet MS" panose="020B0603020202020204" pitchFamily="34" charset="0"/>
              </a:rPr>
              <a:t> {1, 2, ..N};                ; m</a:t>
            </a:r>
            <a:r>
              <a:rPr lang="en-IN" i="1" baseline="-25000" dirty="0" smtClean="0">
                <a:latin typeface="Trebuchet MS" panose="020B0603020202020204" pitchFamily="34" charset="0"/>
              </a:rPr>
              <a:t>i</a:t>
            </a:r>
            <a:r>
              <a:rPr lang="en-IN" i="1" dirty="0" smtClean="0">
                <a:latin typeface="Trebuchet MS" panose="020B0603020202020204" pitchFamily="34" charset="0"/>
              </a:rPr>
              <a:t> </a:t>
            </a:r>
            <a:r>
              <a:rPr lang="en-IN" dirty="0" smtClean="0">
                <a:latin typeface="Trebuchet MS" panose="020B0603020202020204" pitchFamily="34" charset="0"/>
              </a:rPr>
              <a:t>is granulation level of input variable</a:t>
            </a:r>
            <a:r>
              <a:rPr lang="en-IN" i="1" dirty="0" smtClean="0">
                <a:latin typeface="Trebuchet MS" panose="020B0603020202020204" pitchFamily="34" charset="0"/>
              </a:rPr>
              <a:t> </a:t>
            </a:r>
            <a:r>
              <a:rPr lang="en-IN" i="1" dirty="0" err="1" smtClean="0">
                <a:latin typeface="Trebuchet MS" panose="020B0603020202020204" pitchFamily="34" charset="0"/>
              </a:rPr>
              <a:t>i</a:t>
            </a:r>
            <a:r>
              <a:rPr lang="en-IN" i="1" dirty="0" smtClean="0">
                <a:latin typeface="Trebuchet MS" panose="020B0603020202020204" pitchFamily="34" charset="0"/>
              </a:rPr>
              <a:t> </a:t>
            </a:r>
          </a:p>
          <a:p>
            <a:pPr lvl="3"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i="1" dirty="0" err="1" smtClean="0">
                <a:latin typeface="Trebuchet MS" panose="020B0603020202020204" pitchFamily="34" charset="0"/>
              </a:rPr>
              <a:t>C</a:t>
            </a:r>
            <a:r>
              <a:rPr lang="en-IN" i="1" baseline="-25000" dirty="0" err="1" smtClean="0">
                <a:latin typeface="Trebuchet MS" panose="020B0603020202020204" pitchFamily="34" charset="0"/>
              </a:rPr>
              <a:t>k</a:t>
            </a:r>
            <a:r>
              <a:rPr lang="en-IN" dirty="0" smtClean="0">
                <a:latin typeface="Trebuchet MS" panose="020B0603020202020204" pitchFamily="34" charset="0"/>
              </a:rPr>
              <a:t> is the centroid of cell </a:t>
            </a:r>
            <a:r>
              <a:rPr lang="en-IN" i="1" dirty="0" smtClean="0">
                <a:latin typeface="Trebuchet MS" panose="020B0603020202020204" pitchFamily="34" charset="0"/>
              </a:rPr>
              <a:t>k.</a:t>
            </a:r>
            <a:endParaRPr lang="en-IN" i="1" dirty="0">
              <a:latin typeface="Trebuchet MS" panose="020B0603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615861"/>
              </p:ext>
            </p:extLst>
          </p:nvPr>
        </p:nvGraphicFramePr>
        <p:xfrm>
          <a:off x="1789976" y="3356992"/>
          <a:ext cx="13014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1041120" imgH="863280" progId="Equation.DSMT4">
                  <p:embed/>
                </p:oleObj>
              </mc:Choice>
              <mc:Fallback>
                <p:oleObj name="Equation" r:id="rId3" imgW="104112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9976" y="3356992"/>
                        <a:ext cx="1301400" cy="107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698476"/>
              </p:ext>
            </p:extLst>
          </p:nvPr>
        </p:nvGraphicFramePr>
        <p:xfrm>
          <a:off x="4196719" y="5168238"/>
          <a:ext cx="1126800" cy="69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5" imgW="901440" imgH="558720" progId="Equation.DSMT4">
                  <p:embed/>
                </p:oleObj>
              </mc:Choice>
              <mc:Fallback>
                <p:oleObj name="Equation" r:id="rId5" imgW="9014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6719" y="5168238"/>
                        <a:ext cx="1126800" cy="69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65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568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Typical Fuzzy Set (MF) Distributions</a:t>
            </a:r>
            <a:endParaRPr lang="en-IN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7" y="1412775"/>
            <a:ext cx="9006840" cy="469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0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568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Typical Fuzzy Set (MF) Distributions</a:t>
            </a:r>
            <a:endParaRPr lang="en-IN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813816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568"/>
            <a:ext cx="8229600" cy="907152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Typical Fuzzy Set (MF) Distributions: Finer in regions where sensitivity of output to input is higher</a:t>
            </a:r>
            <a:endParaRPr lang="en-IN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" y="1196753"/>
            <a:ext cx="9152001" cy="463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98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568"/>
            <a:ext cx="8229600" cy="835144"/>
          </a:xfrm>
        </p:spPr>
        <p:txBody>
          <a:bodyPr>
            <a:normAutofit/>
          </a:bodyPr>
          <a:lstStyle/>
          <a:p>
            <a:r>
              <a:rPr lang="en-IN" sz="3200" dirty="0" smtClean="0"/>
              <a:t>Typical Fuzzy Set (MF) Distributions (Output)</a:t>
            </a:r>
            <a:endParaRPr lang="en-IN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2" y="1556792"/>
            <a:ext cx="8945880" cy="445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48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764704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Documentation of input </a:t>
            </a:r>
            <a:r>
              <a:rPr lang="en-IN" sz="3200" dirty="0" err="1" smtClean="0"/>
              <a:t>fuzzification</a:t>
            </a:r>
            <a:endParaRPr lang="en-IN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290640"/>
            <a:ext cx="9150572" cy="397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4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4320"/>
            <a:ext cx="8928992" cy="1268760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FAM for a 3-input system: 2 primary, 1 </a:t>
            </a:r>
            <a:r>
              <a:rPr lang="en-IN" sz="3600" dirty="0" smtClean="0"/>
              <a:t>secondary </a:t>
            </a:r>
            <a:r>
              <a:rPr lang="en-IN" sz="3100" dirty="0" smtClean="0"/>
              <a:t>(next slide explains how a 2-D FAM accommodates the 3</a:t>
            </a:r>
            <a:r>
              <a:rPr lang="en-IN" sz="3100" baseline="30000" dirty="0" smtClean="0"/>
              <a:t>rd</a:t>
            </a:r>
            <a:r>
              <a:rPr lang="en-IN" sz="3100" dirty="0" smtClean="0"/>
              <a:t> input </a:t>
            </a:r>
            <a:r>
              <a:rPr lang="en-IN" sz="3100" dirty="0" err="1" smtClean="0"/>
              <a:t>var</a:t>
            </a:r>
            <a:r>
              <a:rPr lang="en-IN" sz="3100" dirty="0" smtClean="0"/>
              <a:t>)</a:t>
            </a:r>
            <a:endParaRPr lang="en-IN" sz="3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56792"/>
            <a:ext cx="8970997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450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Algorithm for Implementation of a Fuzzy System </vt:lpstr>
      <vt:lpstr>Algorithm</vt:lpstr>
      <vt:lpstr>Algorithm (cont’d)</vt:lpstr>
      <vt:lpstr>Typical Fuzzy Set (MF) Distributions</vt:lpstr>
      <vt:lpstr>Typical Fuzzy Set (MF) Distributions</vt:lpstr>
      <vt:lpstr>Typical Fuzzy Set (MF) Distributions: Finer in regions where sensitivity of output to input is higher</vt:lpstr>
      <vt:lpstr>Typical Fuzzy Set (MF) Distributions (Output)</vt:lpstr>
      <vt:lpstr>Documentation of input fuzzification</vt:lpstr>
      <vt:lpstr>FAM for a 3-input system: 2 primary, 1 secondary (next slide explains how a 2-D FAM accommodates the 3rd input var)</vt:lpstr>
      <vt:lpstr>Explanation of how a 2-D FAM accommodates the 3rd input var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for Implementation of a Fuzzy System</dc:title>
  <dc:creator>Arya</dc:creator>
  <cp:lastModifiedBy>Arya</cp:lastModifiedBy>
  <cp:revision>14</cp:revision>
  <dcterms:created xsi:type="dcterms:W3CDTF">2017-08-16T11:53:19Z</dcterms:created>
  <dcterms:modified xsi:type="dcterms:W3CDTF">2017-08-21T07:34:04Z</dcterms:modified>
</cp:coreProperties>
</file>