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41.png" ContentType="image/png"/>
  <Override PartName="/ppt/media/image39.wmf" ContentType="image/x-wmf"/>
  <Override PartName="/ppt/media/image38.png" ContentType="image/png"/>
  <Override PartName="/ppt/media/image36.wmf" ContentType="image/x-wmf"/>
  <Override PartName="/ppt/media/image35.png" ContentType="image/png"/>
  <Override PartName="/ppt/media/image34.png" ContentType="image/png"/>
  <Override PartName="/ppt/media/image33.wmf" ContentType="image/x-wmf"/>
  <Override PartName="/ppt/media/image32.png" ContentType="image/png"/>
  <Override PartName="/ppt/media/image30.wmf" ContentType="image/x-wmf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wmf" ContentType="image/x-wmf"/>
  <Override PartName="/ppt/media/image5.wmf" ContentType="image/x-wmf"/>
  <Override PartName="/ppt/media/image20.wmf" ContentType="image/x-wmf"/>
  <Override PartName="/ppt/media/image3.wmf" ContentType="image/x-wmf"/>
  <Override PartName="/ppt/media/image19.png" ContentType="image/png"/>
  <Override PartName="/ppt/media/image18.png" ContentType="image/png"/>
  <Override PartName="/ppt/media/image31.png" ContentType="image/png"/>
  <Override PartName="/ppt/media/image17.wmf" ContentType="image/x-wmf"/>
  <Override PartName="/ppt/media/image16.png" ContentType="image/png"/>
  <Override PartName="/ppt/media/image15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1.wmf" ContentType="image/x-wmf"/>
  <Override PartName="/ppt/media/image10.png" ContentType="image/png"/>
  <Override PartName="/ppt/media/image9.png" ContentType="image/png"/>
  <Override PartName="/ppt/media/image8.wmf" ContentType="image/x-wmf"/>
  <Override PartName="/ppt/media/image22.png" ContentType="image/png"/>
  <Override PartName="/ppt/media/image7.png" ContentType="image/png"/>
  <Override PartName="/ppt/media/image40.wmf" ContentType="image/x-wmf"/>
  <Override PartName="/ppt/media/image21.png" ContentType="image/png"/>
  <Override PartName="/ppt/media/image6.png" ContentType="image/png"/>
  <Override PartName="/ppt/media/image4.png" ContentType="image/png"/>
  <Override PartName="/ppt/media/image42.wmf" ContentType="image/x-wmf"/>
  <Override PartName="/ppt/media/image23.png" ContentType="image/png"/>
  <Override PartName="/ppt/media/image37.png" ContentType="image/png"/>
  <Override PartName="/ppt/media/image2.png" ContentType="image/png"/>
  <Override PartName="/ppt/media/image1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fafc">
            <a:alpha val="3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4481A03-73F7-4566-B297-9A50AA7CC67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16/03/19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1DBF45-B3A2-48C1-B749-776500BA5A8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fafc">
            <a:alpha val="3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DFEF41-1902-4A84-99C9-3A7AF4AC93C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16/03/19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D53F6F-59B2-42C0-87BE-D650D34F32C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fafc">
            <a:alpha val="3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5FAB41-BAB4-41AD-B961-5639B6439E6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16/03/19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8E3086-F40F-419E-9A33-88B9B36CD0A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wmf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wmf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wmf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wmf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wmf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 and Fuzzy C-means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On relaxing condition (4b), it can be called unconstrained fuzzy partitioning, or Possibilistic partitioning: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800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(5a)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800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(5b)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(5c)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And one may define the space of all Possibilistic Fuzzy Partition matrices U of Z, called M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pc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as  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With a corresponding variant for the given example as: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839960" y="1484640"/>
            <a:ext cx="5480280" cy="1826640"/>
          </a:xfrm>
          <a:prstGeom prst="rect">
            <a:avLst/>
          </a:prstGeom>
          <a:ln>
            <a:noFill/>
          </a:ln>
        </p:spPr>
      </p:pic>
      <p:pic>
        <p:nvPicPr>
          <p:cNvPr id="163" name="Picture 3" descr=""/>
          <p:cNvPicPr/>
          <p:nvPr/>
        </p:nvPicPr>
        <p:blipFill>
          <a:blip r:embed="rId2"/>
          <a:stretch/>
        </p:blipFill>
        <p:spPr>
          <a:xfrm>
            <a:off x="181080" y="4077000"/>
            <a:ext cx="8798400" cy="1178280"/>
          </a:xfrm>
          <a:prstGeom prst="rect">
            <a:avLst/>
          </a:prstGeom>
          <a:ln>
            <a:noFill/>
          </a:ln>
        </p:spPr>
      </p:pic>
      <p:pic>
        <p:nvPicPr>
          <p:cNvPr id="164" name="Picture 6" descr=""/>
          <p:cNvPicPr/>
          <p:nvPr/>
        </p:nvPicPr>
        <p:blipFill>
          <a:blip r:embed="rId3"/>
          <a:stretch/>
        </p:blipFill>
        <p:spPr>
          <a:xfrm>
            <a:off x="1282680" y="5827680"/>
            <a:ext cx="6594840" cy="82260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4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C-Means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With the obtained understanding of the utility and different forms of Fuzzy Partitioning, one is now in a position to get into the Fuzzy C-means algorithm for clustering: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We start by defining the Fuzzy C-means Objective Function, or Fuzzy C-means Functional (original formulation by Dunn (1974)  and Bezdek (1981)):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800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(6)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where U is a Fuzzy Partition matrix of Z:                                …  (7)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V is a vector of cluster centroids to be determined, and expressed as                                                                                         …  (8)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and                   is a parameter that determines the fuzziness level of the resulting clusters. One can express the norm used in the summand term as                                                                                    …  (9)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at its simplest A can be thought of as an Identity Matrix, but more later.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5724000" y="3840120"/>
            <a:ext cx="2160000" cy="488160"/>
          </a:xfrm>
          <a:prstGeom prst="rect">
            <a:avLst/>
          </a:prstGeom>
          <a:ln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2"/>
          <a:stretch/>
        </p:blipFill>
        <p:spPr>
          <a:xfrm>
            <a:off x="2860560" y="4834440"/>
            <a:ext cx="3805920" cy="372600"/>
          </a:xfrm>
          <a:prstGeom prst="rect">
            <a:avLst/>
          </a:prstGeom>
          <a:ln>
            <a:noFill/>
          </a:ln>
        </p:spPr>
      </p:pic>
      <p:pic>
        <p:nvPicPr>
          <p:cNvPr id="170" name="Picture 6" descr=""/>
          <p:cNvPicPr/>
          <p:nvPr/>
        </p:nvPicPr>
        <p:blipFill>
          <a:blip r:embed="rId3"/>
          <a:stretch/>
        </p:blipFill>
        <p:spPr>
          <a:xfrm>
            <a:off x="2339640" y="2940120"/>
            <a:ext cx="4847400" cy="899640"/>
          </a:xfrm>
          <a:prstGeom prst="rect">
            <a:avLst/>
          </a:prstGeom>
          <a:ln>
            <a:noFill/>
          </a:ln>
        </p:spPr>
      </p:pic>
      <p:pic>
        <p:nvPicPr>
          <p:cNvPr id="171" name="Picture 7" descr=""/>
          <p:cNvPicPr/>
          <p:nvPr/>
        </p:nvPicPr>
        <p:blipFill>
          <a:blip r:embed="rId4"/>
          <a:stretch/>
        </p:blipFill>
        <p:spPr>
          <a:xfrm>
            <a:off x="1009080" y="5300280"/>
            <a:ext cx="1401120" cy="359640"/>
          </a:xfrm>
          <a:prstGeom prst="rect">
            <a:avLst/>
          </a:prstGeom>
          <a:ln>
            <a:noFill/>
          </a:ln>
        </p:spPr>
      </p:pic>
      <p:pic>
        <p:nvPicPr>
          <p:cNvPr id="172" name="Picture 9" descr=""/>
          <p:cNvPicPr/>
          <p:nvPr/>
        </p:nvPicPr>
        <p:blipFill>
          <a:blip r:embed="rId5"/>
          <a:stretch/>
        </p:blipFill>
        <p:spPr>
          <a:xfrm>
            <a:off x="1547640" y="6021360"/>
            <a:ext cx="5451840" cy="4366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6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C-Means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1800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Further, it may be shown that for the Functional in (6) to minimize for m &gt; 1, we need to have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… 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(10)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and concurrently                                                                 …  (11)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it should be clear from (11) that any centroid </a:t>
            </a:r>
            <a:r>
              <a:rPr b="1" i="1" lang="en-US" sz="2200" spc="-1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i="1" lang="en-US" sz="2200" spc="-1" strike="noStrike" baseline="-25000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is the weighted mean of all </a:t>
            </a:r>
            <a:r>
              <a:rPr b="1" i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1" i="1" lang="en-US" sz="2200" spc="-1" strike="noStrike" baseline="-25000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(i.e. data samples) by the degree of belonging of the </a:t>
            </a:r>
            <a:r>
              <a:rPr b="1" i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1" i="1" lang="en-US" sz="2200" spc="-1" strike="noStrike" baseline="-25000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to the cluster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i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(that’s why it is called “C-means” algorithm)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so if the degree of belonging of a particular sample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to a cluster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is zero, that sample does not contribute to the positioning of the centroid of that cluster.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827640" y="1484640"/>
            <a:ext cx="6822360" cy="1076760"/>
          </a:xfrm>
          <a:prstGeom prst="rect">
            <a:avLst/>
          </a:prstGeom>
          <a:ln>
            <a:noFill/>
          </a:ln>
        </p:spPr>
      </p:pic>
      <p:pic>
        <p:nvPicPr>
          <p:cNvPr id="177" name="Picture 4" descr=""/>
          <p:cNvPicPr/>
          <p:nvPr/>
        </p:nvPicPr>
        <p:blipFill>
          <a:blip r:embed="rId2"/>
          <a:stretch/>
        </p:blipFill>
        <p:spPr>
          <a:xfrm>
            <a:off x="2988000" y="2629800"/>
            <a:ext cx="3813480" cy="164664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C-Means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1800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So having now seen the ingredients, let us put together the step-by-step algorithm: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0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Read the data set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, choose the number of clusters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as 1 &lt; c &lt; N,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the fuzziness level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m &gt; 0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, the error threshold </a:t>
            </a:r>
            <a:r>
              <a:rPr b="0" i="1" lang="en-US" sz="21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and the norm-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inducing matrix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A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1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Initialize the partition matrix randomly, such that U</a:t>
            </a:r>
            <a:r>
              <a:rPr b="0" lang="en-US" sz="2100" spc="-1" strike="noStrike" baseline="30000">
                <a:solidFill>
                  <a:srgbClr val="000000"/>
                </a:solidFill>
                <a:latin typeface="Trebuchet MS"/>
              </a:rPr>
              <a:t>(0)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M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Trebuchet MS"/>
              </a:rPr>
              <a:t>fc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2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Advance iteration loop, increment iteration number 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3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Compute the cluster means using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       …  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(A)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4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Compute the distances: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…   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(B)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/>
        </p:blipFill>
        <p:spPr>
          <a:xfrm>
            <a:off x="1115640" y="4226760"/>
            <a:ext cx="4185000" cy="1522800"/>
          </a:xfrm>
          <a:prstGeom prst="rect">
            <a:avLst/>
          </a:prstGeom>
          <a:ln>
            <a:noFill/>
          </a:ln>
        </p:spPr>
      </p:pic>
      <p:pic>
        <p:nvPicPr>
          <p:cNvPr id="182" name="Picture 4" descr=""/>
          <p:cNvPicPr/>
          <p:nvPr/>
        </p:nvPicPr>
        <p:blipFill>
          <a:blip r:embed="rId2"/>
          <a:stretch/>
        </p:blipFill>
        <p:spPr>
          <a:xfrm>
            <a:off x="1115640" y="6187320"/>
            <a:ext cx="6884280" cy="396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C-Means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4560" y="517320"/>
            <a:ext cx="9109080" cy="6340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300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5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Update the elements </a:t>
            </a:r>
            <a:r>
              <a:rPr b="0" lang="en-US" sz="21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Trebuchet MS"/>
              </a:rPr>
              <a:t>ik</a:t>
            </a:r>
            <a:r>
              <a:rPr b="0" lang="en-US" sz="2100" spc="-1" strike="noStrike" baseline="30000">
                <a:solidFill>
                  <a:srgbClr val="000000"/>
                </a:solidFill>
                <a:latin typeface="Trebuchet MS"/>
              </a:rPr>
              <a:t>(l)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of the partition matrix U</a:t>
            </a:r>
            <a:r>
              <a:rPr b="0" lang="en-US" sz="2100" spc="-1" strike="noStrike" baseline="30000">
                <a:solidFill>
                  <a:srgbClr val="000000"/>
                </a:solidFill>
                <a:latin typeface="Trebuchet MS"/>
              </a:rPr>
              <a:t>(l)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as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for 1 </a:t>
            </a:r>
            <a:r>
              <a:rPr b="0" i="1" lang="en-US" sz="21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k </a:t>
            </a:r>
            <a:r>
              <a:rPr b="0" i="1" lang="en-US" sz="21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N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if D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Trebuchet MS"/>
              </a:rPr>
              <a:t>ikA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&gt; 0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for all i = 1, 2, …, c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        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…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(C)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else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(i.e. D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Trebuchet MS"/>
              </a:rPr>
              <a:t>ikA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= 0 for some k and i combination)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set </a:t>
            </a:r>
            <a:r>
              <a:rPr b="0" lang="en-US" sz="21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Trebuchet MS"/>
              </a:rPr>
              <a:t>ik</a:t>
            </a:r>
            <a:r>
              <a:rPr b="0" lang="en-US" sz="2100" spc="-1" strike="noStrike" baseline="30000">
                <a:solidFill>
                  <a:srgbClr val="000000"/>
                </a:solidFill>
                <a:latin typeface="Trebuchet MS"/>
              </a:rPr>
              <a:t>(l)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= 1 for that k and i pair, and </a:t>
            </a:r>
            <a:r>
              <a:rPr b="0" lang="en-US" sz="21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Trebuchet MS"/>
              </a:rPr>
              <a:t>ik</a:t>
            </a:r>
            <a:r>
              <a:rPr b="0" lang="en-US" sz="2100" spc="-1" strike="noStrike" baseline="30000">
                <a:solidFill>
                  <a:srgbClr val="000000"/>
                </a:solidFill>
                <a:latin typeface="Trebuchet MS"/>
              </a:rPr>
              <a:t>(l)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= 0 for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all other i**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Step 6: Check if                               . If True, Stop, else return to Step 2. </a:t>
            </a:r>
            <a:r>
              <a:rPr b="0" i="1" lang="en-US" sz="2000" spc="-1" strike="noStrike">
                <a:solidFill>
                  <a:srgbClr val="000000"/>
                </a:solidFill>
                <a:latin typeface="Trebuchet MS"/>
              </a:rPr>
              <a:t>For calculation purpose, consider the value of this norm as the (abs of) largest element of this difference matrix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** effectively and physically,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D</a:t>
            </a:r>
            <a:r>
              <a:rPr b="0" i="1" lang="en-US" sz="2000" spc="-1" strike="noStrike" baseline="-25000">
                <a:solidFill>
                  <a:srgbClr val="c00000"/>
                </a:solidFill>
                <a:latin typeface="Trebuchet MS"/>
              </a:rPr>
              <a:t>ikA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 = 0 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implies that the data sample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k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 precisely coincides with the centroid of cluster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i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. In that case there is no scope for fuzziness, the degree of belonging of sample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k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 is precisely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1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 for that cluster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i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 and </a:t>
            </a:r>
            <a:r>
              <a:rPr b="0" i="1" lang="en-US" sz="2000" spc="-1" strike="noStrike">
                <a:solidFill>
                  <a:srgbClr val="c00000"/>
                </a:solidFill>
                <a:latin typeface="Trebuchet MS"/>
              </a:rPr>
              <a:t>0</a:t>
            </a:r>
            <a:r>
              <a:rPr b="0" lang="en-US" sz="2000" spc="-1" strike="noStrike">
                <a:solidFill>
                  <a:srgbClr val="c00000"/>
                </a:solidFill>
                <a:latin typeface="Trebuchet MS"/>
              </a:rPr>
              <a:t> for all other clusters.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Picture 3" descr=""/>
          <p:cNvPicPr/>
          <p:nvPr/>
        </p:nvPicPr>
        <p:blipFill>
          <a:blip r:embed="rId1"/>
          <a:stretch/>
        </p:blipFill>
        <p:spPr>
          <a:xfrm>
            <a:off x="3117240" y="1830600"/>
            <a:ext cx="3825720" cy="1101600"/>
          </a:xfrm>
          <a:prstGeom prst="rect">
            <a:avLst/>
          </a:prstGeom>
          <a:ln>
            <a:noFill/>
          </a:ln>
        </p:spPr>
      </p:pic>
      <p:pic>
        <p:nvPicPr>
          <p:cNvPr id="187" name="Picture 5" descr=""/>
          <p:cNvPicPr/>
          <p:nvPr/>
        </p:nvPicPr>
        <p:blipFill>
          <a:blip r:embed="rId2"/>
          <a:stretch/>
        </p:blipFill>
        <p:spPr>
          <a:xfrm>
            <a:off x="2183760" y="4497840"/>
            <a:ext cx="2352240" cy="4701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10080"/>
            <a:ext cx="91436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C-Means Algorithm: Some additional tips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9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Let us revisit Step 0 and look at the various parameters that the user needs to decide for partitioning of a given dataset Z: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901"/>
              </a:spcAft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Step 0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Choose the number of clusters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as 1 &lt; c &lt; N, the fuzziness level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m &gt; 0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, the error threshold </a:t>
            </a:r>
            <a:r>
              <a:rPr b="0" i="1" lang="en-US" sz="2100" spc="-1" strike="noStrike">
                <a:solidFill>
                  <a:srgbClr val="000000"/>
                </a:solidFill>
                <a:latin typeface="Symbol"/>
              </a:rPr>
              <a:t>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and the norm-inducing matrix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A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9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The Number of Clusters </a:t>
            </a:r>
            <a:r>
              <a:rPr b="0" i="1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c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: Use exactly the same approach used in K-Means algorithm, i.e. once you converge with your partition matrix in Step 6, evaluate the value of the Fuzzy Objective Function J used in eq. 6, and then go over a sequence of c’s and finally plot J vs. c to decide on best value of c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9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The fuzziness level </a:t>
            </a:r>
            <a:r>
              <a:rPr b="0" i="1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m</a:t>
            </a: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: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Just choose m = 2, unless you would like to experiment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9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The error threshold </a:t>
            </a:r>
            <a:r>
              <a:rPr b="0" i="1" lang="en-US" sz="2100" spc="-1" strike="noStrike" u="sng">
                <a:solidFill>
                  <a:srgbClr val="000000"/>
                </a:solidFill>
                <a:uFillTx/>
                <a:latin typeface="Symbol"/>
              </a:rPr>
              <a:t>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:  Really depends on the nature of the values in your data. Idea is to go for highest accuracy, start with 0.001, then you may try with </a:t>
            </a:r>
            <a:r>
              <a:rPr b="0" i="1" lang="en-US" sz="2100" spc="-1" strike="noStrike">
                <a:solidFill>
                  <a:srgbClr val="c00000"/>
                </a:solidFill>
                <a:latin typeface="Trebuchet MS"/>
              </a:rPr>
              <a:t>one zero less or more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0" y="10080"/>
            <a:ext cx="91436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C-Means Algorithm: Some additional tips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9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The Norm-Inducing Matrix </a:t>
            </a:r>
            <a:r>
              <a:rPr b="1" i="1" lang="en-US" sz="2100" spc="-1" strike="noStrike" u="sng">
                <a:solidFill>
                  <a:srgbClr val="000000"/>
                </a:solidFill>
                <a:uFillTx/>
                <a:latin typeface="Trebuchet MS"/>
              </a:rPr>
              <a:t>A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: Simplest choice is A = I, which reduces D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Trebuchet MS"/>
              </a:rPr>
              <a:t>ik</a:t>
            </a:r>
            <a:r>
              <a:rPr b="0" i="1" lang="en-US" sz="2100" spc="-1" strike="noStrike" baseline="30000">
                <a:solidFill>
                  <a:srgbClr val="000000"/>
                </a:solidFill>
                <a:latin typeface="Trebuchet MS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to the L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 norm. An alternate choice is to use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2999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9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901"/>
              </a:spcAf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901"/>
              </a:spcAft>
            </a:pP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which normalizes variations along the different dimensions of </a:t>
            </a:r>
            <a:r>
              <a:rPr b="1" i="1" lang="en-US" sz="2100" spc="-1" strike="noStrike">
                <a:solidFill>
                  <a:srgbClr val="000000"/>
                </a:solidFill>
                <a:latin typeface="Trebuchet MS"/>
              </a:rPr>
              <a:t>z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Finally, if you refer back to the algorithm, you will find we are first initializing U and then following the iterative update sequence :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                     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U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(l)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V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(l+1)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U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(l+1) </a:t>
            </a:r>
            <a:r>
              <a:rPr b="1" lang="en-US" sz="24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4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V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(l+2)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.....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Alternately, one can initialize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and follow the update sequence: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                     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V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(l)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U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(l+1)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V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(l+1)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U</a:t>
            </a:r>
            <a:r>
              <a:rPr b="1" lang="en-US" sz="2200" spc="-1" strike="noStrike" baseline="30000">
                <a:solidFill>
                  <a:srgbClr val="c00000"/>
                </a:solidFill>
                <a:latin typeface="Trebuchet MS"/>
              </a:rPr>
              <a:t>(l+2)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</a:t>
            </a:r>
            <a:r>
              <a:rPr b="1" lang="en-US" sz="2200" spc="-1" strike="noStrike">
                <a:solidFill>
                  <a:srgbClr val="c00000"/>
                </a:solidFill>
                <a:latin typeface="Symbol"/>
              </a:rPr>
              <a:t></a:t>
            </a:r>
            <a:r>
              <a:rPr b="1" lang="en-US" sz="2200" spc="-1" strike="noStrike">
                <a:solidFill>
                  <a:srgbClr val="c00000"/>
                </a:solidFill>
                <a:latin typeface="Trebuchet MS"/>
              </a:rPr>
              <a:t> .....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with the final convergence check on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rather than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2195640" y="1557720"/>
            <a:ext cx="5101200" cy="16218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3" dur="indefinite" restart="never" nodeType="tmRoot">
          <p:childTnLst>
            <p:seq>
              <p:cTn id="3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67640" y="2421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THANK YOU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5" dur="indefinite" restart="never" nodeType="tmRoot">
          <p:childTnLst>
            <p:seq>
              <p:cTn id="3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67640" y="100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4560" y="764640"/>
            <a:ext cx="9109080" cy="609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We will first try to put the concepts of Clustering in a Mathematical Framework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At a very basic level, clustering involves partitioning available data from several samples or observations into some number of sets or clusters, in a manner that the intra-cluster similarity between observations is high, and the inter-cluster similarity between observations is low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Formally, each observation (sample) consists of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variables grouped into a column vector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1" lang="en-US" sz="2200" spc="-1" strike="noStrike" baseline="-25000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= [z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1k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 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2k,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…, 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nk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]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rebuchet MS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 with 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MT Extra"/>
              </a:rPr>
              <a:t>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rebuchet MS"/>
              </a:rPr>
              <a:t>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 set of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such observations can be denoted as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= {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1" lang="en-US" sz="2200" spc="-1" strike="noStrike" baseline="-25000">
                <a:solidFill>
                  <a:srgbClr val="000000"/>
                </a:solidFill>
                <a:latin typeface="Trebuchet MS"/>
              </a:rPr>
              <a:t>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| k = 1, 2, …, N} and can be represented as an n X N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matrix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as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7640" y="100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4560" y="764640"/>
            <a:ext cx="9109080" cy="609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…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. (1)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The objective of clustering is to partition the data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into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number of clusters, where for the time being assume that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c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is known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A 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hard partition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of Z can be defined as a family of subsets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Trebuchet MS"/>
              </a:rPr>
              <a:t>i</a:t>
            </a:r>
            <a:r>
              <a:rPr b="0" i="1" lang="en-US" sz="2100" spc="-1" strike="noStrike">
                <a:solidFill>
                  <a:srgbClr val="000000"/>
                </a:solidFill>
                <a:latin typeface="Trebuchet MS"/>
              </a:rPr>
              <a:t>, 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1 </a:t>
            </a:r>
            <a:r>
              <a:rPr b="0" lang="en-US" sz="21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i </a:t>
            </a:r>
            <a:r>
              <a:rPr b="0" lang="en-US" sz="21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 c, with the following properties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(2a)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(2b)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(2c).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2555640" y="889200"/>
            <a:ext cx="3786840" cy="1719720"/>
          </a:xfrm>
          <a:prstGeom prst="rect">
            <a:avLst/>
          </a:prstGeom>
          <a:ln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2531160" y="4581000"/>
            <a:ext cx="4300200" cy="2071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67640" y="100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4560" y="764640"/>
            <a:ext cx="9109080" cy="609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4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One of the most important concepts associated with clustering in a general (hard or fuzzy) context is that of the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membership function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To express the membership function, we first define a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Partition Matrix U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of size </a:t>
            </a:r>
            <a:r>
              <a:rPr b="0" i="1" lang="en-US" sz="2200" spc="-1" strike="noStrike">
                <a:solidFill>
                  <a:srgbClr val="000000"/>
                </a:solidFill>
                <a:latin typeface="Trebuchet MS"/>
              </a:rPr>
              <a:t>c x N,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composed of elements </a:t>
            </a:r>
            <a:r>
              <a:rPr b="0" lang="en-US" sz="22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ik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such that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The i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rebuchet MS"/>
              </a:rPr>
              <a:t>th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row of this matrix contains values of this membership function </a:t>
            </a:r>
            <a:r>
              <a:rPr b="0" lang="en-US" sz="22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of the i</a:t>
            </a:r>
            <a:r>
              <a:rPr b="0" lang="en-US" sz="2200" spc="-1" strike="noStrike" baseline="30000">
                <a:solidFill>
                  <a:srgbClr val="000000"/>
                </a:solidFill>
                <a:latin typeface="Trebuchet MS"/>
              </a:rPr>
              <a:t>th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subset </a:t>
            </a:r>
            <a:r>
              <a:rPr b="1" i="1" lang="en-US" sz="2200" spc="-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i="1" lang="en-US" sz="2200" spc="-1" strike="noStrike" baseline="-25000">
                <a:solidFill>
                  <a:srgbClr val="000000"/>
                </a:solidFill>
                <a:latin typeface="Trebuchet MS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of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Now it follows from (2) that a hard partition of Z must satisfy conditions: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43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(3a)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119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(3b)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40000"/>
              </a:lnSpc>
              <a:spcBef>
                <a:spcPts val="2999"/>
              </a:spcBef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(3c).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1873080" y="4511160"/>
            <a:ext cx="5440320" cy="23464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On the basis of eq. (3), one may define the complete space of all possible hard partition matrices U of Z, called the hard partitioning space M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hc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as  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Let us illustrate the concept of hard partition by a simple example: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Consider the data set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= {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 …,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10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} composed of 10 pts. in 2-D: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406440" y="1798920"/>
            <a:ext cx="8739000" cy="1095120"/>
          </a:xfrm>
          <a:prstGeom prst="rect">
            <a:avLst/>
          </a:prstGeom>
          <a:ln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2880000" y="4216320"/>
            <a:ext cx="3597120" cy="21196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How many clusters do you think this makes? 2, 3 or 4? Any outliers?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One particular partition of the data into 2 subsets could be: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However, are we not erroneously pushing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1" lang="en-US" sz="2200" spc="-1" strike="noStrike" baseline="-25000">
                <a:solidFill>
                  <a:srgbClr val="000000"/>
                </a:solidFill>
                <a:latin typeface="Trebuchet MS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into Cluster 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Further, </a:t>
            </a:r>
            <a:r>
              <a:rPr b="1" lang="en-US" sz="2200" spc="-1" strike="noStrike">
                <a:solidFill>
                  <a:srgbClr val="000000"/>
                </a:solidFill>
                <a:latin typeface="Trebuchet MS"/>
              </a:rPr>
              <a:t>z</a:t>
            </a:r>
            <a:r>
              <a:rPr b="1" lang="en-US" sz="2200" spc="-1" strike="noStrike" baseline="-25000">
                <a:solidFill>
                  <a:srgbClr val="000000"/>
                </a:solidFill>
                <a:latin typeface="Trebuchet MS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is far away from both clusters, why should we include it?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It is clear that hard partitioning does not realistically reflect underlying data!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2513160" y="3383280"/>
            <a:ext cx="4320360" cy="2545560"/>
          </a:xfrm>
          <a:prstGeom prst="rect">
            <a:avLst/>
          </a:prstGeom>
          <a:ln>
            <a:noFill/>
          </a:ln>
        </p:spPr>
      </p:pic>
      <p:pic>
        <p:nvPicPr>
          <p:cNvPr id="143" name="Picture 2" descr=""/>
          <p:cNvPicPr/>
          <p:nvPr/>
        </p:nvPicPr>
        <p:blipFill>
          <a:blip r:embed="rId2"/>
          <a:stretch/>
        </p:blipFill>
        <p:spPr>
          <a:xfrm>
            <a:off x="2417040" y="1581120"/>
            <a:ext cx="4708800" cy="8568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So let us look at Fuzzy partitioning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Instead of forcing a point to lie in either 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or 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 we give it a </a:t>
            </a:r>
            <a:r>
              <a:rPr b="0" i="1" lang="en-US" sz="2200" spc="-1" strike="noStrike">
                <a:solidFill>
                  <a:srgbClr val="c00000"/>
                </a:solidFill>
                <a:latin typeface="Trebuchet MS"/>
              </a:rPr>
              <a:t>degree of belonging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to either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Degree of belonging simply implies giving continuous values between 0 and 1 to the elements </a:t>
            </a:r>
            <a:r>
              <a:rPr b="0" lang="en-US" sz="22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ik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of the partition matrix U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So a realistic partition of the example data could be: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1309680" y="3312360"/>
            <a:ext cx="6686280" cy="86832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tretch/>
        </p:blipFill>
        <p:spPr>
          <a:xfrm>
            <a:off x="2492640" y="4287600"/>
            <a:ext cx="4320360" cy="25455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Formally, a Fuzzy Partition of Z will satisfy the following conditions: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800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(4a)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(4b)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1199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                                                                                           …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(4c)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And one may define the space of all Fuzzy Partition matrices U of Z, called M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fc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,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as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2051640" y="1235520"/>
            <a:ext cx="5293800" cy="2506680"/>
          </a:xfrm>
          <a:prstGeom prst="rect">
            <a:avLst/>
          </a:prstGeom>
          <a:ln>
            <a:noFill/>
          </a:ln>
        </p:spPr>
      </p:pic>
      <p:pic>
        <p:nvPicPr>
          <p:cNvPr id="153" name="Picture 4" descr=""/>
          <p:cNvPicPr/>
          <p:nvPr/>
        </p:nvPicPr>
        <p:blipFill>
          <a:blip r:embed="rId2"/>
          <a:stretch/>
        </p:blipFill>
        <p:spPr>
          <a:xfrm>
            <a:off x="381600" y="4869000"/>
            <a:ext cx="8435160" cy="11199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67640" y="10080"/>
            <a:ext cx="8229240" cy="5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Fuzzy Clustering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4560" y="581760"/>
            <a:ext cx="9109080" cy="6275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But there is still a lacuna in the fuzzy partitioning ……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The </a:t>
            </a:r>
            <a:r>
              <a:rPr b="0" i="1" lang="en-US" sz="2200" spc="-1" strike="noStrike">
                <a:solidFill>
                  <a:srgbClr val="c00000"/>
                </a:solidFill>
                <a:latin typeface="Trebuchet MS"/>
              </a:rPr>
              <a:t>degree of belonging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of 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to both 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and 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should be much less than the </a:t>
            </a:r>
            <a:r>
              <a:rPr b="0" i="1" lang="en-US" sz="2200" spc="-1" strike="noStrike">
                <a:solidFill>
                  <a:srgbClr val="c00000"/>
                </a:solidFill>
                <a:latin typeface="Trebuchet MS"/>
              </a:rPr>
              <a:t>degree of belonging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of z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Trebuchet MS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 to both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But the cond. (4b) imposes that net degrees of membership of a data sample to all clusters should add to 1 – hence this incongruity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Aft>
                <a:spcPts val="601"/>
              </a:spcAft>
              <a:buClr>
                <a:srgbClr val="c00000"/>
              </a:buClr>
              <a:buSzPct val="13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</a:rPr>
              <a:t>So another variant of fuzzy partitioning makes (4b) less restrictive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1199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/>
        </p:blipFill>
        <p:spPr>
          <a:xfrm>
            <a:off x="1224000" y="3168000"/>
            <a:ext cx="6686280" cy="868320"/>
          </a:xfrm>
          <a:prstGeom prst="rect">
            <a:avLst/>
          </a:prstGeom>
          <a:ln>
            <a:noFill/>
          </a:ln>
        </p:spPr>
      </p:pic>
      <p:pic>
        <p:nvPicPr>
          <p:cNvPr id="158" name="Picture 4" descr=""/>
          <p:cNvPicPr/>
          <p:nvPr/>
        </p:nvPicPr>
        <p:blipFill>
          <a:blip r:embed="rId2"/>
          <a:stretch/>
        </p:blipFill>
        <p:spPr>
          <a:xfrm>
            <a:off x="2492640" y="4287600"/>
            <a:ext cx="4320360" cy="25455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4495680" y="3314880"/>
            <a:ext cx="139680" cy="2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18806</TotalTime>
  <Application>LibreOffice/6.1.5.2$MacOSX_X86_64 LibreOffice_project/90f8dcf33c87b3705e78202e3df5142b201bd805</Application>
  <Words>1311</Words>
  <Paragraphs>256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2017-08-16T11:53:19Z</dcterms:created>
  <dc:creator>Arya</dc:creator>
  <dc:description/>
  <dc:language>en-IN</dc:language>
  <cp:lastModifiedBy/>
  <dcterms:modified xsi:type="dcterms:W3CDTF">2019-03-16T16:22:19Z</dcterms:modified>
  <cp:revision>96</cp:revision>
  <dc:subject/>
  <dc:title>Algorithm for Implementation of a Fuzzy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