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5" r:id="rId11"/>
    <p:sldId id="16140630" r:id="rId12"/>
    <p:sldId id="1614062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1482AC"/>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297430" y="3439160"/>
            <a:ext cx="8023225" cy="2075815"/>
          </a:xfrm>
          <a:prstGeom prst="rect">
            <a:avLst/>
          </a:prstGeom>
          <a:noFill/>
        </p:spPr>
        <p:txBody>
          <a:bodyPr wrap="square" lIns="91440" tIns="45720" rIns="91440" bIns="45720" rtlCol="0" anchor="t" anchorCtr="0">
            <a:noAutofit/>
          </a:bodyPr>
          <a:lstStyle/>
          <a:p>
            <a:pPr algn="l"/>
            <a:r>
              <a:rPr lang="en-US" sz="2000" b="1" dirty="0">
                <a:solidFill>
                  <a:schemeClr val="accent1">
                    <a:lumMod val="75000"/>
                  </a:schemeClr>
                </a:solidFill>
                <a:latin typeface="Arial" panose="020B0604020202020204" pitchFamily="34" charset="0"/>
                <a:cs typeface="Arial" panose="020B0604020202020204" pitchFamily="34" charset="0"/>
              </a:rPr>
              <a:t>Presented By: Dhruv Subandh</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l"/>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Dhruv Deepak Subandh</a:t>
            </a:r>
            <a:endParaRPr lang="en-US" sz="2000" b="1" dirty="0">
              <a:solidFill>
                <a:schemeClr val="accent1">
                  <a:lumMod val="75000"/>
                </a:schemeClr>
              </a:solidFill>
              <a:latin typeface="Arial" panose="020B0604020202020204"/>
              <a:cs typeface="Arial" panose="020B0604020202020204"/>
            </a:endParaRPr>
          </a:p>
          <a:p>
            <a:pPr lvl="0" algn="l"/>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 Modern Education Society’s </a:t>
            </a:r>
            <a:r>
              <a:rPr lang="en-US" sz="2000" b="1" dirty="0">
                <a:solidFill>
                  <a:schemeClr val="accent1">
                    <a:lumMod val="75000"/>
                  </a:schemeClr>
                </a:solidFill>
                <a:latin typeface="Arial" panose="020B0604020202020204"/>
                <a:cs typeface="Arial" panose="020B0604020202020204"/>
                <a:sym typeface="+mn-ea"/>
              </a:rPr>
              <a:t>Wadia College</a:t>
            </a:r>
            <a:r>
              <a:rPr lang="en-US" sz="2000" b="1" dirty="0">
                <a:solidFill>
                  <a:schemeClr val="accent1">
                    <a:lumMod val="75000"/>
                  </a:schemeClr>
                </a:solidFill>
                <a:latin typeface="Arial" panose="020B0604020202020204"/>
                <a:cs typeface="Arial" panose="020B0604020202020204"/>
              </a:rPr>
              <a:t>                       		 of Engineering,Pune-411001</a:t>
            </a:r>
            <a:endParaRPr lang="en-US" sz="2000" b="1" dirty="0">
              <a:solidFill>
                <a:schemeClr val="accent1">
                  <a:lumMod val="75000"/>
                </a:schemeClr>
              </a:solidFill>
              <a:latin typeface="Arial" panose="020B0604020202020204"/>
              <a:cs typeface="Arial" panose="020B0604020202020204"/>
            </a:endParaRPr>
          </a:p>
          <a:p>
            <a:pPr lvl="0" algn="l"/>
            <a:r>
              <a:rPr lang="en-US" sz="2000" b="1" dirty="0">
                <a:solidFill>
                  <a:schemeClr val="accent1">
                    <a:lumMod val="75000"/>
                  </a:schemeClr>
                </a:solidFill>
                <a:latin typeface="Arial" panose="020B0604020202020204"/>
                <a:cs typeface="Arial" panose="020B0604020202020204"/>
              </a:rPr>
              <a:t>Department : Electronics and Telecommunication</a:t>
            </a:r>
            <a:endParaRPr lang="en-US" sz="2000" b="1" dirty="0">
              <a:solidFill>
                <a:schemeClr val="accent1">
                  <a:lumMod val="75000"/>
                </a:schemeClr>
              </a:solidFill>
              <a:latin typeface="Arial" panose="020B0604020202020204"/>
              <a:cs typeface="Arial" panose="020B0604020202020204"/>
            </a:endParaRPr>
          </a:p>
          <a:p>
            <a:pPr algn="l"/>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lnSpc>
                <a:spcPct val="100000"/>
              </a:lnSpc>
              <a:buNone/>
            </a:pPr>
            <a:r>
              <a:rPr lang="en-US" altLang="en-US" sz="2000" dirty="0"/>
              <a:t>The primary objective of this project was to securely hide and retrieve secret messages within an image using steganography techniques combined with basic encryption and password protection. The developed Python-based solution successfully demonstrates how sensitive information can be embedded in the RGB pixel values of an image, making it invisible to the human eye and thus enhancing confidentiality.</a:t>
            </a:r>
            <a:endParaRPr lang="en-US" altLang="en-US" sz="2000" dirty="0"/>
          </a:p>
          <a:p>
            <a:pPr marL="0" indent="0">
              <a:buNone/>
            </a:pPr>
            <a:r>
              <a:rPr lang="en-US" altLang="en-US" sz="2000" dirty="0"/>
              <a:t>By incorporating a password authentication mechanism, the project ensures that only authorized users can decrypt and access the hidden message, adding an essential layer of security. The use of OpenCV for image processing and the os module for file handling ensures efficient, lightweight, and platform-independent operation.</a:t>
            </a:r>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dirty="0"/>
              <a:t>https://github.com/DhruvSubandh26/IBM--Cybersecurity.git</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vert="horz">
            <a:normAutofit lnSpcReduction="10000"/>
          </a:bodyPr>
          <a:lstStyle/>
          <a:p>
            <a:pPr fontAlgn="t">
              <a:lnSpc>
                <a:spcPct val="200000"/>
              </a:lnSpc>
              <a:buFont typeface="Arial" panose="020B0604020202020204" pitchFamily="34" charset="0"/>
              <a:buChar char="•"/>
            </a:pPr>
            <a:r>
              <a:rPr lang="en-US" altLang="en-US" sz="2400" dirty="0"/>
              <a:t>The project aims to develop a secure method for hiding sensitive data within digital images using steganography.</a:t>
            </a:r>
            <a:endParaRPr lang="en-US" altLang="en-US" sz="2400" dirty="0"/>
          </a:p>
          <a:p>
            <a:pPr fontAlgn="t">
              <a:lnSpc>
                <a:spcPct val="200000"/>
              </a:lnSpc>
              <a:buFont typeface="Arial" panose="020B0604020202020204" pitchFamily="34" charset="0"/>
              <a:buChar char="•"/>
            </a:pPr>
            <a:r>
              <a:rPr lang="en-US" altLang="en-US" sz="2400" dirty="0"/>
              <a:t> It addresses the need for confidential data transmission by embedding encrypted messages in image pixels without altering the visual quality. </a:t>
            </a:r>
            <a:endParaRPr lang="en-US" altLang="en-US" sz="2400" dirty="0"/>
          </a:p>
          <a:p>
            <a:pPr fontAlgn="t">
              <a:lnSpc>
                <a:spcPct val="200000"/>
              </a:lnSpc>
              <a:buFont typeface="Arial" panose="020B0604020202020204" pitchFamily="34" charset="0"/>
              <a:buChar char="•"/>
            </a:pPr>
            <a:r>
              <a:rPr lang="en-US" altLang="en-US" sz="2400" dirty="0"/>
              <a:t>The solution ensures data integrity, prevents unauthorized access, and enhances communication security.</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702156"/>
            <a:ext cx="11029616" cy="530296"/>
          </a:xfrm>
        </p:spPr>
        <p:txBody>
          <a:bodyPr>
            <a:normAutofit fontScale="90000"/>
          </a:bodyPr>
          <a:lstStyle/>
          <a:p>
            <a:pPr algn="l">
              <a:lnSpc>
                <a:spcPct val="150000"/>
              </a:lnSpc>
            </a:pP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1856740"/>
            <a:ext cx="10316845" cy="1398905"/>
          </a:xfrm>
        </p:spPr>
        <p:txBody>
          <a:bodyPr vert="horz" lIns="91440" tIns="45720" rIns="91440" bIns="45720" rtlCol="0" anchor="ctr">
            <a:noAutofit/>
          </a:bodyPr>
          <a:lstStyle/>
          <a:p>
            <a:pPr>
              <a:lnSpc>
                <a:spcPct val="150000"/>
              </a:lnSpc>
              <a:buFont typeface="Arial" panose="020B0604020202020204" pitchFamily="34" charset="0"/>
              <a:buChar char="•"/>
            </a:pPr>
            <a:r>
              <a:rPr lang="en-US" altLang="en-US" sz="2000" dirty="0">
                <a:solidFill>
                  <a:schemeClr val="tx1"/>
                </a:solidFill>
              </a:rPr>
              <a:t>Steganography: The technique of hiding secret data within an image file.</a:t>
            </a:r>
            <a:endParaRPr lang="en-US" altLang="en-US" sz="2000" dirty="0">
              <a:solidFill>
                <a:schemeClr val="tx1"/>
              </a:solidFill>
            </a:endParaRPr>
          </a:p>
          <a:p>
            <a:pPr>
              <a:lnSpc>
                <a:spcPct val="150000"/>
              </a:lnSpc>
              <a:buFont typeface="Arial" panose="020B0604020202020204" pitchFamily="34" charset="0"/>
              <a:buChar char="•"/>
            </a:pPr>
            <a:r>
              <a:rPr lang="en-US" altLang="en-US" sz="2000" dirty="0">
                <a:solidFill>
                  <a:schemeClr val="tx1"/>
                </a:solidFill>
              </a:rPr>
              <a:t>The code hides a secret message in the pixel values of an image and retrieves it using the correct passcode.</a:t>
            </a:r>
            <a:endParaRPr lang="en-US" altLang="en-US" sz="2000" dirty="0">
              <a:solidFill>
                <a:schemeClr val="tx1"/>
              </a:solidFill>
            </a:endParaRPr>
          </a:p>
          <a:p>
            <a:pPr>
              <a:lnSpc>
                <a:spcPct val="150000"/>
              </a:lnSpc>
              <a:buFont typeface="Arial" panose="020B0604020202020204" pitchFamily="34" charset="0"/>
              <a:buChar char="•"/>
            </a:pPr>
            <a:r>
              <a:rPr lang="en-US" altLang="en-US" sz="2000" dirty="0">
                <a:solidFill>
                  <a:schemeClr val="tx1"/>
                </a:solidFill>
              </a:rPr>
              <a:t>Python: is a high-level, versatile programming language known for its readability, simplicity, and wide range of applications, from web development to data science and automation.</a:t>
            </a:r>
            <a:endParaRPr lang="en-US" altLang="en-US" sz="2000" dirty="0">
              <a:solidFill>
                <a:schemeClr val="tx1"/>
              </a:solidFill>
            </a:endParaRPr>
          </a:p>
          <a:p>
            <a:pPr>
              <a:buFont typeface="Arial" panose="020B0604020202020204" pitchFamily="34" charset="0"/>
              <a:buChar char="•"/>
            </a:pPr>
            <a:endParaRPr lang="en-US" altLang="en-US" sz="2000" dirty="0">
              <a:solidFill>
                <a:schemeClr val="tx1"/>
              </a:solidFill>
            </a:endParaRPr>
          </a:p>
        </p:txBody>
      </p:sp>
      <p:sp>
        <p:nvSpPr>
          <p:cNvPr id="3" name="Text Box 2"/>
          <p:cNvSpPr txBox="1"/>
          <p:nvPr/>
        </p:nvSpPr>
        <p:spPr>
          <a:xfrm>
            <a:off x="274320" y="3535045"/>
            <a:ext cx="8910955" cy="928370"/>
          </a:xfrm>
          <a:prstGeom prst="rect">
            <a:avLst/>
          </a:prstGeom>
          <a:noFill/>
        </p:spPr>
        <p:txBody>
          <a:bodyPr wrap="square" rtlCol="0">
            <a:noAutofit/>
          </a:bodyPr>
          <a:p>
            <a:pPr indent="457200" algn="l">
              <a:lnSpc>
                <a:spcPct val="150000"/>
              </a:lnSpc>
            </a:pPr>
            <a:r>
              <a:rPr lang="en-US" sz="4000" b="1" dirty="0">
                <a:solidFill>
                  <a:srgbClr val="1CADE4"/>
                </a:solidFill>
              </a:rPr>
              <a:t>LIBRARIES USED</a:t>
            </a:r>
            <a:endParaRPr lang="en-US" sz="4000" b="1" dirty="0">
              <a:solidFill>
                <a:srgbClr val="1482AC"/>
              </a:solidFill>
            </a:endParaRPr>
          </a:p>
          <a:p>
            <a:endParaRPr lang="en-US" sz="4000" b="1" dirty="0">
              <a:solidFill>
                <a:srgbClr val="1482AC"/>
              </a:solidFill>
            </a:endParaRPr>
          </a:p>
        </p:txBody>
      </p:sp>
      <p:sp>
        <p:nvSpPr>
          <p:cNvPr id="4" name="Text Box 3"/>
          <p:cNvSpPr txBox="1"/>
          <p:nvPr/>
        </p:nvSpPr>
        <p:spPr>
          <a:xfrm>
            <a:off x="581660" y="4265930"/>
            <a:ext cx="9878060" cy="1783715"/>
          </a:xfrm>
          <a:prstGeom prst="rect">
            <a:avLst/>
          </a:prstGeom>
          <a:noFill/>
        </p:spPr>
        <p:txBody>
          <a:bodyPr vert="horz" wrap="square" rtlCol="0">
            <a:spAutoFit/>
          </a:bodyPr>
          <a:p>
            <a:pPr marL="285750" indent="-285750">
              <a:lnSpc>
                <a:spcPct val="150000"/>
              </a:lnSpc>
              <a:buFont typeface="Arial" panose="020B0604020202020204" pitchFamily="34" charset="0"/>
              <a:buChar char="•"/>
            </a:pPr>
            <a:r>
              <a:rPr lang="en-US" altLang="en-US" sz="2000">
                <a:effectLst/>
              </a:rPr>
              <a:t>OpenCV (cv2): For image processing (reading, modifying, and saving images).</a:t>
            </a:r>
            <a:endParaRPr lang="en-US" altLang="en-US" sz="2000">
              <a:effectLst/>
            </a:endParaRPr>
          </a:p>
          <a:p>
            <a:pPr marL="285750" indent="-285750">
              <a:lnSpc>
                <a:spcPct val="150000"/>
              </a:lnSpc>
              <a:buFont typeface="Arial" panose="020B0604020202020204" pitchFamily="34" charset="0"/>
              <a:buChar char="•"/>
            </a:pPr>
            <a:r>
              <a:rPr lang="en-US" altLang="en-US" sz="2000">
                <a:effectLst/>
              </a:rPr>
              <a:t>OS (os): To interact with the operating system, such as opening the image file.</a:t>
            </a:r>
            <a:endParaRPr lang="en-US" altLang="en-US" sz="2000">
              <a:effectLst/>
            </a:endParaRPr>
          </a:p>
          <a:p>
            <a:pPr marL="285750" indent="-285750">
              <a:lnSpc>
                <a:spcPct val="150000"/>
              </a:lnSpc>
              <a:buFont typeface="Arial" panose="020B0604020202020204" pitchFamily="34" charset="0"/>
              <a:buChar char="•"/>
            </a:pPr>
            <a:r>
              <a:rPr lang="en-US" altLang="en-US" sz="2000">
                <a:effectLst/>
              </a:rPr>
              <a:t>String (string): Although imported, it's not used in the current code.</a:t>
            </a:r>
            <a:endParaRPr lang="en-US" altLang="en-US" sz="2000">
              <a:effectLst/>
            </a:endParaRPr>
          </a:p>
          <a:p>
            <a:pPr marL="285750" indent="-285750">
              <a:buFont typeface="Arial" panose="020B0604020202020204" pitchFamily="34" charset="0"/>
              <a:buChar char="•"/>
            </a:pPr>
            <a:endParaRPr lang="en-US" altLang="en-US" sz="200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marL="342900" indent="-342900">
              <a:lnSpc>
                <a:spcPct val="150000"/>
              </a:lnSpc>
              <a:buFont typeface="Arial" panose="020B0604020202020204" pitchFamily="34" charset="0"/>
              <a:buAutoNum type="arabicPeriod"/>
            </a:pPr>
            <a:r>
              <a:rPr lang="en-US" altLang="en-US" sz="2000" dirty="0">
                <a:solidFill>
                  <a:srgbClr val="0F0F0F"/>
                </a:solidFill>
              </a:rPr>
              <a:t>Image-Based Steganography:Hides the secret message within the RGB pixel values of an image, 							    making the data invisible to the naked eye</a:t>
            </a:r>
            <a:endParaRPr lang="en-US" altLang="en-US" sz="2000" dirty="0">
              <a:solidFill>
                <a:srgbClr val="0F0F0F"/>
              </a:solidFill>
            </a:endParaRPr>
          </a:p>
          <a:p>
            <a:pPr marL="342900" indent="-342900">
              <a:lnSpc>
                <a:spcPct val="150000"/>
              </a:lnSpc>
              <a:buFont typeface="Arial" panose="020B0604020202020204" pitchFamily="34" charset="0"/>
              <a:buAutoNum type="arabicPeriod"/>
            </a:pPr>
            <a:r>
              <a:rPr lang="en-US" altLang="en-US" sz="2000" dirty="0">
                <a:solidFill>
                  <a:srgbClr val="0F0F0F"/>
                </a:solidFill>
              </a:rPr>
              <a:t>Simple Encryption Mechanism:Converts each character of the message to its ASCII value and 									embeds it into image pixels.</a:t>
            </a:r>
            <a:endParaRPr lang="en-US" altLang="en-US" sz="2000" dirty="0">
              <a:solidFill>
                <a:srgbClr val="0F0F0F"/>
              </a:solidFill>
            </a:endParaRPr>
          </a:p>
          <a:p>
            <a:pPr marL="342900" indent="-342900">
              <a:lnSpc>
                <a:spcPct val="150000"/>
              </a:lnSpc>
              <a:buFont typeface="Arial" panose="020B0604020202020204" pitchFamily="34" charset="0"/>
              <a:buAutoNum type="arabicPeriod"/>
            </a:pPr>
            <a:r>
              <a:rPr lang="en-US" altLang="en-US" sz="2000" dirty="0">
                <a:solidFill>
                  <a:srgbClr val="0F0F0F"/>
                </a:solidFill>
              </a:rPr>
              <a:t>Password Protection:Adds a layer of security by requiring a passcode for successful decryption.</a:t>
            </a:r>
            <a:endParaRPr lang="en-US" altLang="en-US" sz="2000" dirty="0">
              <a:solidFill>
                <a:srgbClr val="0F0F0F"/>
              </a:solidFill>
            </a:endParaRPr>
          </a:p>
          <a:p>
            <a:pPr marL="342900" indent="-342900">
              <a:lnSpc>
                <a:spcPct val="150000"/>
              </a:lnSpc>
              <a:buFont typeface="Arial" panose="020B0604020202020204" pitchFamily="34" charset="0"/>
              <a:buAutoNum type="arabicPeriod"/>
            </a:pPr>
            <a:r>
              <a:rPr lang="en-US" altLang="en-US" sz="2000" dirty="0">
                <a:solidFill>
                  <a:srgbClr val="0F0F0F"/>
                </a:solidFill>
              </a:rPr>
              <a:t>Lightweight and Efficient: Uses minimal libraries (OpenCV and os) for fast processing and easy portability.</a:t>
            </a:r>
            <a:endParaRPr lang="en-US" altLang="en-US" sz="20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a:lnSpc>
                <a:spcPct val="270000"/>
              </a:lnSpc>
            </a:pPr>
            <a:r>
              <a:rPr lang="en-US" altLang="en-US" sz="2000" dirty="0"/>
              <a:t>Cybersecurity Enthusiasts and Professionals</a:t>
            </a:r>
            <a:endParaRPr lang="en-US" altLang="en-US" sz="2000" dirty="0"/>
          </a:p>
          <a:p>
            <a:pPr>
              <a:lnSpc>
                <a:spcPct val="270000"/>
              </a:lnSpc>
            </a:pPr>
            <a:r>
              <a:rPr lang="en-US" altLang="en-US" sz="2000" dirty="0"/>
              <a:t>Students and Educators</a:t>
            </a:r>
            <a:endParaRPr lang="en-US" altLang="en-US" sz="2000" dirty="0"/>
          </a:p>
          <a:p>
            <a:pPr>
              <a:lnSpc>
                <a:spcPct val="270000"/>
              </a:lnSpc>
            </a:pPr>
            <a:r>
              <a:rPr lang="en-US" altLang="en-US" sz="2000" dirty="0"/>
              <a:t>Software Developers</a:t>
            </a:r>
            <a:endParaRPr lang="en-US" altLang="en-US" sz="2000" dirty="0"/>
          </a:p>
          <a:p>
            <a:pPr>
              <a:lnSpc>
                <a:spcPct val="270000"/>
              </a:lnSpc>
            </a:pPr>
            <a:r>
              <a:rPr lang="en-US" altLang="en-US" sz="2000" dirty="0"/>
              <a:t>Confidential Communication Users</a:t>
            </a:r>
            <a:endParaRPr lang="en-US" altLang="en-US" sz="2000" dirty="0"/>
          </a:p>
          <a:p>
            <a:pPr>
              <a:lnSpc>
                <a:spcPct val="270000"/>
              </a:lnSpc>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Results</a:t>
            </a:r>
            <a:r>
              <a:rPr lang="en-US" altLang="en-IN" dirty="0">
                <a:solidFill>
                  <a:schemeClr val="accent1"/>
                </a:solidFill>
              </a:rPr>
              <a:t>: Encryption</a:t>
            </a:r>
            <a:endParaRPr lang="en-US" altLang="en-IN" dirty="0">
              <a:solidFill>
                <a:schemeClr val="accent1"/>
              </a:solidFill>
            </a:endParaRPr>
          </a:p>
        </p:txBody>
      </p:sp>
      <p:pic>
        <p:nvPicPr>
          <p:cNvPr id="6" name="Content Placeholder 5" descr="encyption"/>
          <p:cNvPicPr>
            <a:picLocks noChangeAspect="1"/>
          </p:cNvPicPr>
          <p:nvPr>
            <p:ph idx="1"/>
          </p:nvPr>
        </p:nvPicPr>
        <p:blipFill>
          <a:blip r:embed="rId1"/>
          <a:stretch>
            <a:fillRect/>
          </a:stretch>
        </p:blipFill>
        <p:spPr>
          <a:xfrm>
            <a:off x="1229360" y="1496060"/>
            <a:ext cx="8933815" cy="5025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1CADE4"/>
                </a:solidFill>
              </a:rPr>
              <a:t>RESULTS: ENCRYPTED IMG</a:t>
            </a:r>
            <a:endParaRPr lang="en-US">
              <a:solidFill>
                <a:srgbClr val="1CADE4"/>
              </a:solidFill>
            </a:endParaRPr>
          </a:p>
        </p:txBody>
      </p:sp>
      <p:pic>
        <p:nvPicPr>
          <p:cNvPr id="4" name="Content Placeholder 3" descr="encryptedImage"/>
          <p:cNvPicPr>
            <a:picLocks noChangeAspect="1"/>
          </p:cNvPicPr>
          <p:nvPr>
            <p:ph idx="1"/>
          </p:nvPr>
        </p:nvPicPr>
        <p:blipFill>
          <a:blip r:embed="rId1"/>
          <a:stretch>
            <a:fillRect/>
          </a:stretch>
        </p:blipFill>
        <p:spPr>
          <a:xfrm>
            <a:off x="1547495" y="1445260"/>
            <a:ext cx="8702040" cy="4895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1CADE4"/>
                </a:solidFill>
              </a:rPr>
              <a:t>RESULTS: DECRYPTION</a:t>
            </a:r>
            <a:endParaRPr lang="en-US">
              <a:solidFill>
                <a:srgbClr val="1CADE4"/>
              </a:solidFill>
            </a:endParaRPr>
          </a:p>
        </p:txBody>
      </p:sp>
      <p:pic>
        <p:nvPicPr>
          <p:cNvPr id="4" name="Content Placeholder 3" descr="decryption"/>
          <p:cNvPicPr>
            <a:picLocks noChangeAspect="1"/>
          </p:cNvPicPr>
          <p:nvPr>
            <p:ph idx="1"/>
          </p:nvPr>
        </p:nvPicPr>
        <p:blipFill>
          <a:blip r:embed="rId1"/>
          <a:stretch>
            <a:fillRect/>
          </a:stretch>
        </p:blipFill>
        <p:spPr>
          <a:xfrm>
            <a:off x="1200785" y="1534795"/>
            <a:ext cx="9125585" cy="513334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2853</Words>
  <Application>WPS Presentation</Application>
  <PresentationFormat>Custom</PresentationFormat>
  <Paragraphs>78</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PowerPoint 演示文稿</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Subandh</cp:lastModifiedBy>
  <cp:revision>30</cp:revision>
  <dcterms:created xsi:type="dcterms:W3CDTF">2021-05-26T16:50:00Z</dcterms:created>
  <dcterms:modified xsi:type="dcterms:W3CDTF">2025-02-24T18:14:02Z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C5AE324943A04134BAB0B4E0D081F95A_12</vt:lpwstr>
  </property>
  <property fmtid="{D5CDD505-2E9C-101B-9397-08002B2CF9AE}" pid="4" name="KSOProductBuildVer">
    <vt:lpwstr>1033-12.2.0.19805</vt:lpwstr>
  </property>
</Properties>
</file>