
<file path=[Content_Types].xml><?xml version="1.0" encoding="utf-8"?>
<Types xmlns="http://schemas.openxmlformats.org/package/2006/content-types">
  <Default Extension="xml" ContentType="application/xml"/>
  <Default Extension="png" ContentType="image/png"/>
  <Default Extension="jpeg" ContentType="image/jpeg"/>
  <Default Extension="JPG" ContentType="image/.jp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3"/>
    <p:sldId id="16140622" r:id="rId4"/>
    <p:sldId id="262" r:id="rId5"/>
    <p:sldId id="263" r:id="rId6"/>
    <p:sldId id="16140637" r:id="rId7"/>
    <p:sldId id="265" r:id="rId8"/>
    <p:sldId id="16140625" r:id="rId9"/>
    <p:sldId id="16140628" r:id="rId10"/>
    <p:sldId id="16140634" r:id="rId11"/>
    <p:sldId id="16140635" r:id="rId12"/>
    <p:sldId id="16140630" r:id="rId13"/>
    <p:sldId id="1614062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6" userDrawn="1">
          <p15:clr>
            <a:srgbClr val="A4A3A4"/>
          </p15:clr>
        </p15:guide>
        <p15:guide id="2" pos="383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ADE4"/>
    <a:srgbClr val="42BA97"/>
    <a:srgbClr val="1482AC"/>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7" d="100"/>
          <a:sy n="87" d="100"/>
        </p:scale>
        <p:origin x="-422" y="53"/>
      </p:cViewPr>
      <p:guideLst>
        <p:guide orient="horz" pos="2166"/>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customXml" Target="../customXml/item3.xml"/><Relationship Id="rId21" Type="http://schemas.openxmlformats.org/officeDocument/2006/relationships/customXml" Target="../customXml/item2.xml"/><Relationship Id="rId20" Type="http://schemas.openxmlformats.org/officeDocument/2006/relationships/customXml" Target="../customXml/item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notesMaster" Target="notesMasters/notesMaster1.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fontScale="90000"/>
          </a:bodyPr>
          <a:lstStyle/>
          <a:p>
            <a:pPr algn="ctr"/>
            <a:r>
              <a:rPr lang="en-US" altLang="en-US" b="1" dirty="0">
                <a:solidFill>
                  <a:schemeClr val="accent1"/>
                </a:solidFill>
                <a:latin typeface="Arial" panose="020B0604020202020204" pitchFamily="34" charset="0"/>
                <a:cs typeface="Arial" panose="020B0604020202020204" pitchFamily="34" charset="0"/>
              </a:rPr>
              <a:t>Secure Data Hiding in Image Using Steganography</a:t>
            </a:r>
            <a:endParaRPr lang="en-US" alt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panose="020B0604020202020204"/>
                <a:cs typeface="Arial" panose="020B0604020202020204"/>
              </a:rPr>
              <a:t>CAPSTONE PROJECT</a:t>
            </a:r>
            <a:endParaRPr lang="en-US" sz="3200" b="1" dirty="0">
              <a:solidFill>
                <a:schemeClr val="accent1">
                  <a:lumMod val="75000"/>
                </a:schemeClr>
              </a:solidFill>
              <a:latin typeface="Arial" panose="020B0604020202020204"/>
              <a:cs typeface="Arial" panose="020B0604020202020204"/>
            </a:endParaRPr>
          </a:p>
        </p:txBody>
      </p:sp>
      <p:sp>
        <p:nvSpPr>
          <p:cNvPr id="4" name="TextBox 3"/>
          <p:cNvSpPr txBox="1"/>
          <p:nvPr/>
        </p:nvSpPr>
        <p:spPr>
          <a:xfrm>
            <a:off x="2297430" y="3439160"/>
            <a:ext cx="8023225" cy="2075815"/>
          </a:xfrm>
          <a:prstGeom prst="rect">
            <a:avLst/>
          </a:prstGeom>
          <a:noFill/>
        </p:spPr>
        <p:txBody>
          <a:bodyPr wrap="square" lIns="91440" tIns="45720" rIns="91440" bIns="45720" rtlCol="0" anchor="t" anchorCtr="0">
            <a:noAutofit/>
          </a:bodyPr>
          <a:lstStyle/>
          <a:p>
            <a:pPr algn="l"/>
            <a:r>
              <a:rPr lang="en-US" sz="2000" b="1" dirty="0">
                <a:solidFill>
                  <a:schemeClr val="accent1">
                    <a:lumMod val="75000"/>
                  </a:schemeClr>
                </a:solidFill>
                <a:latin typeface="Arial" panose="020B0604020202020204" pitchFamily="34" charset="0"/>
                <a:cs typeface="Arial" panose="020B0604020202020204" pitchFamily="34" charset="0"/>
              </a:rPr>
              <a:t>    Presented By: Dhruv Subandh</a:t>
            </a:r>
            <a:endParaRPr lang="en-US" sz="2000" b="1" dirty="0">
              <a:solidFill>
                <a:schemeClr val="accent1">
                  <a:lumMod val="75000"/>
                </a:schemeClr>
              </a:solidFill>
              <a:latin typeface="Arial" panose="020B0604020202020204" pitchFamily="34" charset="0"/>
              <a:cs typeface="Arial" panose="020B0604020202020204" pitchFamily="34" charset="0"/>
            </a:endParaRPr>
          </a:p>
          <a:p>
            <a:pPr algn="l"/>
            <a:r>
              <a:rPr lang="en-US" sz="2000" b="1" dirty="0" smtClean="0">
                <a:solidFill>
                  <a:schemeClr val="accent1">
                    <a:lumMod val="75000"/>
                  </a:schemeClr>
                </a:solidFill>
                <a:latin typeface="Arial" panose="020B0604020202020204"/>
                <a:cs typeface="Arial" panose="020B0604020202020204"/>
              </a:rPr>
              <a:t>   Student Name: </a:t>
            </a:r>
            <a:r>
              <a:rPr lang="en-US" sz="2000" b="1" dirty="0">
                <a:solidFill>
                  <a:schemeClr val="accent1">
                    <a:lumMod val="75000"/>
                  </a:schemeClr>
                </a:solidFill>
                <a:latin typeface="Arial" panose="020B0604020202020204"/>
                <a:cs typeface="Arial" panose="020B0604020202020204"/>
              </a:rPr>
              <a:t>Dhruv Deepak Subandh</a:t>
            </a:r>
            <a:endParaRPr lang="en-US" sz="2000" b="1" dirty="0">
              <a:solidFill>
                <a:schemeClr val="accent1">
                  <a:lumMod val="75000"/>
                </a:schemeClr>
              </a:solidFill>
              <a:latin typeface="Arial" panose="020B0604020202020204"/>
              <a:cs typeface="Arial" panose="020B0604020202020204"/>
            </a:endParaRPr>
          </a:p>
          <a:p>
            <a:pPr algn="l"/>
            <a:r>
              <a:rPr lang="en-US" sz="2000" b="1" dirty="0" smtClean="0">
                <a:solidFill>
                  <a:schemeClr val="accent1">
                    <a:lumMod val="75000"/>
                  </a:schemeClr>
                </a:solidFill>
                <a:latin typeface="Arial" panose="020B0604020202020204"/>
                <a:cs typeface="Arial" panose="020B0604020202020204"/>
              </a:rPr>
              <a:t>    College </a:t>
            </a:r>
            <a:r>
              <a:rPr lang="en-US" sz="2000" b="1" dirty="0">
                <a:solidFill>
                  <a:schemeClr val="accent1">
                    <a:lumMod val="75000"/>
                  </a:schemeClr>
                </a:solidFill>
                <a:latin typeface="Arial" panose="020B0604020202020204"/>
                <a:cs typeface="Arial" panose="020B0604020202020204"/>
              </a:rPr>
              <a:t>Name: Modern Education Society’s </a:t>
            </a:r>
            <a:r>
              <a:rPr lang="en-US" sz="2000" b="1" dirty="0">
                <a:solidFill>
                  <a:schemeClr val="accent1">
                    <a:lumMod val="75000"/>
                  </a:schemeClr>
                </a:solidFill>
                <a:latin typeface="Arial" panose="020B0604020202020204"/>
                <a:cs typeface="Arial" panose="020B0604020202020204"/>
                <a:sym typeface="+mn-ea"/>
              </a:rPr>
              <a:t>Wadia College</a:t>
            </a:r>
            <a:r>
              <a:rPr lang="en-US" sz="2000" b="1" dirty="0">
                <a:solidFill>
                  <a:schemeClr val="accent1">
                    <a:lumMod val="75000"/>
                  </a:schemeClr>
                </a:solidFill>
                <a:latin typeface="Arial" panose="020B0604020202020204"/>
                <a:cs typeface="Arial" panose="020B0604020202020204"/>
              </a:rPr>
              <a:t>                       		    of Engineering,Pune-411001</a:t>
            </a:r>
            <a:endParaRPr lang="en-US" sz="2000" b="1" dirty="0">
              <a:solidFill>
                <a:schemeClr val="accent1">
                  <a:lumMod val="75000"/>
                </a:schemeClr>
              </a:solidFill>
              <a:latin typeface="Arial" panose="020B0604020202020204"/>
              <a:cs typeface="Arial" panose="020B0604020202020204"/>
            </a:endParaRPr>
          </a:p>
          <a:p>
            <a:pPr lvl="0" indent="457200" algn="l"/>
            <a:r>
              <a:rPr lang="en-US" sz="2000" b="1" dirty="0">
                <a:solidFill>
                  <a:schemeClr val="accent1">
                    <a:lumMod val="75000"/>
                  </a:schemeClr>
                </a:solidFill>
                <a:latin typeface="Arial" panose="020B0604020202020204"/>
                <a:cs typeface="Arial" panose="020B0604020202020204"/>
              </a:rPr>
              <a:t>Department: Electronics and Telecommunication</a:t>
            </a:r>
            <a:endParaRPr lang="en-US" sz="2000" b="1" dirty="0">
              <a:solidFill>
                <a:schemeClr val="accent1">
                  <a:lumMod val="75000"/>
                </a:schemeClr>
              </a:solidFill>
              <a:latin typeface="Arial" panose="020B0604020202020204"/>
              <a:cs typeface="Arial" panose="020B0604020202020204"/>
            </a:endParaRPr>
          </a:p>
          <a:p>
            <a:pPr algn="l"/>
            <a:endParaRPr 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81827" y="644371"/>
            <a:ext cx="11029616" cy="530296"/>
          </a:xfrm>
        </p:spPr>
        <p:txBody>
          <a:bodyPr/>
          <a:p>
            <a:r>
              <a:rPr lang="en-US">
                <a:solidFill>
                  <a:srgbClr val="1CADE4"/>
                </a:solidFill>
              </a:rPr>
              <a:t>RESULTS: DECRYPTION</a:t>
            </a:r>
            <a:endParaRPr lang="en-US">
              <a:solidFill>
                <a:srgbClr val="1CADE4"/>
              </a:solidFill>
            </a:endParaRPr>
          </a:p>
        </p:txBody>
      </p:sp>
      <p:pic>
        <p:nvPicPr>
          <p:cNvPr id="4" name="Content Placeholder 3" descr="decryption"/>
          <p:cNvPicPr>
            <a:picLocks noChangeAspect="1"/>
          </p:cNvPicPr>
          <p:nvPr>
            <p:ph idx="1"/>
          </p:nvPr>
        </p:nvPicPr>
        <p:blipFill>
          <a:blip r:embed="rId1"/>
          <a:stretch>
            <a:fillRect/>
          </a:stretch>
        </p:blipFill>
        <p:spPr>
          <a:xfrm>
            <a:off x="1657985" y="1534795"/>
            <a:ext cx="8876030" cy="499300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827" y="658976"/>
            <a:ext cx="11029616" cy="530296"/>
          </a:xfrm>
        </p:spPr>
        <p:txBody>
          <a:bodyPr/>
          <a:lstStyle/>
          <a:p>
            <a:r>
              <a:rPr lang="en-IN" dirty="0">
                <a:solidFill>
                  <a:schemeClr val="accent1"/>
                </a:solidFill>
              </a:rPr>
              <a:t>Conclusion</a:t>
            </a:r>
            <a:endParaRPr lang="en-IN" dirty="0">
              <a:solidFill>
                <a:schemeClr val="accent1"/>
              </a:solidFill>
            </a:endParaRPr>
          </a:p>
        </p:txBody>
      </p:sp>
      <p:sp>
        <p:nvSpPr>
          <p:cNvPr id="3" name="Content Placeholder 2"/>
          <p:cNvSpPr>
            <a:spLocks noGrp="1"/>
          </p:cNvSpPr>
          <p:nvPr>
            <p:ph idx="1"/>
          </p:nvPr>
        </p:nvSpPr>
        <p:spPr>
          <a:xfrm>
            <a:off x="581660" y="659130"/>
            <a:ext cx="9566910" cy="4194175"/>
          </a:xfrm>
        </p:spPr>
        <p:txBody>
          <a:bodyPr/>
          <a:lstStyle/>
          <a:p>
            <a:pPr marL="0" indent="0">
              <a:lnSpc>
                <a:spcPct val="100000"/>
              </a:lnSpc>
              <a:buNone/>
            </a:pPr>
            <a:r>
              <a:rPr lang="en-US" altLang="en-US" sz="2000" dirty="0"/>
              <a:t>The primary </a:t>
            </a:r>
            <a:r>
              <a:rPr lang="en-US" altLang="en-US" sz="2000" dirty="0"/>
              <a:t>objective of this project was to securely hide and retrieve secret messages within an image using steganography techniques combined with basic encryption and password protection. The developed Python-based solution successfully demonstrates how sensitive information can be embedded in the RGB pixel values of an image, making it invisible to the human eye and thus enhancing confidentiality.</a:t>
            </a:r>
            <a:endParaRPr lang="en-US" altLang="en-US" sz="2000" dirty="0"/>
          </a:p>
          <a:p>
            <a:pPr marL="0" indent="0">
              <a:buNone/>
            </a:pPr>
            <a:r>
              <a:rPr lang="en-US" altLang="en-US" sz="2000" dirty="0"/>
              <a:t>By incorporating a password authentication mechanism, the project ensures that only authorized users can decrypt and access the hidden message, adding an essential layer of security. The use of OpenCV for image processing and the os module for file handling ensures efficient, lightweight, and platform-independent operation.</a:t>
            </a:r>
            <a:endParaRPr lang="en-US" alt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GitHub Link</a:t>
            </a:r>
            <a:endParaRPr lang="en-IN" dirty="0">
              <a:solidFill>
                <a:schemeClr val="accent1"/>
              </a:solidFill>
            </a:endParaRPr>
          </a:p>
        </p:txBody>
      </p:sp>
      <p:sp>
        <p:nvSpPr>
          <p:cNvPr id="3" name="Content Placeholder 2"/>
          <p:cNvSpPr>
            <a:spLocks noGrp="1"/>
          </p:cNvSpPr>
          <p:nvPr>
            <p:ph idx="1"/>
          </p:nvPr>
        </p:nvSpPr>
        <p:spPr>
          <a:xfrm>
            <a:off x="581025" y="1301750"/>
            <a:ext cx="12039600" cy="5106035"/>
          </a:xfrm>
        </p:spPr>
        <p:txBody>
          <a:bodyPr/>
          <a:lstStyle/>
          <a:p>
            <a:pPr marL="0" indent="0">
              <a:buNone/>
            </a:pPr>
            <a:r>
              <a:rPr lang="en-US" altLang="en-US" sz="2000" dirty="0"/>
              <a:t>https://github.com/DhruvSubandh26/IBM--Cybersecurity.git</a:t>
            </a:r>
            <a:endParaRPr lang="en-US" altLang="en-US"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Technology used</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mn-lt"/>
              </a:rPr>
              <a:t>Wow factor </a:t>
            </a:r>
            <a:endParaRPr lang="en-US" sz="2000" dirty="0">
              <a:latin typeface="Arial" panose="020B0604020202020204"/>
              <a:ea typeface="+mn-lt"/>
              <a:cs typeface="+mn-lt"/>
            </a:endParaRPr>
          </a:p>
          <a:p>
            <a:pPr marL="305435" indent="-305435"/>
            <a:r>
              <a:rPr lang="en-US" sz="2000" b="1" dirty="0">
                <a:latin typeface="Arial" panose="020B0604020202020204"/>
                <a:ea typeface="+mn-lt"/>
                <a:cs typeface="+mn-lt"/>
              </a:rPr>
              <a:t>End users</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Result</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Conclusion</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Git-hub Link</a:t>
            </a:r>
            <a:endParaRPr lang="en-US" sz="2000" b="1" dirty="0">
              <a:latin typeface="Arial" panose="020B0604020202020204"/>
              <a:ea typeface="+mn-lt"/>
              <a:cs typeface="+mn-lt"/>
            </a:endParaRPr>
          </a:p>
          <a:p>
            <a:pPr marL="0" indent="0">
              <a:buNone/>
            </a:pPr>
            <a:endParaRPr lang="en-US" sz="2000" b="1" dirty="0">
              <a:latin typeface="Arial" panose="020B0604020202020204"/>
              <a:ea typeface="+mn-lt"/>
              <a:cs typeface="+mn-lt"/>
            </a:endParaRPr>
          </a:p>
          <a:p>
            <a:pPr marL="305435" indent="-305435"/>
            <a:endParaRPr lang="en-US" sz="2000" b="1" dirty="0">
              <a:latin typeface="Arial" panose="020B0604020202020204"/>
              <a:ea typeface="+mn-lt"/>
              <a:cs typeface="+mn-lt"/>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vert="horz">
            <a:normAutofit lnSpcReduction="10000"/>
          </a:bodyPr>
          <a:lstStyle/>
          <a:p>
            <a:pPr fontAlgn="t">
              <a:lnSpc>
                <a:spcPct val="200000"/>
              </a:lnSpc>
              <a:buFont typeface="Arial" panose="020B0604020202020204" pitchFamily="34" charset="0"/>
              <a:buChar char="•"/>
            </a:pPr>
            <a:r>
              <a:rPr lang="en-US" altLang="en-US" sz="2400" dirty="0"/>
              <a:t>The project aims to develop a secure method for hiding sensitive data within digital images using steganography.</a:t>
            </a:r>
            <a:endParaRPr lang="en-US" altLang="en-US" sz="2400" dirty="0"/>
          </a:p>
          <a:p>
            <a:pPr fontAlgn="t">
              <a:lnSpc>
                <a:spcPct val="200000"/>
              </a:lnSpc>
              <a:buFont typeface="Arial" panose="020B0604020202020204" pitchFamily="34" charset="0"/>
              <a:buChar char="•"/>
            </a:pPr>
            <a:r>
              <a:rPr lang="en-US" altLang="en-US" sz="2400" dirty="0"/>
              <a:t>It addresses the need for confidential data transmission by embedding encrypted messages in image pixels without altering the visual quality. </a:t>
            </a:r>
            <a:endParaRPr lang="en-US" altLang="en-US" sz="2400" dirty="0"/>
          </a:p>
          <a:p>
            <a:pPr fontAlgn="t">
              <a:lnSpc>
                <a:spcPct val="200000"/>
              </a:lnSpc>
              <a:buFont typeface="Arial" panose="020B0604020202020204" pitchFamily="34" charset="0"/>
              <a:buChar char="•"/>
            </a:pPr>
            <a:r>
              <a:rPr lang="en-US" altLang="en-US" sz="2400" dirty="0"/>
              <a:t>The solution ensures data integrity, prevents unauthorized access, and enhances communication security.</a:t>
            </a:r>
            <a:endParaRPr lang="en-US" alt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2462" y="789151"/>
            <a:ext cx="11029616" cy="530296"/>
          </a:xfrm>
        </p:spPr>
        <p:txBody>
          <a:bodyPr>
            <a:normAutofit fontScale="90000"/>
          </a:bodyPr>
          <a:lstStyle/>
          <a:p>
            <a:pPr algn="l">
              <a:lnSpc>
                <a:spcPct val="150000"/>
              </a:lnSpc>
            </a:pPr>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p:cNvSpPr>
            <a:spLocks noGrp="1"/>
          </p:cNvSpPr>
          <p:nvPr>
            <p:ph idx="1"/>
          </p:nvPr>
        </p:nvSpPr>
        <p:spPr>
          <a:xfrm>
            <a:off x="441960" y="2652395"/>
            <a:ext cx="10316845" cy="1398905"/>
          </a:xfrm>
        </p:spPr>
        <p:txBody>
          <a:bodyPr vert="horz" lIns="91440" tIns="45720" rIns="91440" bIns="45720" rtlCol="0" anchor="ctr">
            <a:noAutofit/>
          </a:bodyPr>
          <a:lstStyle/>
          <a:p>
            <a:pPr>
              <a:lnSpc>
                <a:spcPct val="150000"/>
              </a:lnSpc>
              <a:buFont typeface="Arial" panose="020B0604020202020204" pitchFamily="34" charset="0"/>
              <a:buChar char="•"/>
            </a:pPr>
            <a:r>
              <a:rPr lang="en-US" altLang="en-US" sz="2000" dirty="0">
                <a:solidFill>
                  <a:schemeClr val="tx1"/>
                </a:solidFill>
              </a:rPr>
              <a:t>Steganography: The technique of hiding secret data within an image file.</a:t>
            </a:r>
            <a:endParaRPr lang="en-US" altLang="en-US" sz="2000" dirty="0">
              <a:solidFill>
                <a:schemeClr val="tx1"/>
              </a:solidFill>
            </a:endParaRPr>
          </a:p>
          <a:p>
            <a:pPr>
              <a:lnSpc>
                <a:spcPct val="150000"/>
              </a:lnSpc>
              <a:buFont typeface="Arial" panose="020B0604020202020204" pitchFamily="34" charset="0"/>
              <a:buChar char="•"/>
            </a:pPr>
            <a:r>
              <a:rPr lang="en-US" altLang="en-US" sz="2000" dirty="0">
                <a:solidFill>
                  <a:schemeClr val="tx1"/>
                </a:solidFill>
              </a:rPr>
              <a:t>The code hides a secret message in the pixel values of an image and retrieves it using the correct passcode.</a:t>
            </a:r>
            <a:endParaRPr lang="en-US" altLang="en-US" sz="2000" dirty="0">
              <a:solidFill>
                <a:schemeClr val="tx1"/>
              </a:solidFill>
            </a:endParaRPr>
          </a:p>
          <a:p>
            <a:pPr>
              <a:lnSpc>
                <a:spcPct val="200000"/>
              </a:lnSpc>
              <a:buFont typeface="Arial" panose="020B0604020202020204" pitchFamily="34" charset="0"/>
              <a:buChar char="•"/>
            </a:pPr>
            <a:r>
              <a:rPr lang="en-US" altLang="en-US" sz="2000" dirty="0">
                <a:solidFill>
                  <a:schemeClr val="tx1"/>
                </a:solidFill>
              </a:rPr>
              <a:t>Python: It is a high-level, versatile programming language known for its readability, simplicity, 		    and wide range of applications, from web development to data science and 				    automation.</a:t>
            </a:r>
            <a:endParaRPr lang="en-US" altLang="en-US" sz="2000" dirty="0">
              <a:solidFill>
                <a:schemeClr val="tx1"/>
              </a:solidFill>
            </a:endParaRPr>
          </a:p>
          <a:p>
            <a:pPr marL="0" indent="0">
              <a:buFont typeface="Arial" panose="020B0604020202020204" pitchFamily="34" charset="0"/>
              <a:buNone/>
            </a:pPr>
            <a:endParaRPr lang="en-US" altLang="en-US" sz="2000"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rgbClr val="1CADE4"/>
                </a:solidFill>
              </a:rPr>
              <a:t>LIBRARIES USED</a:t>
            </a:r>
            <a:endParaRPr lang="en-US">
              <a:solidFill>
                <a:srgbClr val="1CADE4"/>
              </a:solidFill>
            </a:endParaRPr>
          </a:p>
        </p:txBody>
      </p:sp>
      <p:sp>
        <p:nvSpPr>
          <p:cNvPr id="3" name="Content Placeholder 2"/>
          <p:cNvSpPr>
            <a:spLocks noGrp="1"/>
          </p:cNvSpPr>
          <p:nvPr>
            <p:ph idx="1"/>
          </p:nvPr>
        </p:nvSpPr>
        <p:spPr>
          <a:xfrm>
            <a:off x="581025" y="2177415"/>
            <a:ext cx="8210550" cy="2942590"/>
          </a:xfrm>
        </p:spPr>
        <p:txBody>
          <a:bodyPr>
            <a:noAutofit/>
          </a:bodyPr>
          <a:p>
            <a:pPr marL="285750" indent="-285750">
              <a:lnSpc>
                <a:spcPct val="150000"/>
              </a:lnSpc>
              <a:buFont typeface="Arial" panose="020B0604020202020204" pitchFamily="34" charset="0"/>
              <a:buChar char="•"/>
            </a:pPr>
            <a:r>
              <a:rPr lang="en-US" altLang="en-US" sz="1900">
                <a:effectLst/>
                <a:sym typeface="+mn-ea"/>
              </a:rPr>
              <a:t>OpenCV (cv2): For image processing (reading, modifying, and saving 					images).</a:t>
            </a:r>
            <a:endParaRPr lang="en-US" altLang="en-US" sz="1900">
              <a:effectLst/>
            </a:endParaRPr>
          </a:p>
          <a:p>
            <a:pPr marL="285750" indent="-285750">
              <a:lnSpc>
                <a:spcPct val="200000"/>
              </a:lnSpc>
              <a:buFont typeface="Arial" panose="020B0604020202020204" pitchFamily="34" charset="0"/>
              <a:buChar char="•"/>
            </a:pPr>
            <a:r>
              <a:rPr lang="en-US" altLang="en-US" sz="1900">
                <a:effectLst/>
                <a:sym typeface="+mn-ea"/>
              </a:rPr>
              <a:t>OS (os): To interact with the operating system, such as opening the 			     image file.</a:t>
            </a:r>
            <a:endParaRPr lang="en-US" altLang="en-US" sz="1900">
              <a:effectLst/>
            </a:endParaRPr>
          </a:p>
          <a:p>
            <a:pPr marL="285750" indent="-285750">
              <a:lnSpc>
                <a:spcPct val="200000"/>
              </a:lnSpc>
              <a:buFont typeface="Arial" panose="020B0604020202020204" pitchFamily="34" charset="0"/>
              <a:buChar char="•"/>
            </a:pPr>
            <a:r>
              <a:rPr lang="en-US" altLang="en-US" sz="1900">
                <a:effectLst/>
                <a:sym typeface="+mn-ea"/>
              </a:rPr>
              <a:t>String (string): Although imported, it's not used in the current code.</a:t>
            </a:r>
            <a:endParaRPr lang="en-US" altLang="en-US" sz="1900">
              <a:effectLst/>
            </a:endParaRPr>
          </a:p>
          <a:p>
            <a:pPr marL="285750" indent="-285750">
              <a:lnSpc>
                <a:spcPct val="200000"/>
              </a:lnSpc>
              <a:buFont typeface="Arial" panose="020B0604020202020204" pitchFamily="34" charset="0"/>
              <a:buChar char="•"/>
            </a:pPr>
            <a:endParaRPr lang="en-US" altLang="en-US" sz="1900">
              <a:effectLst/>
            </a:endParaRPr>
          </a:p>
          <a:p>
            <a:pPr>
              <a:lnSpc>
                <a:spcPct val="200000"/>
              </a:lnSpc>
            </a:pPr>
            <a:endParaRPr lang="en-US" altLang="en-US" sz="1500">
              <a:effectLs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panose="020B0604020202020204"/>
                <a:ea typeface="+mj-lt"/>
                <a:cs typeface="Arial" panose="020B0604020202020204"/>
              </a:rPr>
              <a:t>Wow factors</a:t>
            </a:r>
            <a:endParaRPr lang="en-US" sz="3200" dirty="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normAutofit/>
          </a:bodyPr>
          <a:lstStyle/>
          <a:p>
            <a:pPr>
              <a:lnSpc>
                <a:spcPct val="150000"/>
              </a:lnSpc>
              <a:buFont typeface="Arial" panose="020B0604020202020204" pitchFamily="34" charset="0"/>
              <a:buChar char="•"/>
            </a:pPr>
            <a:r>
              <a:rPr lang="en-US" altLang="en-US" sz="2000" dirty="0">
                <a:solidFill>
                  <a:srgbClr val="0F0F0F"/>
                </a:solidFill>
              </a:rPr>
              <a:t>Image-Based Steganography : Hides the secret message within the RGB pixel values of an image, 							      making the data invisible to the naked eye</a:t>
            </a:r>
            <a:endParaRPr lang="en-US" altLang="en-US" sz="2000" dirty="0">
              <a:solidFill>
                <a:srgbClr val="0F0F0F"/>
              </a:solidFill>
            </a:endParaRPr>
          </a:p>
          <a:p>
            <a:pPr>
              <a:lnSpc>
                <a:spcPct val="150000"/>
              </a:lnSpc>
              <a:buFont typeface="Arial" panose="020B0604020202020204" pitchFamily="34" charset="0"/>
              <a:buChar char="•"/>
            </a:pPr>
            <a:r>
              <a:rPr lang="en-US" altLang="en-US" sz="2000" dirty="0">
                <a:solidFill>
                  <a:srgbClr val="0F0F0F"/>
                </a:solidFill>
              </a:rPr>
              <a:t>Simple Encryption Mechanism : Converts each character of the message to its ASCII value and 									 embeds it into image pixels.</a:t>
            </a:r>
            <a:endParaRPr lang="en-US" altLang="en-US" sz="2000" dirty="0">
              <a:solidFill>
                <a:srgbClr val="0F0F0F"/>
              </a:solidFill>
            </a:endParaRPr>
          </a:p>
          <a:p>
            <a:pPr>
              <a:lnSpc>
                <a:spcPct val="150000"/>
              </a:lnSpc>
              <a:buFont typeface="Arial" panose="020B0604020202020204" pitchFamily="34" charset="0"/>
              <a:buChar char="•"/>
            </a:pPr>
            <a:r>
              <a:rPr lang="en-US" altLang="en-US" sz="2000" dirty="0">
                <a:solidFill>
                  <a:srgbClr val="0F0F0F"/>
                </a:solidFill>
              </a:rPr>
              <a:t>Password Protection : Adds a layer of security by requiring a passcode for successful decryption.</a:t>
            </a:r>
            <a:endParaRPr lang="en-US" altLang="en-US" sz="2000" dirty="0">
              <a:solidFill>
                <a:srgbClr val="0F0F0F"/>
              </a:solidFill>
            </a:endParaRPr>
          </a:p>
          <a:p>
            <a:pPr>
              <a:lnSpc>
                <a:spcPct val="150000"/>
              </a:lnSpc>
              <a:buFont typeface="Arial" panose="020B0604020202020204" pitchFamily="34" charset="0"/>
              <a:buChar char="•"/>
            </a:pPr>
            <a:r>
              <a:rPr lang="en-US" altLang="en-US" sz="2000" dirty="0">
                <a:solidFill>
                  <a:srgbClr val="0F0F0F"/>
                </a:solidFill>
              </a:rPr>
              <a:t>Lightweight and Efficient : Uses minimal libraries (OpenCV and os) for fast processing and easy 							      portability.</a:t>
            </a:r>
            <a:endParaRPr lang="en-US" altLang="en-US" sz="2000" dirty="0">
              <a:solidFill>
                <a:srgbClr val="0F0F0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End users</a:t>
            </a:r>
            <a:endParaRPr lang="en-IN" dirty="0">
              <a:solidFill>
                <a:schemeClr val="accent1"/>
              </a:solidFill>
            </a:endParaRPr>
          </a:p>
        </p:txBody>
      </p:sp>
      <p:sp>
        <p:nvSpPr>
          <p:cNvPr id="3" name="Content Placeholder 2"/>
          <p:cNvSpPr>
            <a:spLocks noGrp="1"/>
          </p:cNvSpPr>
          <p:nvPr>
            <p:ph idx="1"/>
          </p:nvPr>
        </p:nvSpPr>
        <p:spPr/>
        <p:txBody>
          <a:bodyPr/>
          <a:lstStyle/>
          <a:p>
            <a:pPr>
              <a:lnSpc>
                <a:spcPct val="270000"/>
              </a:lnSpc>
              <a:buFont typeface="Arial" panose="020B0604020202020204" pitchFamily="34" charset="0"/>
              <a:buChar char="•"/>
            </a:pPr>
            <a:r>
              <a:rPr lang="en-US" altLang="en-US" sz="2000" dirty="0"/>
              <a:t>Cybersecurity Enthusiasts and Professionals</a:t>
            </a:r>
            <a:endParaRPr lang="en-US" altLang="en-US" sz="2000" dirty="0"/>
          </a:p>
          <a:p>
            <a:pPr>
              <a:lnSpc>
                <a:spcPct val="270000"/>
              </a:lnSpc>
              <a:buFont typeface="Arial" panose="020B0604020202020204" pitchFamily="34" charset="0"/>
              <a:buChar char="•"/>
            </a:pPr>
            <a:r>
              <a:rPr lang="en-US" altLang="en-US" sz="2000" dirty="0"/>
              <a:t>Students and Educators</a:t>
            </a:r>
            <a:endParaRPr lang="en-US" altLang="en-US" sz="2000" dirty="0"/>
          </a:p>
          <a:p>
            <a:pPr>
              <a:lnSpc>
                <a:spcPct val="270000"/>
              </a:lnSpc>
              <a:buFont typeface="Arial" panose="020B0604020202020204" pitchFamily="34" charset="0"/>
              <a:buChar char="•"/>
            </a:pPr>
            <a:r>
              <a:rPr lang="en-US" altLang="en-US" sz="2000" dirty="0"/>
              <a:t>Software Developers</a:t>
            </a:r>
            <a:endParaRPr lang="en-US" altLang="en-US" sz="2000" dirty="0"/>
          </a:p>
          <a:p>
            <a:pPr>
              <a:lnSpc>
                <a:spcPct val="270000"/>
              </a:lnSpc>
              <a:buFont typeface="Arial" panose="020B0604020202020204" pitchFamily="34" charset="0"/>
              <a:buChar char="•"/>
            </a:pPr>
            <a:r>
              <a:rPr lang="en-US" altLang="en-US" sz="2000" dirty="0"/>
              <a:t>Confidential Communication Users</a:t>
            </a:r>
            <a:endParaRPr lang="en-US" altLang="en-US" sz="2000" dirty="0"/>
          </a:p>
          <a:p>
            <a:pPr>
              <a:lnSpc>
                <a:spcPct val="270000"/>
              </a:lnSpc>
              <a:buFont typeface="Arial" panose="020B0604020202020204" pitchFamily="34" charset="0"/>
              <a:buChar char="•"/>
            </a:pPr>
            <a:endParaRPr lang="en-US" alt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a:solidFill>
                  <a:srgbClr val="1CADE4"/>
                </a:solidFill>
              </a:rPr>
              <a:t>Results</a:t>
            </a:r>
            <a:r>
              <a:rPr lang="en-US" altLang="en-IN" dirty="0">
                <a:solidFill>
                  <a:schemeClr val="accent1"/>
                </a:solidFill>
              </a:rPr>
              <a:t>: Encryption</a:t>
            </a:r>
            <a:endParaRPr lang="en-US" altLang="en-IN" dirty="0">
              <a:solidFill>
                <a:schemeClr val="accent1"/>
              </a:solidFill>
            </a:endParaRPr>
          </a:p>
        </p:txBody>
      </p:sp>
      <p:pic>
        <p:nvPicPr>
          <p:cNvPr id="6" name="Content Placeholder 5" descr="encyption"/>
          <p:cNvPicPr>
            <a:picLocks noChangeAspect="1"/>
          </p:cNvPicPr>
          <p:nvPr>
            <p:ph idx="1"/>
          </p:nvPr>
        </p:nvPicPr>
        <p:blipFill>
          <a:blip r:embed="rId1"/>
          <a:stretch>
            <a:fillRect/>
          </a:stretch>
        </p:blipFill>
        <p:spPr>
          <a:xfrm>
            <a:off x="1715453" y="1496060"/>
            <a:ext cx="8761095" cy="492823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rgbClr val="1CADE4"/>
                </a:solidFill>
              </a:rPr>
              <a:t>RESULTS: ENCRYPTED IMG</a:t>
            </a:r>
            <a:endParaRPr lang="en-US">
              <a:solidFill>
                <a:srgbClr val="1CADE4"/>
              </a:solidFill>
            </a:endParaRPr>
          </a:p>
        </p:txBody>
      </p:sp>
      <p:pic>
        <p:nvPicPr>
          <p:cNvPr id="4" name="Content Placeholder 3" descr="encryptedImage"/>
          <p:cNvPicPr>
            <a:picLocks noChangeAspect="1"/>
          </p:cNvPicPr>
          <p:nvPr>
            <p:ph idx="1"/>
          </p:nvPr>
        </p:nvPicPr>
        <p:blipFill>
          <a:blip r:embed="rId1"/>
          <a:stretch>
            <a:fillRect/>
          </a:stretch>
        </p:blipFill>
        <p:spPr>
          <a:xfrm>
            <a:off x="1744980" y="1445260"/>
            <a:ext cx="8702040" cy="4895215"/>
          </a:xfrm>
          <a:prstGeom prst="rect">
            <a:avLst/>
          </a:prstGeom>
        </p:spPr>
      </p:pic>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8D289AE2-D2AE-49D1-AFAC-3A79F6794255}">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2904</Words>
  <Application>WPS Presentation</Application>
  <PresentationFormat>Custom</PresentationFormat>
  <Paragraphs>77</Paragraphs>
  <Slides>13</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13</vt:i4>
      </vt:variant>
    </vt:vector>
  </HeadingPairs>
  <TitlesOfParts>
    <vt:vector size="25" baseType="lpstr">
      <vt:lpstr>Arial</vt:lpstr>
      <vt:lpstr>SimSun</vt:lpstr>
      <vt:lpstr>Wingdings</vt:lpstr>
      <vt:lpstr>Wingdings 2</vt:lpstr>
      <vt:lpstr>Arial</vt:lpstr>
      <vt:lpstr>Calibri Light</vt:lpstr>
      <vt:lpstr>Microsoft YaHei</vt:lpstr>
      <vt:lpstr>Arial Unicode MS</vt:lpstr>
      <vt:lpstr>Franklin Gothic Demi</vt:lpstr>
      <vt:lpstr>Franklin Gothic Book</vt:lpstr>
      <vt:lpstr>Calibri</vt:lpstr>
      <vt:lpstr>DividendVTI</vt:lpstr>
      <vt:lpstr>PROJECT TITLE</vt:lpstr>
      <vt:lpstr>OUTLINE</vt:lpstr>
      <vt:lpstr>Problem Statement</vt:lpstr>
      <vt:lpstr>Technology  used</vt:lpstr>
      <vt:lpstr>PowerPoint 演示文稿</vt:lpstr>
      <vt:lpstr>Wow factors</vt:lpstr>
      <vt:lpstr>End users</vt:lpstr>
      <vt:lpstr>Results</vt:lpstr>
      <vt:lpstr>PowerPoint 演示文稿</vt:lpstr>
      <vt:lpstr>PowerPoint 演示文稿</vt:lpstr>
      <vt:lpstr>Conclusion</vt:lpstr>
      <vt:lpstr>GitHub Link</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Dhruv Subandh</cp:lastModifiedBy>
  <cp:revision>34</cp:revision>
  <dcterms:created xsi:type="dcterms:W3CDTF">2021-05-26T16:50:00Z</dcterms:created>
  <dcterms:modified xsi:type="dcterms:W3CDTF">2025-02-25T14:21:45Z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y fmtid="{D5CDD505-2E9C-101B-9397-08002B2CF9AE}" pid="3" name="ICV">
    <vt:lpwstr>C5AE324943A04134BAB0B4E0D081F95A_12</vt:lpwstr>
  </property>
  <property fmtid="{D5CDD505-2E9C-101B-9397-08002B2CF9AE}" pid="4" name="KSOProductBuildVer">
    <vt:lpwstr>1033-12.2.0.19805</vt:lpwstr>
  </property>
</Properties>
</file>