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9"/>
  </p:notesMasterIdLst>
  <p:sldIdLst>
    <p:sldId id="259" r:id="rId2"/>
    <p:sldId id="271" r:id="rId3"/>
    <p:sldId id="256" r:id="rId4"/>
    <p:sldId id="257" r:id="rId5"/>
    <p:sldId id="258" r:id="rId6"/>
    <p:sldId id="277" r:id="rId7"/>
    <p:sldId id="274" r:id="rId8"/>
    <p:sldId id="266" r:id="rId9"/>
    <p:sldId id="261" r:id="rId10"/>
    <p:sldId id="267" r:id="rId11"/>
    <p:sldId id="262" r:id="rId12"/>
    <p:sldId id="280" r:id="rId13"/>
    <p:sldId id="273" r:id="rId14"/>
    <p:sldId id="269" r:id="rId15"/>
    <p:sldId id="275" r:id="rId16"/>
    <p:sldId id="276" r:id="rId17"/>
    <p:sldId id="263" r:id="rId18"/>
    <p:sldId id="270" r:id="rId19"/>
    <p:sldId id="264" r:id="rId20"/>
    <p:sldId id="272" r:id="rId21"/>
    <p:sldId id="282" r:id="rId22"/>
    <p:sldId id="283" r:id="rId23"/>
    <p:sldId id="279" r:id="rId24"/>
    <p:sldId id="281" r:id="rId25"/>
    <p:sldId id="265" r:id="rId26"/>
    <p:sldId id="268" r:id="rId27"/>
    <p:sldId id="260" r:id="rId28"/>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C01B9-B16D-49C4-874B-A0C8E91AD104}" v="8" dt="2024-10-23T15:43:13.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588" autoAdjust="0"/>
  </p:normalViewPr>
  <p:slideViewPr>
    <p:cSldViewPr>
      <p:cViewPr varScale="1">
        <p:scale>
          <a:sx n="95" d="100"/>
          <a:sy n="95" d="100"/>
        </p:scale>
        <p:origin x="1788" y="9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Patil" userId="780705e39b1d576c" providerId="LiveId" clId="{1F9C01B9-B16D-49C4-874B-A0C8E91AD104}"/>
    <pc:docChg chg="undo custSel modSld">
      <pc:chgData name="Manasi Patil" userId="780705e39b1d576c" providerId="LiveId" clId="{1F9C01B9-B16D-49C4-874B-A0C8E91AD104}" dt="2024-10-23T15:46:29.586" v="73" actId="122"/>
      <pc:docMkLst>
        <pc:docMk/>
      </pc:docMkLst>
      <pc:sldChg chg="modSp mod">
        <pc:chgData name="Manasi Patil" userId="780705e39b1d576c" providerId="LiveId" clId="{1F9C01B9-B16D-49C4-874B-A0C8E91AD104}" dt="2024-10-23T15:43:13.361" v="69" actId="1076"/>
        <pc:sldMkLst>
          <pc:docMk/>
          <pc:sldMk cId="0" sldId="261"/>
        </pc:sldMkLst>
        <pc:spChg chg="mod">
          <ac:chgData name="Manasi Patil" userId="780705e39b1d576c" providerId="LiveId" clId="{1F9C01B9-B16D-49C4-874B-A0C8E91AD104}" dt="2024-10-23T15:43:13.361" v="69" actId="1076"/>
          <ac:spMkLst>
            <pc:docMk/>
            <pc:sldMk cId="0" sldId="261"/>
            <ac:spMk id="5" creationId="{AF7B8C18-4BC6-0C39-BD51-65F4245EE0B5}"/>
          </ac:spMkLst>
        </pc:spChg>
      </pc:sldChg>
      <pc:sldChg chg="modSp mod modNotesTx">
        <pc:chgData name="Manasi Patil" userId="780705e39b1d576c" providerId="LiveId" clId="{1F9C01B9-B16D-49C4-874B-A0C8E91AD104}" dt="2024-10-23T15:36:59.629" v="30" actId="20577"/>
        <pc:sldMkLst>
          <pc:docMk/>
          <pc:sldMk cId="0" sldId="266"/>
        </pc:sldMkLst>
        <pc:graphicFrameChg chg="mod modGraphic">
          <ac:chgData name="Manasi Patil" userId="780705e39b1d576c" providerId="LiveId" clId="{1F9C01B9-B16D-49C4-874B-A0C8E91AD104}" dt="2024-10-23T15:36:59.629" v="30" actId="20577"/>
          <ac:graphicFrameMkLst>
            <pc:docMk/>
            <pc:sldMk cId="0" sldId="266"/>
            <ac:graphicFrameMk id="2" creationId="{D821CF58-9594-17BB-6A7E-3699E3383BA8}"/>
          </ac:graphicFrameMkLst>
        </pc:graphicFrameChg>
      </pc:sldChg>
      <pc:sldChg chg="modSp mod">
        <pc:chgData name="Manasi Patil" userId="780705e39b1d576c" providerId="LiveId" clId="{1F9C01B9-B16D-49C4-874B-A0C8E91AD104}" dt="2024-10-23T15:46:29.586" v="73" actId="122"/>
        <pc:sldMkLst>
          <pc:docMk/>
          <pc:sldMk cId="0" sldId="273"/>
        </pc:sldMkLst>
        <pc:spChg chg="mod">
          <ac:chgData name="Manasi Patil" userId="780705e39b1d576c" providerId="LiveId" clId="{1F9C01B9-B16D-49C4-874B-A0C8E91AD104}" dt="2024-10-23T15:46:29.586" v="73" actId="122"/>
          <ac:spMkLst>
            <pc:docMk/>
            <pc:sldMk cId="0" sldId="273"/>
            <ac:spMk id="4" creationId="{DD47B915-7769-10A1-111A-80D6834F6EFC}"/>
          </ac:spMkLst>
        </pc:spChg>
      </pc:sldChg>
      <pc:sldChg chg="modSp mod">
        <pc:chgData name="Manasi Patil" userId="780705e39b1d576c" providerId="LiveId" clId="{1F9C01B9-B16D-49C4-874B-A0C8E91AD104}" dt="2024-10-23T15:40:37.130" v="40" actId="20577"/>
        <pc:sldMkLst>
          <pc:docMk/>
          <pc:sldMk cId="1997460838" sldId="280"/>
        </pc:sldMkLst>
        <pc:spChg chg="mod">
          <ac:chgData name="Manasi Patil" userId="780705e39b1d576c" providerId="LiveId" clId="{1F9C01B9-B16D-49C4-874B-A0C8E91AD104}" dt="2024-10-23T15:40:37.130" v="40" actId="20577"/>
          <ac:spMkLst>
            <pc:docMk/>
            <pc:sldMk cId="1997460838" sldId="280"/>
            <ac:spMk id="4" creationId="{97A01C2F-2667-0F5E-6B48-A74DAA23CE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D9E4D64-CEA1-CDE4-94BB-6636A608865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A434FB1A-B4BB-929E-2F3B-E9036837279F}"/>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EC092272-337F-3CF8-FDF7-F235708216D8}"/>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49A3D971-F5A8-F6BF-819D-B1E411A09405}"/>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16C06180-935E-0D2F-0A2C-080FD4B0B350}"/>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5849EB55-FCAF-C579-7128-AC5703C460C4}"/>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B25EE1D3-5995-4955-AFD9-316C9D0AFF1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0BFDA2CD-C09C-44C6-63D9-C55412DCF4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88BCB1A-1712-41D1-8171-F4CB402D79C9}"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D260EACB-E464-260C-16E8-2E5792F6EC8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1B50321F-B291-47A0-4CF7-5EC93CE9034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5A5D4F85-B14F-B68D-709D-04E531B73C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125B5F8-7C4D-42BE-8D3D-B8CA21BEC178}" type="slidenum">
              <a:rPr lang="en-IN" altLang="en-US" sz="1400" smtClean="0"/>
              <a:pPr fontAlgn="base">
                <a:spcBef>
                  <a:spcPct val="0"/>
                </a:spcBef>
                <a:spcAft>
                  <a:spcPct val="0"/>
                </a:spcAft>
              </a:pPr>
              <a:t>25</a:t>
            </a:fld>
            <a:endParaRPr lang="en-IN" altLang="en-US" sz="1400"/>
          </a:p>
        </p:txBody>
      </p:sp>
      <p:sp>
        <p:nvSpPr>
          <p:cNvPr id="34819" name="Rectangle 1">
            <a:extLst>
              <a:ext uri="{FF2B5EF4-FFF2-40B4-BE49-F238E27FC236}">
                <a16:creationId xmlns:a16="http://schemas.microsoft.com/office/drawing/2014/main" id="{8C7E871D-F589-3E5D-F57A-924DE067C19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C644E322-A736-01A7-D36E-B8621C6DC61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09999F9-EAB2-D9A6-D6E4-62AE4F155B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F01C565-1702-4E4D-BEC4-68BA63D9092E}" type="slidenum">
              <a:rPr lang="en-IN" altLang="en-US" sz="1400" smtClean="0"/>
              <a:pPr fontAlgn="base">
                <a:spcBef>
                  <a:spcPct val="0"/>
                </a:spcBef>
                <a:spcAft>
                  <a:spcPct val="0"/>
                </a:spcAft>
              </a:pPr>
              <a:t>26</a:t>
            </a:fld>
            <a:endParaRPr lang="en-IN" altLang="en-US" sz="1400"/>
          </a:p>
        </p:txBody>
      </p:sp>
      <p:sp>
        <p:nvSpPr>
          <p:cNvPr id="36867" name="Rectangle 1">
            <a:extLst>
              <a:ext uri="{FF2B5EF4-FFF2-40B4-BE49-F238E27FC236}">
                <a16:creationId xmlns:a16="http://schemas.microsoft.com/office/drawing/2014/main" id="{6601808C-7730-CE1B-47C0-5D333BE724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042535C5-D343-4215-ECEC-CA3DEFB6A98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E60D45A7-67FA-D65C-91DF-51F999F1528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4306EE6-D41B-432D-AA16-D25705B993EC}" type="slidenum">
              <a:rPr lang="en-IN" altLang="en-US" sz="1400" smtClean="0"/>
              <a:pPr fontAlgn="base">
                <a:spcBef>
                  <a:spcPct val="0"/>
                </a:spcBef>
                <a:spcAft>
                  <a:spcPct val="0"/>
                </a:spcAft>
              </a:pPr>
              <a:t>27</a:t>
            </a:fld>
            <a:endParaRPr lang="en-IN" altLang="en-US" sz="1400"/>
          </a:p>
        </p:txBody>
      </p:sp>
      <p:sp>
        <p:nvSpPr>
          <p:cNvPr id="38915" name="Rectangle 1">
            <a:extLst>
              <a:ext uri="{FF2B5EF4-FFF2-40B4-BE49-F238E27FC236}">
                <a16:creationId xmlns:a16="http://schemas.microsoft.com/office/drawing/2014/main" id="{D7FD4DD8-C770-AE38-4E9A-F20398CFFB2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AC6FCC4F-8110-FA93-57AB-30453D37E61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33AF888A-4A46-02B5-B9BD-0449071E617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E58456A-449D-4A8A-B3DF-93DE7E6DE4BD}" type="slidenum">
              <a:rPr lang="en-IN" altLang="en-US" sz="1400" smtClean="0"/>
              <a:pPr fontAlgn="base">
                <a:spcBef>
                  <a:spcPct val="0"/>
                </a:spcBef>
                <a:spcAft>
                  <a:spcPct val="0"/>
                </a:spcAft>
              </a:pPr>
              <a:t>3</a:t>
            </a:fld>
            <a:endParaRPr lang="en-IN" altLang="en-US" sz="1400"/>
          </a:p>
        </p:txBody>
      </p:sp>
      <p:sp>
        <p:nvSpPr>
          <p:cNvPr id="10243" name="Rectangle 1">
            <a:extLst>
              <a:ext uri="{FF2B5EF4-FFF2-40B4-BE49-F238E27FC236}">
                <a16:creationId xmlns:a16="http://schemas.microsoft.com/office/drawing/2014/main" id="{6C5AEB2E-051E-FC0F-E219-C92542FD521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FA69AE3F-D581-495A-C432-37ED6D0E2D2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FC2B1562-D70B-DFF2-214A-C437DF7EA54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4A62C43-0895-4065-AC21-FB50CB2353E8}" type="slidenum">
              <a:rPr lang="en-IN" altLang="en-US" sz="1400" smtClean="0"/>
              <a:pPr fontAlgn="base">
                <a:spcBef>
                  <a:spcPct val="0"/>
                </a:spcBef>
                <a:spcAft>
                  <a:spcPct val="0"/>
                </a:spcAft>
              </a:pPr>
              <a:t>4</a:t>
            </a:fld>
            <a:endParaRPr lang="en-IN" altLang="en-US" sz="1400"/>
          </a:p>
        </p:txBody>
      </p:sp>
      <p:sp>
        <p:nvSpPr>
          <p:cNvPr id="12291" name="Rectangle 1">
            <a:extLst>
              <a:ext uri="{FF2B5EF4-FFF2-40B4-BE49-F238E27FC236}">
                <a16:creationId xmlns:a16="http://schemas.microsoft.com/office/drawing/2014/main" id="{DA775B92-829D-BA94-78AB-5AAA2D00D70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7DF691C-E727-73F8-196E-DD9BB0589A8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A0F8A0BC-8AD0-5874-6C9D-BAEE9473E9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5906030-9B2D-447F-9EAE-1F6D1DD1E798}" type="slidenum">
              <a:rPr lang="en-IN" altLang="en-US" sz="1400" smtClean="0"/>
              <a:pPr fontAlgn="base">
                <a:spcBef>
                  <a:spcPct val="0"/>
                </a:spcBef>
                <a:spcAft>
                  <a:spcPct val="0"/>
                </a:spcAft>
              </a:pPr>
              <a:t>5</a:t>
            </a:fld>
            <a:endParaRPr lang="en-IN" altLang="en-US" sz="1400"/>
          </a:p>
        </p:txBody>
      </p:sp>
      <p:sp>
        <p:nvSpPr>
          <p:cNvPr id="14339" name="Rectangle 1">
            <a:extLst>
              <a:ext uri="{FF2B5EF4-FFF2-40B4-BE49-F238E27FC236}">
                <a16:creationId xmlns:a16="http://schemas.microsoft.com/office/drawing/2014/main" id="{5709E789-F5FB-A9AD-7ECF-3F80DAC50E7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4089A9F4-E615-DE90-C048-967472F94D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D6EE772B-6537-1076-CDC3-E39EEC3AB7E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9CF4689-7565-402D-A425-085BE43DA14A}" type="slidenum">
              <a:rPr lang="en-IN" altLang="en-US" sz="1400" smtClean="0"/>
              <a:pPr fontAlgn="base">
                <a:spcBef>
                  <a:spcPct val="0"/>
                </a:spcBef>
                <a:spcAft>
                  <a:spcPct val="0"/>
                </a:spcAft>
              </a:pPr>
              <a:t>8</a:t>
            </a:fld>
            <a:endParaRPr lang="en-IN" altLang="en-US" sz="1400"/>
          </a:p>
        </p:txBody>
      </p:sp>
      <p:sp>
        <p:nvSpPr>
          <p:cNvPr id="17411" name="Rectangle 1">
            <a:extLst>
              <a:ext uri="{FF2B5EF4-FFF2-40B4-BE49-F238E27FC236}">
                <a16:creationId xmlns:a16="http://schemas.microsoft.com/office/drawing/2014/main" id="{96484167-4C5C-EDFC-4FE4-BB317AD4A31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3D947120-CF27-2BBF-8E92-A68C293FC10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a:t>https://www.doi.org/10.56726/IRJMETS39260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2B53311E-B370-468A-C6F9-C65F7C050E8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9ADB7FA-85F1-4FA2-870F-6408BA0AE353}" type="slidenum">
              <a:rPr lang="en-IN" altLang="en-US" sz="1400" smtClean="0"/>
              <a:pPr fontAlgn="base">
                <a:spcBef>
                  <a:spcPct val="0"/>
                </a:spcBef>
                <a:spcAft>
                  <a:spcPct val="0"/>
                </a:spcAft>
              </a:pPr>
              <a:t>9</a:t>
            </a:fld>
            <a:endParaRPr lang="en-IN" altLang="en-US" sz="1400"/>
          </a:p>
        </p:txBody>
      </p:sp>
      <p:sp>
        <p:nvSpPr>
          <p:cNvPr id="19459" name="Rectangle 1">
            <a:extLst>
              <a:ext uri="{FF2B5EF4-FFF2-40B4-BE49-F238E27FC236}">
                <a16:creationId xmlns:a16="http://schemas.microsoft.com/office/drawing/2014/main" id="{766DBF6A-1534-7EB0-F109-AFD334C502E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9CD04A3F-84CE-4ED5-BCE7-33B0D7D5D0B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4561F946-728C-B676-C8CC-4C0DC739B7E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A7D4E3F-C91A-49FC-A230-3CEF621C230F}" type="slidenum">
              <a:rPr lang="en-IN" altLang="en-US" sz="1400" smtClean="0"/>
              <a:pPr fontAlgn="base">
                <a:spcBef>
                  <a:spcPct val="0"/>
                </a:spcBef>
                <a:spcAft>
                  <a:spcPct val="0"/>
                </a:spcAft>
              </a:pPr>
              <a:t>11</a:t>
            </a:fld>
            <a:endParaRPr lang="en-IN" altLang="en-US" sz="1400"/>
          </a:p>
        </p:txBody>
      </p:sp>
      <p:sp>
        <p:nvSpPr>
          <p:cNvPr id="22531" name="Rectangle 1">
            <a:extLst>
              <a:ext uri="{FF2B5EF4-FFF2-40B4-BE49-F238E27FC236}">
                <a16:creationId xmlns:a16="http://schemas.microsoft.com/office/drawing/2014/main" id="{7BD55562-918F-D678-FC0F-F95625C771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E1D3AD9-3617-EF22-4891-A3BECD63C9D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22E17EEE-E510-4F22-99AF-B81C97403B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DDE4947-A018-4024-AE64-5231F44B7E5D}" type="slidenum">
              <a:rPr lang="en-IN" altLang="en-US" sz="1400" smtClean="0"/>
              <a:pPr fontAlgn="base">
                <a:spcBef>
                  <a:spcPct val="0"/>
                </a:spcBef>
                <a:spcAft>
                  <a:spcPct val="0"/>
                </a:spcAft>
              </a:pPr>
              <a:t>17</a:t>
            </a:fld>
            <a:endParaRPr lang="en-IN" altLang="en-US" sz="1400"/>
          </a:p>
        </p:txBody>
      </p:sp>
      <p:sp>
        <p:nvSpPr>
          <p:cNvPr id="28675" name="Rectangle 1">
            <a:extLst>
              <a:ext uri="{FF2B5EF4-FFF2-40B4-BE49-F238E27FC236}">
                <a16:creationId xmlns:a16="http://schemas.microsoft.com/office/drawing/2014/main" id="{BE6B99B4-1C05-79D1-E79F-7CBB298171D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634C6D7B-31A0-6839-E1AF-20713F23205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2CB943A8-D2F2-1697-DB6E-65590E18F70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DFFFC80-6E96-42CA-9A66-232937D0D7A6}" type="slidenum">
              <a:rPr lang="en-IN" altLang="en-US" sz="1400" smtClean="0"/>
              <a:pPr fontAlgn="base">
                <a:spcBef>
                  <a:spcPct val="0"/>
                </a:spcBef>
                <a:spcAft>
                  <a:spcPct val="0"/>
                </a:spcAft>
              </a:pPr>
              <a:t>19</a:t>
            </a:fld>
            <a:endParaRPr lang="en-IN" altLang="en-US" sz="1400"/>
          </a:p>
        </p:txBody>
      </p:sp>
      <p:sp>
        <p:nvSpPr>
          <p:cNvPr id="31747" name="Rectangle 1">
            <a:extLst>
              <a:ext uri="{FF2B5EF4-FFF2-40B4-BE49-F238E27FC236}">
                <a16:creationId xmlns:a16="http://schemas.microsoft.com/office/drawing/2014/main" id="{6C9FBF19-9E73-B987-5987-BE84C4DD0D4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B3F0EB0-71AA-C3E7-DB4E-3BD35B4435A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976ED3F5-75C0-8DAD-762A-50BA215735CC}"/>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123B4801-1944-103D-4EF5-BA4CC87F724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62F3C2D-7B5E-ACFF-1124-339534CF312F}"/>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A3EC5F88-D434-4396-7A42-8D840FD671BB}"/>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A54906F8-39EC-04BA-72AB-E210D5F513F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DEF891BA-94C7-DDCF-88C0-89298519B3F0}"/>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53320A29-DFD4-E127-1F4B-1C33F1B21CE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A464FDAA-FE10-9B9A-0C6E-D50DC2BBD00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816B77DE-6424-48D7-54D0-7189BF0FD7EC}"/>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B94CF5E2-AE6A-CC61-6ED9-6E3B57F9F91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90664DB0-DBCD-C78D-EC4B-4C4769DF7DC9}"/>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D651539-CE9C-5CDC-16EB-E52379ED35D4}"/>
              </a:ext>
            </a:extLst>
          </p:cNvPr>
          <p:cNvSpPr>
            <a:spLocks noGrp="1"/>
          </p:cNvSpPr>
          <p:nvPr>
            <p:ph type="dt" sz="half" idx="10"/>
          </p:nvPr>
        </p:nvSpPr>
        <p:spPr/>
        <p:txBody>
          <a:bodyPr/>
          <a:lstStyle>
            <a:lvl1pPr>
              <a:defRPr/>
            </a:lvl1pPr>
          </a:lstStyle>
          <a:p>
            <a:pPr>
              <a:defRPr/>
            </a:pPr>
            <a:fld id="{23798A5E-918F-44F8-A886-362051A818AE}" type="datetimeFigureOut">
              <a:rPr lang="en-US"/>
              <a:pPr>
                <a:defRPr/>
              </a:pPr>
              <a:t>4/17/2025</a:t>
            </a:fld>
            <a:endParaRPr lang="en-US" dirty="0"/>
          </a:p>
        </p:txBody>
      </p:sp>
      <p:sp>
        <p:nvSpPr>
          <p:cNvPr id="16" name="Footer Placeholder 4">
            <a:extLst>
              <a:ext uri="{FF2B5EF4-FFF2-40B4-BE49-F238E27FC236}">
                <a16:creationId xmlns:a16="http://schemas.microsoft.com/office/drawing/2014/main" id="{8F6DDB9F-9A9F-779A-8479-AEE790E0249F}"/>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AD76923A-88E4-59CD-5F4F-A6CCFC8918CF}"/>
              </a:ext>
            </a:extLst>
          </p:cNvPr>
          <p:cNvSpPr>
            <a:spLocks noGrp="1"/>
          </p:cNvSpPr>
          <p:nvPr>
            <p:ph type="sldNum" sz="quarter" idx="12"/>
          </p:nvPr>
        </p:nvSpPr>
        <p:spPr/>
        <p:txBody>
          <a:bodyPr/>
          <a:lstStyle>
            <a:lvl1pPr>
              <a:defRPr/>
            </a:lvl1pPr>
          </a:lstStyle>
          <a:p>
            <a:pPr>
              <a:defRPr/>
            </a:pPr>
            <a:fld id="{B4B5B0CF-160D-40A2-B2E4-0B88D2BE3EBC}" type="slidenum">
              <a:rPr lang="en-US"/>
              <a:pPr>
                <a:defRPr/>
              </a:pPr>
              <a:t>‹#›</a:t>
            </a:fld>
            <a:endParaRPr lang="en-US" dirty="0"/>
          </a:p>
        </p:txBody>
      </p:sp>
    </p:spTree>
    <p:extLst>
      <p:ext uri="{BB962C8B-B14F-4D97-AF65-F5344CB8AC3E}">
        <p14:creationId xmlns:p14="http://schemas.microsoft.com/office/powerpoint/2010/main" val="375776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DCCF8-4372-DDF3-5B0B-32E3FD9CBC2D}"/>
              </a:ext>
            </a:extLst>
          </p:cNvPr>
          <p:cNvSpPr>
            <a:spLocks noGrp="1"/>
          </p:cNvSpPr>
          <p:nvPr>
            <p:ph type="dt" sz="half" idx="10"/>
          </p:nvPr>
        </p:nvSpPr>
        <p:spPr/>
        <p:txBody>
          <a:bodyPr/>
          <a:lstStyle>
            <a:lvl1pPr>
              <a:defRPr/>
            </a:lvl1pPr>
          </a:lstStyle>
          <a:p>
            <a:pPr>
              <a:defRPr/>
            </a:pPr>
            <a:fld id="{DCAF3E7B-31EC-4522-BCB8-E23FA675A5D8}"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6397A010-3E2A-F62B-489D-6B45A5ECE0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CF0711-78C9-D8A8-FC57-A7A67F0BE3A5}"/>
              </a:ext>
            </a:extLst>
          </p:cNvPr>
          <p:cNvSpPr>
            <a:spLocks noGrp="1"/>
          </p:cNvSpPr>
          <p:nvPr>
            <p:ph type="sldNum" sz="quarter" idx="12"/>
          </p:nvPr>
        </p:nvSpPr>
        <p:spPr/>
        <p:txBody>
          <a:bodyPr/>
          <a:lstStyle>
            <a:lvl1pPr>
              <a:defRPr/>
            </a:lvl1pPr>
          </a:lstStyle>
          <a:p>
            <a:pPr>
              <a:defRPr/>
            </a:pPr>
            <a:fld id="{03B3EAFD-0AA4-42B1-82E0-33CAEFCE2DBA}" type="slidenum">
              <a:rPr lang="en-US"/>
              <a:pPr>
                <a:defRPr/>
              </a:pPr>
              <a:t>‹#›</a:t>
            </a:fld>
            <a:endParaRPr lang="en-US" dirty="0"/>
          </a:p>
        </p:txBody>
      </p:sp>
    </p:spTree>
    <p:extLst>
      <p:ext uri="{BB962C8B-B14F-4D97-AF65-F5344CB8AC3E}">
        <p14:creationId xmlns:p14="http://schemas.microsoft.com/office/powerpoint/2010/main" val="64676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838316-4FB4-FE55-44B4-CE2291B214F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0C2BE14E-E254-AF47-678E-A4A7AC2B771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6B394E5-3C63-865A-EE7C-2640C2D4746E}"/>
              </a:ext>
            </a:extLst>
          </p:cNvPr>
          <p:cNvSpPr>
            <a:spLocks noGrp="1"/>
          </p:cNvSpPr>
          <p:nvPr>
            <p:ph type="dt" sz="half" idx="14"/>
          </p:nvPr>
        </p:nvSpPr>
        <p:spPr/>
        <p:txBody>
          <a:bodyPr/>
          <a:lstStyle>
            <a:lvl1pPr>
              <a:defRPr/>
            </a:lvl1pPr>
          </a:lstStyle>
          <a:p>
            <a:pPr>
              <a:defRPr/>
            </a:pPr>
            <a:fld id="{2DC4FCD1-62D9-47A5-BF27-11F59AEE3A60}" type="datetimeFigureOut">
              <a:rPr lang="en-US"/>
              <a:pPr>
                <a:defRPr/>
              </a:pPr>
              <a:t>4/17/2025</a:t>
            </a:fld>
            <a:endParaRPr lang="en-US" dirty="0"/>
          </a:p>
        </p:txBody>
      </p:sp>
      <p:sp>
        <p:nvSpPr>
          <p:cNvPr id="7" name="Footer Placeholder 4">
            <a:extLst>
              <a:ext uri="{FF2B5EF4-FFF2-40B4-BE49-F238E27FC236}">
                <a16:creationId xmlns:a16="http://schemas.microsoft.com/office/drawing/2014/main" id="{46742DBC-E527-D08C-42E6-3FAFF4CAB75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3B314B2-3B38-2127-7EA9-49318574DDCC}"/>
              </a:ext>
            </a:extLst>
          </p:cNvPr>
          <p:cNvSpPr>
            <a:spLocks noGrp="1"/>
          </p:cNvSpPr>
          <p:nvPr>
            <p:ph type="sldNum" sz="quarter" idx="16"/>
          </p:nvPr>
        </p:nvSpPr>
        <p:spPr/>
        <p:txBody>
          <a:bodyPr/>
          <a:lstStyle>
            <a:lvl1pPr>
              <a:defRPr/>
            </a:lvl1pPr>
          </a:lstStyle>
          <a:p>
            <a:pPr>
              <a:defRPr/>
            </a:pPr>
            <a:fld id="{C9758EBE-CEC4-47C6-9F04-295387409DCC}" type="slidenum">
              <a:rPr lang="en-US"/>
              <a:pPr>
                <a:defRPr/>
              </a:pPr>
              <a:t>‹#›</a:t>
            </a:fld>
            <a:endParaRPr lang="en-US" dirty="0"/>
          </a:p>
        </p:txBody>
      </p:sp>
    </p:spTree>
    <p:extLst>
      <p:ext uri="{BB962C8B-B14F-4D97-AF65-F5344CB8AC3E}">
        <p14:creationId xmlns:p14="http://schemas.microsoft.com/office/powerpoint/2010/main" val="77341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F8403-FE85-2AA0-521F-282F67AF4A01}"/>
              </a:ext>
            </a:extLst>
          </p:cNvPr>
          <p:cNvSpPr>
            <a:spLocks noGrp="1"/>
          </p:cNvSpPr>
          <p:nvPr>
            <p:ph type="dt" sz="half" idx="10"/>
          </p:nvPr>
        </p:nvSpPr>
        <p:spPr/>
        <p:txBody>
          <a:bodyPr/>
          <a:lstStyle>
            <a:lvl1pPr>
              <a:defRPr/>
            </a:lvl1pPr>
          </a:lstStyle>
          <a:p>
            <a:pPr>
              <a:defRPr/>
            </a:pPr>
            <a:fld id="{50303C5D-A310-467C-915B-D4CA00D21209}"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D907AF72-9717-FE6D-DA52-3454437264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736276-DB5B-AB1C-3498-E79C59D5E013}"/>
              </a:ext>
            </a:extLst>
          </p:cNvPr>
          <p:cNvSpPr>
            <a:spLocks noGrp="1"/>
          </p:cNvSpPr>
          <p:nvPr>
            <p:ph type="sldNum" sz="quarter" idx="12"/>
          </p:nvPr>
        </p:nvSpPr>
        <p:spPr/>
        <p:txBody>
          <a:bodyPr/>
          <a:lstStyle>
            <a:lvl1pPr>
              <a:defRPr/>
            </a:lvl1pPr>
          </a:lstStyle>
          <a:p>
            <a:pPr>
              <a:defRPr/>
            </a:pPr>
            <a:fld id="{B8905E39-A181-4734-93D9-91577B60964B}" type="slidenum">
              <a:rPr lang="en-US"/>
              <a:pPr>
                <a:defRPr/>
              </a:pPr>
              <a:t>‹#›</a:t>
            </a:fld>
            <a:endParaRPr lang="en-US" dirty="0"/>
          </a:p>
        </p:txBody>
      </p:sp>
    </p:spTree>
    <p:extLst>
      <p:ext uri="{BB962C8B-B14F-4D97-AF65-F5344CB8AC3E}">
        <p14:creationId xmlns:p14="http://schemas.microsoft.com/office/powerpoint/2010/main" val="283469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C26DEC-1032-93E8-58A3-EA8973FD28C3}"/>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4FB94789-5475-EFA4-1632-23D31CCFE1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CB017CE-223E-CFFE-64AA-BCC015C3E5AC}"/>
              </a:ext>
            </a:extLst>
          </p:cNvPr>
          <p:cNvSpPr>
            <a:spLocks noGrp="1"/>
          </p:cNvSpPr>
          <p:nvPr>
            <p:ph type="dt" sz="half" idx="14"/>
          </p:nvPr>
        </p:nvSpPr>
        <p:spPr/>
        <p:txBody>
          <a:bodyPr/>
          <a:lstStyle>
            <a:lvl1pPr>
              <a:defRPr/>
            </a:lvl1pPr>
          </a:lstStyle>
          <a:p>
            <a:pPr>
              <a:defRPr/>
            </a:pPr>
            <a:fld id="{0E90A8C1-B8B3-4080-9278-07F400F44618}" type="datetimeFigureOut">
              <a:rPr lang="en-US"/>
              <a:pPr>
                <a:defRPr/>
              </a:pPr>
              <a:t>4/17/2025</a:t>
            </a:fld>
            <a:endParaRPr lang="en-US" dirty="0"/>
          </a:p>
        </p:txBody>
      </p:sp>
      <p:sp>
        <p:nvSpPr>
          <p:cNvPr id="7" name="Footer Placeholder 4">
            <a:extLst>
              <a:ext uri="{FF2B5EF4-FFF2-40B4-BE49-F238E27FC236}">
                <a16:creationId xmlns:a16="http://schemas.microsoft.com/office/drawing/2014/main" id="{DF2A753D-AB72-29A3-9913-D7E0421B9EE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0E9CF8D-5CAE-03D4-7D05-3E0A4624D023}"/>
              </a:ext>
            </a:extLst>
          </p:cNvPr>
          <p:cNvSpPr>
            <a:spLocks noGrp="1"/>
          </p:cNvSpPr>
          <p:nvPr>
            <p:ph type="sldNum" sz="quarter" idx="16"/>
          </p:nvPr>
        </p:nvSpPr>
        <p:spPr/>
        <p:txBody>
          <a:bodyPr/>
          <a:lstStyle>
            <a:lvl1pPr>
              <a:defRPr/>
            </a:lvl1pPr>
          </a:lstStyle>
          <a:p>
            <a:pPr>
              <a:defRPr/>
            </a:pPr>
            <a:fld id="{E05B7F83-64E4-4DE3-AAE0-E70A1512673F}" type="slidenum">
              <a:rPr lang="en-US"/>
              <a:pPr>
                <a:defRPr/>
              </a:pPr>
              <a:t>‹#›</a:t>
            </a:fld>
            <a:endParaRPr lang="en-US" dirty="0"/>
          </a:p>
        </p:txBody>
      </p:sp>
    </p:spTree>
    <p:extLst>
      <p:ext uri="{BB962C8B-B14F-4D97-AF65-F5344CB8AC3E}">
        <p14:creationId xmlns:p14="http://schemas.microsoft.com/office/powerpoint/2010/main" val="252033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808CA-7022-C3A0-FA53-26A512F67ABE}"/>
              </a:ext>
            </a:extLst>
          </p:cNvPr>
          <p:cNvSpPr>
            <a:spLocks noGrp="1"/>
          </p:cNvSpPr>
          <p:nvPr>
            <p:ph type="dt" sz="half" idx="14"/>
          </p:nvPr>
        </p:nvSpPr>
        <p:spPr/>
        <p:txBody>
          <a:bodyPr/>
          <a:lstStyle>
            <a:lvl1pPr>
              <a:defRPr/>
            </a:lvl1pPr>
          </a:lstStyle>
          <a:p>
            <a:pPr>
              <a:defRPr/>
            </a:pPr>
            <a:fld id="{5C4B3589-84A8-4069-BB75-F3BAE66C833B}"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D49D1B9F-DF8B-1736-37F5-A37B3993F785}"/>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29FF98-4389-1651-8771-DA93775BCEA5}"/>
              </a:ext>
            </a:extLst>
          </p:cNvPr>
          <p:cNvSpPr>
            <a:spLocks noGrp="1"/>
          </p:cNvSpPr>
          <p:nvPr>
            <p:ph type="sldNum" sz="quarter" idx="16"/>
          </p:nvPr>
        </p:nvSpPr>
        <p:spPr/>
        <p:txBody>
          <a:bodyPr/>
          <a:lstStyle>
            <a:lvl1pPr>
              <a:defRPr/>
            </a:lvl1pPr>
          </a:lstStyle>
          <a:p>
            <a:pPr>
              <a:defRPr/>
            </a:pPr>
            <a:fld id="{07FD0E8A-C9EE-410B-AB82-3EABF0F6A7E3}" type="slidenum">
              <a:rPr lang="en-US"/>
              <a:pPr>
                <a:defRPr/>
              </a:pPr>
              <a:t>‹#›</a:t>
            </a:fld>
            <a:endParaRPr lang="en-US" dirty="0"/>
          </a:p>
        </p:txBody>
      </p:sp>
    </p:spTree>
    <p:extLst>
      <p:ext uri="{BB962C8B-B14F-4D97-AF65-F5344CB8AC3E}">
        <p14:creationId xmlns:p14="http://schemas.microsoft.com/office/powerpoint/2010/main" val="387889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3B8CB2-C49B-CDF1-64F9-1353585CCDC4}"/>
              </a:ext>
            </a:extLst>
          </p:cNvPr>
          <p:cNvSpPr>
            <a:spLocks noGrp="1"/>
          </p:cNvSpPr>
          <p:nvPr>
            <p:ph type="dt" sz="half" idx="10"/>
          </p:nvPr>
        </p:nvSpPr>
        <p:spPr/>
        <p:txBody>
          <a:bodyPr/>
          <a:lstStyle>
            <a:lvl1pPr>
              <a:defRPr/>
            </a:lvl1pPr>
          </a:lstStyle>
          <a:p>
            <a:pPr>
              <a:defRPr/>
            </a:pPr>
            <a:fld id="{C2F4AA40-410F-4883-B5D0-B8A5C877914E}"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7299271B-2F76-5360-FFC2-DF27F04FC6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24BB1A-CEBD-9D4E-5849-F2C34249BDDD}"/>
              </a:ext>
            </a:extLst>
          </p:cNvPr>
          <p:cNvSpPr>
            <a:spLocks noGrp="1"/>
          </p:cNvSpPr>
          <p:nvPr>
            <p:ph type="sldNum" sz="quarter" idx="12"/>
          </p:nvPr>
        </p:nvSpPr>
        <p:spPr/>
        <p:txBody>
          <a:bodyPr/>
          <a:lstStyle>
            <a:lvl1pPr>
              <a:defRPr/>
            </a:lvl1pPr>
          </a:lstStyle>
          <a:p>
            <a:pPr>
              <a:defRPr/>
            </a:pPr>
            <a:fld id="{ED00D5FE-C1CF-4643-A189-0CA262857387}" type="slidenum">
              <a:rPr lang="en-US"/>
              <a:pPr>
                <a:defRPr/>
              </a:pPr>
              <a:t>‹#›</a:t>
            </a:fld>
            <a:endParaRPr lang="en-US" dirty="0"/>
          </a:p>
        </p:txBody>
      </p:sp>
    </p:spTree>
    <p:extLst>
      <p:ext uri="{BB962C8B-B14F-4D97-AF65-F5344CB8AC3E}">
        <p14:creationId xmlns:p14="http://schemas.microsoft.com/office/powerpoint/2010/main" val="1929306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924DA-395B-865B-2BF9-7B00CBFC4636}"/>
              </a:ext>
            </a:extLst>
          </p:cNvPr>
          <p:cNvSpPr>
            <a:spLocks noGrp="1"/>
          </p:cNvSpPr>
          <p:nvPr>
            <p:ph type="dt" sz="half" idx="10"/>
          </p:nvPr>
        </p:nvSpPr>
        <p:spPr/>
        <p:txBody>
          <a:bodyPr/>
          <a:lstStyle>
            <a:lvl1pPr>
              <a:defRPr/>
            </a:lvl1pPr>
          </a:lstStyle>
          <a:p>
            <a:pPr>
              <a:defRPr/>
            </a:pPr>
            <a:fld id="{8EECF793-841E-4E26-A8BF-A7AE7A22691E}"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E8D1DE46-612B-70B0-2C6F-3EB34CB7B3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37ACE1-B659-069C-C464-2078A69DACD1}"/>
              </a:ext>
            </a:extLst>
          </p:cNvPr>
          <p:cNvSpPr>
            <a:spLocks noGrp="1"/>
          </p:cNvSpPr>
          <p:nvPr>
            <p:ph type="sldNum" sz="quarter" idx="12"/>
          </p:nvPr>
        </p:nvSpPr>
        <p:spPr/>
        <p:txBody>
          <a:bodyPr/>
          <a:lstStyle>
            <a:lvl1pPr>
              <a:defRPr/>
            </a:lvl1pPr>
          </a:lstStyle>
          <a:p>
            <a:pPr>
              <a:defRPr/>
            </a:pPr>
            <a:fld id="{122F8C8F-9143-442D-9818-5115C4D8DC97}" type="slidenum">
              <a:rPr lang="en-US"/>
              <a:pPr>
                <a:defRPr/>
              </a:pPr>
              <a:t>‹#›</a:t>
            </a:fld>
            <a:endParaRPr lang="en-US" dirty="0"/>
          </a:p>
        </p:txBody>
      </p:sp>
    </p:spTree>
    <p:extLst>
      <p:ext uri="{BB962C8B-B14F-4D97-AF65-F5344CB8AC3E}">
        <p14:creationId xmlns:p14="http://schemas.microsoft.com/office/powerpoint/2010/main" val="19953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E46537-47B8-8FC2-6629-FD0CC3939CE1}"/>
              </a:ext>
            </a:extLst>
          </p:cNvPr>
          <p:cNvSpPr>
            <a:spLocks noGrp="1"/>
          </p:cNvSpPr>
          <p:nvPr>
            <p:ph type="dt" sz="half" idx="10"/>
          </p:nvPr>
        </p:nvSpPr>
        <p:spPr/>
        <p:txBody>
          <a:bodyPr/>
          <a:lstStyle>
            <a:lvl1pPr>
              <a:defRPr/>
            </a:lvl1pPr>
          </a:lstStyle>
          <a:p>
            <a:pPr>
              <a:defRPr/>
            </a:pPr>
            <a:fld id="{BBA6DDC8-31F8-4B27-8061-37133EF258AF}"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4C8BCBC7-0FC5-3FB7-C30C-618C242AE1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8C6D5D-FFF1-75EE-2C13-D5E9003D1647}"/>
              </a:ext>
            </a:extLst>
          </p:cNvPr>
          <p:cNvSpPr>
            <a:spLocks noGrp="1"/>
          </p:cNvSpPr>
          <p:nvPr>
            <p:ph type="sldNum" sz="quarter" idx="12"/>
          </p:nvPr>
        </p:nvSpPr>
        <p:spPr/>
        <p:txBody>
          <a:bodyPr/>
          <a:lstStyle>
            <a:lvl1pPr>
              <a:defRPr/>
            </a:lvl1pPr>
          </a:lstStyle>
          <a:p>
            <a:pPr>
              <a:defRPr/>
            </a:pPr>
            <a:fld id="{A08D9306-3212-4683-9BE3-4AD2DBF49C80}" type="slidenum">
              <a:rPr lang="en-US"/>
              <a:pPr>
                <a:defRPr/>
              </a:pPr>
              <a:t>‹#›</a:t>
            </a:fld>
            <a:endParaRPr lang="en-US" dirty="0"/>
          </a:p>
        </p:txBody>
      </p:sp>
    </p:spTree>
    <p:extLst>
      <p:ext uri="{BB962C8B-B14F-4D97-AF65-F5344CB8AC3E}">
        <p14:creationId xmlns:p14="http://schemas.microsoft.com/office/powerpoint/2010/main" val="18012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D926D-DF8D-F701-21D1-F60778DDEFE6}"/>
              </a:ext>
            </a:extLst>
          </p:cNvPr>
          <p:cNvSpPr>
            <a:spLocks noGrp="1"/>
          </p:cNvSpPr>
          <p:nvPr>
            <p:ph type="dt" sz="half" idx="10"/>
          </p:nvPr>
        </p:nvSpPr>
        <p:spPr/>
        <p:txBody>
          <a:bodyPr/>
          <a:lstStyle>
            <a:lvl1pPr>
              <a:defRPr/>
            </a:lvl1pPr>
          </a:lstStyle>
          <a:p>
            <a:pPr>
              <a:defRPr/>
            </a:pPr>
            <a:fld id="{87CD5B13-45B6-4E87-AACE-0C4C6A05E826}"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F2961C65-3180-0596-27C2-63AB6DAF2D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1E6BFA-709F-81B7-308A-8A9E67F9A4B8}"/>
              </a:ext>
            </a:extLst>
          </p:cNvPr>
          <p:cNvSpPr>
            <a:spLocks noGrp="1"/>
          </p:cNvSpPr>
          <p:nvPr>
            <p:ph type="sldNum" sz="quarter" idx="12"/>
          </p:nvPr>
        </p:nvSpPr>
        <p:spPr/>
        <p:txBody>
          <a:bodyPr/>
          <a:lstStyle>
            <a:lvl1pPr>
              <a:defRPr/>
            </a:lvl1pPr>
          </a:lstStyle>
          <a:p>
            <a:pPr>
              <a:defRPr/>
            </a:pPr>
            <a:fld id="{190B4BBC-5A15-4027-AAF6-281D2614C579}" type="slidenum">
              <a:rPr lang="en-US"/>
              <a:pPr>
                <a:defRPr/>
              </a:pPr>
              <a:t>‹#›</a:t>
            </a:fld>
            <a:endParaRPr lang="en-US" dirty="0"/>
          </a:p>
        </p:txBody>
      </p:sp>
    </p:spTree>
    <p:extLst>
      <p:ext uri="{BB962C8B-B14F-4D97-AF65-F5344CB8AC3E}">
        <p14:creationId xmlns:p14="http://schemas.microsoft.com/office/powerpoint/2010/main" val="81193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4E08E5-64BB-2459-551E-7337A87AC431}"/>
              </a:ext>
            </a:extLst>
          </p:cNvPr>
          <p:cNvSpPr>
            <a:spLocks noGrp="1"/>
          </p:cNvSpPr>
          <p:nvPr>
            <p:ph type="dt" sz="half" idx="10"/>
          </p:nvPr>
        </p:nvSpPr>
        <p:spPr/>
        <p:txBody>
          <a:bodyPr/>
          <a:lstStyle>
            <a:lvl1pPr>
              <a:defRPr/>
            </a:lvl1pPr>
          </a:lstStyle>
          <a:p>
            <a:pPr>
              <a:defRPr/>
            </a:pPr>
            <a:fld id="{55F7E5B3-C9FC-416D-9DAF-5E6CEDE1A06C}" type="datetimeFigureOut">
              <a:rPr lang="en-US"/>
              <a:pPr>
                <a:defRPr/>
              </a:pPr>
              <a:t>4/17/2025</a:t>
            </a:fld>
            <a:endParaRPr lang="en-US" dirty="0"/>
          </a:p>
        </p:txBody>
      </p:sp>
      <p:sp>
        <p:nvSpPr>
          <p:cNvPr id="6" name="Footer Placeholder 4">
            <a:extLst>
              <a:ext uri="{FF2B5EF4-FFF2-40B4-BE49-F238E27FC236}">
                <a16:creationId xmlns:a16="http://schemas.microsoft.com/office/drawing/2014/main" id="{9F387BD6-CC3D-6C94-F643-991BC36C7B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57F1F5-955C-AC7B-C75B-62988A1191A6}"/>
              </a:ext>
            </a:extLst>
          </p:cNvPr>
          <p:cNvSpPr>
            <a:spLocks noGrp="1"/>
          </p:cNvSpPr>
          <p:nvPr>
            <p:ph type="sldNum" sz="quarter" idx="12"/>
          </p:nvPr>
        </p:nvSpPr>
        <p:spPr/>
        <p:txBody>
          <a:bodyPr/>
          <a:lstStyle>
            <a:lvl1pPr>
              <a:defRPr/>
            </a:lvl1pPr>
          </a:lstStyle>
          <a:p>
            <a:pPr>
              <a:defRPr/>
            </a:pPr>
            <a:fld id="{4D412E69-5A58-4B60-A6D8-614333A5C367}" type="slidenum">
              <a:rPr lang="en-US"/>
              <a:pPr>
                <a:defRPr/>
              </a:pPr>
              <a:t>‹#›</a:t>
            </a:fld>
            <a:endParaRPr lang="en-US" dirty="0"/>
          </a:p>
        </p:txBody>
      </p:sp>
    </p:spTree>
    <p:extLst>
      <p:ext uri="{BB962C8B-B14F-4D97-AF65-F5344CB8AC3E}">
        <p14:creationId xmlns:p14="http://schemas.microsoft.com/office/powerpoint/2010/main" val="61459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64A6796-973B-24F6-8A88-FF25E6FDDC48}"/>
              </a:ext>
            </a:extLst>
          </p:cNvPr>
          <p:cNvSpPr>
            <a:spLocks noGrp="1"/>
          </p:cNvSpPr>
          <p:nvPr>
            <p:ph type="dt" sz="half" idx="10"/>
          </p:nvPr>
        </p:nvSpPr>
        <p:spPr/>
        <p:txBody>
          <a:bodyPr/>
          <a:lstStyle>
            <a:lvl1pPr>
              <a:defRPr/>
            </a:lvl1pPr>
          </a:lstStyle>
          <a:p>
            <a:pPr>
              <a:defRPr/>
            </a:pPr>
            <a:fld id="{FAD87A8A-5CDF-4F1A-BB9D-7C82CB8FD1BF}" type="datetimeFigureOut">
              <a:rPr lang="en-US"/>
              <a:pPr>
                <a:defRPr/>
              </a:pPr>
              <a:t>4/17/2025</a:t>
            </a:fld>
            <a:endParaRPr lang="en-US" dirty="0"/>
          </a:p>
        </p:txBody>
      </p:sp>
      <p:sp>
        <p:nvSpPr>
          <p:cNvPr id="8" name="Footer Placeholder 4">
            <a:extLst>
              <a:ext uri="{FF2B5EF4-FFF2-40B4-BE49-F238E27FC236}">
                <a16:creationId xmlns:a16="http://schemas.microsoft.com/office/drawing/2014/main" id="{7EB264E6-D376-4136-F1F4-EEE61EFCA6D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17EF77F-8932-D743-AB62-60A01D05D292}"/>
              </a:ext>
            </a:extLst>
          </p:cNvPr>
          <p:cNvSpPr>
            <a:spLocks noGrp="1"/>
          </p:cNvSpPr>
          <p:nvPr>
            <p:ph type="sldNum" sz="quarter" idx="12"/>
          </p:nvPr>
        </p:nvSpPr>
        <p:spPr/>
        <p:txBody>
          <a:bodyPr/>
          <a:lstStyle>
            <a:lvl1pPr>
              <a:defRPr/>
            </a:lvl1pPr>
          </a:lstStyle>
          <a:p>
            <a:pPr>
              <a:defRPr/>
            </a:pPr>
            <a:fld id="{B3570A81-4D05-4BA2-9EE6-07C71F7A53A4}" type="slidenum">
              <a:rPr lang="en-US"/>
              <a:pPr>
                <a:defRPr/>
              </a:pPr>
              <a:t>‹#›</a:t>
            </a:fld>
            <a:endParaRPr lang="en-US" dirty="0"/>
          </a:p>
        </p:txBody>
      </p:sp>
    </p:spTree>
    <p:extLst>
      <p:ext uri="{BB962C8B-B14F-4D97-AF65-F5344CB8AC3E}">
        <p14:creationId xmlns:p14="http://schemas.microsoft.com/office/powerpoint/2010/main" val="160593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318EFFA-091C-5275-15FD-64DE8AB51713}"/>
              </a:ext>
            </a:extLst>
          </p:cNvPr>
          <p:cNvSpPr>
            <a:spLocks noGrp="1"/>
          </p:cNvSpPr>
          <p:nvPr>
            <p:ph type="dt" sz="half" idx="10"/>
          </p:nvPr>
        </p:nvSpPr>
        <p:spPr/>
        <p:txBody>
          <a:bodyPr/>
          <a:lstStyle>
            <a:lvl1pPr>
              <a:defRPr/>
            </a:lvl1pPr>
          </a:lstStyle>
          <a:p>
            <a:pPr>
              <a:defRPr/>
            </a:pPr>
            <a:fld id="{7B683C0E-DD26-4D09-8ADB-C02EE76993EF}" type="datetimeFigureOut">
              <a:rPr lang="en-US"/>
              <a:pPr>
                <a:defRPr/>
              </a:pPr>
              <a:t>4/17/2025</a:t>
            </a:fld>
            <a:endParaRPr lang="en-US" dirty="0"/>
          </a:p>
        </p:txBody>
      </p:sp>
      <p:sp>
        <p:nvSpPr>
          <p:cNvPr id="4" name="Footer Placeholder 4">
            <a:extLst>
              <a:ext uri="{FF2B5EF4-FFF2-40B4-BE49-F238E27FC236}">
                <a16:creationId xmlns:a16="http://schemas.microsoft.com/office/drawing/2014/main" id="{B10D5D9C-24BA-D099-9C30-16002EFEF1B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341A6EA-4002-028B-A0F0-CC20BD7C72DC}"/>
              </a:ext>
            </a:extLst>
          </p:cNvPr>
          <p:cNvSpPr>
            <a:spLocks noGrp="1"/>
          </p:cNvSpPr>
          <p:nvPr>
            <p:ph type="sldNum" sz="quarter" idx="12"/>
          </p:nvPr>
        </p:nvSpPr>
        <p:spPr/>
        <p:txBody>
          <a:bodyPr/>
          <a:lstStyle>
            <a:lvl1pPr>
              <a:defRPr/>
            </a:lvl1pPr>
          </a:lstStyle>
          <a:p>
            <a:pPr>
              <a:defRPr/>
            </a:pPr>
            <a:fld id="{94FD061B-8268-4505-A9DE-EE045B459A41}" type="slidenum">
              <a:rPr lang="en-US"/>
              <a:pPr>
                <a:defRPr/>
              </a:pPr>
              <a:t>‹#›</a:t>
            </a:fld>
            <a:endParaRPr lang="en-US" dirty="0"/>
          </a:p>
        </p:txBody>
      </p:sp>
    </p:spTree>
    <p:extLst>
      <p:ext uri="{BB962C8B-B14F-4D97-AF65-F5344CB8AC3E}">
        <p14:creationId xmlns:p14="http://schemas.microsoft.com/office/powerpoint/2010/main" val="98847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8766FF-3A8D-95D5-21C6-DEDB15BF0827}"/>
              </a:ext>
            </a:extLst>
          </p:cNvPr>
          <p:cNvSpPr>
            <a:spLocks noGrp="1"/>
          </p:cNvSpPr>
          <p:nvPr>
            <p:ph type="dt" sz="half" idx="10"/>
          </p:nvPr>
        </p:nvSpPr>
        <p:spPr/>
        <p:txBody>
          <a:bodyPr/>
          <a:lstStyle>
            <a:lvl1pPr>
              <a:defRPr/>
            </a:lvl1pPr>
          </a:lstStyle>
          <a:p>
            <a:pPr>
              <a:defRPr/>
            </a:pPr>
            <a:fld id="{B57216BB-B6B5-461B-BDBC-5FAA70FE1DC3}" type="datetimeFigureOut">
              <a:rPr lang="en-US"/>
              <a:pPr>
                <a:defRPr/>
              </a:pPr>
              <a:t>4/17/2025</a:t>
            </a:fld>
            <a:endParaRPr lang="en-US" dirty="0"/>
          </a:p>
        </p:txBody>
      </p:sp>
      <p:sp>
        <p:nvSpPr>
          <p:cNvPr id="3" name="Footer Placeholder 4">
            <a:extLst>
              <a:ext uri="{FF2B5EF4-FFF2-40B4-BE49-F238E27FC236}">
                <a16:creationId xmlns:a16="http://schemas.microsoft.com/office/drawing/2014/main" id="{4BF375B0-DF46-F7E2-1675-86A66639C97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51231C1-9160-23AB-0035-AF4661C5E045}"/>
              </a:ext>
            </a:extLst>
          </p:cNvPr>
          <p:cNvSpPr>
            <a:spLocks noGrp="1"/>
          </p:cNvSpPr>
          <p:nvPr>
            <p:ph type="sldNum" sz="quarter" idx="12"/>
          </p:nvPr>
        </p:nvSpPr>
        <p:spPr/>
        <p:txBody>
          <a:bodyPr/>
          <a:lstStyle>
            <a:lvl1pPr>
              <a:defRPr/>
            </a:lvl1pPr>
          </a:lstStyle>
          <a:p>
            <a:pPr>
              <a:defRPr/>
            </a:pPr>
            <a:fld id="{B4856B62-1174-4407-BB76-EF95D3FE9A07}" type="slidenum">
              <a:rPr lang="en-US"/>
              <a:pPr>
                <a:defRPr/>
              </a:pPr>
              <a:t>‹#›</a:t>
            </a:fld>
            <a:endParaRPr lang="en-US" dirty="0"/>
          </a:p>
        </p:txBody>
      </p:sp>
    </p:spTree>
    <p:extLst>
      <p:ext uri="{BB962C8B-B14F-4D97-AF65-F5344CB8AC3E}">
        <p14:creationId xmlns:p14="http://schemas.microsoft.com/office/powerpoint/2010/main" val="212360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9A81B557-6736-5F71-5950-AF668E9EA05B}"/>
              </a:ext>
            </a:extLst>
          </p:cNvPr>
          <p:cNvSpPr>
            <a:spLocks noGrp="1"/>
          </p:cNvSpPr>
          <p:nvPr>
            <p:ph type="dt" sz="half" idx="10"/>
          </p:nvPr>
        </p:nvSpPr>
        <p:spPr/>
        <p:txBody>
          <a:bodyPr/>
          <a:lstStyle>
            <a:lvl1pPr>
              <a:defRPr/>
            </a:lvl1pPr>
          </a:lstStyle>
          <a:p>
            <a:pPr>
              <a:defRPr/>
            </a:pPr>
            <a:fld id="{6CBA7815-1B81-469D-ACA4-C45A069C8F68}" type="datetimeFigureOut">
              <a:rPr lang="en-US"/>
              <a:pPr>
                <a:defRPr/>
              </a:pPr>
              <a:t>4/17/2025</a:t>
            </a:fld>
            <a:endParaRPr lang="en-US" dirty="0"/>
          </a:p>
        </p:txBody>
      </p:sp>
      <p:sp>
        <p:nvSpPr>
          <p:cNvPr id="6" name="Footer Placeholder 4">
            <a:extLst>
              <a:ext uri="{FF2B5EF4-FFF2-40B4-BE49-F238E27FC236}">
                <a16:creationId xmlns:a16="http://schemas.microsoft.com/office/drawing/2014/main" id="{F8496234-8638-6C26-71B1-9B9D7B70CC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32F5B79-152E-A2E5-1435-C08C76680A7D}"/>
              </a:ext>
            </a:extLst>
          </p:cNvPr>
          <p:cNvSpPr>
            <a:spLocks noGrp="1"/>
          </p:cNvSpPr>
          <p:nvPr>
            <p:ph type="sldNum" sz="quarter" idx="12"/>
          </p:nvPr>
        </p:nvSpPr>
        <p:spPr/>
        <p:txBody>
          <a:bodyPr/>
          <a:lstStyle>
            <a:lvl1pPr>
              <a:defRPr/>
            </a:lvl1pPr>
          </a:lstStyle>
          <a:p>
            <a:pPr>
              <a:defRPr/>
            </a:pPr>
            <a:fld id="{7CE339DB-DD54-4ED4-B179-C417CE83C329}" type="slidenum">
              <a:rPr lang="en-US"/>
              <a:pPr>
                <a:defRPr/>
              </a:pPr>
              <a:t>‹#›</a:t>
            </a:fld>
            <a:endParaRPr lang="en-US" dirty="0"/>
          </a:p>
        </p:txBody>
      </p:sp>
    </p:spTree>
    <p:extLst>
      <p:ext uri="{BB962C8B-B14F-4D97-AF65-F5344CB8AC3E}">
        <p14:creationId xmlns:p14="http://schemas.microsoft.com/office/powerpoint/2010/main" val="20683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B8D51671-493C-055C-16B8-BF6537D90A3C}"/>
              </a:ext>
            </a:extLst>
          </p:cNvPr>
          <p:cNvSpPr>
            <a:spLocks noGrp="1"/>
          </p:cNvSpPr>
          <p:nvPr>
            <p:ph type="dt" sz="half" idx="10"/>
          </p:nvPr>
        </p:nvSpPr>
        <p:spPr/>
        <p:txBody>
          <a:bodyPr/>
          <a:lstStyle>
            <a:lvl1pPr>
              <a:defRPr/>
            </a:lvl1pPr>
          </a:lstStyle>
          <a:p>
            <a:pPr>
              <a:defRPr/>
            </a:pPr>
            <a:fld id="{E1195BCF-0847-4D85-AA4A-95831A595A21}" type="datetimeFigureOut">
              <a:rPr lang="en-US"/>
              <a:pPr>
                <a:defRPr/>
              </a:pPr>
              <a:t>4/17/2025</a:t>
            </a:fld>
            <a:endParaRPr lang="en-US" dirty="0"/>
          </a:p>
        </p:txBody>
      </p:sp>
      <p:sp>
        <p:nvSpPr>
          <p:cNvPr id="6" name="Footer Placeholder 4">
            <a:extLst>
              <a:ext uri="{FF2B5EF4-FFF2-40B4-BE49-F238E27FC236}">
                <a16:creationId xmlns:a16="http://schemas.microsoft.com/office/drawing/2014/main" id="{C6B61E91-DB10-DBF5-BC57-C0CAF21378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7A9E0A-4562-546C-17E2-7A46FFB525EB}"/>
              </a:ext>
            </a:extLst>
          </p:cNvPr>
          <p:cNvSpPr>
            <a:spLocks noGrp="1"/>
          </p:cNvSpPr>
          <p:nvPr>
            <p:ph type="sldNum" sz="quarter" idx="12"/>
          </p:nvPr>
        </p:nvSpPr>
        <p:spPr/>
        <p:txBody>
          <a:bodyPr/>
          <a:lstStyle>
            <a:lvl1pPr>
              <a:defRPr/>
            </a:lvl1pPr>
          </a:lstStyle>
          <a:p>
            <a:pPr>
              <a:defRPr/>
            </a:pPr>
            <a:fld id="{7EFE4882-C99B-403B-9874-79B44B480BD4}" type="slidenum">
              <a:rPr lang="en-US"/>
              <a:pPr>
                <a:defRPr/>
              </a:pPr>
              <a:t>‹#›</a:t>
            </a:fld>
            <a:endParaRPr lang="en-US" dirty="0"/>
          </a:p>
        </p:txBody>
      </p:sp>
    </p:spTree>
    <p:extLst>
      <p:ext uri="{BB962C8B-B14F-4D97-AF65-F5344CB8AC3E}">
        <p14:creationId xmlns:p14="http://schemas.microsoft.com/office/powerpoint/2010/main" val="19945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1CFB924D-C889-14E5-88F5-DD4A6A274AAA}"/>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DBDA57CE-6A55-1C86-44B2-FD15DCF5B1C9}"/>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88E6B21-8A11-C1EA-C794-A3B64BC3339F}"/>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4BEFBE4-4801-8436-B9AE-568B35E9FB84}"/>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2DA7B16-00A5-1E9B-6F66-6F571590E688}"/>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B0EFB01F-6110-F267-C6C0-3636F451F153}"/>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B8911FD4-4DA0-4621-7F27-0E1FCC0EDE30}"/>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BFA6524-9D47-4F97-9176-DDAA76AE077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48DA1F8-A585-FE1E-7D05-24E001846B3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74F7468-38F6-5492-316B-70CDA9E8B65B}"/>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21B02AEA-EC82-0197-4CD9-A6075971493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6BECE00-6CBB-A2E8-941E-F973761BD5A4}"/>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8CDE52B-DB7F-2A97-0AB7-F4D83F87260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C29E1CC-D10A-6F40-47E8-051D5C35452A}"/>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503A550-ED06-4F71-B5C4-A9706E0E2A46}" type="datetimeFigureOut">
              <a:rPr lang="en-US"/>
              <a:pPr>
                <a:defRPr/>
              </a:pPr>
              <a:t>4/17/2025</a:t>
            </a:fld>
            <a:endParaRPr lang="en-US" dirty="0"/>
          </a:p>
        </p:txBody>
      </p:sp>
      <p:sp>
        <p:nvSpPr>
          <p:cNvPr id="5" name="Footer Placeholder 4">
            <a:extLst>
              <a:ext uri="{FF2B5EF4-FFF2-40B4-BE49-F238E27FC236}">
                <a16:creationId xmlns:a16="http://schemas.microsoft.com/office/drawing/2014/main" id="{35E17238-281A-B6B6-7E34-7BAD7A17D7F5}"/>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5F043BC-0D25-0410-B945-53362DEA6B21}"/>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4ABEAAC7-223A-4153-B156-099B93468AF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11" r:id="rId11"/>
    <p:sldLayoutId id="2147483906" r:id="rId12"/>
    <p:sldLayoutId id="2147483912" r:id="rId13"/>
    <p:sldLayoutId id="2147483907" r:id="rId14"/>
    <p:sldLayoutId id="2147483908" r:id="rId15"/>
    <p:sldLayoutId id="2147483909"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doi.org/10.56726/IRJMETS3926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ci-hub.se/https:/ieeexplore.ieee.org/document/9230933" TargetMode="External"/><Relationship Id="rId5" Type="http://schemas.openxmlformats.org/officeDocument/2006/relationships/hyperlink" Target="https://arxiv.org/pdf/2110.12633" TargetMode="External"/><Relationship Id="rId4" Type="http://schemas.openxmlformats.org/officeDocument/2006/relationships/hyperlink" Target="https://sci-hub.se/https:/ieeexplore.ieee.org/document/937704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2C34D532-E2DD-4D53-E46E-AEA3D18E638D}"/>
              </a:ext>
            </a:extLst>
          </p:cNvPr>
          <p:cNvSpPr>
            <a:spLocks noChangeArrowheads="1"/>
          </p:cNvSpPr>
          <p:nvPr/>
        </p:nvSpPr>
        <p:spPr bwMode="auto">
          <a:xfrm>
            <a:off x="504825" y="-252413"/>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General Guidelines for Presentation</a:t>
            </a:r>
          </a:p>
        </p:txBody>
      </p:sp>
      <p:sp>
        <p:nvSpPr>
          <p:cNvPr id="6147" name="Content Placeholder 2">
            <a:extLst>
              <a:ext uri="{FF2B5EF4-FFF2-40B4-BE49-F238E27FC236}">
                <a16:creationId xmlns:a16="http://schemas.microsoft.com/office/drawing/2014/main" id="{68FC7B9C-4DA4-76C9-E593-40CE00EC2FFF}"/>
              </a:ext>
            </a:extLst>
          </p:cNvPr>
          <p:cNvSpPr txBox="1">
            <a:spLocks noChangeArrowheads="1"/>
          </p:cNvSpPr>
          <p:nvPr/>
        </p:nvSpPr>
        <p:spPr bwMode="auto">
          <a:xfrm>
            <a:off x="0" y="828675"/>
            <a:ext cx="9864725"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Arial" panose="020B0604020202020204" pitchFamily="34" charset="0"/>
              <a:buNone/>
            </a:pPr>
            <a:r>
              <a:rPr lang="en-US" altLang="en-US" sz="1200" b="1" dirty="0">
                <a:latin typeface="Times New Roman" panose="02020603050405020304" pitchFamily="18" charset="0"/>
                <a:cs typeface="Times New Roman" panose="02020603050405020304" pitchFamily="18" charset="0"/>
              </a:rPr>
              <a:t>General Guidelines for writing  PPT and  project Report:  </a:t>
            </a:r>
            <a:r>
              <a:rPr lang="en-US" altLang="en-US" sz="1200" dirty="0">
                <a:latin typeface="Times New Roman" panose="02020603050405020304" pitchFamily="18" charset="0"/>
                <a:cs typeface="Times New Roman" panose="02020603050405020304" pitchFamily="18" charset="0"/>
              </a:rPr>
              <a:t>Both should have same content. Report being the detailed explanation of the PPT points that you explain orally while presenting. </a:t>
            </a:r>
          </a:p>
          <a:p>
            <a:pPr algn="just">
              <a:buFont typeface="Arial" panose="020B0604020202020204" pitchFamily="34" charset="0"/>
              <a:buChar char="•"/>
            </a:pPr>
            <a:r>
              <a:rPr lang="en-US" altLang="en-US" sz="1200" b="1" dirty="0">
                <a:latin typeface="Times New Roman" panose="02020603050405020304" pitchFamily="18" charset="0"/>
                <a:cs typeface="Times New Roman" panose="02020603050405020304" pitchFamily="18" charset="0"/>
              </a:rPr>
              <a:t>PPT :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content should be only the important points in the form of bullet list with meaningful short sentences and phrases. Running texts and big paragraphs are not accepted.</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It should have proper citations.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Diagrams should be original and should be visible clearly.</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Use minimum font size of 17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Put mathematical models and algorithms / methods explanations where ever necessary.</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Emphasize on your original thinking, original work and contribution and highlight them in the slide.</a:t>
            </a:r>
          </a:p>
          <a:p>
            <a:pPr algn="just">
              <a:buFont typeface="Arial" panose="020B0604020202020204" pitchFamily="34" charset="0"/>
              <a:buChar char="•"/>
            </a:pPr>
            <a:r>
              <a:rPr lang="en-GB" altLang="en-US" sz="1200" b="1" dirty="0">
                <a:latin typeface="Times New Roman" panose="02020603050405020304" pitchFamily="18" charset="0"/>
                <a:cs typeface="Times New Roman" panose="02020603050405020304" pitchFamily="18" charset="0"/>
              </a:rPr>
              <a:t>Project Report:</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The PPT content and the project report content should match.</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All the points of PPT should be well explained and where needed they should be justified by using citations and /or by proper analysis and proofs.</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Emphasize on your original thinking, original work and contribution and highlight them in the appropriate places in the report.</a:t>
            </a:r>
            <a:endParaRPr lang="en-GB" altLang="en-US" sz="12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The diagrams / figures and tables should be numbered and tilted and should be refereed in the text with their numbers mentioning the purpose of the same. Also explain them in your own words </a:t>
            </a:r>
            <a:r>
              <a:rPr lang="en-GB" altLang="en-US" sz="1200" dirty="0" err="1">
                <a:latin typeface="Times New Roman" panose="02020603050405020304" pitchFamily="18" charset="0"/>
                <a:cs typeface="Times New Roman" panose="02020603050405020304" pitchFamily="18" charset="0"/>
              </a:rPr>
              <a:t>w.r.t.</a:t>
            </a:r>
            <a:r>
              <a:rPr lang="en-GB" altLang="en-US" sz="1200" dirty="0">
                <a:latin typeface="Times New Roman" panose="02020603050405020304" pitchFamily="18" charset="0"/>
                <a:cs typeface="Times New Roman" panose="02020603050405020304" pitchFamily="18" charset="0"/>
              </a:rPr>
              <a:t> the purpose, the contents, relation of various entities in them, etc.</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All references should be used as citations at the appropriate places. </a:t>
            </a:r>
          </a:p>
          <a:p>
            <a:pPr lvl="1" algn="just">
              <a:buFont typeface="Arial" panose="020B0604020202020204" pitchFamily="34" charset="0"/>
              <a:buNone/>
            </a:pPr>
            <a:r>
              <a:rPr lang="en-GB" altLang="en-US" sz="1200" b="1" dirty="0">
                <a:latin typeface="Times New Roman" panose="02020603050405020304" pitchFamily="18" charset="0"/>
                <a:cs typeface="Times New Roman" panose="02020603050405020304" pitchFamily="18" charset="0"/>
              </a:rPr>
              <a:t>The following chapter slides will give general information of the points to be considered and the sequence in which they need to be explained to give a proper flow to the report and to the presentation. </a:t>
            </a:r>
          </a:p>
          <a:p>
            <a:pPr lvl="1" algn="just">
              <a:buFont typeface="Arial" panose="020B0604020202020204" pitchFamily="34" charset="0"/>
              <a:buNone/>
            </a:pPr>
            <a:endParaRPr lang="en-GB" altLang="en-US" sz="12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GB" altLang="en-US" sz="1200" b="1" dirty="0">
                <a:latin typeface="Times New Roman" panose="02020603050405020304" pitchFamily="18" charset="0"/>
                <a:cs typeface="Times New Roman" panose="02020603050405020304" pitchFamily="18" charset="0"/>
              </a:rPr>
              <a:t>Nevertheless, you are free to modify, add or delete few points as per your problem needs.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266E-D3B4-F547-8C64-11341EA9B99F}"/>
              </a:ext>
            </a:extLst>
          </p:cNvPr>
          <p:cNvSpPr>
            <a:spLocks noGrp="1"/>
          </p:cNvSpPr>
          <p:nvPr>
            <p:ph type="title"/>
          </p:nvPr>
        </p:nvSpPr>
        <p:spPr>
          <a:xfrm>
            <a:off x="1312863" y="395288"/>
            <a:ext cx="7453312" cy="1455737"/>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20483" name="Content Placeholder 2">
            <a:extLst>
              <a:ext uri="{FF2B5EF4-FFF2-40B4-BE49-F238E27FC236}">
                <a16:creationId xmlns:a16="http://schemas.microsoft.com/office/drawing/2014/main" id="{E36E072B-E02B-E54B-F5E6-567C2A587A7E}"/>
              </a:ext>
            </a:extLst>
          </p:cNvPr>
          <p:cNvSpPr>
            <a:spLocks noGrp="1" noChangeArrowheads="1"/>
          </p:cNvSpPr>
          <p:nvPr>
            <p:ph idx="1"/>
          </p:nvPr>
        </p:nvSpPr>
        <p:spPr>
          <a:xfrm>
            <a:off x="215899" y="1840706"/>
            <a:ext cx="9648825" cy="4104456"/>
          </a:xfrm>
        </p:spPr>
        <p:txBody>
          <a:bodyPr/>
          <a:lstStyle/>
          <a:p>
            <a:pPr marL="0" indent="0" algn="just">
              <a:buNone/>
            </a:pPr>
            <a:r>
              <a:rPr lang="en-US" sz="2400" dirty="0">
                <a:latin typeface="Arial" panose="020B0604020202020204" pitchFamily="34" charset="0"/>
                <a:cs typeface="Arial" panose="020B0604020202020204" pitchFamily="34" charset="0"/>
              </a:rPr>
              <a:t>In the contemporary digital landscape, there is an increasing demand for advanced technologies that can analyze and interpret human characteristics from visual data. One such application is age and gender detection, which has significant implications across various sectors, including security, marketing, and personalized user experiences. The challenge lies in developing an accurate, efficient, and scalable system capable of detecting age and gender from facial images in real-time.</a:t>
            </a:r>
          </a:p>
          <a:p>
            <a:pPr marL="0" indent="0" algn="just" defTabSz="914400">
              <a:spcBef>
                <a:spcPct val="20000"/>
              </a:spcBef>
              <a:buClrTx/>
              <a:buSzTx/>
              <a:buNone/>
            </a:pP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372FB72-817C-ED75-1FE4-EEF9552938CA}"/>
              </a:ext>
            </a:extLst>
          </p:cNvPr>
          <p:cNvSpPr>
            <a:spLocks noChangeArrowheads="1"/>
          </p:cNvSpPr>
          <p:nvPr/>
        </p:nvSpPr>
        <p:spPr bwMode="auto">
          <a:xfrm>
            <a:off x="503238" y="301625"/>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1507" name="Rectangle 2">
            <a:extLst>
              <a:ext uri="{FF2B5EF4-FFF2-40B4-BE49-F238E27FC236}">
                <a16:creationId xmlns:a16="http://schemas.microsoft.com/office/drawing/2014/main" id="{0CA302B5-310C-FDDF-DF48-614EAB6C1F09}"/>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64D1891F-660C-618C-0E76-E2BB07C72BC6}"/>
              </a:ext>
            </a:extLst>
          </p:cNvPr>
          <p:cNvSpPr>
            <a:spLocks noGrp="1"/>
          </p:cNvSpPr>
          <p:nvPr>
            <p:ph type="title"/>
          </p:nvPr>
        </p:nvSpPr>
        <p:spPr>
          <a:xfrm>
            <a:off x="658346" y="453852"/>
            <a:ext cx="8760758" cy="829502"/>
          </a:xfrm>
        </p:spPr>
        <p:txBody>
          <a:bodyPr/>
          <a:lstStyle/>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PROPOSED SYSTEM DESIGN</a:t>
            </a:r>
            <a:b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5" name="Content Placeholder 4">
            <a:extLst>
              <a:ext uri="{FF2B5EF4-FFF2-40B4-BE49-F238E27FC236}">
                <a16:creationId xmlns:a16="http://schemas.microsoft.com/office/drawing/2014/main" id="{14CA5F17-747C-E949-273F-1E74FD079346}"/>
              </a:ext>
            </a:extLst>
          </p:cNvPr>
          <p:cNvSpPr>
            <a:spLocks noGrp="1"/>
          </p:cNvSpPr>
          <p:nvPr>
            <p:ph sz="half" idx="1"/>
          </p:nvPr>
        </p:nvSpPr>
        <p:spPr>
          <a:xfrm>
            <a:off x="503238" y="1449800"/>
            <a:ext cx="4033018" cy="5626862"/>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1. System Architecture</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Collection: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Webcam/video feed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Image database</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Face Detection:   </a:t>
            </a:r>
          </a:p>
          <a:p>
            <a:pPr>
              <a:buClr>
                <a:schemeClr val="tx1">
                  <a:lumMod val="95000"/>
                  <a:lumOff val="5000"/>
                </a:schemeClr>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OpenCV</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Age and Gender Classification: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Deep learning models (CNN) </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User Interface:   </a:t>
            </a:r>
          </a:p>
          <a:p>
            <a:pPr>
              <a:buClr>
                <a:schemeClr val="tx1">
                  <a:lumMod val="95000"/>
                  <a:lumOff val="5000"/>
                </a:schemeClr>
              </a:buClr>
              <a:buSzPct val="70000"/>
              <a:buFont typeface="Wingdings" panose="05000000000000000000" pitchFamily="2" charset="2"/>
              <a:buChar char="Ø"/>
            </a:pPr>
            <a:r>
              <a:rPr lang="en-IN" sz="2000" dirty="0" err="1">
                <a:solidFill>
                  <a:schemeClr val="tx1"/>
                </a:solidFill>
                <a:latin typeface="Times New Roman" panose="02020603050405020304" pitchFamily="18" charset="0"/>
                <a:cs typeface="Times New Roman" panose="02020603050405020304" pitchFamily="18" charset="0"/>
              </a:rPr>
              <a:t>Tkinter</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System Integration: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Python scripts</a:t>
            </a:r>
          </a:p>
        </p:txBody>
      </p:sp>
      <p:sp>
        <p:nvSpPr>
          <p:cNvPr id="6" name="Content Placeholder 5">
            <a:extLst>
              <a:ext uri="{FF2B5EF4-FFF2-40B4-BE49-F238E27FC236}">
                <a16:creationId xmlns:a16="http://schemas.microsoft.com/office/drawing/2014/main" id="{3789B67F-1E7D-6943-BDFB-85D43521D8C4}"/>
              </a:ext>
            </a:extLst>
          </p:cNvPr>
          <p:cNvSpPr>
            <a:spLocks noGrp="1"/>
          </p:cNvSpPr>
          <p:nvPr>
            <p:ph sz="half" idx="2"/>
          </p:nvPr>
        </p:nvSpPr>
        <p:spPr>
          <a:xfrm>
            <a:off x="5544368" y="1449800"/>
            <a:ext cx="4029845" cy="5308188"/>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2. System Components:</a:t>
            </a:r>
          </a:p>
          <a:p>
            <a:pPr marL="0" indent="0">
              <a:buNone/>
            </a:pPr>
            <a:r>
              <a:rPr lang="en-IN" b="1" dirty="0">
                <a:solidFill>
                  <a:schemeClr val="tx1"/>
                </a:solidFill>
                <a:latin typeface="Times New Roman" panose="02020603050405020304" pitchFamily="18" charset="0"/>
                <a:cs typeface="Times New Roman" panose="02020603050405020304" pitchFamily="18" charset="0"/>
              </a:rPr>
              <a:t>Face Detection Module:    </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OpenCV</a:t>
            </a:r>
          </a:p>
          <a:p>
            <a:pPr marL="0" indent="0">
              <a:buNone/>
            </a:pPr>
            <a:r>
              <a:rPr lang="en-IN" b="1" dirty="0">
                <a:solidFill>
                  <a:schemeClr val="tx1"/>
                </a:solidFill>
                <a:latin typeface="Times New Roman" panose="02020603050405020304" pitchFamily="18" charset="0"/>
                <a:cs typeface="Times New Roman" panose="02020603050405020304" pitchFamily="18" charset="0"/>
              </a:rPr>
              <a:t>Age and Gender Classification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deep learning models</a:t>
            </a:r>
          </a:p>
          <a:p>
            <a:pPr marL="0" indent="0">
              <a:buNone/>
            </a:pPr>
            <a:r>
              <a:rPr lang="en-IN" b="1" dirty="0">
                <a:solidFill>
                  <a:schemeClr val="tx1"/>
                </a:solidFill>
                <a:latin typeface="Times New Roman" panose="02020603050405020304" pitchFamily="18" charset="0"/>
                <a:cs typeface="Times New Roman" panose="02020603050405020304" pitchFamily="18" charset="0"/>
              </a:rPr>
              <a:t>User Interface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a:t>
            </a:r>
            <a:r>
              <a:rPr lang="en-IN" dirty="0" err="1">
                <a:solidFill>
                  <a:schemeClr val="tx1"/>
                </a:solidFill>
                <a:latin typeface="Times New Roman" panose="02020603050405020304" pitchFamily="18" charset="0"/>
                <a:cs typeface="Times New Roman" panose="02020603050405020304" pitchFamily="18" charset="0"/>
              </a:rPr>
              <a:t>Tkinter</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Main System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Integrating all components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35001-2CE0-E32F-AF6B-27AB702EED2C}"/>
              </a:ext>
            </a:extLst>
          </p:cNvPr>
          <p:cNvSpPr>
            <a:spLocks noGrp="1"/>
          </p:cNvSpPr>
          <p:nvPr>
            <p:ph sz="half" idx="1"/>
          </p:nvPr>
        </p:nvSpPr>
        <p:spPr>
          <a:xfrm>
            <a:off x="672042" y="671971"/>
            <a:ext cx="3727110" cy="6348225"/>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3. System Flow:</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User interacts with the GUI</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Webcam/video feed is captured and preprocessed</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Face detection is performed using OpenCV </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Detected face is passed to age and gender classification module</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Age and gender are predicted using deep learning models</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Results are displayed on the GUI</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7A01C2F-2667-0F5E-6B48-A74DAA23CE7E}"/>
              </a:ext>
            </a:extLst>
          </p:cNvPr>
          <p:cNvSpPr>
            <a:spLocks noGrp="1"/>
          </p:cNvSpPr>
          <p:nvPr>
            <p:ph sz="half" idx="2"/>
          </p:nvPr>
        </p:nvSpPr>
        <p:spPr>
          <a:xfrm>
            <a:off x="5681472" y="686717"/>
            <a:ext cx="3727111" cy="6348226"/>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4. System Requirements:</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Python 3.12.0</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OpenCV </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TensorFlow/</a:t>
            </a:r>
            <a:r>
              <a:rPr lang="en-IN" dirty="0" err="1">
                <a:solidFill>
                  <a:schemeClr val="tx1"/>
                </a:solidFill>
                <a:latin typeface="Times New Roman" panose="02020603050405020304" pitchFamily="18" charset="0"/>
                <a:cs typeface="Times New Roman" panose="02020603050405020304" pitchFamily="18" charset="0"/>
              </a:rPr>
              <a:t>Keras</a:t>
            </a:r>
            <a:r>
              <a:rPr lang="en-IN" dirty="0">
                <a:solidFill>
                  <a:schemeClr val="tx1"/>
                </a:solidFill>
                <a:latin typeface="Times New Roman" panose="02020603050405020304" pitchFamily="18" charset="0"/>
                <a:cs typeface="Times New Roman" panose="02020603050405020304" pitchFamily="18" charset="0"/>
              </a:rPr>
              <a:t> for deep learning models</a:t>
            </a:r>
          </a:p>
          <a:p>
            <a:pPr>
              <a:buClr>
                <a:schemeClr val="tx1">
                  <a:lumMod val="95000"/>
                  <a:lumOff val="5000"/>
                </a:schemeClr>
              </a:buClr>
              <a:buSzPct val="70000"/>
              <a:buFont typeface="Wingdings" panose="05000000000000000000" pitchFamily="2" charset="2"/>
              <a:buChar char="Ø"/>
            </a:pPr>
            <a:r>
              <a:rPr lang="en-IN" dirty="0" err="1">
                <a:solidFill>
                  <a:schemeClr val="tx1"/>
                </a:solidFill>
                <a:latin typeface="Times New Roman" panose="02020603050405020304" pitchFamily="18" charset="0"/>
                <a:cs typeface="Times New Roman" panose="02020603050405020304" pitchFamily="18" charset="0"/>
              </a:rPr>
              <a:t>Tkinter</a:t>
            </a:r>
            <a:r>
              <a:rPr lang="en-IN" dirty="0">
                <a:solidFill>
                  <a:schemeClr val="tx1"/>
                </a:solidFill>
                <a:latin typeface="Times New Roman" panose="02020603050405020304" pitchFamily="18" charset="0"/>
                <a:cs typeface="Times New Roman" panose="02020603050405020304" pitchFamily="18" charset="0"/>
              </a:rPr>
              <a:t> for GUI development</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Webcam/video feed for face detection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6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11ED09A8-5E8D-E2E6-BC94-343F23AFBA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25745"/>
            <a:ext cx="10080625" cy="550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F595E2C-D273-D394-29E7-26F96859D703}"/>
              </a:ext>
            </a:extLst>
          </p:cNvPr>
          <p:cNvSpPr>
            <a:spLocks noGrp="1"/>
          </p:cNvSpPr>
          <p:nvPr>
            <p:ph type="title"/>
          </p:nvPr>
        </p:nvSpPr>
        <p:spPr>
          <a:xfrm>
            <a:off x="443706" y="228055"/>
            <a:ext cx="9193212" cy="1455738"/>
          </a:xfrm>
        </p:spPr>
        <p:txBody>
          <a:bodyPr/>
          <a:lstStyle/>
          <a:p>
            <a:pPr algn="ctr">
              <a:defRPr/>
            </a:pP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p:txBody>
      </p:sp>
      <p:sp>
        <p:nvSpPr>
          <p:cNvPr id="5" name="Rectangle 4">
            <a:extLst>
              <a:ext uri="{FF2B5EF4-FFF2-40B4-BE49-F238E27FC236}">
                <a16:creationId xmlns:a16="http://schemas.microsoft.com/office/drawing/2014/main" id="{495C0842-52D9-E218-448D-B7B0D254C3A2}"/>
              </a:ext>
            </a:extLst>
          </p:cNvPr>
          <p:cNvSpPr/>
          <p:nvPr/>
        </p:nvSpPr>
        <p:spPr>
          <a:xfrm>
            <a:off x="7669213" y="0"/>
            <a:ext cx="2411412" cy="14557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 name="Rectangle 1">
            <a:extLst>
              <a:ext uri="{FF2B5EF4-FFF2-40B4-BE49-F238E27FC236}">
                <a16:creationId xmlns:a16="http://schemas.microsoft.com/office/drawing/2014/main" id="{4A0C80D6-B5B8-9227-D3DC-332BBF0E5087}"/>
              </a:ext>
            </a:extLst>
          </p:cNvPr>
          <p:cNvSpPr/>
          <p:nvPr/>
        </p:nvSpPr>
        <p:spPr>
          <a:xfrm>
            <a:off x="7776616" y="1331565"/>
            <a:ext cx="2304009" cy="21602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D47B915-7769-10A1-111A-80D6834F6EFC}"/>
              </a:ext>
            </a:extLst>
          </p:cNvPr>
          <p:cNvSpPr txBox="1"/>
          <p:nvPr/>
        </p:nvSpPr>
        <p:spPr>
          <a:xfrm>
            <a:off x="962725" y="1028559"/>
            <a:ext cx="8155173" cy="369332"/>
          </a:xfrm>
          <a:prstGeom prst="rect">
            <a:avLst/>
          </a:prstGeom>
          <a:noFill/>
        </p:spPr>
        <p:txBody>
          <a:bodyPr wrap="square" rtlCol="0">
            <a:spAutoFit/>
          </a:bodyPr>
          <a:lstStyle/>
          <a:p>
            <a:pPr algn="ctr"/>
            <a:r>
              <a:rPr lang="en-IN" dirty="0"/>
              <a:t>Diagram representing stages of our Age and Gender Detector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926-369F-9AD4-1E78-0EB6072E45ED}"/>
              </a:ext>
            </a:extLst>
          </p:cNvPr>
          <p:cNvSpPr>
            <a:spLocks noGrp="1"/>
          </p:cNvSpPr>
          <p:nvPr>
            <p:ph type="title"/>
          </p:nvPr>
        </p:nvSpPr>
        <p:spPr>
          <a:xfrm>
            <a:off x="611188" y="395288"/>
            <a:ext cx="8858250" cy="736600"/>
          </a:xfrm>
        </p:spPr>
        <p:txBody>
          <a:bodyPr/>
          <a:lstStyle/>
          <a:p>
            <a:pPr algn="ctr">
              <a:defRPr/>
            </a:pPr>
            <a:r>
              <a:rPr 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FRAMEWORK / ALGORITHM</a:t>
            </a:r>
          </a:p>
        </p:txBody>
      </p:sp>
      <p:sp>
        <p:nvSpPr>
          <p:cNvPr id="3" name="Content Placeholder 2">
            <a:extLst>
              <a:ext uri="{FF2B5EF4-FFF2-40B4-BE49-F238E27FC236}">
                <a16:creationId xmlns:a16="http://schemas.microsoft.com/office/drawing/2014/main" id="{1DA15853-3612-BD61-0B38-4802F386389C}"/>
              </a:ext>
            </a:extLst>
          </p:cNvPr>
          <p:cNvSpPr>
            <a:spLocks noGrp="1"/>
          </p:cNvSpPr>
          <p:nvPr>
            <p:ph idx="1"/>
          </p:nvPr>
        </p:nvSpPr>
        <p:spPr>
          <a:xfrm>
            <a:off x="215900" y="1619250"/>
            <a:ext cx="9648825" cy="5761038"/>
          </a:xfrm>
        </p:spPr>
        <p:txBody>
          <a:bodyPr/>
          <a:lstStyle/>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1: Face Detection</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Uses OpenCV's deep learning-based face detection algorithm.</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Identifies faces in real-time video streams using a pre-trained model. </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Returns bounding box coordinates (x, y, w, h) of detected faces.</a:t>
            </a:r>
          </a:p>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2: Face Preprocessing</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Resizes the detected face to 227x227.</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Normalizes to zero mean and unit variance.</a:t>
            </a:r>
          </a:p>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3: Age Classification</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Uses age classification model (</a:t>
            </a:r>
            <a:r>
              <a:rPr lang="en-US" altLang="en-US" sz="2400" dirty="0" err="1">
                <a:solidFill>
                  <a:schemeClr val="tx1"/>
                </a:solidFill>
                <a:latin typeface="Times New Roman" panose="02020603050405020304" pitchFamily="18" charset="0"/>
                <a:cs typeface="Times New Roman" panose="02020603050405020304" pitchFamily="18" charset="0"/>
              </a:rPr>
              <a:t>age_net.caffemodel</a:t>
            </a:r>
            <a:r>
              <a:rPr lang="en-US" altLang="en-US" sz="2400" dirty="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Employs CNN architecture to predict age.</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Maps predicted age to predefined age ranges.</a:t>
            </a:r>
            <a:endParaRPr lang="en-GB" altLang="en-US" sz="24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3" panose="05040102010807070707" pitchFamily="18"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B76D7-9555-7EB7-C087-DB996D6BFACB}"/>
              </a:ext>
            </a:extLst>
          </p:cNvPr>
          <p:cNvSpPr>
            <a:spLocks noGrp="1"/>
          </p:cNvSpPr>
          <p:nvPr>
            <p:ph idx="1"/>
          </p:nvPr>
        </p:nvSpPr>
        <p:spPr>
          <a:xfrm>
            <a:off x="395287" y="467469"/>
            <a:ext cx="9290050" cy="6911975"/>
          </a:xfrm>
        </p:spPr>
        <p:txBody>
          <a:bodyPr/>
          <a:lstStyle/>
          <a:p>
            <a:pPr marL="0" indent="0">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Step 4: Gender Classification</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Uses gender classification model (</a:t>
            </a:r>
            <a:r>
              <a:rPr lang="en-US" sz="2400" dirty="0" err="1">
                <a:solidFill>
                  <a:schemeClr val="tx1"/>
                </a:solidFill>
                <a:latin typeface="Times New Roman" panose="02020603050405020304" pitchFamily="18" charset="0"/>
                <a:cs typeface="Times New Roman" panose="02020603050405020304" pitchFamily="18" charset="0"/>
              </a:rPr>
              <a:t>gender_net.caffemodel</a:t>
            </a:r>
            <a:r>
              <a:rPr lang="en-US" sz="2400" dirty="0">
                <a:solidFill>
                  <a:schemeClr val="tx1"/>
                </a:solidFill>
                <a:latin typeface="Times New Roman" panose="02020603050405020304" pitchFamily="18" charset="0"/>
                <a:cs typeface="Times New Roman" panose="02020603050405020304" pitchFamily="18" charset="0"/>
              </a:rPr>
              <a:t>). </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Employs CNN architecture to predict gender.</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Maps predicted gender to Male or Female.</a:t>
            </a:r>
          </a:p>
          <a:p>
            <a:pPr marL="0" indent="0">
              <a:buClr>
                <a:schemeClr val="tx1"/>
              </a:buClr>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Step 5: Display Results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Displays predicted age and gender on video stream in real-time.</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Uses OpenCV's </a:t>
            </a:r>
            <a:r>
              <a:rPr lang="en-US" sz="2400" dirty="0" err="1">
                <a:solidFill>
                  <a:schemeClr val="tx1"/>
                </a:solidFill>
                <a:latin typeface="Times New Roman" panose="02020603050405020304" pitchFamily="18" charset="0"/>
                <a:cs typeface="Times New Roman" panose="02020603050405020304" pitchFamily="18" charset="0"/>
              </a:rPr>
              <a:t>putText</a:t>
            </a:r>
            <a:r>
              <a:rPr lang="en-US" sz="2400" dirty="0">
                <a:solidFill>
                  <a:schemeClr val="tx1"/>
                </a:solidFill>
                <a:latin typeface="Times New Roman" panose="02020603050405020304" pitchFamily="18" charset="0"/>
                <a:cs typeface="Times New Roman" panose="02020603050405020304" pitchFamily="18" charset="0"/>
              </a:rPr>
              <a:t> function to overlay text on video stream.</a:t>
            </a:r>
          </a:p>
          <a:p>
            <a:pPr marL="0" indent="0">
              <a:buClr>
                <a:schemeClr val="tx1"/>
              </a:buClr>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Technical Details: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OpenCV's DNN module to load and run the pre-trained models.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Python as the programming language and </a:t>
            </a:r>
            <a:r>
              <a:rPr lang="en-US" sz="2400" dirty="0" err="1">
                <a:solidFill>
                  <a:schemeClr val="tx1"/>
                </a:solidFill>
                <a:latin typeface="Times New Roman" panose="02020603050405020304" pitchFamily="18" charset="0"/>
                <a:cs typeface="Times New Roman" panose="02020603050405020304" pitchFamily="18" charset="0"/>
              </a:rPr>
              <a:t>Tkinter</a:t>
            </a:r>
            <a:r>
              <a:rPr lang="en-US" sz="2400" dirty="0">
                <a:solidFill>
                  <a:schemeClr val="tx1"/>
                </a:solidFill>
                <a:latin typeface="Times New Roman" panose="02020603050405020304" pitchFamily="18" charset="0"/>
                <a:cs typeface="Times New Roman" panose="02020603050405020304" pitchFamily="18" charset="0"/>
              </a:rPr>
              <a:t> for the GUI.</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webcam to capture real-time video streams.</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FA3E8-FD3A-992C-3C7E-141C949336F7}"/>
              </a:ext>
            </a:extLst>
          </p:cNvPr>
          <p:cNvSpPr>
            <a:spLocks noGrp="1"/>
          </p:cNvSpPr>
          <p:nvPr>
            <p:ph idx="1"/>
          </p:nvPr>
        </p:nvSpPr>
        <p:spPr>
          <a:xfrm>
            <a:off x="71760" y="395461"/>
            <a:ext cx="9359900" cy="6985000"/>
          </a:xfrm>
        </p:spPr>
        <p:txBody>
          <a:bodyPr/>
          <a:lstStyle/>
          <a:p>
            <a:pPr marL="0" indent="0">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Customizations/Modifications:</a:t>
            </a:r>
          </a:p>
          <a:p>
            <a:pPr marL="0" indent="0">
              <a:buFont typeface="Wingdings 3" panose="05040102010807070707" pitchFamily="18" charset="2"/>
              <a:buNone/>
              <a:defRPr/>
            </a:pPr>
            <a:endParaRPr lang="en-US" sz="2400" b="1" dirty="0">
              <a:solidFill>
                <a:schemeClr val="tx1"/>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multi-modal approach, combining computer vision and machine learning techniques to analyze facial features and vocal characteristics.</a:t>
            </a: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pre-trained models for face detection, age classification, and gender classification, which are fine-tuned for the specific task.</a:t>
            </a: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user-friendly interface, allowing users to initiate face with a single button click.</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F0AD18E-36A0-9C5D-B5C5-8A20DC5EAAB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TECHNOLOGY STACK</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2531" name="Content Placeholder 2">
            <a:extLst>
              <a:ext uri="{FF2B5EF4-FFF2-40B4-BE49-F238E27FC236}">
                <a16:creationId xmlns:a16="http://schemas.microsoft.com/office/drawing/2014/main" id="{2BF14A52-7829-918F-B5F9-9E118550F717}"/>
              </a:ext>
            </a:extLst>
          </p:cNvPr>
          <p:cNvSpPr txBox="1">
            <a:spLocks/>
          </p:cNvSpPr>
          <p:nvPr/>
        </p:nvSpPr>
        <p:spPr bwMode="auto">
          <a:xfrm>
            <a:off x="374650" y="1560983"/>
            <a:ext cx="9328150" cy="5747245"/>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Programming Language:-</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Python</a:t>
            </a:r>
          </a:p>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Libraries and Frameworks:- </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a:t>
            </a:r>
            <a:r>
              <a:rPr lang="en-GB" altLang="en-US" sz="2200" dirty="0" err="1">
                <a:solidFill>
                  <a:srgbClr val="000000"/>
                </a:solidFill>
                <a:latin typeface="Times New Roman" panose="02020603050405020304" pitchFamily="18" charset="0"/>
                <a:cs typeface="Times New Roman" panose="02020603050405020304" pitchFamily="18" charset="0"/>
              </a:rPr>
              <a:t>Tkinter</a:t>
            </a:r>
            <a:r>
              <a:rPr lang="en-GB" altLang="en-US" sz="2200" dirty="0">
                <a:solidFill>
                  <a:srgbClr val="000000"/>
                </a:solidFill>
                <a:latin typeface="Times New Roman" panose="02020603050405020304" pitchFamily="18" charset="0"/>
                <a:cs typeface="Times New Roman" panose="02020603050405020304" pitchFamily="18" charset="0"/>
              </a:rPr>
              <a:t> (for GUI)</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OpenCV (for face detection and image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PIL (for image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CV2 (for video capture and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DNN (for deep neural network-based face detection and prediction)</a:t>
            </a:r>
          </a:p>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Deep Learning Models:- </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Face detection: OpenCV's face detector (</a:t>
            </a:r>
            <a:r>
              <a:rPr lang="en-GB" altLang="en-US" sz="2200" dirty="0" err="1">
                <a:solidFill>
                  <a:srgbClr val="000000"/>
                </a:solidFill>
                <a:latin typeface="Times New Roman" panose="02020603050405020304" pitchFamily="18" charset="0"/>
                <a:cs typeface="Times New Roman" panose="02020603050405020304" pitchFamily="18" charset="0"/>
              </a:rPr>
              <a:t>opencv_face_detector.pbtxt</a:t>
            </a:r>
            <a:r>
              <a:rPr lang="en-GB" altLang="en-US" sz="2200" dirty="0">
                <a:solidFill>
                  <a:srgbClr val="000000"/>
                </a:solidFill>
                <a:latin typeface="Times New Roman" panose="02020603050405020304" pitchFamily="18" charset="0"/>
                <a:cs typeface="Times New Roman" panose="02020603050405020304" pitchFamily="18" charset="0"/>
              </a:rPr>
              <a:t>     		   and opencv_face_detector_uint8.pb)</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Age prediction: Age Net (</a:t>
            </a:r>
            <a:r>
              <a:rPr lang="en-GB" altLang="en-US" sz="2200" dirty="0" err="1">
                <a:solidFill>
                  <a:srgbClr val="000000"/>
                </a:solidFill>
                <a:latin typeface="Times New Roman" panose="02020603050405020304" pitchFamily="18" charset="0"/>
                <a:cs typeface="Times New Roman" panose="02020603050405020304" pitchFamily="18" charset="0"/>
              </a:rPr>
              <a:t>age_deploy.prototxt</a:t>
            </a:r>
            <a:r>
              <a:rPr lang="en-GB" altLang="en-US" sz="2200" dirty="0">
                <a:solidFill>
                  <a:srgbClr val="000000"/>
                </a:solidFill>
                <a:latin typeface="Times New Roman" panose="02020603050405020304" pitchFamily="18" charset="0"/>
                <a:cs typeface="Times New Roman" panose="02020603050405020304" pitchFamily="18" charset="0"/>
              </a:rPr>
              <a:t> and </a:t>
            </a:r>
            <a:r>
              <a:rPr lang="en-GB" altLang="en-US" sz="2200" dirty="0" err="1">
                <a:solidFill>
                  <a:srgbClr val="000000"/>
                </a:solidFill>
                <a:latin typeface="Times New Roman" panose="02020603050405020304" pitchFamily="18" charset="0"/>
                <a:cs typeface="Times New Roman" panose="02020603050405020304" pitchFamily="18" charset="0"/>
              </a:rPr>
              <a:t>age_net.caffemodel</a:t>
            </a:r>
            <a:r>
              <a:rPr lang="en-GB" altLang="en-US" sz="2200" dirty="0">
                <a:solidFill>
                  <a:srgbClr val="000000"/>
                </a:solidFill>
                <a:latin typeface="Times New Roman" panose="02020603050405020304" pitchFamily="18" charset="0"/>
                <a:cs typeface="Times New Roman" panose="02020603050405020304" pitchFamily="18" charset="0"/>
              </a:rPr>
              <a:t>)</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Gender prediction: Gender Net (</a:t>
            </a:r>
            <a:r>
              <a:rPr lang="en-GB" altLang="en-US" sz="2200" dirty="0" err="1">
                <a:solidFill>
                  <a:srgbClr val="000000"/>
                </a:solidFill>
                <a:latin typeface="Times New Roman" panose="02020603050405020304" pitchFamily="18" charset="0"/>
                <a:cs typeface="Times New Roman" panose="02020603050405020304" pitchFamily="18" charset="0"/>
              </a:rPr>
              <a:t>gender_deploy.prototxt</a:t>
            </a:r>
            <a:r>
              <a:rPr lang="en-GB" altLang="en-US" sz="2200" dirty="0">
                <a:solidFill>
                  <a:srgbClr val="000000"/>
                </a:solidFill>
                <a:latin typeface="Times New Roman" panose="02020603050405020304" pitchFamily="18" charset="0"/>
                <a:cs typeface="Times New Roman" panose="02020603050405020304" pitchFamily="18" charset="0"/>
              </a:rPr>
              <a:t> and 	   	 	   </a:t>
            </a:r>
            <a:r>
              <a:rPr lang="en-GB" altLang="en-US" sz="2200" dirty="0" err="1">
                <a:solidFill>
                  <a:srgbClr val="000000"/>
                </a:solidFill>
                <a:latin typeface="Times New Roman" panose="02020603050405020304" pitchFamily="18" charset="0"/>
                <a:cs typeface="Times New Roman" panose="02020603050405020304" pitchFamily="18" charset="0"/>
              </a:rPr>
              <a:t>gender_net.caffemodel</a:t>
            </a:r>
            <a:r>
              <a:rPr lang="en-GB" altLang="en-US" sz="2200" dirty="0">
                <a:solidFill>
                  <a:srgbClr val="000000"/>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8D59-32E8-4497-98F2-AFDA2B5AC5F2}"/>
              </a:ext>
            </a:extLst>
          </p:cNvPr>
          <p:cNvSpPr>
            <a:spLocks noGrp="1"/>
          </p:cNvSpPr>
          <p:nvPr>
            <p:ph type="title"/>
          </p:nvPr>
        </p:nvSpPr>
        <p:spPr>
          <a:xfrm>
            <a:off x="671513" y="671513"/>
            <a:ext cx="8977312" cy="1455737"/>
          </a:xfrm>
        </p:spPr>
        <p:txBody>
          <a:bodyPr/>
          <a:lstStyle/>
          <a:p>
            <a:pPr algn="ctr">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INPUT TO THE SYSTEM</a:t>
            </a:r>
            <a:br>
              <a:rPr lang="en-US" altLang="en-US" sz="4000" b="1" dirty="0">
                <a:latin typeface="Times New Roman" panose="02020603050405020304" pitchFamily="18" charset="0"/>
                <a:cs typeface="Times New Roman" panose="02020603050405020304" pitchFamily="18" charset="0"/>
              </a:rPr>
            </a:br>
            <a:endParaRPr lang="en-US" dirty="0"/>
          </a:p>
        </p:txBody>
      </p:sp>
      <p:sp>
        <p:nvSpPr>
          <p:cNvPr id="29699" name="Content Placeholder 2">
            <a:extLst>
              <a:ext uri="{FF2B5EF4-FFF2-40B4-BE49-F238E27FC236}">
                <a16:creationId xmlns:a16="http://schemas.microsoft.com/office/drawing/2014/main" id="{14E671C5-AB6C-2B32-9A0E-C2B4F6D1FE5E}"/>
              </a:ext>
            </a:extLst>
          </p:cNvPr>
          <p:cNvSpPr>
            <a:spLocks noGrp="1" noChangeArrowheads="1"/>
          </p:cNvSpPr>
          <p:nvPr>
            <p:ph idx="1"/>
          </p:nvPr>
        </p:nvSpPr>
        <p:spPr>
          <a:xfrm>
            <a:off x="693662" y="1763613"/>
            <a:ext cx="8689975" cy="5475958"/>
          </a:xfrm>
        </p:spPr>
        <p:txBody>
          <a:bodyPr/>
          <a:lstStyle/>
          <a:p>
            <a:pPr marL="0" indent="0">
              <a:buClr>
                <a:schemeClr val="tx1"/>
              </a:buClr>
              <a:buNone/>
            </a:pPr>
            <a:r>
              <a:rPr lang="en-US" altLang="en-US" sz="2400" dirty="0">
                <a:solidFill>
                  <a:srgbClr val="000000"/>
                </a:solidFill>
                <a:latin typeface="Times New Roman" panose="02020603050405020304" pitchFamily="18" charset="0"/>
                <a:cs typeface="Times New Roman" panose="02020603050405020304" pitchFamily="18" charset="0"/>
              </a:rPr>
              <a:t>The deploy files used are:- </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opencv_face_detector.pbtxt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Face detection model configuration file.</a:t>
            </a:r>
          </a:p>
          <a:p>
            <a:pPr>
              <a:buClr>
                <a:schemeClr val="tx1"/>
              </a:buClr>
              <a:buFont typeface="Wingdings" panose="05000000000000000000" pitchFamily="2" charset="2"/>
              <a:buChar char="Ø"/>
            </a:pPr>
            <a:r>
              <a:rPr lang="en-US" altLang="en-US" sz="2400" b="1" dirty="0">
                <a:solidFill>
                  <a:srgbClr val="000000"/>
                </a:solidFill>
                <a:latin typeface="Times New Roman" panose="02020603050405020304" pitchFamily="18" charset="0"/>
                <a:cs typeface="Times New Roman" panose="02020603050405020304" pitchFamily="18" charset="0"/>
              </a:rPr>
              <a:t>opencv_face_detector_uint8.pb: </a:t>
            </a:r>
            <a:r>
              <a:rPr lang="en-US" altLang="en-US" sz="2400" dirty="0">
                <a:solidFill>
                  <a:srgbClr val="000000"/>
                </a:solidFill>
                <a:latin typeface="Times New Roman" panose="02020603050405020304" pitchFamily="18" charset="0"/>
                <a:cs typeface="Times New Roman" panose="02020603050405020304" pitchFamily="18" charset="0"/>
              </a:rPr>
              <a:t>Face detection model weights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age_deploy.prototxt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Age classification model architecture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age_net.caffemodel</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Age classification model weights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gender_deploy.prototxt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Gender classification model architecture file.</a:t>
            </a:r>
            <a:endParaRPr lang="en-US" altLang="en-US" sz="2400" b="1" dirty="0">
              <a:solidFill>
                <a:srgbClr val="000000"/>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gender_net.caffemodel</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Gender classification model weights file.</a:t>
            </a:r>
          </a:p>
          <a:p>
            <a:pPr marL="0" indent="0">
              <a:buClr>
                <a:schemeClr val="tx1"/>
              </a:buClr>
              <a:buNone/>
            </a:pPr>
            <a:r>
              <a:rPr lang="en-US" altLang="en-US" sz="2400" dirty="0">
                <a:solidFill>
                  <a:srgbClr val="000000"/>
                </a:solidFill>
                <a:latin typeface="Times New Roman" panose="02020603050405020304" pitchFamily="18" charset="0"/>
                <a:cs typeface="Times New Roman" panose="02020603050405020304" pitchFamily="18" charset="0"/>
              </a:rPr>
              <a:t>These files are used to deploy the face detection, age classification, and gender classification models in the application.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0E8CD62-F7B0-A8A8-C6C1-25F786DB1A50}"/>
              </a:ext>
            </a:extLst>
          </p:cNvPr>
          <p:cNvSpPr>
            <a:spLocks noChangeArrowheads="1"/>
          </p:cNvSpPr>
          <p:nvPr/>
        </p:nvSpPr>
        <p:spPr bwMode="auto">
          <a:xfrm>
            <a:off x="503238" y="3148013"/>
            <a:ext cx="9070975" cy="126206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30723" name="Rectangle 2">
            <a:extLst>
              <a:ext uri="{FF2B5EF4-FFF2-40B4-BE49-F238E27FC236}">
                <a16:creationId xmlns:a16="http://schemas.microsoft.com/office/drawing/2014/main" id="{8AA6DDFF-03D8-2BA0-AAD4-F167E1C86149}"/>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E6D98A26-165B-0082-FEF2-22D9D11F15B9}"/>
              </a:ext>
            </a:extLst>
          </p:cNvPr>
          <p:cNvSpPr>
            <a:spLocks noGrp="1" noChangeArrowheads="1"/>
          </p:cNvSpPr>
          <p:nvPr>
            <p:ph idx="1"/>
          </p:nvPr>
        </p:nvSpPr>
        <p:spPr>
          <a:xfrm>
            <a:off x="546100" y="3225800"/>
            <a:ext cx="8988425" cy="4176713"/>
          </a:xfrm>
        </p:spPr>
        <p:txBody>
          <a:bodyPr/>
          <a:lstStyle/>
          <a:p>
            <a:pPr marL="0" indent="0" algn="ctr">
              <a:buFont typeface="Wingdings 3" panose="05040102010807070707" pitchFamily="18" charset="2"/>
              <a:buNone/>
            </a:pPr>
            <a:r>
              <a:rPr lang="en-US" altLang="en-US" sz="2800" b="1">
                <a:solidFill>
                  <a:schemeClr val="tx1"/>
                </a:solidFill>
                <a:latin typeface="Times New Roman" panose="02020603050405020304" pitchFamily="18" charset="0"/>
                <a:cs typeface="Times New Roman" panose="02020603050405020304" pitchFamily="18" charset="0"/>
              </a:rPr>
              <a:t>Department of Computer Science &amp; Engineering Artificial Intelligence &amp; Machine Learning</a:t>
            </a:r>
            <a:r>
              <a:rPr lang="en-US" altLang="en-US" sz="2800">
                <a:solidFill>
                  <a:schemeClr val="tx1"/>
                </a:solidFill>
                <a:latin typeface="Times New Roman" panose="02020603050405020304" pitchFamily="18" charset="0"/>
                <a:cs typeface="Times New Roman" panose="02020603050405020304" pitchFamily="18" charset="0"/>
              </a:rPr>
              <a:t> </a:t>
            </a:r>
            <a:br>
              <a:rPr lang="en-US" altLang="en-US" sz="28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A.P. Shah Institute of Technology</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G. B. Road, Kasarvadavli, Thane(W),</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Mumbai - 400615</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UNIVERSITY OF MUMBAI </a:t>
            </a:r>
          </a:p>
          <a:p>
            <a:pPr marL="0" indent="0" algn="ctr">
              <a:buFont typeface="Wingdings 3" panose="05040102010807070707" pitchFamily="18" charset="2"/>
              <a:buNone/>
            </a:pPr>
            <a:r>
              <a:rPr lang="en-US" altLang="en-US" sz="3600">
                <a:solidFill>
                  <a:schemeClr val="tx1"/>
                </a:solidFill>
                <a:latin typeface="Times New Roman" panose="02020603050405020304" pitchFamily="18" charset="0"/>
                <a:cs typeface="Times New Roman" panose="02020603050405020304" pitchFamily="18" charset="0"/>
              </a:rPr>
              <a:t>Academic Year </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2024-2025</a:t>
            </a:r>
            <a:endParaRPr lang="en-IN" altLang="en-US" sz="3200"/>
          </a:p>
        </p:txBody>
      </p:sp>
      <p:pic>
        <p:nvPicPr>
          <p:cNvPr id="8196" name="Content Placeholder 6">
            <a:extLst>
              <a:ext uri="{FF2B5EF4-FFF2-40B4-BE49-F238E27FC236}">
                <a16:creationId xmlns:a16="http://schemas.microsoft.com/office/drawing/2014/main" id="{7E089D3E-159C-E9D5-B086-A0FA10A3E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30175"/>
            <a:ext cx="338455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B907A-93B8-78E5-9914-5C26D4F7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7262"/>
            <a:ext cx="10080625" cy="53451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0EEE5-B9CF-C8EC-91B9-AC44ED2FC809}"/>
              </a:ext>
            </a:extLst>
          </p:cNvPr>
          <p:cNvPicPr>
            <a:picLocks noChangeAspect="1"/>
          </p:cNvPicPr>
          <p:nvPr/>
        </p:nvPicPr>
        <p:blipFill>
          <a:blip r:embed="rId2"/>
          <a:stretch>
            <a:fillRect/>
          </a:stretch>
        </p:blipFill>
        <p:spPr>
          <a:xfrm>
            <a:off x="0" y="1104149"/>
            <a:ext cx="10080625" cy="5351377"/>
          </a:xfrm>
          <a:prstGeom prst="rect">
            <a:avLst/>
          </a:prstGeom>
        </p:spPr>
      </p:pic>
    </p:spTree>
    <p:extLst>
      <p:ext uri="{BB962C8B-B14F-4D97-AF65-F5344CB8AC3E}">
        <p14:creationId xmlns:p14="http://schemas.microsoft.com/office/powerpoint/2010/main" val="269762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49F81C-B76A-F74F-B42C-590B6D3D039E}"/>
              </a:ext>
            </a:extLst>
          </p:cNvPr>
          <p:cNvPicPr>
            <a:picLocks noChangeAspect="1"/>
          </p:cNvPicPr>
          <p:nvPr/>
        </p:nvPicPr>
        <p:blipFill>
          <a:blip r:embed="rId2"/>
          <a:stretch>
            <a:fillRect/>
          </a:stretch>
        </p:blipFill>
        <p:spPr>
          <a:xfrm>
            <a:off x="0" y="1096240"/>
            <a:ext cx="10080625" cy="5367194"/>
          </a:xfrm>
          <a:prstGeom prst="rect">
            <a:avLst/>
          </a:prstGeom>
        </p:spPr>
      </p:pic>
    </p:spTree>
    <p:extLst>
      <p:ext uri="{BB962C8B-B14F-4D97-AF65-F5344CB8AC3E}">
        <p14:creationId xmlns:p14="http://schemas.microsoft.com/office/powerpoint/2010/main" val="130767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912E-CA7C-1FBB-25B2-9549FAB40DF6}"/>
              </a:ext>
            </a:extLst>
          </p:cNvPr>
          <p:cNvSpPr>
            <a:spLocks noGrp="1"/>
          </p:cNvSpPr>
          <p:nvPr>
            <p:ph type="title"/>
          </p:nvPr>
        </p:nvSpPr>
        <p:spPr>
          <a:xfrm>
            <a:off x="515917" y="251445"/>
            <a:ext cx="9048790" cy="1455937"/>
          </a:xfrm>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p:txBody>
      </p:sp>
      <p:sp>
        <p:nvSpPr>
          <p:cNvPr id="4" name="Content Placeholder 3">
            <a:extLst>
              <a:ext uri="{FF2B5EF4-FFF2-40B4-BE49-F238E27FC236}">
                <a16:creationId xmlns:a16="http://schemas.microsoft.com/office/drawing/2014/main" id="{FF0E3367-0167-24BF-16A6-3024D1B5D959}"/>
              </a:ext>
            </a:extLst>
          </p:cNvPr>
          <p:cNvSpPr>
            <a:spLocks noGrp="1"/>
          </p:cNvSpPr>
          <p:nvPr>
            <p:ph sz="half" idx="1"/>
          </p:nvPr>
        </p:nvSpPr>
        <p:spPr>
          <a:xfrm>
            <a:off x="672041" y="1043532"/>
            <a:ext cx="4224255" cy="6264697"/>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Marketing and Advertising:</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Targeted advertising based on age and gender.</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Personalized product recommendations.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Demographic analysis for market research.</a:t>
            </a:r>
          </a:p>
          <a:p>
            <a:pPr marL="0" indent="0">
              <a:buClr>
                <a:schemeClr val="tx1">
                  <a:lumMod val="95000"/>
                  <a:lumOff val="5000"/>
                </a:schemeClr>
              </a:buClr>
              <a:buNone/>
            </a:pPr>
            <a:r>
              <a:rPr lang="en-US" sz="2400" b="1" dirty="0">
                <a:solidFill>
                  <a:schemeClr val="tx1"/>
                </a:solidFill>
                <a:latin typeface="Times New Roman" panose="02020603050405020304" pitchFamily="18" charset="0"/>
                <a:cs typeface="Times New Roman" panose="02020603050405020304" pitchFamily="18" charset="0"/>
              </a:rPr>
              <a:t>Security and Surveillance:</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gender-based access control.</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Surveillance monitoring and alerts.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Identity verification.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81455D-5F33-4BCC-C521-000046F88CEB}"/>
              </a:ext>
            </a:extLst>
          </p:cNvPr>
          <p:cNvSpPr>
            <a:spLocks noGrp="1"/>
          </p:cNvSpPr>
          <p:nvPr>
            <p:ph sz="half" idx="2"/>
          </p:nvPr>
        </p:nvSpPr>
        <p:spPr>
          <a:xfrm>
            <a:off x="5516628" y="1043533"/>
            <a:ext cx="4224255" cy="6264696"/>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Healthcare:</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Patient demographic analysis.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gender-specific diagnosis and treatment.</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Healthcare marketing and outreach.</a:t>
            </a:r>
          </a:p>
          <a:p>
            <a:pPr marL="0" indent="0">
              <a:buClr>
                <a:schemeClr val="tx1">
                  <a:lumMod val="95000"/>
                  <a:lumOff val="5000"/>
                </a:schemeClr>
              </a:buClr>
              <a:buNone/>
            </a:pPr>
            <a:r>
              <a:rPr lang="en-US" sz="2400" b="1" dirty="0">
                <a:solidFill>
                  <a:schemeClr val="tx1"/>
                </a:solidFill>
                <a:latin typeface="Times New Roman" panose="02020603050405020304" pitchFamily="18" charset="0"/>
                <a:cs typeface="Times New Roman" panose="02020603050405020304" pitchFamily="18" charset="0"/>
              </a:rPr>
              <a:t>Social Media and Online Platforms: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gender-based content filtering.</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Personalized user experiences.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Demographic analysis for social media marketing.</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A398F-A116-4287-9A72-DAAA57949127}"/>
              </a:ext>
            </a:extLst>
          </p:cNvPr>
          <p:cNvSpPr>
            <a:spLocks noGrp="1"/>
          </p:cNvSpPr>
          <p:nvPr>
            <p:ph idx="1"/>
          </p:nvPr>
        </p:nvSpPr>
        <p:spPr>
          <a:xfrm>
            <a:off x="671513" y="1331565"/>
            <a:ext cx="7825184" cy="5327998"/>
          </a:xfrm>
          <a:ln>
            <a:noFill/>
          </a:ln>
        </p:spPr>
        <p:txBody>
          <a:bodyPr/>
          <a:lstStyle/>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Output Display: Shows predicted age and gender alongside transcriptions in real-time.</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Visual age and gender detection for comprehensive analysis.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Applications: Useful in marketing, customer service, and interactive systems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08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4248F53-28FF-EFA3-C256-A4D99F9A48E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p>
        </p:txBody>
      </p:sp>
      <p:sp>
        <p:nvSpPr>
          <p:cNvPr id="33795" name="Rectangle 2">
            <a:extLst>
              <a:ext uri="{FF2B5EF4-FFF2-40B4-BE49-F238E27FC236}">
                <a16:creationId xmlns:a16="http://schemas.microsoft.com/office/drawing/2014/main" id="{379D6C3F-9FB4-3500-00A3-EDDA5D5F8C5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883EFE99-DA2A-8096-3C60-B0A72DE56533}"/>
              </a:ext>
            </a:extLst>
          </p:cNvPr>
          <p:cNvSpPr>
            <a:spLocks noGrp="1"/>
          </p:cNvSpPr>
          <p:nvPr>
            <p:ph type="title"/>
          </p:nvPr>
        </p:nvSpPr>
        <p:spPr>
          <a:xfrm>
            <a:off x="706215" y="294481"/>
            <a:ext cx="8833295" cy="1455737"/>
          </a:xfrm>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026B11E0-1D5D-86DD-7A12-C7D0087D3B82}"/>
              </a:ext>
            </a:extLst>
          </p:cNvPr>
          <p:cNvSpPr>
            <a:spLocks noGrp="1"/>
          </p:cNvSpPr>
          <p:nvPr>
            <p:ph idx="1"/>
          </p:nvPr>
        </p:nvSpPr>
        <p:spPr>
          <a:xfrm>
            <a:off x="671513" y="1563688"/>
            <a:ext cx="8902700" cy="5694362"/>
          </a:xfrm>
        </p:spPr>
        <p:txBody>
          <a:bodyPr/>
          <a:lstStyle/>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Accurate age and gender detection using facial images</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Successful implementation of face detection, age, and gender classification</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Utilized deep learning and OpenCV for efficient processing</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CCA2445-17DF-6C94-96C2-029C52C9986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5843" name="Rectangle 2">
            <a:extLst>
              <a:ext uri="{FF2B5EF4-FFF2-40B4-BE49-F238E27FC236}">
                <a16:creationId xmlns:a16="http://schemas.microsoft.com/office/drawing/2014/main" id="{918AC610-E0AB-99E2-56FA-D8F765AE32CE}"/>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5844" name="Content Placeholder 2">
            <a:extLst>
              <a:ext uri="{FF2B5EF4-FFF2-40B4-BE49-F238E27FC236}">
                <a16:creationId xmlns:a16="http://schemas.microsoft.com/office/drawing/2014/main" id="{29EA2604-CD5A-3959-D184-E668B6001DAB}"/>
              </a:ext>
            </a:extLst>
          </p:cNvPr>
          <p:cNvSpPr txBox="1">
            <a:spLocks/>
          </p:cNvSpPr>
          <p:nvPr/>
        </p:nvSpPr>
        <p:spPr bwMode="auto">
          <a:xfrm>
            <a:off x="539750" y="1484313"/>
            <a:ext cx="9034463" cy="577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[1]</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Fahimeh</a:t>
            </a:r>
            <a:r>
              <a:rPr lang="en-US" altLang="en-US" sz="2000" dirty="0">
                <a:solidFill>
                  <a:schemeClr val="tx1"/>
                </a:solidFill>
                <a:latin typeface="Times New Roman" panose="02020603050405020304" pitchFamily="18" charset="0"/>
                <a:cs typeface="Times New Roman" panose="02020603050405020304" pitchFamily="18" charset="0"/>
              </a:rPr>
              <a:t> Alaei1 and Alireza Alaei1, </a:t>
            </a:r>
            <a:r>
              <a:rPr lang="en-US" altLang="en-US" sz="2000" b="1" dirty="0">
                <a:solidFill>
                  <a:schemeClr val="tx1"/>
                </a:solidFill>
                <a:latin typeface="Times New Roman" panose="02020603050405020304" pitchFamily="18" charset="0"/>
                <a:cs typeface="Times New Roman" panose="02020603050405020304" pitchFamily="18" charset="0"/>
              </a:rPr>
              <a:t>“Review of age and gender detection methods based on handwriting analysis,”</a:t>
            </a:r>
            <a:r>
              <a:rPr lang="en-US" altLang="en-US" sz="2000" dirty="0">
                <a:solidFill>
                  <a:schemeClr val="tx1"/>
                </a:solidFill>
                <a:latin typeface="Times New Roman" panose="02020603050405020304" pitchFamily="18" charset="0"/>
                <a:cs typeface="Times New Roman" panose="02020603050405020304" pitchFamily="18" charset="0"/>
              </a:rPr>
              <a:t> Published on 8 September </a:t>
            </a:r>
            <a:r>
              <a:rPr lang="en-US" altLang="en-US" sz="2000" b="1" dirty="0">
                <a:solidFill>
                  <a:schemeClr val="tx1"/>
                </a:solidFill>
                <a:latin typeface="Times New Roman" panose="02020603050405020304" pitchFamily="18" charset="0"/>
                <a:cs typeface="Times New Roman" panose="02020603050405020304" pitchFamily="18" charset="0"/>
              </a:rPr>
              <a:t>2023</a:t>
            </a:r>
            <a:r>
              <a:rPr lang="en-US" altLang="en-US" sz="2000" dirty="0">
                <a:solidFill>
                  <a:schemeClr val="tx1"/>
                </a:solidFill>
                <a:latin typeface="Times New Roman" panose="02020603050405020304" pitchFamily="18" charset="0"/>
                <a:cs typeface="Times New Roman" panose="02020603050405020304" pitchFamily="18" charset="0"/>
              </a:rPr>
              <a:t>.</a:t>
            </a:r>
            <a:endParaRPr lang="en-GB" alt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pitchFamily="18" charset="2"/>
              <a:buNone/>
            </a:pPr>
            <a:r>
              <a:rPr lang="en-IN" altLang="en-US" sz="2000" b="1" dirty="0">
                <a:solidFill>
                  <a:schemeClr val="tx1"/>
                </a:solidFill>
                <a:latin typeface="Times New Roman" panose="02020603050405020304" pitchFamily="18" charset="0"/>
                <a:cs typeface="Times New Roman" panose="02020603050405020304" pitchFamily="18" charset="0"/>
              </a:rPr>
              <a:t>[2]</a:t>
            </a:r>
            <a:r>
              <a:rPr lang="en-IN" altLang="en-US" sz="2000" dirty="0">
                <a:solidFill>
                  <a:schemeClr val="tx1"/>
                </a:solidFill>
                <a:latin typeface="Times New Roman" panose="02020603050405020304" pitchFamily="18" charset="0"/>
                <a:cs typeface="Times New Roman" panose="02020603050405020304" pitchFamily="18" charset="0"/>
              </a:rPr>
              <a:t> Syed Mohammed Afnan, Shreyas NK, Prajwal KC, Gagan Kumar N, </a:t>
            </a:r>
            <a:r>
              <a:rPr lang="en-US" altLang="en-US" sz="2000" dirty="0">
                <a:solidFill>
                  <a:schemeClr val="tx1"/>
                </a:solidFill>
                <a:latin typeface="Times New Roman" panose="02020603050405020304" pitchFamily="18" charset="0"/>
                <a:cs typeface="Times New Roman" panose="02020603050405020304" pitchFamily="18" charset="0"/>
              </a:rPr>
              <a:t>Dr. </a:t>
            </a:r>
            <a:r>
              <a:rPr lang="en-US" altLang="en-US" sz="2000" dirty="0" err="1">
                <a:solidFill>
                  <a:schemeClr val="tx1"/>
                </a:solidFill>
                <a:latin typeface="Times New Roman" panose="02020603050405020304" pitchFamily="18" charset="0"/>
                <a:cs typeface="Times New Roman" panose="02020603050405020304" pitchFamily="18" charset="0"/>
              </a:rPr>
              <a:t>Swarnalatha</a:t>
            </a:r>
            <a:r>
              <a:rPr lang="en-US" altLang="en-US" sz="2000" dirty="0">
                <a:solidFill>
                  <a:schemeClr val="tx1"/>
                </a:solidFill>
                <a:latin typeface="Times New Roman" panose="02020603050405020304" pitchFamily="18" charset="0"/>
                <a:cs typeface="Times New Roman" panose="02020603050405020304" pitchFamily="18" charset="0"/>
              </a:rPr>
              <a:t> K, </a:t>
            </a:r>
            <a:r>
              <a:rPr lang="en-US" altLang="en-US" sz="2000" b="1" dirty="0">
                <a:solidFill>
                  <a:schemeClr val="tx1"/>
                </a:solidFill>
                <a:latin typeface="Times New Roman" panose="02020603050405020304" pitchFamily="18" charset="0"/>
                <a:cs typeface="Times New Roman" panose="02020603050405020304" pitchFamily="18" charset="0"/>
              </a:rPr>
              <a:t>“</a:t>
            </a:r>
            <a:r>
              <a:rPr lang="en-IN" altLang="en-US" sz="2000" b="1" dirty="0">
                <a:solidFill>
                  <a:schemeClr val="tx1"/>
                </a:solidFill>
                <a:latin typeface="Times New Roman" panose="02020603050405020304" pitchFamily="18" charset="0"/>
                <a:cs typeface="Times New Roman" panose="02020603050405020304" pitchFamily="18" charset="0"/>
              </a:rPr>
              <a:t>Age and Gender Detection,”</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Maharaja Institute Of Technology </a:t>
            </a:r>
            <a:r>
              <a:rPr lang="en-US" altLang="en-US" sz="2000" dirty="0" err="1">
                <a:solidFill>
                  <a:schemeClr val="tx1"/>
                </a:solidFill>
                <a:latin typeface="Times New Roman" panose="02020603050405020304" pitchFamily="18" charset="0"/>
                <a:cs typeface="Times New Roman" panose="02020603050405020304" pitchFamily="18" charset="0"/>
              </a:rPr>
              <a:t>Thandvpura</a:t>
            </a:r>
            <a:r>
              <a:rPr lang="en-US" altLang="en-US" sz="2000" dirty="0">
                <a:solidFill>
                  <a:schemeClr val="tx1"/>
                </a:solidFill>
                <a:latin typeface="Times New Roman" panose="02020603050405020304" pitchFamily="18" charset="0"/>
                <a:cs typeface="Times New Roman" panose="02020603050405020304" pitchFamily="18" charset="0"/>
              </a:rPr>
              <a:t>, India. Volume:05/Issue:05/May- </a:t>
            </a:r>
            <a:r>
              <a:rPr lang="en-IN" altLang="en-US" sz="2000" b="1" dirty="0">
                <a:solidFill>
                  <a:schemeClr val="tx1"/>
                </a:solidFill>
                <a:latin typeface="Times New Roman" panose="02020603050405020304" pitchFamily="18" charset="0"/>
                <a:cs typeface="Times New Roman" panose="02020603050405020304" pitchFamily="18" charset="0"/>
              </a:rPr>
              <a:t>2023</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[3]</a:t>
            </a:r>
            <a:r>
              <a:rPr lang="en-US" altLang="en-US" sz="2000" dirty="0">
                <a:solidFill>
                  <a:schemeClr val="tx1"/>
                </a:solidFill>
                <a:latin typeface="Times New Roman" panose="02020603050405020304" pitchFamily="18" charset="0"/>
                <a:cs typeface="Times New Roman" panose="02020603050405020304" pitchFamily="18" charset="0"/>
              </a:rPr>
              <a:t> Aryan Saxena, </a:t>
            </a:r>
            <a:r>
              <a:rPr lang="en-US" altLang="en-US" sz="2000" dirty="0" err="1">
                <a:solidFill>
                  <a:schemeClr val="tx1"/>
                </a:solidFill>
                <a:latin typeface="Times New Roman" panose="02020603050405020304" pitchFamily="18" charset="0"/>
                <a:cs typeface="Times New Roman" panose="02020603050405020304" pitchFamily="18" charset="0"/>
              </a:rPr>
              <a:t>Prabhangad</a:t>
            </a:r>
            <a:r>
              <a:rPr lang="en-US" altLang="en-US" sz="2000" dirty="0">
                <a:solidFill>
                  <a:schemeClr val="tx1"/>
                </a:solidFill>
                <a:latin typeface="Times New Roman" panose="02020603050405020304" pitchFamily="18" charset="0"/>
                <a:cs typeface="Times New Roman" panose="02020603050405020304" pitchFamily="18" charset="0"/>
              </a:rPr>
              <a:t> Singh and </a:t>
            </a:r>
            <a:r>
              <a:rPr lang="en-IN" altLang="en-US" sz="2000" dirty="0">
                <a:solidFill>
                  <a:schemeClr val="tx1"/>
                </a:solidFill>
                <a:latin typeface="Times New Roman" panose="02020603050405020304" pitchFamily="18" charset="0"/>
                <a:cs typeface="Times New Roman" panose="02020603050405020304" pitchFamily="18" charset="0"/>
              </a:rPr>
              <a:t>Shailendra Narayan Singh,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Gender and Age detection using Deep Learning,”</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Amity University, Noida, Uttar Pradesh, India, Published by IEEE, </a:t>
            </a:r>
            <a:r>
              <a:rPr lang="en-IN" altLang="en-US" sz="2000" b="1" dirty="0">
                <a:solidFill>
                  <a:schemeClr val="tx1"/>
                </a:solidFill>
                <a:latin typeface="Times New Roman" panose="02020603050405020304" pitchFamily="18" charset="0"/>
                <a:cs typeface="Times New Roman" panose="02020603050405020304" pitchFamily="18" charset="0"/>
              </a:rPr>
              <a:t>2021</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[4]</a:t>
            </a:r>
            <a:r>
              <a:rPr lang="en-US" altLang="en-US" sz="2000" dirty="0">
                <a:solidFill>
                  <a:schemeClr val="tx1"/>
                </a:solidFill>
                <a:latin typeface="Times New Roman" panose="02020603050405020304" pitchFamily="18" charset="0"/>
                <a:cs typeface="Times New Roman" panose="02020603050405020304" pitchFamily="18" charset="0"/>
              </a:rPr>
              <a:t> Vikas </a:t>
            </a:r>
            <a:r>
              <a:rPr lang="en-US" altLang="en-US" sz="2000" dirty="0" err="1">
                <a:solidFill>
                  <a:schemeClr val="tx1"/>
                </a:solidFill>
                <a:latin typeface="Times New Roman" panose="02020603050405020304" pitchFamily="18" charset="0"/>
                <a:cs typeface="Times New Roman" panose="02020603050405020304" pitchFamily="18" charset="0"/>
              </a:rPr>
              <a:t>Sheoran</a:t>
            </a:r>
            <a:r>
              <a:rPr lang="en-US" altLang="en-US" sz="2000" dirty="0">
                <a:solidFill>
                  <a:schemeClr val="tx1"/>
                </a:solidFill>
                <a:latin typeface="Times New Roman" panose="02020603050405020304" pitchFamily="18" charset="0"/>
                <a:cs typeface="Times New Roman" panose="02020603050405020304" pitchFamily="18" charset="0"/>
              </a:rPr>
              <a:t>,</a:t>
            </a:r>
            <a:r>
              <a:rPr lang="en-IN" altLang="en-US" sz="2000" dirty="0">
                <a:solidFill>
                  <a:schemeClr val="tx1"/>
                </a:solidFill>
                <a:latin typeface="Times New Roman" panose="02020603050405020304" pitchFamily="18" charset="0"/>
                <a:cs typeface="Times New Roman" panose="02020603050405020304" pitchFamily="18" charset="0"/>
              </a:rPr>
              <a:t>Shreyansh Joshi and Tanisha R. </a:t>
            </a:r>
            <a:r>
              <a:rPr lang="en-IN" altLang="en-US" sz="2000" dirty="0" err="1">
                <a:solidFill>
                  <a:schemeClr val="tx1"/>
                </a:solidFill>
                <a:latin typeface="Times New Roman" panose="02020603050405020304" pitchFamily="18" charset="0"/>
                <a:cs typeface="Times New Roman" panose="02020603050405020304" pitchFamily="18" charset="0"/>
              </a:rPr>
              <a:t>Bhayani</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Age and Gender Prediction using Deep CNNs and Transfer Learning,”</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Birla Institute of Technology &amp; Science, Pilani, Hyderabad, India, </a:t>
            </a:r>
            <a:r>
              <a:rPr lang="en-IN" altLang="en-US" sz="2000" b="1" dirty="0">
                <a:solidFill>
                  <a:schemeClr val="tx1"/>
                </a:solidFill>
                <a:latin typeface="Times New Roman" panose="02020603050405020304" pitchFamily="18" charset="0"/>
                <a:cs typeface="Times New Roman" panose="02020603050405020304" pitchFamily="18" charset="0"/>
              </a:rPr>
              <a:t>2021</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[5]</a:t>
            </a:r>
            <a:r>
              <a:rPr lang="en-US" altLang="en-US" sz="2000" dirty="0">
                <a:solidFill>
                  <a:schemeClr val="tx1"/>
                </a:solidFill>
                <a:latin typeface="Times New Roman" panose="02020603050405020304" pitchFamily="18" charset="0"/>
                <a:cs typeface="Times New Roman" panose="02020603050405020304" pitchFamily="18" charset="0"/>
              </a:rPr>
              <a:t> Syed </a:t>
            </a:r>
            <a:r>
              <a:rPr lang="en-US" altLang="en-US" sz="2000" dirty="0" err="1">
                <a:solidFill>
                  <a:schemeClr val="tx1"/>
                </a:solidFill>
                <a:latin typeface="Times New Roman" panose="02020603050405020304" pitchFamily="18" charset="0"/>
                <a:cs typeface="Times New Roman" panose="02020603050405020304" pitchFamily="18" charset="0"/>
              </a:rPr>
              <a:t>Taskeen</a:t>
            </a:r>
            <a:r>
              <a:rPr lang="en-US" altLang="en-US" sz="2000" dirty="0">
                <a:solidFill>
                  <a:schemeClr val="tx1"/>
                </a:solidFill>
                <a:latin typeface="Times New Roman" panose="02020603050405020304" pitchFamily="18" charset="0"/>
                <a:cs typeface="Times New Roman" panose="02020603050405020304" pitchFamily="18" charset="0"/>
              </a:rPr>
              <a:t> Rahman, </a:t>
            </a:r>
            <a:r>
              <a:rPr lang="en-US" altLang="en-US" sz="2000" dirty="0" err="1">
                <a:solidFill>
                  <a:schemeClr val="tx1"/>
                </a:solidFill>
                <a:latin typeface="Times New Roman" panose="02020603050405020304" pitchFamily="18" charset="0"/>
                <a:cs typeface="Times New Roman" panose="02020603050405020304" pitchFamily="18" charset="0"/>
              </a:rPr>
              <a:t>Asiful</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Arefeen</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Shashoto</a:t>
            </a:r>
            <a:r>
              <a:rPr lang="en-IN" altLang="en-US" sz="2000" dirty="0">
                <a:solidFill>
                  <a:schemeClr val="tx1"/>
                </a:solidFill>
                <a:latin typeface="Times New Roman" panose="02020603050405020304" pitchFamily="18" charset="0"/>
                <a:cs typeface="Times New Roman" panose="02020603050405020304" pitchFamily="18" charset="0"/>
              </a:rPr>
              <a:t> Sharif Mridul, Asir Intisar Khan and Samia </a:t>
            </a:r>
            <a:r>
              <a:rPr lang="en-IN" altLang="en-US" sz="2000" dirty="0" err="1">
                <a:solidFill>
                  <a:schemeClr val="tx1"/>
                </a:solidFill>
                <a:latin typeface="Times New Roman" panose="02020603050405020304" pitchFamily="18" charset="0"/>
                <a:cs typeface="Times New Roman" panose="02020603050405020304" pitchFamily="18" charset="0"/>
              </a:rPr>
              <a:t>Subrina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Human Age and Gender Estimation using Facial Image Processing,” </a:t>
            </a:r>
            <a:r>
              <a:rPr lang="en-IN" altLang="en-US" sz="2000" dirty="0">
                <a:solidFill>
                  <a:schemeClr val="tx1"/>
                </a:solidFill>
                <a:latin typeface="Times New Roman" panose="02020603050405020304" pitchFamily="18" charset="0"/>
                <a:cs typeface="Times New Roman" panose="02020603050405020304" pitchFamily="18" charset="0"/>
              </a:rPr>
              <a:t>2020 IEEE Region 10 Symposium (TENSYMP),</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Bangladesh University of </a:t>
            </a:r>
            <a:r>
              <a:rPr lang="en-US" altLang="en-US" sz="2000" dirty="0">
                <a:solidFill>
                  <a:schemeClr val="tx1"/>
                </a:solidFill>
                <a:latin typeface="Times New Roman" panose="02020603050405020304" pitchFamily="18" charset="0"/>
                <a:cs typeface="Times New Roman" panose="02020603050405020304" pitchFamily="18" charset="0"/>
              </a:rPr>
              <a:t>Engineering and Technology, Dhaka, June </a:t>
            </a:r>
            <a:r>
              <a:rPr lang="en-US" altLang="en-US" sz="2000" b="1" dirty="0">
                <a:solidFill>
                  <a:schemeClr val="tx1"/>
                </a:solidFill>
                <a:latin typeface="Times New Roman" panose="02020603050405020304" pitchFamily="18" charset="0"/>
                <a:cs typeface="Times New Roman" panose="02020603050405020304" pitchFamily="18" charset="0"/>
              </a:rPr>
              <a:t>2020</a:t>
            </a:r>
            <a:r>
              <a:rPr lang="en-US" altLang="en-US" sz="20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108C5B2B-30B8-0552-BA0E-BE4FCFAE3DDA}"/>
              </a:ext>
            </a:extLst>
          </p:cNvPr>
          <p:cNvSpPr>
            <a:spLocks noChangeArrowheads="1"/>
          </p:cNvSpPr>
          <p:nvPr/>
        </p:nvSpPr>
        <p:spPr bwMode="auto">
          <a:xfrm>
            <a:off x="504825" y="3148013"/>
            <a:ext cx="9070975"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44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C4907E03-9E1A-001C-7214-0671BDD65F74}"/>
              </a:ext>
            </a:extLst>
          </p:cNvPr>
          <p:cNvSpPr>
            <a:spLocks noChangeArrowheads="1"/>
          </p:cNvSpPr>
          <p:nvPr/>
        </p:nvSpPr>
        <p:spPr bwMode="auto">
          <a:xfrm>
            <a:off x="504825" y="17430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Face Emotion Detector</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eaLnBrk="1" fontAlgn="auto" hangingPunct="1">
              <a:spcBef>
                <a:spcPts val="0"/>
              </a:spcBef>
              <a:spcAft>
                <a:spcPts val="0"/>
              </a:spcAft>
              <a:defRPr/>
            </a:pPr>
            <a:r>
              <a:rPr lang="en-IN" altLang="en-US" sz="3200" dirty="0" err="1">
                <a:solidFill>
                  <a:srgbClr val="000000"/>
                </a:solidFill>
                <a:latin typeface="Times New Roman" panose="02020603050405020304" pitchFamily="18" charset="0"/>
                <a:cs typeface="Times New Roman" panose="02020603050405020304" pitchFamily="18" charset="0"/>
              </a:rPr>
              <a:t>Chimay</a:t>
            </a:r>
            <a:r>
              <a:rPr lang="en-IN" altLang="en-US" sz="3200" dirty="0">
                <a:solidFill>
                  <a:srgbClr val="000000"/>
                </a:solidFill>
                <a:latin typeface="Times New Roman" panose="02020603050405020304" pitchFamily="18" charset="0"/>
                <a:cs typeface="Times New Roman" panose="02020603050405020304" pitchFamily="18" charset="0"/>
              </a:rPr>
              <a:t> Sawant</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Ritesh Singh</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Arya Raut</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Sameer Singh</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Vijesh</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Nair  </a:t>
            </a:r>
          </a:p>
        </p:txBody>
      </p:sp>
      <p:cxnSp>
        <p:nvCxnSpPr>
          <p:cNvPr id="3" name="Straight Connector 2">
            <a:extLst>
              <a:ext uri="{FF2B5EF4-FFF2-40B4-BE49-F238E27FC236}">
                <a16:creationId xmlns:a16="http://schemas.microsoft.com/office/drawing/2014/main" id="{3A4B0B24-D150-FB92-1B27-4975584BCEF6}"/>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9220" name="Picture 3">
            <a:extLst>
              <a:ext uri="{FF2B5EF4-FFF2-40B4-BE49-F238E27FC236}">
                <a16:creationId xmlns:a16="http://schemas.microsoft.com/office/drawing/2014/main" id="{740DB8F9-9D38-BAB9-F2CC-E9460A0CD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7A1F0A3D-E566-DA8B-B0F9-847E4D1754ED}"/>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1267" name="Rectangle 2">
            <a:extLst>
              <a:ext uri="{FF2B5EF4-FFF2-40B4-BE49-F238E27FC236}">
                <a16:creationId xmlns:a16="http://schemas.microsoft.com/office/drawing/2014/main" id="{FB8F1C19-E507-464E-FE8E-850961B835F6}"/>
              </a:ext>
            </a:extLst>
          </p:cNvPr>
          <p:cNvSpPr>
            <a:spLocks noChangeArrowheads="1"/>
          </p:cNvSpPr>
          <p:nvPr/>
        </p:nvSpPr>
        <p:spPr bwMode="auto">
          <a:xfrm>
            <a:off x="377825" y="1235075"/>
            <a:ext cx="9323388"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Input to the System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Implementation</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Applications</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Future Advancement</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9D40F7-9445-2447-C446-21D4CB0E90F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a16="http://schemas.microsoft.com/office/drawing/2014/main" id="{E3E447F8-0784-9CA6-596D-484A1D74F4FB}"/>
              </a:ext>
            </a:extLst>
          </p:cNvPr>
          <p:cNvSpPr txBox="1">
            <a:spLocks/>
          </p:cNvSpPr>
          <p:nvPr/>
        </p:nvSpPr>
        <p:spPr bwMode="auto">
          <a:xfrm>
            <a:off x="412750" y="1563688"/>
            <a:ext cx="9251950"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Demographic data (age, gender) is crucial in various applications.</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Traditional methods: time-consuming, labor-intensive, error-prone.</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Need for an automated, accurate, and efficient system.</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Uses machine learning.</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Uses deep learning for facial analysis: detection and classification.</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User-friendly interface built with </a:t>
            </a:r>
            <a:r>
              <a:rPr lang="en-US" altLang="en-US" sz="2200" dirty="0" err="1">
                <a:solidFill>
                  <a:sysClr val="windowText" lastClr="000000"/>
                </a:solidFill>
                <a:latin typeface="Times New Roman" panose="02020603050405020304" pitchFamily="18" charset="0"/>
                <a:cs typeface="Times New Roman" panose="02020603050405020304" pitchFamily="18" charset="0"/>
              </a:rPr>
              <a:t>Tkinter</a:t>
            </a:r>
            <a:r>
              <a:rPr lang="en-US" altLang="en-US" sz="2200" dirty="0">
                <a:solidFill>
                  <a:sysClr val="windowText" lastClr="000000"/>
                </a:solidFill>
                <a:latin typeface="Times New Roman" panose="02020603050405020304" pitchFamily="18" charset="0"/>
                <a:cs typeface="Times New Roman" panose="02020603050405020304" pitchFamily="18" charset="0"/>
              </a:rPr>
              <a:t> and PIL.</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Ensures accurate and efficient demographic analysis.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2A74-EB2E-44C0-735D-1683185EFFB5}"/>
              </a:ext>
            </a:extLst>
          </p:cNvPr>
          <p:cNvSpPr>
            <a:spLocks noGrp="1"/>
          </p:cNvSpPr>
          <p:nvPr>
            <p:ph idx="1"/>
          </p:nvPr>
        </p:nvSpPr>
        <p:spPr>
          <a:xfrm>
            <a:off x="215776" y="287368"/>
            <a:ext cx="8977312" cy="7272808"/>
          </a:xfrm>
        </p:spPr>
        <p:txBody>
          <a:bodyPr/>
          <a:lstStyle/>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MOTIVATION:</a:t>
            </a:r>
            <a:r>
              <a:rPr lang="en-IN" sz="2400" dirty="0">
                <a:solidFill>
                  <a:schemeClr val="tx1"/>
                </a:solidFill>
                <a:latin typeface="Times New Roman" panose="02020603050405020304" pitchFamily="18" charset="0"/>
                <a:cs typeface="Times New Roman" panose="02020603050405020304" pitchFamily="18" charset="0"/>
              </a:rPr>
              <a:t> </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Apply machine learning in real-world scenarios</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Create a user-friendly Python interface with OpenCV.</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Automate age and gender detection from facial images.</a:t>
            </a: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OBJECTIVE:</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Build and evaluate a Python system for age and gender detection.</a:t>
            </a:r>
          </a:p>
          <a:p>
            <a:pPr algn="just">
              <a:buClr>
                <a:schemeClr val="tx1">
                  <a:lumMod val="95000"/>
                  <a:lumOff val="5000"/>
                </a:schemeClr>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Implement face detection and classification.</a:t>
            </a:r>
            <a:endParaRPr lang="en-US" sz="2400" dirty="0">
              <a:solidFill>
                <a:schemeClr val="tx1"/>
              </a:solidFill>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Explore applications in marketing, security, and healthcare.</a:t>
            </a:r>
          </a:p>
        </p:txBody>
      </p:sp>
    </p:spTree>
    <p:extLst>
      <p:ext uri="{BB962C8B-B14F-4D97-AF65-F5344CB8AC3E}">
        <p14:creationId xmlns:p14="http://schemas.microsoft.com/office/powerpoint/2010/main" val="215112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8C61-0EA0-5FE5-C48D-E8EAA2195889}"/>
              </a:ext>
            </a:extLst>
          </p:cNvPr>
          <p:cNvSpPr>
            <a:spLocks noGrp="1"/>
          </p:cNvSpPr>
          <p:nvPr>
            <p:ph type="title"/>
          </p:nvPr>
        </p:nvSpPr>
        <p:spPr>
          <a:xfrm>
            <a:off x="1541463" y="3051175"/>
            <a:ext cx="7099300" cy="1457325"/>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LITERATURE SURVEY OF </a:t>
            </a:r>
            <a:b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THE EXISTING SYSTEM</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67E07BA-32C2-A61A-A743-7C13675F40B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8435" name="Rectangle 2">
            <a:extLst>
              <a:ext uri="{FF2B5EF4-FFF2-40B4-BE49-F238E27FC236}">
                <a16:creationId xmlns:a16="http://schemas.microsoft.com/office/drawing/2014/main" id="{E2DC22D0-80CE-D9DC-2908-FDF41A22A59A}"/>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algn="just" defTabSz="914400">
              <a:spcBef>
                <a:spcPct val="20000"/>
              </a:spcBef>
              <a:buFont typeface="Arial" panose="020B0604020202020204" pitchFamily="34" charset="0"/>
              <a:buNone/>
              <a:tabLst/>
              <a:defRPr/>
            </a:pPr>
            <a:endParaRPr lang="en-US" altLang="en-US" sz="2400" dirty="0">
              <a:solidFill>
                <a:prstClr val="black"/>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defRPr/>
            </a:pPr>
            <a:r>
              <a:rPr lang="en-IN" altLang="en-US" sz="3600" i="1" dirty="0">
                <a:solidFill>
                  <a:srgbClr val="FF0000"/>
                </a:solidFill>
                <a:latin typeface="Times New Roman" panose="02020603050405020304" pitchFamily="18" charset="0"/>
                <a:cs typeface="Times New Roman" panose="02020603050405020304" pitchFamily="18" charset="0"/>
              </a:rPr>
              <a:t>		</a:t>
            </a:r>
            <a:endParaRPr lang="en-IN" altLang="en-US" sz="3600"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821CF58-9594-17BB-6A7E-3699E3383BA8}"/>
              </a:ext>
            </a:extLst>
          </p:cNvPr>
          <p:cNvGraphicFramePr>
            <a:graphicFrameLocks noGrp="1"/>
          </p:cNvGraphicFramePr>
          <p:nvPr>
            <p:extLst>
              <p:ext uri="{D42A27DB-BD31-4B8C-83A1-F6EECF244321}">
                <p14:modId xmlns:p14="http://schemas.microsoft.com/office/powerpoint/2010/main" val="1175469295"/>
              </p:ext>
            </p:extLst>
          </p:nvPr>
        </p:nvGraphicFramePr>
        <p:xfrm>
          <a:off x="0" y="-1"/>
          <a:ext cx="10080624" cy="7559675"/>
        </p:xfrm>
        <a:graphic>
          <a:graphicData uri="http://schemas.openxmlformats.org/drawingml/2006/table">
            <a:tbl>
              <a:tblPr firstRow="1" bandRow="1">
                <a:tableStyleId>{69CF1AB2-1976-4502-BF36-3FF5EA218861}</a:tableStyleId>
              </a:tblPr>
              <a:tblGrid>
                <a:gridCol w="2232000">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520156">
                  <a:extLst>
                    <a:ext uri="{9D8B030D-6E8A-4147-A177-3AD203B41FA5}">
                      <a16:colId xmlns:a16="http://schemas.microsoft.com/office/drawing/2014/main" val="20002"/>
                    </a:ext>
                  </a:extLst>
                </a:gridCol>
                <a:gridCol w="2520156">
                  <a:extLst>
                    <a:ext uri="{9D8B030D-6E8A-4147-A177-3AD203B41FA5}">
                      <a16:colId xmlns:a16="http://schemas.microsoft.com/office/drawing/2014/main" val="20003"/>
                    </a:ext>
                  </a:extLst>
                </a:gridCol>
              </a:tblGrid>
              <a:tr h="379237">
                <a:tc>
                  <a:txBody>
                    <a:bodyPr/>
                    <a:lstStyle/>
                    <a:p>
                      <a:pPr algn="ctr"/>
                      <a:r>
                        <a:rPr lang="en-IN" sz="1800" dirty="0">
                          <a:latin typeface="Times New Roman" panose="02020603050405020304" pitchFamily="18" charset="0"/>
                          <a:cs typeface="Times New Roman" panose="02020603050405020304" pitchFamily="18" charset="0"/>
                        </a:rPr>
                        <a:t>Research Paper</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Summary</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Limitation</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Adaptation</a:t>
                      </a:r>
                    </a:p>
                  </a:txBody>
                  <a:tcPr marT="45717" marB="45717">
                    <a:solidFill>
                      <a:schemeClr val="accent1">
                        <a:lumMod val="60000"/>
                        <a:lumOff val="40000"/>
                      </a:schemeClr>
                    </a:solidFill>
                  </a:tcPr>
                </a:tc>
                <a:extLst>
                  <a:ext uri="{0D108BD9-81ED-4DB2-BD59-A6C34878D82A}">
                    <a16:rowId xmlns:a16="http://schemas.microsoft.com/office/drawing/2014/main" val="10000"/>
                  </a:ext>
                </a:extLst>
              </a:tr>
              <a:tr h="178556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Age and 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Detection</a:t>
                      </a:r>
                      <a:endParaRPr lang="en-IN" sz="1800" b="1" u="none" strike="noStrike" kern="1200" baseline="0" dirty="0">
                        <a:solidFill>
                          <a:schemeClr val="tx1"/>
                        </a:solidFill>
                        <a:latin typeface="Times New Roman" panose="02020603050405020304" pitchFamily="18" charset="0"/>
                        <a:cs typeface="Times New Roman" panose="02020603050405020304" pitchFamily="18" charset="0"/>
                      </a:endParaRPr>
                    </a:p>
                    <a:p>
                      <a:pPr algn="just"/>
                      <a:r>
                        <a:rPr lang="en-IN" sz="1800" b="1" dirty="0">
                          <a:solidFill>
                            <a:schemeClr val="tx1"/>
                          </a:solidFill>
                          <a:latin typeface="Times New Roman" panose="02020603050405020304" pitchFamily="18" charset="0"/>
                          <a:cs typeface="Times New Roman" panose="02020603050405020304" pitchFamily="18" charset="0"/>
                        </a:rPr>
                        <a:t>[2023]</a:t>
                      </a: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Develops a CNN-based age and gender detection system with high accuracy (92% for age, 96% for gender) from facial images.</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Accuracy decreases with variations in lighting, expressions, poses, or underrepresented features in the training dataset.</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Improving accuracy by expanding the dataset, using multi-task learning, and fine-tuning pre-trained models.</a:t>
                      </a:r>
                    </a:p>
                  </a:txBody>
                  <a:tcPr marT="45717" marB="45717"/>
                </a:tc>
                <a:extLst>
                  <a:ext uri="{0D108BD9-81ED-4DB2-BD59-A6C34878D82A}">
                    <a16:rowId xmlns:a16="http://schemas.microsoft.com/office/drawing/2014/main" val="10001"/>
                  </a:ext>
                </a:extLst>
              </a:tr>
              <a:tr h="178556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Gender and Age</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detection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 Learning</a:t>
                      </a:r>
                      <a:endParaRPr lang="en-IN" sz="1800" b="1" u="none" strike="noStrike" kern="1200" baseline="0" dirty="0">
                        <a:solidFill>
                          <a:schemeClr val="tx1"/>
                        </a:solidFill>
                        <a:latin typeface="Times New Roman" panose="02020603050405020304" pitchFamily="18" charset="0"/>
                        <a:cs typeface="Times New Roman" panose="02020603050405020304" pitchFamily="18" charset="0"/>
                      </a:endParaRPr>
                    </a:p>
                    <a:p>
                      <a:pPr algn="just"/>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[2021]</a:t>
                      </a:r>
                      <a:endParaRPr lang="en-IN" sz="1800" b="1"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Develops a CNN-based age and gender detection system with high accuracy using a Kaggle dataset.</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cosmetics, lighting</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conditions, obstructions, and facial expressions, make it difficult to achieve precise predictions.</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Model treats age</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prediction as a</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classification problem</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instead of regression.</a:t>
                      </a:r>
                      <a:endParaRPr lang="en-IN" sz="18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2"/>
                  </a:ext>
                </a:extLst>
              </a:tr>
              <a:tr h="159272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Age and 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Prediction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Deep CNNs and</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Transfer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Learning</a:t>
                      </a:r>
                      <a:r>
                        <a:rPr lang="en-IN" sz="1800" b="1" u="none" strike="noStrike" kern="1200" baseline="0" dirty="0">
                          <a:solidFill>
                            <a:schemeClr val="tx1"/>
                          </a:solidFill>
                          <a:latin typeface="Times New Roman" panose="02020603050405020304" pitchFamily="18" charset="0"/>
                          <a:cs typeface="Times New Roman" panose="02020603050405020304" pitchFamily="18" charset="0"/>
                        </a:rPr>
                        <a:t> </a:t>
                      </a:r>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[2021]</a:t>
                      </a:r>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Facial image processing: 76.3% age, 86.6%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Small and imbalanced dataset reduces accuracy, especially for ages above 70.</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dirty="0">
                          <a:latin typeface="Times New Roman" panose="02020603050405020304" pitchFamily="18" charset="0"/>
                          <a:cs typeface="Times New Roman" panose="02020603050405020304" pitchFamily="18" charset="0"/>
                        </a:rPr>
                        <a:t>SENet50_f pre-trained model improves performance via transfer learning.</a:t>
                      </a:r>
                    </a:p>
                  </a:txBody>
                  <a:tcPr marT="45717" marB="45717"/>
                </a:tc>
                <a:extLst>
                  <a:ext uri="{0D108BD9-81ED-4DB2-BD59-A6C34878D82A}">
                    <a16:rowId xmlns:a16="http://schemas.microsoft.com/office/drawing/2014/main" val="10003"/>
                  </a:ext>
                </a:extLst>
              </a:tr>
              <a:tr h="2016595">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Human Age and</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Estimation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Facial Image</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Processing</a:t>
                      </a:r>
                      <a:r>
                        <a:rPr lang="en-IN" sz="1800" b="1" u="none" strike="noStrike" kern="1200" baseline="0" dirty="0">
                          <a:solidFill>
                            <a:schemeClr val="tx1"/>
                          </a:solidFill>
                          <a:latin typeface="Times New Roman" panose="02020603050405020304" pitchFamily="18" charset="0"/>
                          <a:cs typeface="Times New Roman" panose="02020603050405020304" pitchFamily="18" charset="0"/>
                        </a:rPr>
                        <a:t> </a:t>
                      </a:r>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[2020]</a:t>
                      </a:r>
                      <a:endParaRPr lang="en-IN" sz="1800" b="1"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Facial image processing method achieves 76.3% age accuracy and 86.6%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Lighting conditions impact age and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Combining edge detection and wrinkle density maintains accuracy across facial databases.</a:t>
                      </a:r>
                      <a:endParaRPr lang="en-IN" sz="18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C75DFA5-AB8A-81A4-1A83-6F12C9AAEC13}"/>
              </a:ext>
            </a:extLst>
          </p:cNvPr>
          <p:cNvSpPr>
            <a:spLocks noChangeArrowheads="1"/>
          </p:cNvSpPr>
          <p:nvPr/>
        </p:nvSpPr>
        <p:spPr bwMode="auto">
          <a:xfrm>
            <a:off x="373360" y="26652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effectLst>
                <a:outerShdw blurRad="38100" dist="38100" dir="2700000" algn="tl">
                  <a:srgbClr val="000000">
                    <a:alpha val="43137"/>
                  </a:srgbClr>
                </a:outerShdw>
              </a:effectLst>
              <a:latin typeface="Times New Roman" panose="02020603050405020304" pitchFamily="18" charset="0"/>
              <a:cs typeface="+mj-cs"/>
            </a:endParaRPr>
          </a:p>
        </p:txBody>
      </p:sp>
      <p:sp>
        <p:nvSpPr>
          <p:cNvPr id="18435" name="Rectangle 2">
            <a:extLst>
              <a:ext uri="{FF2B5EF4-FFF2-40B4-BE49-F238E27FC236}">
                <a16:creationId xmlns:a16="http://schemas.microsoft.com/office/drawing/2014/main" id="{C8BB77BD-025C-3B35-1BE4-289C77F00AB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5C111C7-3B7F-7110-37DC-89AD491CDDF8}"/>
              </a:ext>
            </a:extLst>
          </p:cNvPr>
          <p:cNvSpPr>
            <a:spLocks noChangeArrowheads="1"/>
          </p:cNvSpPr>
          <p:nvPr/>
        </p:nvSpPr>
        <p:spPr bwMode="auto">
          <a:xfrm>
            <a:off x="636289" y="971172"/>
            <a:ext cx="89379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878B31B9-1B80-8C6E-026C-E4F84682C0B6}"/>
              </a:ext>
            </a:extLst>
          </p:cNvPr>
          <p:cNvSpPr>
            <a:spLocks noGrp="1"/>
          </p:cNvSpPr>
          <p:nvPr>
            <p:ph type="title"/>
          </p:nvPr>
        </p:nvSpPr>
        <p:spPr>
          <a:xfrm>
            <a:off x="671512" y="671513"/>
            <a:ext cx="8902699" cy="1455737"/>
          </a:xfrm>
        </p:spPr>
        <p:txBody>
          <a:bodyPr/>
          <a:lstStyle/>
          <a:p>
            <a:pPr algn="ctr"/>
            <a: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b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rPr>
            </a:br>
            <a:endParaRPr lang="en-IN" sz="3600" dirty="0">
              <a:solidFill>
                <a:schemeClr val="tx1"/>
              </a:solidFill>
            </a:endParaRPr>
          </a:p>
        </p:txBody>
      </p:sp>
      <p:sp>
        <p:nvSpPr>
          <p:cNvPr id="5" name="Content Placeholder 4">
            <a:extLst>
              <a:ext uri="{FF2B5EF4-FFF2-40B4-BE49-F238E27FC236}">
                <a16:creationId xmlns:a16="http://schemas.microsoft.com/office/drawing/2014/main" id="{AF7B8C18-4BC6-0C39-BD51-65F4245EE0B5}"/>
              </a:ext>
            </a:extLst>
          </p:cNvPr>
          <p:cNvSpPr>
            <a:spLocks noGrp="1"/>
          </p:cNvSpPr>
          <p:nvPr>
            <p:ph idx="1"/>
          </p:nvPr>
        </p:nvSpPr>
        <p:spPr>
          <a:xfrm>
            <a:off x="503238" y="1866970"/>
            <a:ext cx="9249768" cy="5833475"/>
          </a:xfrm>
        </p:spPr>
        <p:txBody>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generalizability across cultures and ethnicities.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to lighting and image quality.</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with similar facial features and ages.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2400" dirty="0">
                <a:solidFill>
                  <a:schemeClr val="tx1"/>
                </a:solidFill>
                <a:latin typeface="Times New Roman" panose="02020603050405020304" pitchFamily="18" charset="0"/>
                <a:cs typeface="Times New Roman" panose="02020603050405020304" pitchFamily="18" charset="0"/>
              </a:rPr>
              <a:t>Vulnerable to spoofing (e.g., mask, spectacles, sunglasses).</a:t>
            </a:r>
          </a:p>
          <a:p>
            <a:pPr lvl="0" defTabSz="914400">
              <a:lnSpc>
                <a:spcPct val="200000"/>
              </a:lnSpc>
              <a:spcBef>
                <a:spcPct val="0"/>
              </a:spcBef>
              <a:buClrTx/>
              <a:buSz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Privacy Issues, data collection raises privacy concerns.</a:t>
            </a:r>
          </a:p>
          <a:p>
            <a:pPr lvl="0" defTabSz="914400">
              <a:lnSpc>
                <a:spcPct val="200000"/>
              </a:lnSpc>
              <a:spcBef>
                <a:spcPct val="0"/>
              </a:spcBef>
              <a:buClrTx/>
              <a:buSz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Environmental Lights can interfere with clarity.</a:t>
            </a: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61BC9D1-1600-4284-B034-AF40ED84082E}"/>
              </a:ext>
            </a:extLst>
          </p:cNvPr>
          <p:cNvSpPr>
            <a:spLocks noChangeArrowheads="1"/>
          </p:cNvSpPr>
          <p:nvPr/>
        </p:nvSpPr>
        <p:spPr bwMode="auto">
          <a:xfrm>
            <a:off x="-54634" y="15719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6755</TotalTime>
  <Words>1958</Words>
  <Application>Microsoft Office PowerPoint</Application>
  <PresentationFormat>Custom</PresentationFormat>
  <Paragraphs>263</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LITERATURE SURVEY OF  THE EXISTING SYSTEM</vt:lpstr>
      <vt:lpstr>PowerPoint Presentation</vt:lpstr>
      <vt:lpstr> LIMITATIONS OF EXISTING SYSTEMS  </vt:lpstr>
      <vt:lpstr> PROBLEM STATEMENT </vt:lpstr>
      <vt:lpstr>PROPOSED SYSTEM DESIGN </vt:lpstr>
      <vt:lpstr>PowerPoint Presentation</vt:lpstr>
      <vt:lpstr>BLOCK DIAGRAM</vt:lpstr>
      <vt:lpstr>FRAMEWORK / ALGORITHM</vt:lpstr>
      <vt:lpstr>PowerPoint Presentation</vt:lpstr>
      <vt:lpstr>PowerPoint Presentation</vt:lpstr>
      <vt:lpstr>PowerPoint Presentation</vt:lpstr>
      <vt:lpstr>INPUT TO THE SYSTEM </vt:lpstr>
      <vt:lpstr>PowerPoint Presentation</vt:lpstr>
      <vt:lpstr>PowerPoint Presentation</vt:lpstr>
      <vt:lpstr>PowerPoint Presentation</vt:lpstr>
      <vt:lpstr>PowerPoint Presentation</vt:lpstr>
      <vt:lpstr>APPLICATIONS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Ritesh Singh</cp:lastModifiedBy>
  <cp:revision>80</cp:revision>
  <cp:lastPrinted>1601-01-01T00:00:00Z</cp:lastPrinted>
  <dcterms:created xsi:type="dcterms:W3CDTF">2017-10-25T08:22:14Z</dcterms:created>
  <dcterms:modified xsi:type="dcterms:W3CDTF">2025-04-17T09:37:57Z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